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2" r:id="rId39"/>
    <p:sldId id="321" r:id="rId40"/>
    <p:sldId id="323" r:id="rId41"/>
    <p:sldId id="318" r:id="rId42"/>
    <p:sldId id="319" r:id="rId43"/>
    <p:sldId id="270" r:id="rId4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80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9/10/2022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9/10/2022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633627"/>
            <a:ext cx="838516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Model-based Testing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8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30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mohaiminul@cse.uiu.ac.bd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6457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0" dirty="0"/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203179" cy="372093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9792" indent="-458882">
              <a:lnSpc>
                <a:spcPts val="3760"/>
              </a:lnSpc>
              <a:spcBef>
                <a:spcPts val="593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State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21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Abstract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description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current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entity’s</a:t>
            </a:r>
            <a:r>
              <a:rPr sz="3467" spc="-7" dirty="0">
                <a:latin typeface="Arial MT"/>
                <a:cs typeface="Arial MT"/>
              </a:rPr>
              <a:t> attributes.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(ex: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“X=5;</a:t>
            </a:r>
            <a:r>
              <a:rPr sz="2933" spc="-7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Y=10”,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“Normal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Operating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Mode”)</a:t>
            </a:r>
          </a:p>
          <a:p>
            <a:pPr marL="1084553" marR="6773" lvl="1" indent="-436022">
              <a:lnSpc>
                <a:spcPct val="90000"/>
              </a:lnSpc>
              <a:spcBef>
                <a:spcPts val="6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controller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“self-test”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after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self-test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button has been pressed, and leaves it when the </a:t>
            </a:r>
            <a:r>
              <a:rPr sz="2933" dirty="0">
                <a:latin typeface="Arial MT"/>
                <a:cs typeface="Arial MT"/>
              </a:rPr>
              <a:t>reset </a:t>
            </a:r>
            <a:r>
              <a:rPr sz="2933" spc="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button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has been pressed.</a:t>
            </a:r>
            <a:endParaRPr sz="2933" dirty="0">
              <a:latin typeface="Arial MT"/>
              <a:cs typeface="Arial MT"/>
            </a:endParaRPr>
          </a:p>
          <a:p>
            <a:pPr marL="1084553" marR="259920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 tank is in the </a:t>
            </a:r>
            <a:r>
              <a:rPr sz="2933" dirty="0">
                <a:latin typeface="Arial MT"/>
                <a:cs typeface="Arial MT"/>
              </a:rPr>
              <a:t>“too-low” state </a:t>
            </a:r>
            <a:r>
              <a:rPr sz="2933" spc="-7" dirty="0">
                <a:latin typeface="Arial MT"/>
                <a:cs typeface="Arial MT"/>
              </a:rPr>
              <a:t>when the fuel level is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below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7" dirty="0">
                <a:latin typeface="Arial MT"/>
                <a:cs typeface="Arial MT"/>
              </a:rPr>
              <a:t> threshold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seconds.</a:t>
            </a:r>
          </a:p>
        </p:txBody>
      </p:sp>
    </p:spTree>
    <p:extLst>
      <p:ext uri="{BB962C8B-B14F-4D97-AF65-F5344CB8AC3E}">
        <p14:creationId xmlns:p14="http://schemas.microsoft.com/office/powerpoint/2010/main" val="1254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164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States,</a:t>
            </a:r>
            <a:r>
              <a:rPr spc="-40" dirty="0"/>
              <a:t> </a:t>
            </a:r>
            <a:r>
              <a:rPr spc="-33" dirty="0"/>
              <a:t>Transitions,</a:t>
            </a:r>
            <a:r>
              <a:rPr spc="-20" dirty="0"/>
              <a:t> </a:t>
            </a:r>
            <a:r>
              <a:rPr spc="-7" dirty="0"/>
              <a:t>and</a:t>
            </a:r>
            <a:r>
              <a:rPr spc="-27" dirty="0"/>
              <a:t> </a:t>
            </a:r>
            <a:r>
              <a:rPr spc="-7" dirty="0"/>
              <a:t>Guards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2552" y="1752600"/>
            <a:ext cx="11088448" cy="2525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11278" indent="-458882">
              <a:spcBef>
                <a:spcPts val="133"/>
              </a:spcBef>
              <a:buChar char="•"/>
              <a:tabLst>
                <a:tab pos="611278" algn="l"/>
                <a:tab pos="612125" algn="l"/>
              </a:tabLst>
            </a:pPr>
            <a:r>
              <a:rPr sz="3467" spc="-13" dirty="0"/>
              <a:t>States</a:t>
            </a:r>
            <a:r>
              <a:rPr sz="3467" spc="-20" dirty="0"/>
              <a:t> </a:t>
            </a:r>
            <a:r>
              <a:rPr sz="3467" dirty="0"/>
              <a:t>change</a:t>
            </a:r>
            <a:r>
              <a:rPr sz="3467" spc="-13" dirty="0"/>
              <a:t> </a:t>
            </a:r>
            <a:r>
              <a:rPr sz="3467" spc="-7" dirty="0"/>
              <a:t>in</a:t>
            </a:r>
            <a:r>
              <a:rPr sz="3467" spc="-13" dirty="0"/>
              <a:t> </a:t>
            </a:r>
            <a:r>
              <a:rPr sz="3467" dirty="0"/>
              <a:t>response</a:t>
            </a:r>
            <a:r>
              <a:rPr sz="3467" spc="-13" dirty="0"/>
              <a:t> </a:t>
            </a:r>
            <a:r>
              <a:rPr sz="3467" spc="-7" dirty="0"/>
              <a:t>to</a:t>
            </a:r>
            <a:r>
              <a:rPr sz="3467" spc="-20" dirty="0"/>
              <a:t> </a:t>
            </a:r>
            <a:r>
              <a:rPr sz="3467" spc="-7" dirty="0"/>
              <a:t>events</a:t>
            </a:r>
            <a:r>
              <a:rPr sz="3467" spc="-13" dirty="0"/>
              <a:t> </a:t>
            </a:r>
            <a:r>
              <a:rPr sz="3467" dirty="0"/>
              <a:t>(</a:t>
            </a:r>
            <a:r>
              <a:rPr sz="3467" b="1" dirty="0">
                <a:latin typeface="Arial"/>
                <a:cs typeface="Arial"/>
              </a:rPr>
              <a:t>transition</a:t>
            </a:r>
            <a:r>
              <a:rPr sz="3467" dirty="0"/>
              <a:t>).</a:t>
            </a:r>
            <a:endParaRPr sz="3467" dirty="0">
              <a:latin typeface="Arial"/>
              <a:cs typeface="Arial"/>
            </a:endParaRPr>
          </a:p>
          <a:p>
            <a:pPr marL="610430" marR="6773" indent="-458882">
              <a:lnSpc>
                <a:spcPts val="4200"/>
              </a:lnSpc>
              <a:spcBef>
                <a:spcPts val="147"/>
              </a:spcBef>
              <a:buChar char="•"/>
              <a:tabLst>
                <a:tab pos="611278" algn="l"/>
                <a:tab pos="612125" algn="l"/>
              </a:tabLst>
            </a:pPr>
            <a:r>
              <a:rPr sz="3467" spc="-7" dirty="0"/>
              <a:t>When</a:t>
            </a:r>
            <a:r>
              <a:rPr sz="3467" spc="-33" dirty="0"/>
              <a:t> </a:t>
            </a:r>
            <a:r>
              <a:rPr sz="3467" dirty="0"/>
              <a:t>multiple</a:t>
            </a:r>
            <a:r>
              <a:rPr sz="3467" spc="-20" dirty="0"/>
              <a:t> </a:t>
            </a:r>
            <a:r>
              <a:rPr sz="3467" spc="-7" dirty="0"/>
              <a:t>transitions</a:t>
            </a:r>
            <a:r>
              <a:rPr sz="3467" spc="-27" dirty="0"/>
              <a:t> </a:t>
            </a:r>
            <a:r>
              <a:rPr sz="3467" spc="-7" dirty="0"/>
              <a:t>are</a:t>
            </a:r>
            <a:r>
              <a:rPr sz="3467" spc="-20" dirty="0"/>
              <a:t> </a:t>
            </a:r>
            <a:r>
              <a:rPr sz="3467" spc="-7" dirty="0"/>
              <a:t>possible,</a:t>
            </a:r>
            <a:r>
              <a:rPr sz="3467" spc="-20" dirty="0"/>
              <a:t> </a:t>
            </a:r>
            <a:r>
              <a:rPr sz="3467" spc="-7" dirty="0"/>
              <a:t>the</a:t>
            </a:r>
            <a:r>
              <a:rPr sz="3467" spc="-27" dirty="0"/>
              <a:t> </a:t>
            </a:r>
            <a:r>
              <a:rPr sz="3467" dirty="0"/>
              <a:t>choice</a:t>
            </a:r>
            <a:r>
              <a:rPr sz="3467" spc="-20" dirty="0"/>
              <a:t> </a:t>
            </a:r>
            <a:r>
              <a:rPr sz="3467" spc="-7" dirty="0"/>
              <a:t>is </a:t>
            </a:r>
            <a:r>
              <a:rPr sz="3467" spc="-947" dirty="0"/>
              <a:t> </a:t>
            </a:r>
            <a:r>
              <a:rPr sz="3467" spc="-7" dirty="0"/>
              <a:t>guided</a:t>
            </a:r>
            <a:r>
              <a:rPr sz="3467" spc="-13" dirty="0"/>
              <a:t> </a:t>
            </a:r>
            <a:r>
              <a:rPr sz="3467" spc="-7" dirty="0"/>
              <a:t>by the</a:t>
            </a:r>
            <a:r>
              <a:rPr sz="3467" spc="-20" dirty="0"/>
              <a:t> </a:t>
            </a:r>
            <a:r>
              <a:rPr sz="3467" dirty="0"/>
              <a:t>current</a:t>
            </a:r>
            <a:r>
              <a:rPr sz="3467" spc="-7" dirty="0"/>
              <a:t> </a:t>
            </a:r>
            <a:r>
              <a:rPr sz="3467" dirty="0"/>
              <a:t>conditions.</a:t>
            </a:r>
          </a:p>
          <a:p>
            <a:pPr marL="1220861" lvl="1" indent="-436022">
              <a:lnSpc>
                <a:spcPts val="3427"/>
              </a:lnSpc>
              <a:buChar char="•"/>
              <a:tabLst>
                <a:tab pos="1220861" algn="l"/>
                <a:tab pos="1221709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Also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called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33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chemeClr val="tx1"/>
                </a:solidFill>
                <a:latin typeface="Arial"/>
                <a:cs typeface="Arial"/>
              </a:rPr>
              <a:t>guards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transition.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20861" lvl="1" indent="-436022">
              <a:lnSpc>
                <a:spcPts val="3513"/>
              </a:lnSpc>
              <a:buChar char="•"/>
              <a:tabLst>
                <a:tab pos="1220861" algn="l"/>
                <a:tab pos="1221709" algn="l"/>
              </a:tabLst>
            </a:pP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take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transition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satisfies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guards.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371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9386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</a:t>
            </a:r>
            <a:r>
              <a:rPr spc="-100" dirty="0"/>
              <a:t> </a:t>
            </a:r>
            <a:r>
              <a:rPr spc="-33" dirty="0"/>
              <a:t>Transitions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721029"/>
            <a:ext cx="10091420" cy="3779795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16933">
              <a:spcBef>
                <a:spcPts val="973"/>
              </a:spcBef>
            </a:pPr>
            <a:r>
              <a:rPr sz="3467" spc="-13" dirty="0">
                <a:latin typeface="Arial MT"/>
                <a:cs typeface="Arial MT"/>
              </a:rPr>
              <a:t>Transitions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labeled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form:</a:t>
            </a:r>
            <a:endParaRPr sz="3467" dirty="0">
              <a:latin typeface="Arial MT"/>
              <a:cs typeface="Arial MT"/>
            </a:endParaRPr>
          </a:p>
          <a:p>
            <a:pPr marL="626518">
              <a:spcBef>
                <a:spcPts val="840"/>
              </a:spcBef>
            </a:pP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event</a:t>
            </a:r>
            <a:r>
              <a:rPr sz="3467" spc="-47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[guard]</a:t>
            </a:r>
            <a:r>
              <a:rPr sz="3467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sz="3467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activity</a:t>
            </a:r>
            <a:endParaRPr sz="3467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626518" indent="-458882">
              <a:spcBef>
                <a:spcPts val="8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13" dirty="0">
                <a:latin typeface="Arial MT"/>
                <a:cs typeface="Arial MT"/>
              </a:rPr>
              <a:t>All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three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optional.</a:t>
            </a:r>
            <a:endParaRPr sz="3467" dirty="0">
              <a:latin typeface="Arial MT"/>
              <a:cs typeface="Arial MT"/>
            </a:endParaRPr>
          </a:p>
          <a:p>
            <a:pPr marL="1236102" lvl="1" indent="-447875">
              <a:spcBef>
                <a:spcPts val="313"/>
              </a:spcBef>
              <a:buSzPct val="109090"/>
              <a:buChar char="•"/>
              <a:tabLst>
                <a:tab pos="1235256" algn="l"/>
                <a:tab pos="1236102" algn="l"/>
              </a:tabLst>
            </a:pPr>
            <a:r>
              <a:rPr sz="2933" dirty="0">
                <a:latin typeface="Arial MT"/>
                <a:cs typeface="Arial MT"/>
              </a:rPr>
              <a:t>Missing</a:t>
            </a:r>
            <a:r>
              <a:rPr sz="2933" spc="-18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Activity: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transition.</a:t>
            </a:r>
            <a:endParaRPr sz="2933" dirty="0">
              <a:latin typeface="Arial MT"/>
              <a:cs typeface="Arial MT"/>
            </a:endParaRPr>
          </a:p>
          <a:p>
            <a:pPr marL="1236102" lvl="1" indent="-436022">
              <a:lnSpc>
                <a:spcPts val="3507"/>
              </a:lnSpc>
              <a:spcBef>
                <a:spcPts val="27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dirty="0">
                <a:latin typeface="Arial MT"/>
                <a:cs typeface="Arial MT"/>
              </a:rPr>
              <a:t>Missing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Guard:</a:t>
            </a:r>
            <a:r>
              <a:rPr sz="2933" spc="-18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Always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take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following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event.</a:t>
            </a:r>
            <a:endParaRPr sz="2933" dirty="0">
              <a:latin typeface="Arial MT"/>
              <a:cs typeface="Arial MT"/>
            </a:endParaRPr>
          </a:p>
          <a:p>
            <a:pPr marL="1236102" marR="316645" lvl="1" indent="-436022">
              <a:lnSpc>
                <a:spcPts val="3507"/>
              </a:lnSpc>
              <a:spcBef>
                <a:spcPts val="120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dirty="0">
                <a:latin typeface="Arial MT"/>
                <a:cs typeface="Arial MT"/>
              </a:rPr>
              <a:t>Missing </a:t>
            </a:r>
            <a:r>
              <a:rPr sz="2933" spc="-7" dirty="0">
                <a:latin typeface="Arial MT"/>
                <a:cs typeface="Arial MT"/>
              </a:rPr>
              <a:t>Event: </a:t>
            </a:r>
            <a:r>
              <a:rPr sz="2933" spc="-87" dirty="0">
                <a:latin typeface="Arial MT"/>
                <a:cs typeface="Arial MT"/>
              </a:rPr>
              <a:t>Take </a:t>
            </a:r>
            <a:r>
              <a:rPr sz="2933" spc="-7" dirty="0">
                <a:latin typeface="Arial MT"/>
                <a:cs typeface="Arial MT"/>
              </a:rPr>
              <a:t>this transition immediately after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entering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preceding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(if</a:t>
            </a:r>
            <a:r>
              <a:rPr sz="2933" spc="-7" dirty="0">
                <a:latin typeface="Arial MT"/>
                <a:cs typeface="Arial MT"/>
              </a:rPr>
              <a:t> guards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met).</a:t>
            </a:r>
          </a:p>
        </p:txBody>
      </p:sp>
    </p:spTree>
    <p:extLst>
      <p:ext uri="{BB962C8B-B14F-4D97-AF65-F5344CB8AC3E}">
        <p14:creationId xmlns:p14="http://schemas.microsoft.com/office/powerpoint/2010/main" val="604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608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</a:t>
            </a:r>
            <a:r>
              <a:rPr spc="-73" dirty="0"/>
              <a:t> </a:t>
            </a:r>
            <a:r>
              <a:rPr spc="-33" dirty="0"/>
              <a:t>Transition</a:t>
            </a:r>
            <a:r>
              <a:rPr spc="-60" dirty="0"/>
              <a:t> </a:t>
            </a:r>
            <a:r>
              <a:rPr spc="-7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468542"/>
            <a:ext cx="10690860" cy="4218377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16933">
              <a:spcBef>
                <a:spcPts val="973"/>
              </a:spcBef>
            </a:pPr>
            <a:r>
              <a:rPr sz="3467" spc="-13" dirty="0">
                <a:latin typeface="Arial MT"/>
                <a:cs typeface="Arial MT"/>
              </a:rPr>
              <a:t>Transitions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labeled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form:</a:t>
            </a:r>
            <a:endParaRPr sz="3467" dirty="0">
              <a:latin typeface="Arial MT"/>
              <a:cs typeface="Arial MT"/>
            </a:endParaRPr>
          </a:p>
          <a:p>
            <a:pPr marL="626518">
              <a:spcBef>
                <a:spcPts val="840"/>
              </a:spcBef>
            </a:pP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event</a:t>
            </a:r>
            <a:r>
              <a:rPr sz="3467" spc="-47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[guard]</a:t>
            </a:r>
            <a:r>
              <a:rPr sz="3467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sz="3467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C00000"/>
                </a:solidFill>
                <a:latin typeface="Courier New"/>
                <a:cs typeface="Courier New"/>
              </a:rPr>
              <a:t>activity</a:t>
            </a:r>
            <a:endParaRPr sz="3467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626518" marR="6773" indent="-458882">
              <a:lnSpc>
                <a:spcPts val="3773"/>
              </a:lnSpc>
              <a:spcBef>
                <a:spcPts val="1487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Controller enters </a:t>
            </a:r>
            <a:r>
              <a:rPr sz="3467" dirty="0">
                <a:latin typeface="Arial MT"/>
                <a:cs typeface="Arial MT"/>
              </a:rPr>
              <a:t>“self-test” mode </a:t>
            </a:r>
            <a:r>
              <a:rPr sz="3467" spc="-7" dirty="0">
                <a:latin typeface="Arial MT"/>
                <a:cs typeface="Arial MT"/>
              </a:rPr>
              <a:t>after test button is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pressed,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leaves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when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reset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button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pressed.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lnSpc>
                <a:spcPts val="2867"/>
              </a:lnSpc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User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pressing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self-test,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reset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buttons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events</a:t>
            </a:r>
            <a:r>
              <a:rPr sz="2933" b="1" spc="-7" dirty="0">
                <a:latin typeface="Arial"/>
                <a:cs typeface="Arial"/>
              </a:rPr>
              <a:t>.</a:t>
            </a:r>
            <a:endParaRPr sz="2933" dirty="0">
              <a:latin typeface="Arial"/>
              <a:cs typeface="Arial"/>
            </a:endParaRPr>
          </a:p>
          <a:p>
            <a:pPr marL="626518" marR="681550" indent="-458882">
              <a:lnSpc>
                <a:spcPts val="3693"/>
              </a:lnSpc>
              <a:spcBef>
                <a:spcPts val="313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tank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enters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“too-low”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when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fuel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level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&lt;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threshold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seconds.</a:t>
            </a:r>
          </a:p>
          <a:p>
            <a:pPr marL="1236102" lvl="1" indent="-436022">
              <a:lnSpc>
                <a:spcPts val="3093"/>
              </a:lnSpc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Fuel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level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&lt;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threshold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seconds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8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guard</a:t>
            </a:r>
            <a:r>
              <a:rPr sz="2933" spc="-7" dirty="0">
                <a:latin typeface="Arial MT"/>
                <a:cs typeface="Arial MT"/>
              </a:rPr>
              <a:t>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107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9434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13"/>
              <a:t>:</a:t>
            </a:r>
            <a:r>
              <a:rPr spc="-73"/>
              <a:t> </a:t>
            </a:r>
            <a:r>
              <a:rPr lang="en-US" spc="-73" smtClean="0"/>
              <a:t>Simple </a:t>
            </a:r>
            <a:r>
              <a:rPr lang="en-US" spc="-13" smtClean="0"/>
              <a:t>Vending</a:t>
            </a:r>
            <a:r>
              <a:rPr spc="-60" smtClean="0"/>
              <a:t> </a:t>
            </a:r>
            <a:r>
              <a:rPr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11526" y="2569222"/>
            <a:ext cx="1592580" cy="665479"/>
            <a:chOff x="3608644" y="1926916"/>
            <a:chExt cx="1194435" cy="499109"/>
          </a:xfrm>
        </p:grpSpPr>
        <p:sp>
          <p:nvSpPr>
            <p:cNvPr id="4" name="object 4"/>
            <p:cNvSpPr/>
            <p:nvPr/>
          </p:nvSpPr>
          <p:spPr>
            <a:xfrm>
              <a:off x="3618169" y="1936441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1095098" y="479999"/>
                  </a:move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lnTo>
                    <a:pt x="6286" y="48861"/>
                  </a:lnTo>
                  <a:lnTo>
                    <a:pt x="23431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099" y="80001"/>
                  </a:lnTo>
                  <a:lnTo>
                    <a:pt x="1175099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79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618169" y="1936441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0" y="80001"/>
                  </a:moveTo>
                  <a:lnTo>
                    <a:pt x="6286" y="48861"/>
                  </a:lnTo>
                  <a:lnTo>
                    <a:pt x="23431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099" y="80001"/>
                  </a:lnTo>
                  <a:lnTo>
                    <a:pt x="1175099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79999"/>
                  </a:ln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28900" y="2596106"/>
            <a:ext cx="115654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76949" marR="6773" indent="-160863">
              <a:lnSpc>
                <a:spcPts val="2200"/>
              </a:lnSpc>
              <a:spcBef>
                <a:spcPts val="240"/>
              </a:spcBef>
            </a:pPr>
            <a:r>
              <a:rPr sz="1867" spc="-20" dirty="0">
                <a:latin typeface="Arial MT"/>
                <a:cs typeface="Arial MT"/>
              </a:rPr>
              <a:t>Waiting</a:t>
            </a:r>
            <a:r>
              <a:rPr sz="1867" spc="-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lang="en-US" sz="1867" spc="-7" dirty="0" smtClean="0">
                <a:latin typeface="Arial MT"/>
                <a:cs typeface="Arial MT"/>
              </a:rPr>
              <a:t>note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11526" y="1712675"/>
            <a:ext cx="1592580" cy="2712719"/>
            <a:chOff x="3608644" y="1284506"/>
            <a:chExt cx="1194435" cy="2034539"/>
          </a:xfrm>
        </p:grpSpPr>
        <p:sp>
          <p:nvSpPr>
            <p:cNvPr id="8" name="object 8"/>
            <p:cNvSpPr/>
            <p:nvPr/>
          </p:nvSpPr>
          <p:spPr>
            <a:xfrm>
              <a:off x="4057505" y="1294031"/>
              <a:ext cx="296545" cy="222250"/>
            </a:xfrm>
            <a:custGeom>
              <a:avLst/>
              <a:gdLst/>
              <a:ahLst/>
              <a:cxnLst/>
              <a:rect l="l" t="t" r="r" b="b"/>
              <a:pathLst>
                <a:path w="296545" h="222250">
                  <a:moveTo>
                    <a:pt x="148049" y="221699"/>
                  </a:moveTo>
                  <a:lnTo>
                    <a:pt x="90422" y="212988"/>
                  </a:lnTo>
                  <a:lnTo>
                    <a:pt x="43362" y="189232"/>
                  </a:lnTo>
                  <a:lnTo>
                    <a:pt x="11634" y="153997"/>
                  </a:lnTo>
                  <a:lnTo>
                    <a:pt x="0" y="110849"/>
                  </a:lnTo>
                  <a:lnTo>
                    <a:pt x="11634" y="67702"/>
                  </a:lnTo>
                  <a:lnTo>
                    <a:pt x="43362" y="32467"/>
                  </a:lnTo>
                  <a:lnTo>
                    <a:pt x="90422" y="8711"/>
                  </a:lnTo>
                  <a:lnTo>
                    <a:pt x="148049" y="0"/>
                  </a:lnTo>
                  <a:lnTo>
                    <a:pt x="205677" y="8711"/>
                  </a:lnTo>
                  <a:lnTo>
                    <a:pt x="252737" y="32467"/>
                  </a:lnTo>
                  <a:lnTo>
                    <a:pt x="284465" y="67702"/>
                  </a:lnTo>
                  <a:lnTo>
                    <a:pt x="296099" y="110849"/>
                  </a:lnTo>
                  <a:lnTo>
                    <a:pt x="284465" y="153997"/>
                  </a:lnTo>
                  <a:lnTo>
                    <a:pt x="252737" y="189232"/>
                  </a:lnTo>
                  <a:lnTo>
                    <a:pt x="205677" y="212988"/>
                  </a:lnTo>
                  <a:lnTo>
                    <a:pt x="148049" y="221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057505" y="1294031"/>
              <a:ext cx="296545" cy="222250"/>
            </a:xfrm>
            <a:custGeom>
              <a:avLst/>
              <a:gdLst/>
              <a:ahLst/>
              <a:cxnLst/>
              <a:rect l="l" t="t" r="r" b="b"/>
              <a:pathLst>
                <a:path w="296545" h="222250">
                  <a:moveTo>
                    <a:pt x="0" y="110849"/>
                  </a:moveTo>
                  <a:lnTo>
                    <a:pt x="11634" y="67702"/>
                  </a:lnTo>
                  <a:lnTo>
                    <a:pt x="43362" y="32467"/>
                  </a:lnTo>
                  <a:lnTo>
                    <a:pt x="90422" y="8711"/>
                  </a:lnTo>
                  <a:lnTo>
                    <a:pt x="148049" y="0"/>
                  </a:lnTo>
                  <a:lnTo>
                    <a:pt x="205677" y="8711"/>
                  </a:lnTo>
                  <a:lnTo>
                    <a:pt x="252737" y="32467"/>
                  </a:lnTo>
                  <a:lnTo>
                    <a:pt x="284465" y="67702"/>
                  </a:lnTo>
                  <a:lnTo>
                    <a:pt x="296099" y="110849"/>
                  </a:lnTo>
                  <a:lnTo>
                    <a:pt x="284465" y="153997"/>
                  </a:lnTo>
                  <a:lnTo>
                    <a:pt x="252737" y="189232"/>
                  </a:lnTo>
                  <a:lnTo>
                    <a:pt x="205677" y="212988"/>
                  </a:lnTo>
                  <a:lnTo>
                    <a:pt x="148049" y="221699"/>
                  </a:lnTo>
                  <a:lnTo>
                    <a:pt x="90422" y="212988"/>
                  </a:lnTo>
                  <a:lnTo>
                    <a:pt x="43362" y="189232"/>
                  </a:lnTo>
                  <a:lnTo>
                    <a:pt x="11634" y="153997"/>
                  </a:lnTo>
                  <a:lnTo>
                    <a:pt x="0" y="1108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5555" y="1515731"/>
              <a:ext cx="635" cy="306705"/>
            </a:xfrm>
            <a:custGeom>
              <a:avLst/>
              <a:gdLst/>
              <a:ahLst/>
              <a:cxnLst/>
              <a:rect l="l" t="t" r="r" b="b"/>
              <a:pathLst>
                <a:path w="635" h="306705">
                  <a:moveTo>
                    <a:pt x="0" y="0"/>
                  </a:moveTo>
                  <a:lnTo>
                    <a:pt x="218" y="3062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4783" y="1812483"/>
              <a:ext cx="81980" cy="1055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8169" y="282944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1095098" y="480000"/>
                  </a:moveTo>
                  <a:lnTo>
                    <a:pt x="80001" y="480000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lnTo>
                    <a:pt x="6286" y="48861"/>
                  </a:lnTo>
                  <a:lnTo>
                    <a:pt x="23432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099" y="80001"/>
                  </a:lnTo>
                  <a:lnTo>
                    <a:pt x="1175099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80000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8169" y="282944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0" y="80001"/>
                  </a:moveTo>
                  <a:lnTo>
                    <a:pt x="6286" y="48861"/>
                  </a:lnTo>
                  <a:lnTo>
                    <a:pt x="23431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099" y="80001"/>
                  </a:lnTo>
                  <a:lnTo>
                    <a:pt x="1175099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80000"/>
                  </a:lnTo>
                  <a:lnTo>
                    <a:pt x="80001" y="480000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62635" y="3786778"/>
            <a:ext cx="970285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26246">
              <a:lnSpc>
                <a:spcPts val="2200"/>
              </a:lnSpc>
              <a:spcBef>
                <a:spcPts val="240"/>
              </a:spcBef>
            </a:pPr>
            <a:r>
              <a:rPr lang="en-US" sz="1867" spc="-7" dirty="0" smtClean="0">
                <a:latin typeface="Arial MT"/>
                <a:cs typeface="Arial MT"/>
              </a:rPr>
              <a:t>Balance</a:t>
            </a:r>
            <a:r>
              <a:rPr sz="1867" spc="-7" dirty="0" smtClean="0">
                <a:latin typeface="Arial MT"/>
                <a:cs typeface="Arial MT"/>
              </a:rPr>
              <a:t> </a:t>
            </a:r>
            <a:r>
              <a:rPr sz="1867" spc="-500" dirty="0" smtClean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Inserted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2971" y="3209222"/>
            <a:ext cx="110067" cy="539327"/>
            <a:chOff x="4164728" y="2406916"/>
            <a:chExt cx="82550" cy="404495"/>
          </a:xfrm>
        </p:grpSpPr>
        <p:sp>
          <p:nvSpPr>
            <p:cNvPr id="16" name="object 16"/>
            <p:cNvSpPr/>
            <p:nvPr/>
          </p:nvSpPr>
          <p:spPr>
            <a:xfrm>
              <a:off x="4205719" y="241644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4728" y="2705716"/>
              <a:ext cx="81981" cy="1055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90577" y="3437414"/>
            <a:ext cx="20751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user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inserts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lang="en-US" sz="1867" spc="-7" dirty="0" smtClean="0">
                <a:latin typeface="Arial MT"/>
                <a:cs typeface="Arial MT"/>
              </a:rPr>
              <a:t>money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5753" y="3246226"/>
            <a:ext cx="110067" cy="539327"/>
            <a:chOff x="3761815" y="2434669"/>
            <a:chExt cx="82550" cy="404495"/>
          </a:xfrm>
        </p:grpSpPr>
        <p:sp>
          <p:nvSpPr>
            <p:cNvPr id="20" name="object 20"/>
            <p:cNvSpPr/>
            <p:nvPr/>
          </p:nvSpPr>
          <p:spPr>
            <a:xfrm>
              <a:off x="3802806" y="2530644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2987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1815" y="2434669"/>
              <a:ext cx="81981" cy="1055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725001" y="3437414"/>
            <a:ext cx="19964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user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 smtClean="0">
                <a:latin typeface="Arial MT"/>
                <a:cs typeface="Arial MT"/>
              </a:rPr>
              <a:t>ejects</a:t>
            </a:r>
            <a:r>
              <a:rPr lang="en-US" sz="1867" spc="-53" dirty="0">
                <a:latin typeface="Arial MT"/>
                <a:cs typeface="Arial MT"/>
              </a:rPr>
              <a:t> </a:t>
            </a:r>
            <a:r>
              <a:rPr lang="en-US" sz="1867" spc="-53" dirty="0" smtClean="0">
                <a:latin typeface="Arial MT"/>
                <a:cs typeface="Arial MT"/>
              </a:rPr>
              <a:t>money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51697" y="4789973"/>
            <a:ext cx="1592580" cy="665479"/>
            <a:chOff x="5588772" y="3592479"/>
            <a:chExt cx="1194435" cy="499109"/>
          </a:xfrm>
        </p:grpSpPr>
        <p:sp>
          <p:nvSpPr>
            <p:cNvPr id="24" name="object 24"/>
            <p:cNvSpPr/>
            <p:nvPr/>
          </p:nvSpPr>
          <p:spPr>
            <a:xfrm>
              <a:off x="5598297" y="360200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4" h="480060">
                  <a:moveTo>
                    <a:pt x="1095097" y="479999"/>
                  </a:move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lnTo>
                    <a:pt x="6286" y="48861"/>
                  </a:lnTo>
                  <a:lnTo>
                    <a:pt x="23432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7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100" y="80001"/>
                  </a:lnTo>
                  <a:lnTo>
                    <a:pt x="1175100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7" y="479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8297" y="360200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4" h="480060">
                  <a:moveTo>
                    <a:pt x="0" y="80001"/>
                  </a:moveTo>
                  <a:lnTo>
                    <a:pt x="6286" y="48861"/>
                  </a:lnTo>
                  <a:lnTo>
                    <a:pt x="23431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7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100" y="80001"/>
                  </a:lnTo>
                  <a:lnTo>
                    <a:pt x="1175100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7" y="479999"/>
                  </a:ln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89735" y="4816857"/>
            <a:ext cx="914400" cy="62068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0128" marR="6773" indent="-204042">
              <a:lnSpc>
                <a:spcPts val="2200"/>
              </a:lnSpc>
              <a:spcBef>
                <a:spcPts val="240"/>
              </a:spcBef>
            </a:pPr>
            <a:r>
              <a:rPr lang="en-US" sz="1867" spc="-7" dirty="0" smtClean="0">
                <a:latin typeface="Arial MT"/>
                <a:cs typeface="Arial MT"/>
              </a:rPr>
              <a:t>Item</a:t>
            </a:r>
            <a:endParaRPr lang="en-US" sz="1867" spc="-7" dirty="0">
              <a:latin typeface="Arial MT"/>
              <a:cs typeface="Arial MT"/>
            </a:endParaRPr>
          </a:p>
          <a:p>
            <a:pPr marL="220128" marR="6773" indent="-204042">
              <a:lnSpc>
                <a:spcPts val="2200"/>
              </a:lnSpc>
              <a:spcBef>
                <a:spcPts val="240"/>
              </a:spcBef>
            </a:pPr>
            <a:r>
              <a:rPr sz="1867" spc="-7" dirty="0" smtClean="0">
                <a:latin typeface="Arial MT"/>
                <a:cs typeface="Arial MT"/>
              </a:rPr>
              <a:t>Sold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77898" y="4079973"/>
            <a:ext cx="1848273" cy="722207"/>
            <a:chOff x="4783423" y="3059979"/>
            <a:chExt cx="1386205" cy="541655"/>
          </a:xfrm>
        </p:grpSpPr>
        <p:sp>
          <p:nvSpPr>
            <p:cNvPr id="28" name="object 28"/>
            <p:cNvSpPr/>
            <p:nvPr/>
          </p:nvSpPr>
          <p:spPr>
            <a:xfrm>
              <a:off x="4792948" y="3069504"/>
              <a:ext cx="1286510" cy="492125"/>
            </a:xfrm>
            <a:custGeom>
              <a:avLst/>
              <a:gdLst/>
              <a:ahLst/>
              <a:cxnLst/>
              <a:rect l="l" t="t" r="r" b="b"/>
              <a:pathLst>
                <a:path w="1286510" h="492125">
                  <a:moveTo>
                    <a:pt x="0" y="0"/>
                  </a:moveTo>
                  <a:lnTo>
                    <a:pt x="1286135" y="49168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8322" y="3522272"/>
              <a:ext cx="111037" cy="7931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533861" y="4010955"/>
            <a:ext cx="2010264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user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lang="en-US" sz="1867" spc="-7" dirty="0" smtClean="0">
                <a:latin typeface="Arial MT"/>
                <a:cs typeface="Arial MT"/>
              </a:rPr>
              <a:t>Selects Product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08855" y="4789973"/>
            <a:ext cx="1592580" cy="665479"/>
            <a:chOff x="1281641" y="3592479"/>
            <a:chExt cx="1194435" cy="499109"/>
          </a:xfrm>
        </p:grpSpPr>
        <p:sp>
          <p:nvSpPr>
            <p:cNvPr id="32" name="object 32"/>
            <p:cNvSpPr/>
            <p:nvPr/>
          </p:nvSpPr>
          <p:spPr>
            <a:xfrm>
              <a:off x="1291166" y="360200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1095098" y="479999"/>
                  </a:move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lnTo>
                    <a:pt x="6286" y="48861"/>
                  </a:lnTo>
                  <a:lnTo>
                    <a:pt x="23432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100" y="80001"/>
                  </a:lnTo>
                  <a:lnTo>
                    <a:pt x="1175100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79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1166" y="3602004"/>
              <a:ext cx="1175385" cy="480059"/>
            </a:xfrm>
            <a:custGeom>
              <a:avLst/>
              <a:gdLst/>
              <a:ahLst/>
              <a:cxnLst/>
              <a:rect l="l" t="t" r="r" b="b"/>
              <a:pathLst>
                <a:path w="1175385" h="480060">
                  <a:moveTo>
                    <a:pt x="0" y="80001"/>
                  </a:moveTo>
                  <a:lnTo>
                    <a:pt x="6286" y="48861"/>
                  </a:lnTo>
                  <a:lnTo>
                    <a:pt x="23431" y="23431"/>
                  </a:lnTo>
                  <a:lnTo>
                    <a:pt x="48861" y="6286"/>
                  </a:lnTo>
                  <a:lnTo>
                    <a:pt x="80001" y="0"/>
                  </a:lnTo>
                  <a:lnTo>
                    <a:pt x="1095098" y="0"/>
                  </a:lnTo>
                  <a:lnTo>
                    <a:pt x="1139483" y="13441"/>
                  </a:lnTo>
                  <a:lnTo>
                    <a:pt x="1169010" y="49386"/>
                  </a:lnTo>
                  <a:lnTo>
                    <a:pt x="1175100" y="80001"/>
                  </a:lnTo>
                  <a:lnTo>
                    <a:pt x="1175100" y="399998"/>
                  </a:lnTo>
                  <a:lnTo>
                    <a:pt x="1168813" y="431138"/>
                  </a:lnTo>
                  <a:lnTo>
                    <a:pt x="1151668" y="456568"/>
                  </a:lnTo>
                  <a:lnTo>
                    <a:pt x="1126238" y="473713"/>
                  </a:lnTo>
                  <a:lnTo>
                    <a:pt x="1095098" y="479999"/>
                  </a:lnTo>
                  <a:lnTo>
                    <a:pt x="80001" y="479999"/>
                  </a:lnTo>
                  <a:lnTo>
                    <a:pt x="48861" y="473713"/>
                  </a:lnTo>
                  <a:lnTo>
                    <a:pt x="23431" y="456568"/>
                  </a:lnTo>
                  <a:lnTo>
                    <a:pt x="6286" y="431138"/>
                  </a:lnTo>
                  <a:lnTo>
                    <a:pt x="0" y="399998"/>
                  </a:lnTo>
                  <a:lnTo>
                    <a:pt x="0" y="800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70233" y="4816857"/>
            <a:ext cx="1151208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176949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Out </a:t>
            </a:r>
            <a:r>
              <a:rPr sz="1867" spc="-7" dirty="0" smtClean="0">
                <a:latin typeface="Arial MT"/>
                <a:cs typeface="Arial MT"/>
              </a:rPr>
              <a:t>of</a:t>
            </a:r>
            <a:r>
              <a:rPr lang="en-US" sz="1867" spc="-7" dirty="0" smtClean="0">
                <a:latin typeface="Arial MT"/>
                <a:cs typeface="Arial MT"/>
              </a:rPr>
              <a:t>    stock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12788" y="5068017"/>
            <a:ext cx="4164753" cy="110067"/>
            <a:chOff x="2484590" y="3801013"/>
            <a:chExt cx="3123565" cy="82550"/>
          </a:xfrm>
        </p:grpSpPr>
        <p:sp>
          <p:nvSpPr>
            <p:cNvPr id="36" name="object 36"/>
            <p:cNvSpPr/>
            <p:nvPr/>
          </p:nvSpPr>
          <p:spPr>
            <a:xfrm>
              <a:off x="2580566" y="3842004"/>
              <a:ext cx="3018155" cy="0"/>
            </a:xfrm>
            <a:custGeom>
              <a:avLst/>
              <a:gdLst/>
              <a:ahLst/>
              <a:cxnLst/>
              <a:rect l="l" t="t" r="r" b="b"/>
              <a:pathLst>
                <a:path w="3018154">
                  <a:moveTo>
                    <a:pt x="30179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4590" y="3801013"/>
              <a:ext cx="105500" cy="8198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02195" y="2489143"/>
            <a:ext cx="1512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 smtClean="0">
                <a:latin typeface="Arial MT"/>
                <a:cs typeface="Arial MT"/>
              </a:rPr>
              <a:t>[</a:t>
            </a:r>
            <a:r>
              <a:rPr lang="en-US" sz="1867" spc="-7" dirty="0" smtClean="0">
                <a:latin typeface="Arial MT"/>
                <a:cs typeface="Arial MT"/>
              </a:rPr>
              <a:t>item</a:t>
            </a:r>
            <a:r>
              <a:rPr sz="1867" spc="-67" dirty="0" smtClean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&gt;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0]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49774" y="2841209"/>
            <a:ext cx="3429847" cy="2283460"/>
            <a:chOff x="4837330" y="2130906"/>
            <a:chExt cx="2572385" cy="1712595"/>
          </a:xfrm>
        </p:grpSpPr>
        <p:sp>
          <p:nvSpPr>
            <p:cNvPr id="40" name="object 40"/>
            <p:cNvSpPr/>
            <p:nvPr/>
          </p:nvSpPr>
          <p:spPr>
            <a:xfrm>
              <a:off x="4933300" y="2171894"/>
              <a:ext cx="2466340" cy="1662430"/>
            </a:xfrm>
            <a:custGeom>
              <a:avLst/>
              <a:gdLst/>
              <a:ahLst/>
              <a:cxnLst/>
              <a:rect l="l" t="t" r="r" b="b"/>
              <a:pathLst>
                <a:path w="2466340" h="1662429">
                  <a:moveTo>
                    <a:pt x="1862315" y="1662000"/>
                  </a:moveTo>
                  <a:lnTo>
                    <a:pt x="2466268" y="29436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7330" y="2130906"/>
              <a:ext cx="105870" cy="8197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443318" y="4459395"/>
            <a:ext cx="1789007" cy="8763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spc="-7" dirty="0" smtClean="0">
                <a:latin typeface="Arial MT"/>
                <a:cs typeface="Arial MT"/>
              </a:rPr>
              <a:t>[</a:t>
            </a:r>
            <a:r>
              <a:rPr lang="en-US" sz="1867" spc="-7" dirty="0" smtClean="0">
                <a:latin typeface="Arial MT"/>
                <a:cs typeface="Arial MT"/>
              </a:rPr>
              <a:t>item</a:t>
            </a:r>
            <a:r>
              <a:rPr sz="1867" spc="-47" dirty="0" smtClean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-1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&gt;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0]</a:t>
            </a:r>
            <a:endParaRPr sz="1867" dirty="0">
              <a:latin typeface="Arial MT"/>
              <a:cs typeface="Arial MT"/>
            </a:endParaRPr>
          </a:p>
          <a:p>
            <a:pPr marL="16933" marR="681550">
              <a:lnSpc>
                <a:spcPts val="2200"/>
              </a:lnSpc>
              <a:spcBef>
                <a:spcPts val="87"/>
              </a:spcBef>
            </a:pPr>
            <a:r>
              <a:rPr sz="1867" dirty="0">
                <a:latin typeface="Arial MT"/>
                <a:cs typeface="Arial MT"/>
              </a:rPr>
              <a:t>/</a:t>
            </a:r>
            <a:r>
              <a:rPr sz="1867" spc="-1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dispense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lang="en-US" sz="1867" spc="-7" dirty="0" smtClean="0">
                <a:latin typeface="Arial MT"/>
                <a:cs typeface="Arial MT"/>
              </a:rPr>
              <a:t>item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38550" y="2783007"/>
            <a:ext cx="4014893" cy="2355427"/>
            <a:chOff x="553912" y="2087255"/>
            <a:chExt cx="3011170" cy="1766570"/>
          </a:xfrm>
        </p:grpSpPr>
        <p:sp>
          <p:nvSpPr>
            <p:cNvPr id="44" name="object 44"/>
            <p:cNvSpPr/>
            <p:nvPr/>
          </p:nvSpPr>
          <p:spPr>
            <a:xfrm>
              <a:off x="563437" y="2098648"/>
              <a:ext cx="2905760" cy="1745614"/>
            </a:xfrm>
            <a:custGeom>
              <a:avLst/>
              <a:gdLst/>
              <a:ahLst/>
              <a:cxnLst/>
              <a:rect l="l" t="t" r="r" b="b"/>
              <a:pathLst>
                <a:path w="2905760" h="1745614">
                  <a:moveTo>
                    <a:pt x="727502" y="1745515"/>
                  </a:moveTo>
                  <a:lnTo>
                    <a:pt x="0" y="1704431"/>
                  </a:lnTo>
                  <a:lnTo>
                    <a:pt x="137274" y="0"/>
                  </a:lnTo>
                  <a:lnTo>
                    <a:pt x="2905519" y="2959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095" y="2087255"/>
              <a:ext cx="105832" cy="81977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635235" y="5314700"/>
            <a:ext cx="2933700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 smtClean="0">
                <a:latin typeface="Arial MT"/>
                <a:cs typeface="Arial MT"/>
              </a:rPr>
              <a:t>[</a:t>
            </a:r>
            <a:r>
              <a:rPr lang="en-US" sz="1867" spc="-7" dirty="0" smtClean="0">
                <a:latin typeface="Arial MT"/>
                <a:cs typeface="Arial MT"/>
              </a:rPr>
              <a:t>item</a:t>
            </a:r>
            <a:r>
              <a:rPr sz="1867" spc="-33" dirty="0" smtClean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-1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0]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/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 smtClean="0">
                <a:latin typeface="Arial MT"/>
                <a:cs typeface="Arial MT"/>
              </a:rPr>
              <a:t>dispense </a:t>
            </a:r>
            <a:r>
              <a:rPr sz="1867" spc="-500" dirty="0" smtClean="0">
                <a:latin typeface="Arial MT"/>
                <a:cs typeface="Arial MT"/>
              </a:rPr>
              <a:t> </a:t>
            </a:r>
            <a:r>
              <a:rPr lang="en-US" sz="1867" spc="-7" dirty="0" smtClean="0">
                <a:latin typeface="Arial MT"/>
                <a:cs typeface="Arial MT"/>
              </a:rPr>
              <a:t>item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8216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More</a:t>
            </a:r>
            <a:r>
              <a:rPr spc="-53" dirty="0"/>
              <a:t> </a:t>
            </a:r>
            <a:r>
              <a:rPr spc="-7" dirty="0"/>
              <a:t>on</a:t>
            </a:r>
            <a:r>
              <a:rPr spc="-60" dirty="0"/>
              <a:t> </a:t>
            </a:r>
            <a:r>
              <a:rPr spc="-33" dirty="0"/>
              <a:t>Transitions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827709"/>
            <a:ext cx="9659620" cy="13380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spc="-7" dirty="0">
                <a:latin typeface="Arial MT"/>
                <a:cs typeface="Arial MT"/>
              </a:rPr>
              <a:t>Guards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mutually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exclusive</a:t>
            </a:r>
            <a:endParaRPr sz="3467" dirty="0">
              <a:latin typeface="Arial MT"/>
              <a:cs typeface="Arial MT"/>
            </a:endParaRPr>
          </a:p>
          <a:p>
            <a:pPr marL="5647972">
              <a:spcBef>
                <a:spcPts val="2285"/>
              </a:spcBef>
            </a:pPr>
            <a:r>
              <a:rPr sz="3200" spc="-7" dirty="0">
                <a:latin typeface="Arial MT"/>
                <a:cs typeface="Arial MT"/>
              </a:rPr>
              <a:t>If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event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occurs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no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3734" y="3129560"/>
            <a:ext cx="404452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transition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valid,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then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event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ignored.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734" y="4577360"/>
            <a:ext cx="5052060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b="1" spc="-7" dirty="0">
                <a:latin typeface="Arial"/>
                <a:cs typeface="Arial"/>
              </a:rPr>
              <a:t>last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bill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ejected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[balance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&gt; </a:t>
            </a:r>
            <a:r>
              <a:rPr sz="3200" b="1" spc="-86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&amp;&amp;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balance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&gt;=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needed]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94400" y="3237324"/>
            <a:ext cx="1723813" cy="721360"/>
            <a:chOff x="1945800" y="2427993"/>
            <a:chExt cx="1292860" cy="541020"/>
          </a:xfrm>
        </p:grpSpPr>
        <p:sp>
          <p:nvSpPr>
            <p:cNvPr id="7" name="object 7"/>
            <p:cNvSpPr/>
            <p:nvPr/>
          </p:nvSpPr>
          <p:spPr>
            <a:xfrm>
              <a:off x="1955325" y="2437518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69">
                  <a:moveTo>
                    <a:pt x="11862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955325" y="2437518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38489" y="3292009"/>
            <a:ext cx="103378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131230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Able to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Purchase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67" y="3846809"/>
            <a:ext cx="158834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last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bill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ejected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[balance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0]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0199" y="4754361"/>
            <a:ext cx="1723813" cy="721360"/>
            <a:chOff x="517649" y="3565771"/>
            <a:chExt cx="1292860" cy="541020"/>
          </a:xfrm>
        </p:grpSpPr>
        <p:sp>
          <p:nvSpPr>
            <p:cNvPr id="12" name="object 12"/>
            <p:cNvSpPr/>
            <p:nvPr/>
          </p:nvSpPr>
          <p:spPr>
            <a:xfrm>
              <a:off x="527174" y="3575296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70">
                  <a:moveTo>
                    <a:pt x="11862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174" y="3575296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70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2975" y="4809047"/>
            <a:ext cx="115654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2668" marR="6773" indent="-206582">
              <a:lnSpc>
                <a:spcPts val="2200"/>
              </a:lnSpc>
              <a:spcBef>
                <a:spcPts val="240"/>
              </a:spcBef>
            </a:pPr>
            <a:r>
              <a:rPr sz="1867" spc="-20" dirty="0">
                <a:latin typeface="Arial MT"/>
                <a:cs typeface="Arial MT"/>
              </a:rPr>
              <a:t>Waiting</a:t>
            </a:r>
            <a:r>
              <a:rPr sz="1867" spc="-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Money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73294" y="3932924"/>
            <a:ext cx="3593253" cy="1542627"/>
            <a:chOff x="1179970" y="2949693"/>
            <a:chExt cx="2694940" cy="1156970"/>
          </a:xfrm>
        </p:grpSpPr>
        <p:sp>
          <p:nvSpPr>
            <p:cNvPr id="16" name="object 16"/>
            <p:cNvSpPr/>
            <p:nvPr/>
          </p:nvSpPr>
          <p:spPr>
            <a:xfrm>
              <a:off x="1268871" y="2959218"/>
              <a:ext cx="1323340" cy="571500"/>
            </a:xfrm>
            <a:custGeom>
              <a:avLst/>
              <a:gdLst/>
              <a:ahLst/>
              <a:cxnLst/>
              <a:rect l="l" t="t" r="r" b="b"/>
              <a:pathLst>
                <a:path w="1323339" h="571500">
                  <a:moveTo>
                    <a:pt x="1323053" y="0"/>
                  </a:moveTo>
                  <a:lnTo>
                    <a:pt x="0" y="57091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970" y="3491717"/>
              <a:ext cx="110892" cy="821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91924" y="3575297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70">
                  <a:moveTo>
                    <a:pt x="11862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1924" y="3575297"/>
              <a:ext cx="1273810" cy="521970"/>
            </a:xfrm>
            <a:custGeom>
              <a:avLst/>
              <a:gdLst/>
              <a:ahLst/>
              <a:cxnLst/>
              <a:rect l="l" t="t" r="r" b="b"/>
              <a:pathLst>
                <a:path w="1273810" h="521970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186248" y="0"/>
                  </a:lnTo>
                  <a:lnTo>
                    <a:pt x="1234489" y="14608"/>
                  </a:lnTo>
                  <a:lnTo>
                    <a:pt x="1266581" y="53676"/>
                  </a:lnTo>
                  <a:lnTo>
                    <a:pt x="1273199" y="86951"/>
                  </a:lnTo>
                  <a:lnTo>
                    <a:pt x="1273199" y="434748"/>
                  </a:lnTo>
                  <a:lnTo>
                    <a:pt x="1266366" y="468593"/>
                  </a:lnTo>
                  <a:lnTo>
                    <a:pt x="1247732" y="496232"/>
                  </a:lnTo>
                  <a:lnTo>
                    <a:pt x="1220093" y="514866"/>
                  </a:lnTo>
                  <a:lnTo>
                    <a:pt x="11862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29371" y="4809047"/>
            <a:ext cx="135128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9920" marR="6773" indent="-243834">
              <a:lnSpc>
                <a:spcPts val="2200"/>
              </a:lnSpc>
              <a:spcBef>
                <a:spcPts val="240"/>
              </a:spcBef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Money  </a:t>
            </a:r>
            <a:r>
              <a:rPr sz="1867" spc="-7" dirty="0">
                <a:latin typeface="Arial MT"/>
                <a:cs typeface="Arial MT"/>
              </a:rPr>
              <a:t>Needed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43200" y="3932924"/>
            <a:ext cx="847513" cy="821267"/>
            <a:chOff x="2582399" y="2949693"/>
            <a:chExt cx="635635" cy="615950"/>
          </a:xfrm>
        </p:grpSpPr>
        <p:sp>
          <p:nvSpPr>
            <p:cNvPr id="22" name="object 22"/>
            <p:cNvSpPr/>
            <p:nvPr/>
          </p:nvSpPr>
          <p:spPr>
            <a:xfrm>
              <a:off x="2591924" y="2959218"/>
              <a:ext cx="554990" cy="537210"/>
            </a:xfrm>
            <a:custGeom>
              <a:avLst/>
              <a:gdLst/>
              <a:ahLst/>
              <a:cxnLst/>
              <a:rect l="l" t="t" r="r" b="b"/>
              <a:pathLst>
                <a:path w="554989" h="537210">
                  <a:moveTo>
                    <a:pt x="0" y="0"/>
                  </a:moveTo>
                  <a:lnTo>
                    <a:pt x="554472" y="53670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4988" y="3463789"/>
              <a:ext cx="103051" cy="10178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286133" y="3789408"/>
            <a:ext cx="1989667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last bill ejected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[balance </a:t>
            </a:r>
            <a:r>
              <a:rPr sz="1867" dirty="0">
                <a:latin typeface="Arial MT"/>
                <a:cs typeface="Arial MT"/>
              </a:rPr>
              <a:t>&gt; 0 </a:t>
            </a:r>
            <a:r>
              <a:rPr sz="1867" spc="-7" dirty="0">
                <a:latin typeface="Arial MT"/>
                <a:cs typeface="Arial MT"/>
              </a:rPr>
              <a:t>&amp;&amp;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balance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&lt;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needed]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0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833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Internal</a:t>
            </a:r>
            <a:r>
              <a:rPr spc="-293" dirty="0"/>
              <a:t> </a:t>
            </a:r>
            <a:r>
              <a:rPr spc="-7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1800" y="2721235"/>
            <a:ext cx="4805680" cy="31948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indent="-550320">
              <a:lnSpc>
                <a:spcPts val="3820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Special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events: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b="1" spc="-7" dirty="0">
                <a:latin typeface="Arial"/>
                <a:cs typeface="Arial"/>
              </a:rPr>
              <a:t>entry</a:t>
            </a:r>
            <a:endParaRPr sz="3200" dirty="0">
              <a:latin typeface="Arial"/>
              <a:cs typeface="Arial"/>
            </a:endParaRPr>
          </a:p>
          <a:p>
            <a:pPr marL="566406">
              <a:lnSpc>
                <a:spcPts val="3800"/>
              </a:lnSpc>
            </a:pP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b="1" spc="-7" dirty="0">
                <a:latin typeface="Arial"/>
                <a:cs typeface="Arial"/>
              </a:rPr>
              <a:t>exit</a:t>
            </a:r>
            <a:r>
              <a:rPr sz="3200" spc="-7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spcBef>
                <a:spcPts val="14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Other activities occur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each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“time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step”,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until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transition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occurs.</a:t>
            </a:r>
            <a:endParaRPr sz="3200" dirty="0">
              <a:latin typeface="Arial MT"/>
              <a:cs typeface="Arial MT"/>
            </a:endParaRPr>
          </a:p>
          <a:p>
            <a:pPr marL="1175991" lvl="1" indent="-489361">
              <a:lnSpc>
                <a:spcPts val="2753"/>
              </a:lnSpc>
              <a:buChar char="○"/>
              <a:tabLst>
                <a:tab pos="1175991" algn="l"/>
                <a:tab pos="1176837" algn="l"/>
              </a:tabLst>
            </a:pPr>
            <a:r>
              <a:rPr sz="2400" spc="-7" dirty="0">
                <a:latin typeface="Arial MT"/>
                <a:cs typeface="Arial MT"/>
              </a:rPr>
              <a:t>Entry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exit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not</a:t>
            </a:r>
            <a:endParaRPr sz="2400" dirty="0">
              <a:latin typeface="Arial MT"/>
              <a:cs typeface="Arial MT"/>
            </a:endParaRPr>
          </a:p>
          <a:p>
            <a:pPr marL="1175991"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re-triggered.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2465" y="3973449"/>
            <a:ext cx="5242560" cy="1974427"/>
            <a:chOff x="601849" y="2980087"/>
            <a:chExt cx="3931920" cy="1480820"/>
          </a:xfrm>
        </p:grpSpPr>
        <p:sp>
          <p:nvSpPr>
            <p:cNvPr id="5" name="object 5"/>
            <p:cNvSpPr/>
            <p:nvPr/>
          </p:nvSpPr>
          <p:spPr>
            <a:xfrm>
              <a:off x="611374" y="2989612"/>
              <a:ext cx="3912870" cy="1461770"/>
            </a:xfrm>
            <a:custGeom>
              <a:avLst/>
              <a:gdLst/>
              <a:ahLst/>
              <a:cxnLst/>
              <a:rect l="l" t="t" r="r" b="b"/>
              <a:pathLst>
                <a:path w="3912870" h="1461770">
                  <a:moveTo>
                    <a:pt x="3668995" y="1461599"/>
                  </a:moveTo>
                  <a:lnTo>
                    <a:pt x="243604" y="1461599"/>
                  </a:lnTo>
                  <a:lnTo>
                    <a:pt x="194509" y="1456650"/>
                  </a:lnTo>
                  <a:lnTo>
                    <a:pt x="148782" y="1442456"/>
                  </a:lnTo>
                  <a:lnTo>
                    <a:pt x="107403" y="1419996"/>
                  </a:lnTo>
                  <a:lnTo>
                    <a:pt x="71350" y="1390249"/>
                  </a:lnTo>
                  <a:lnTo>
                    <a:pt x="41603" y="1354196"/>
                  </a:lnTo>
                  <a:lnTo>
                    <a:pt x="19143" y="1312817"/>
                  </a:lnTo>
                  <a:lnTo>
                    <a:pt x="4949" y="1267090"/>
                  </a:lnTo>
                  <a:lnTo>
                    <a:pt x="0" y="1217995"/>
                  </a:lnTo>
                  <a:lnTo>
                    <a:pt x="0" y="243604"/>
                  </a:lnTo>
                  <a:lnTo>
                    <a:pt x="4949" y="194509"/>
                  </a:lnTo>
                  <a:lnTo>
                    <a:pt x="19143" y="148782"/>
                  </a:lnTo>
                  <a:lnTo>
                    <a:pt x="41603" y="107403"/>
                  </a:lnTo>
                  <a:lnTo>
                    <a:pt x="71350" y="71350"/>
                  </a:lnTo>
                  <a:lnTo>
                    <a:pt x="107403" y="41603"/>
                  </a:lnTo>
                  <a:lnTo>
                    <a:pt x="148782" y="19143"/>
                  </a:lnTo>
                  <a:lnTo>
                    <a:pt x="194509" y="4949"/>
                  </a:lnTo>
                  <a:lnTo>
                    <a:pt x="243604" y="0"/>
                  </a:lnTo>
                  <a:lnTo>
                    <a:pt x="3668995" y="0"/>
                  </a:lnTo>
                  <a:lnTo>
                    <a:pt x="3716741" y="4724"/>
                  </a:lnTo>
                  <a:lnTo>
                    <a:pt x="3762218" y="18543"/>
                  </a:lnTo>
                  <a:lnTo>
                    <a:pt x="3804147" y="40928"/>
                  </a:lnTo>
                  <a:lnTo>
                    <a:pt x="3841249" y="71350"/>
                  </a:lnTo>
                  <a:lnTo>
                    <a:pt x="3871671" y="108452"/>
                  </a:lnTo>
                  <a:lnTo>
                    <a:pt x="3894056" y="150381"/>
                  </a:lnTo>
                  <a:lnTo>
                    <a:pt x="3907875" y="195858"/>
                  </a:lnTo>
                  <a:lnTo>
                    <a:pt x="3912599" y="243604"/>
                  </a:lnTo>
                  <a:lnTo>
                    <a:pt x="3912599" y="1217995"/>
                  </a:lnTo>
                  <a:lnTo>
                    <a:pt x="3907650" y="1267090"/>
                  </a:lnTo>
                  <a:lnTo>
                    <a:pt x="3893456" y="1312817"/>
                  </a:lnTo>
                  <a:lnTo>
                    <a:pt x="3870996" y="1354196"/>
                  </a:lnTo>
                  <a:lnTo>
                    <a:pt x="3841249" y="1390249"/>
                  </a:lnTo>
                  <a:lnTo>
                    <a:pt x="3805196" y="1419996"/>
                  </a:lnTo>
                  <a:lnTo>
                    <a:pt x="3763817" y="1442456"/>
                  </a:lnTo>
                  <a:lnTo>
                    <a:pt x="3718090" y="1456650"/>
                  </a:lnTo>
                  <a:lnTo>
                    <a:pt x="3668995" y="1461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11374" y="2989612"/>
              <a:ext cx="3912870" cy="1461770"/>
            </a:xfrm>
            <a:custGeom>
              <a:avLst/>
              <a:gdLst/>
              <a:ahLst/>
              <a:cxnLst/>
              <a:rect l="l" t="t" r="r" b="b"/>
              <a:pathLst>
                <a:path w="3912870" h="1461770">
                  <a:moveTo>
                    <a:pt x="0" y="243604"/>
                  </a:moveTo>
                  <a:lnTo>
                    <a:pt x="4949" y="194509"/>
                  </a:lnTo>
                  <a:lnTo>
                    <a:pt x="19143" y="148782"/>
                  </a:lnTo>
                  <a:lnTo>
                    <a:pt x="41603" y="107403"/>
                  </a:lnTo>
                  <a:lnTo>
                    <a:pt x="71350" y="71350"/>
                  </a:lnTo>
                  <a:lnTo>
                    <a:pt x="107403" y="41603"/>
                  </a:lnTo>
                  <a:lnTo>
                    <a:pt x="148782" y="19143"/>
                  </a:lnTo>
                  <a:lnTo>
                    <a:pt x="194509" y="4949"/>
                  </a:lnTo>
                  <a:lnTo>
                    <a:pt x="243604" y="0"/>
                  </a:lnTo>
                  <a:lnTo>
                    <a:pt x="3668995" y="0"/>
                  </a:lnTo>
                  <a:lnTo>
                    <a:pt x="3716741" y="4724"/>
                  </a:lnTo>
                  <a:lnTo>
                    <a:pt x="3762218" y="18543"/>
                  </a:lnTo>
                  <a:lnTo>
                    <a:pt x="3804147" y="40928"/>
                  </a:lnTo>
                  <a:lnTo>
                    <a:pt x="3841249" y="71350"/>
                  </a:lnTo>
                  <a:lnTo>
                    <a:pt x="3871671" y="108452"/>
                  </a:lnTo>
                  <a:lnTo>
                    <a:pt x="3894056" y="150381"/>
                  </a:lnTo>
                  <a:lnTo>
                    <a:pt x="3907875" y="195858"/>
                  </a:lnTo>
                  <a:lnTo>
                    <a:pt x="3912599" y="243604"/>
                  </a:lnTo>
                  <a:lnTo>
                    <a:pt x="3912599" y="1217995"/>
                  </a:lnTo>
                  <a:lnTo>
                    <a:pt x="3907650" y="1267090"/>
                  </a:lnTo>
                  <a:lnTo>
                    <a:pt x="3893456" y="1312817"/>
                  </a:lnTo>
                  <a:lnTo>
                    <a:pt x="3870996" y="1354197"/>
                  </a:lnTo>
                  <a:lnTo>
                    <a:pt x="3841249" y="1390249"/>
                  </a:lnTo>
                  <a:lnTo>
                    <a:pt x="3805196" y="1419996"/>
                  </a:lnTo>
                  <a:lnTo>
                    <a:pt x="3763817" y="1442456"/>
                  </a:lnTo>
                  <a:lnTo>
                    <a:pt x="3718090" y="1456650"/>
                  </a:lnTo>
                  <a:lnTo>
                    <a:pt x="3668995" y="1461599"/>
                  </a:lnTo>
                  <a:lnTo>
                    <a:pt x="243604" y="1461599"/>
                  </a:lnTo>
                  <a:lnTo>
                    <a:pt x="194509" y="1456650"/>
                  </a:lnTo>
                  <a:lnTo>
                    <a:pt x="148782" y="1442456"/>
                  </a:lnTo>
                  <a:lnTo>
                    <a:pt x="107403" y="1419996"/>
                  </a:lnTo>
                  <a:lnTo>
                    <a:pt x="71350" y="1390249"/>
                  </a:lnTo>
                  <a:lnTo>
                    <a:pt x="41603" y="1354197"/>
                  </a:lnTo>
                  <a:lnTo>
                    <a:pt x="19143" y="1312817"/>
                  </a:lnTo>
                  <a:lnTo>
                    <a:pt x="4949" y="1267090"/>
                  </a:lnTo>
                  <a:lnTo>
                    <a:pt x="0" y="1217995"/>
                  </a:lnTo>
                  <a:lnTo>
                    <a:pt x="0" y="243604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812800" y="2103120"/>
            <a:ext cx="7071360" cy="3687334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187109">
              <a:lnSpc>
                <a:spcPts val="3800"/>
              </a:lnSpc>
              <a:spcBef>
                <a:spcPts val="293"/>
              </a:spcBef>
            </a:pPr>
            <a:r>
              <a:rPr spc="-7" dirty="0"/>
              <a:t>Can </a:t>
            </a:r>
            <a:r>
              <a:rPr dirty="0"/>
              <a:t>react </a:t>
            </a:r>
            <a:r>
              <a:rPr spc="-7" dirty="0"/>
              <a:t>to events and </a:t>
            </a:r>
            <a:r>
              <a:rPr dirty="0"/>
              <a:t> conditions </a:t>
            </a:r>
            <a:r>
              <a:rPr spc="-7" dirty="0"/>
              <a:t>without </a:t>
            </a:r>
            <a:r>
              <a:rPr dirty="0"/>
              <a:t> </a:t>
            </a:r>
            <a:r>
              <a:rPr spc="-7" dirty="0"/>
              <a:t>transitioning</a:t>
            </a:r>
            <a:r>
              <a:rPr spc="-73" dirty="0"/>
              <a:t> </a:t>
            </a:r>
            <a:r>
              <a:rPr spc="-7" dirty="0"/>
              <a:t>using</a:t>
            </a:r>
            <a:r>
              <a:rPr spc="-60" dirty="0"/>
              <a:t> </a:t>
            </a:r>
            <a:r>
              <a:rPr spc="-7" dirty="0"/>
              <a:t>internal </a:t>
            </a:r>
            <a:r>
              <a:rPr spc="-873" dirty="0"/>
              <a:t> </a:t>
            </a:r>
            <a:r>
              <a:rPr spc="-7" dirty="0" smtClean="0"/>
              <a:t>activities.</a:t>
            </a:r>
          </a:p>
          <a:p>
            <a:pPr marL="475815" algn="ctr">
              <a:spcBef>
                <a:spcPts val="1633"/>
              </a:spcBef>
            </a:pPr>
            <a:r>
              <a:rPr b="1" spc="-47" dirty="0" smtClean="0">
                <a:solidFill>
                  <a:srgbClr val="000000"/>
                </a:solidFill>
                <a:latin typeface="Arial"/>
                <a:cs typeface="Arial"/>
              </a:rPr>
              <a:t>Typing</a:t>
            </a:r>
          </a:p>
          <a:p>
            <a:pPr marL="301406" marR="2704184">
              <a:lnSpc>
                <a:spcPts val="2200"/>
              </a:lnSpc>
              <a:spcBef>
                <a:spcPts val="120"/>
              </a:spcBef>
            </a:pPr>
            <a:endParaRPr lang="en-US" sz="1867" spc="-7" dirty="0" smtClean="0">
              <a:solidFill>
                <a:srgbClr val="000000"/>
              </a:solidFill>
            </a:endParaRPr>
          </a:p>
          <a:p>
            <a:pPr marL="301406" marR="2704184">
              <a:lnSpc>
                <a:spcPts val="2200"/>
              </a:lnSpc>
              <a:spcBef>
                <a:spcPts val="120"/>
              </a:spcBef>
            </a:pPr>
            <a:endParaRPr lang="en-US" sz="1867" spc="-7" dirty="0">
              <a:solidFill>
                <a:srgbClr val="000000"/>
              </a:solidFill>
            </a:endParaRPr>
          </a:p>
          <a:p>
            <a:pPr marL="301406" marR="2704184">
              <a:lnSpc>
                <a:spcPts val="2200"/>
              </a:lnSpc>
              <a:spcBef>
                <a:spcPts val="120"/>
              </a:spcBef>
            </a:pPr>
            <a:r>
              <a:rPr sz="1867" spc="-7" dirty="0" smtClean="0">
                <a:solidFill>
                  <a:srgbClr val="000000"/>
                </a:solidFill>
              </a:rPr>
              <a:t>entry</a:t>
            </a:r>
            <a:r>
              <a:rPr sz="1867" spc="-47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/</a:t>
            </a:r>
            <a:r>
              <a:rPr sz="1867" spc="-47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highlight</a:t>
            </a:r>
            <a:r>
              <a:rPr sz="1867" spc="-40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all </a:t>
            </a:r>
            <a:r>
              <a:rPr sz="1867" spc="-500" dirty="0" smtClean="0">
                <a:solidFill>
                  <a:srgbClr val="000000"/>
                </a:solidFill>
              </a:rPr>
              <a:t> </a:t>
            </a:r>
            <a:endParaRPr lang="en-US" sz="1867" spc="-500" dirty="0" smtClean="0">
              <a:solidFill>
                <a:srgbClr val="000000"/>
              </a:solidFill>
            </a:endParaRPr>
          </a:p>
          <a:p>
            <a:pPr marL="301406" marR="2704184">
              <a:lnSpc>
                <a:spcPts val="2200"/>
              </a:lnSpc>
              <a:spcBef>
                <a:spcPts val="120"/>
              </a:spcBef>
            </a:pPr>
            <a:r>
              <a:rPr sz="1867" spc="-7" dirty="0" smtClean="0">
                <a:solidFill>
                  <a:srgbClr val="000000"/>
                </a:solidFill>
              </a:rPr>
              <a:t>exit</a:t>
            </a:r>
            <a:r>
              <a:rPr sz="1867" spc="-33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/</a:t>
            </a:r>
            <a:r>
              <a:rPr sz="1867" spc="-33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update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field</a:t>
            </a:r>
            <a:endParaRPr sz="1867" dirty="0" smtClean="0"/>
          </a:p>
          <a:p>
            <a:pPr marL="301406">
              <a:lnSpc>
                <a:spcPts val="2113"/>
              </a:lnSpc>
            </a:pPr>
            <a:r>
              <a:rPr sz="1867" dirty="0" smtClean="0">
                <a:solidFill>
                  <a:srgbClr val="000000"/>
                </a:solidFill>
              </a:rPr>
              <a:t>character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spc="-7" dirty="0">
                <a:solidFill>
                  <a:srgbClr val="000000"/>
                </a:solidFill>
              </a:rPr>
              <a:t>entered</a:t>
            </a:r>
            <a:r>
              <a:rPr sz="1867" spc="-27" dirty="0">
                <a:solidFill>
                  <a:srgbClr val="000000"/>
                </a:solidFill>
              </a:rPr>
              <a:t> </a:t>
            </a:r>
            <a:r>
              <a:rPr sz="1867" dirty="0">
                <a:solidFill>
                  <a:srgbClr val="000000"/>
                </a:solidFill>
              </a:rPr>
              <a:t>/</a:t>
            </a:r>
            <a:r>
              <a:rPr sz="1867" spc="-27" dirty="0">
                <a:solidFill>
                  <a:srgbClr val="000000"/>
                </a:solidFill>
              </a:rPr>
              <a:t> </a:t>
            </a:r>
            <a:r>
              <a:rPr sz="1867" spc="-7" dirty="0">
                <a:solidFill>
                  <a:srgbClr val="000000"/>
                </a:solidFill>
              </a:rPr>
              <a:t>add</a:t>
            </a:r>
            <a:r>
              <a:rPr sz="1867" spc="-20" dirty="0">
                <a:solidFill>
                  <a:srgbClr val="000000"/>
                </a:solidFill>
              </a:rPr>
              <a:t> </a:t>
            </a:r>
            <a:r>
              <a:rPr sz="1867" spc="-7" dirty="0">
                <a:solidFill>
                  <a:srgbClr val="000000"/>
                </a:solidFill>
              </a:rPr>
              <a:t>to</a:t>
            </a:r>
            <a:r>
              <a:rPr sz="1867" spc="-27" dirty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field</a:t>
            </a:r>
          </a:p>
          <a:p>
            <a:pPr marL="301406" marR="6773">
              <a:lnSpc>
                <a:spcPts val="2200"/>
              </a:lnSpc>
              <a:spcBef>
                <a:spcPts val="87"/>
              </a:spcBef>
            </a:pPr>
            <a:r>
              <a:rPr sz="1867" spc="-7" dirty="0" smtClean="0">
                <a:solidFill>
                  <a:srgbClr val="000000"/>
                </a:solidFill>
              </a:rPr>
              <a:t>help </a:t>
            </a:r>
            <a:r>
              <a:rPr sz="1867" dirty="0" smtClean="0">
                <a:solidFill>
                  <a:srgbClr val="000000"/>
                </a:solidFill>
              </a:rPr>
              <a:t>requested </a:t>
            </a:r>
            <a:r>
              <a:rPr sz="1867" spc="-7" dirty="0" smtClean="0">
                <a:solidFill>
                  <a:srgbClr val="000000"/>
                </a:solidFill>
              </a:rPr>
              <a:t>[verbose] </a:t>
            </a:r>
            <a:r>
              <a:rPr sz="1867" dirty="0" smtClean="0">
                <a:solidFill>
                  <a:srgbClr val="000000"/>
                </a:solidFill>
              </a:rPr>
              <a:t>/ </a:t>
            </a:r>
            <a:r>
              <a:rPr sz="1867" spc="-7" dirty="0" smtClean="0">
                <a:solidFill>
                  <a:srgbClr val="000000"/>
                </a:solidFill>
              </a:rPr>
              <a:t>open help page</a:t>
            </a:r>
            <a:endParaRPr lang="en-US" sz="1867" spc="-7" dirty="0" smtClean="0">
              <a:solidFill>
                <a:srgbClr val="000000"/>
              </a:solidFill>
            </a:endParaRPr>
          </a:p>
          <a:p>
            <a:pPr marL="301406" marR="6773">
              <a:lnSpc>
                <a:spcPts val="2200"/>
              </a:lnSpc>
              <a:spcBef>
                <a:spcPts val="87"/>
              </a:spcBef>
            </a:pPr>
            <a:r>
              <a:rPr sz="1867" spc="-7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help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requested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[minimal]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/</a:t>
            </a:r>
            <a:r>
              <a:rPr sz="1867" spc="-20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update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dirty="0" smtClean="0">
                <a:solidFill>
                  <a:srgbClr val="000000"/>
                </a:solidFill>
              </a:rPr>
              <a:t>status</a:t>
            </a:r>
            <a:r>
              <a:rPr sz="1867" spc="-27" dirty="0" smtClean="0">
                <a:solidFill>
                  <a:srgbClr val="000000"/>
                </a:solidFill>
              </a:rPr>
              <a:t> </a:t>
            </a:r>
            <a:r>
              <a:rPr sz="1867" spc="-7" dirty="0" smtClean="0">
                <a:solidFill>
                  <a:srgbClr val="000000"/>
                </a:solidFill>
              </a:rPr>
              <a:t>bar</a:t>
            </a:r>
            <a:endParaRPr sz="1867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271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Maintenance</a:t>
            </a:r>
            <a:r>
              <a:rPr spc="-60" dirty="0"/>
              <a:t> </a:t>
            </a:r>
            <a:r>
              <a:rPr spc="-40" dirty="0"/>
              <a:t>Tracking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170160" cy="3930927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Customers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products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maintenance.</a:t>
            </a:r>
          </a:p>
          <a:p>
            <a:pPr marL="474968" marR="71965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Maintenance tracking function </a:t>
            </a:r>
            <a:r>
              <a:rPr sz="3467" spc="-7" dirty="0">
                <a:latin typeface="Arial MT"/>
                <a:cs typeface="Arial MT"/>
              </a:rPr>
              <a:t>notes </a:t>
            </a:r>
            <a:r>
              <a:rPr sz="3467" dirty="0">
                <a:latin typeface="Arial MT"/>
                <a:cs typeface="Arial MT"/>
              </a:rPr>
              <a:t>current 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stage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maintenance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process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each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customer.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3" dirty="0">
                <a:latin typeface="Arial MT"/>
                <a:cs typeface="Arial MT"/>
              </a:rPr>
              <a:t>Transition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determined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rules.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States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stages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process.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3" dirty="0">
                <a:latin typeface="Arial MT"/>
                <a:cs typeface="Arial MT"/>
              </a:rPr>
              <a:t>Transitions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shows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through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process.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i="1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3467" b="1" i="1" spc="-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spc="-7" dirty="0">
                <a:solidFill>
                  <a:srgbClr val="C00000"/>
                </a:solidFill>
                <a:latin typeface="Arial"/>
                <a:cs typeface="Arial"/>
              </a:rPr>
              <a:t>only</a:t>
            </a:r>
            <a:r>
              <a:rPr sz="3467" b="1" i="1" spc="-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spc="-7" dirty="0">
                <a:solidFill>
                  <a:srgbClr val="C00000"/>
                </a:solidFill>
                <a:latin typeface="Arial"/>
                <a:cs typeface="Arial"/>
              </a:rPr>
              <a:t>what</a:t>
            </a:r>
            <a:r>
              <a:rPr sz="3467" b="1" i="1" spc="-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spc="-7" dirty="0">
                <a:solidFill>
                  <a:srgbClr val="C00000"/>
                </a:solidFill>
                <a:latin typeface="Arial"/>
                <a:cs typeface="Arial"/>
              </a:rPr>
              <a:t>software</a:t>
            </a:r>
            <a:r>
              <a:rPr sz="3467" b="1" i="1" spc="-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dirty="0">
                <a:solidFill>
                  <a:srgbClr val="C00000"/>
                </a:solidFill>
                <a:latin typeface="Arial"/>
                <a:cs typeface="Arial"/>
              </a:rPr>
              <a:t>tracks</a:t>
            </a:r>
            <a:r>
              <a:rPr sz="3467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spc="-7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3467" b="1" i="1" spc="-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467" b="1" i="1" spc="-7" dirty="0">
                <a:solidFill>
                  <a:srgbClr val="C00000"/>
                </a:solidFill>
                <a:latin typeface="Arial"/>
                <a:cs typeface="Arial"/>
              </a:rPr>
              <a:t>controls!</a:t>
            </a:r>
            <a:endParaRPr sz="3467" i="1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5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271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Maintenance</a:t>
            </a:r>
            <a:r>
              <a:rPr spc="-60" dirty="0"/>
              <a:t> </a:t>
            </a:r>
            <a:r>
              <a:rPr spc="-40" dirty="0"/>
              <a:t>Tracking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552" y="1831774"/>
            <a:ext cx="10527453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If the product is </a:t>
            </a:r>
            <a:r>
              <a:rPr sz="2667" dirty="0">
                <a:latin typeface="Arial MT"/>
                <a:cs typeface="Arial MT"/>
              </a:rPr>
              <a:t>covered </a:t>
            </a:r>
            <a:r>
              <a:rPr sz="2667" spc="-7" dirty="0">
                <a:latin typeface="Arial MT"/>
                <a:cs typeface="Arial MT"/>
              </a:rPr>
              <a:t>by warranty or </a:t>
            </a:r>
            <a:r>
              <a:rPr sz="2667" dirty="0">
                <a:latin typeface="Arial MT"/>
                <a:cs typeface="Arial MT"/>
              </a:rPr>
              <a:t>maintenance contract,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maintenance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can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requested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through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web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site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by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bringing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52" y="2644573"/>
            <a:ext cx="629920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item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designated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maintenance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2552" y="3152573"/>
            <a:ext cx="9813712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If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maintenance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requested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by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web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and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customer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US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552" y="3558973"/>
            <a:ext cx="96723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latin typeface="Arial MT"/>
                <a:cs typeface="Arial MT"/>
              </a:rPr>
              <a:t>resident,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item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 picked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up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from 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20" dirty="0">
                <a:latin typeface="Arial MT"/>
                <a:cs typeface="Arial MT"/>
              </a:rPr>
              <a:t>customer.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Otherwise, the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552" y="3965373"/>
            <a:ext cx="409617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latin typeface="Arial MT"/>
                <a:cs typeface="Arial MT"/>
              </a:rPr>
              <a:t>customer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will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ship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item.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553" y="4473374"/>
            <a:ext cx="10750127" cy="1658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If the product is not </a:t>
            </a:r>
            <a:r>
              <a:rPr sz="2667" dirty="0">
                <a:latin typeface="Arial MT"/>
                <a:cs typeface="Arial MT"/>
              </a:rPr>
              <a:t>covered </a:t>
            </a:r>
            <a:r>
              <a:rPr sz="2667" spc="-7" dirty="0">
                <a:latin typeface="Arial MT"/>
                <a:cs typeface="Arial MT"/>
              </a:rPr>
              <a:t>by warranty or the warranty number is not </a:t>
            </a:r>
            <a:r>
              <a:rPr sz="2667" dirty="0">
                <a:latin typeface="Arial MT"/>
                <a:cs typeface="Arial MT"/>
              </a:rPr>
              <a:t> valid, </a:t>
            </a:r>
            <a:r>
              <a:rPr sz="2667" spc="-7" dirty="0">
                <a:latin typeface="Arial MT"/>
                <a:cs typeface="Arial MT"/>
              </a:rPr>
              <a:t>the item </a:t>
            </a:r>
            <a:r>
              <a:rPr sz="2667" dirty="0">
                <a:latin typeface="Arial MT"/>
                <a:cs typeface="Arial MT"/>
              </a:rPr>
              <a:t>must </a:t>
            </a:r>
            <a:r>
              <a:rPr sz="2667" spc="-7" dirty="0">
                <a:latin typeface="Arial MT"/>
                <a:cs typeface="Arial MT"/>
              </a:rPr>
              <a:t>be brought to </a:t>
            </a:r>
            <a:r>
              <a:rPr sz="2667" dirty="0">
                <a:latin typeface="Arial MT"/>
                <a:cs typeface="Arial MT"/>
              </a:rPr>
              <a:t>a maintenance station. </a:t>
            </a:r>
            <a:r>
              <a:rPr sz="2667" spc="-7" dirty="0">
                <a:latin typeface="Arial MT"/>
                <a:cs typeface="Arial MT"/>
              </a:rPr>
              <a:t>The </a:t>
            </a:r>
            <a:r>
              <a:rPr sz="2667" dirty="0">
                <a:latin typeface="Arial MT"/>
                <a:cs typeface="Arial MT"/>
              </a:rPr>
              <a:t>station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informs the </a:t>
            </a:r>
            <a:r>
              <a:rPr sz="2667" dirty="0">
                <a:latin typeface="Arial MT"/>
                <a:cs typeface="Arial MT"/>
              </a:rPr>
              <a:t>customer </a:t>
            </a:r>
            <a:r>
              <a:rPr sz="2667" spc="-7" dirty="0">
                <a:latin typeface="Arial MT"/>
                <a:cs typeface="Arial MT"/>
              </a:rPr>
              <a:t>of the estimated </a:t>
            </a:r>
            <a:r>
              <a:rPr sz="2667" dirty="0">
                <a:latin typeface="Arial MT"/>
                <a:cs typeface="Arial MT"/>
              </a:rPr>
              <a:t>cost. Maintenance starts </a:t>
            </a:r>
            <a:r>
              <a:rPr sz="2667" spc="-7" dirty="0">
                <a:latin typeface="Arial MT"/>
                <a:cs typeface="Arial MT"/>
              </a:rPr>
              <a:t>when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customer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accepts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estimate.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If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customer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does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not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accept,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553" y="6098973"/>
            <a:ext cx="246126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item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</a:t>
            </a:r>
            <a:r>
              <a:rPr sz="2667" spc="-6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returned.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0332" y="2709058"/>
            <a:ext cx="2050627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Maintenance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78265" y="3049292"/>
            <a:ext cx="2438400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20" dirty="0">
                <a:latin typeface="Arial MT"/>
                <a:cs typeface="Arial MT"/>
              </a:rPr>
              <a:t>Waiting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Pick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Up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5767" y="4226942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Request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20" dirty="0">
                <a:latin typeface="Arial MT"/>
                <a:cs typeface="Arial MT"/>
              </a:rPr>
              <a:t>Warranty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4466" y="6171201"/>
            <a:ext cx="285411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3" dirty="0">
                <a:latin typeface="Arial MT"/>
                <a:cs typeface="Arial MT"/>
              </a:rPr>
              <a:t>W</a:t>
            </a:r>
            <a:r>
              <a:rPr sz="1867" spc="-7" dirty="0">
                <a:latin typeface="Arial MT"/>
                <a:cs typeface="Arial MT"/>
              </a:rPr>
              <a:t>ai</a:t>
            </a:r>
            <a:r>
              <a:rPr sz="1867" dirty="0">
                <a:latin typeface="Arial MT"/>
                <a:cs typeface="Arial MT"/>
              </a:rPr>
              <a:t>t</a:t>
            </a:r>
            <a:r>
              <a:rPr sz="1867" spc="-7" dirty="0">
                <a:latin typeface="Arial MT"/>
                <a:cs typeface="Arial MT"/>
              </a:rPr>
              <a:t> fo</a:t>
            </a:r>
            <a:r>
              <a:rPr sz="1867" dirty="0">
                <a:latin typeface="Arial MT"/>
                <a:cs typeface="Arial MT"/>
              </a:rPr>
              <a:t>r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Acceptance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3033" y="6171200"/>
            <a:ext cx="285411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27" dirty="0">
                <a:latin typeface="Arial MT"/>
                <a:cs typeface="Arial MT"/>
              </a:rPr>
              <a:t>Wait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Returning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361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271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Maintenance</a:t>
            </a:r>
            <a:r>
              <a:rPr spc="-60" dirty="0"/>
              <a:t> </a:t>
            </a:r>
            <a:r>
              <a:rPr spc="-40" dirty="0"/>
              <a:t>Tracking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19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2552" y="1874197"/>
            <a:ext cx="10817582" cy="1986868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" marR="6773">
              <a:lnSpc>
                <a:spcPts val="3800"/>
              </a:lnSpc>
              <a:spcBef>
                <a:spcPts val="293"/>
              </a:spcBef>
            </a:pPr>
            <a:r>
              <a:rPr spc="-7" dirty="0" smtClean="0"/>
              <a:t>If the </a:t>
            </a:r>
            <a:r>
              <a:rPr dirty="0" smtClean="0"/>
              <a:t>maintenance </a:t>
            </a:r>
            <a:r>
              <a:rPr dirty="0"/>
              <a:t>station cannot solve </a:t>
            </a:r>
            <a:r>
              <a:rPr spc="-7" dirty="0"/>
              <a:t>the problem, the </a:t>
            </a:r>
            <a:r>
              <a:rPr dirty="0"/>
              <a:t> </a:t>
            </a:r>
            <a:r>
              <a:rPr spc="-7" dirty="0"/>
              <a:t>product is </a:t>
            </a:r>
            <a:r>
              <a:rPr dirty="0" smtClean="0"/>
              <a:t>sent </a:t>
            </a:r>
            <a:r>
              <a:rPr spc="-7" dirty="0"/>
              <a:t>to the </a:t>
            </a:r>
            <a:r>
              <a:rPr dirty="0"/>
              <a:t>regional </a:t>
            </a:r>
            <a:r>
              <a:rPr spc="-7" dirty="0"/>
              <a:t>headquarters </a:t>
            </a:r>
            <a:r>
              <a:rPr dirty="0"/>
              <a:t>(if </a:t>
            </a:r>
            <a:r>
              <a:rPr spc="-7" dirty="0"/>
              <a:t>in the US) or </a:t>
            </a:r>
            <a:r>
              <a:rPr spc="-873" dirty="0"/>
              <a:t> </a:t>
            </a:r>
            <a:r>
              <a:rPr spc="-7" dirty="0"/>
              <a:t>the </a:t>
            </a:r>
            <a:r>
              <a:rPr dirty="0"/>
              <a:t>main </a:t>
            </a:r>
            <a:r>
              <a:rPr spc="-7" dirty="0"/>
              <a:t>headquarters </a:t>
            </a:r>
            <a:r>
              <a:rPr dirty="0"/>
              <a:t>(otherwise). </a:t>
            </a:r>
            <a:r>
              <a:rPr spc="-7" dirty="0"/>
              <a:t>If the </a:t>
            </a:r>
            <a:r>
              <a:rPr dirty="0"/>
              <a:t>regional </a:t>
            </a:r>
            <a:r>
              <a:rPr spc="7" dirty="0"/>
              <a:t> </a:t>
            </a:r>
            <a:r>
              <a:rPr spc="-7" dirty="0"/>
              <a:t>headquarters</a:t>
            </a:r>
            <a:r>
              <a:rPr spc="-20" dirty="0"/>
              <a:t> </a:t>
            </a:r>
            <a:r>
              <a:rPr dirty="0"/>
              <a:t>cannot</a:t>
            </a:r>
            <a:r>
              <a:rPr spc="-20" dirty="0"/>
              <a:t> </a:t>
            </a:r>
            <a:r>
              <a:rPr dirty="0"/>
              <a:t>solve</a:t>
            </a:r>
            <a:r>
              <a:rPr spc="-13" dirty="0"/>
              <a:t> </a:t>
            </a:r>
            <a:r>
              <a:rPr spc="-7" dirty="0"/>
              <a:t>the</a:t>
            </a:r>
            <a:r>
              <a:rPr spc="-27" dirty="0"/>
              <a:t> </a:t>
            </a:r>
            <a:r>
              <a:rPr spc="-7" dirty="0"/>
              <a:t>problem,</a:t>
            </a:r>
            <a:r>
              <a:rPr spc="-13" dirty="0"/>
              <a:t> </a:t>
            </a:r>
            <a:r>
              <a:rPr spc="-7" dirty="0"/>
              <a:t>the</a:t>
            </a:r>
            <a:r>
              <a:rPr spc="-27" dirty="0"/>
              <a:t> </a:t>
            </a:r>
            <a:r>
              <a:rPr spc="-7" dirty="0"/>
              <a:t>product</a:t>
            </a:r>
            <a:r>
              <a:rPr spc="-13" dirty="0"/>
              <a:t> </a:t>
            </a:r>
            <a:r>
              <a:rPr spc="-7" dirty="0"/>
              <a:t>is</a:t>
            </a:r>
            <a:r>
              <a:rPr spc="-20" dirty="0"/>
              <a:t> </a:t>
            </a:r>
            <a:r>
              <a:rPr dirty="0"/>
              <a:t>sent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552" y="3759465"/>
            <a:ext cx="39844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 MT"/>
                <a:cs typeface="Arial MT"/>
              </a:rPr>
              <a:t>to</a:t>
            </a:r>
            <a:r>
              <a:rPr sz="3200" spc="-7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main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headquarters.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53" y="4343665"/>
            <a:ext cx="999320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Maintenance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suspended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some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components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not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552" y="4826265"/>
            <a:ext cx="175090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 MT"/>
                <a:cs typeface="Arial MT"/>
              </a:rPr>
              <a:t>available.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553" y="5410465"/>
            <a:ext cx="989414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 MT"/>
                <a:cs typeface="Arial MT"/>
              </a:rPr>
              <a:t>Once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repaired,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product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returned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customer.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00" y="1609699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450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Repair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at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Station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0566" y="3948284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450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Repair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Regional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HQ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2632" y="3948283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Repair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Main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HQ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8932" y="4964116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27" dirty="0">
                <a:latin typeface="Arial MT"/>
                <a:cs typeface="Arial MT"/>
              </a:rPr>
              <a:t>Wait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Component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8434" y="5911233"/>
            <a:ext cx="2932853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Repaired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72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7731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Models</a:t>
            </a:r>
            <a:r>
              <a:rPr spc="-47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13" dirty="0"/>
              <a:t>Software</a:t>
            </a:r>
            <a:r>
              <a:rPr spc="-220" dirty="0"/>
              <a:t> </a:t>
            </a:r>
            <a:r>
              <a:rPr spc="-7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9765453" cy="284101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8099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Before </a:t>
            </a:r>
            <a:r>
              <a:rPr sz="3467" spc="-7" dirty="0">
                <a:latin typeface="Arial MT"/>
                <a:cs typeface="Arial MT"/>
              </a:rPr>
              <a:t>and while building products, engineers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analyze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address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design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questions.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Software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different.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Software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capture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different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ways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software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behaves</a:t>
            </a:r>
            <a:r>
              <a:rPr sz="3467" i="1" spc="-13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during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execution.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735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3854" y="228600"/>
            <a:ext cx="7378250" cy="63403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295400"/>
            <a:ext cx="4279053" cy="1090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9400"/>
              </a:lnSpc>
              <a:spcBef>
                <a:spcPts val="133"/>
              </a:spcBef>
            </a:pPr>
            <a:r>
              <a:rPr sz="3200" spc="-7" dirty="0"/>
              <a:t>Example: </a:t>
            </a:r>
            <a:r>
              <a:rPr sz="3200" dirty="0"/>
              <a:t> Maintenance</a:t>
            </a:r>
            <a:r>
              <a:rPr sz="3200" spc="-100" dirty="0"/>
              <a:t> </a:t>
            </a:r>
            <a:r>
              <a:rPr sz="3200" spc="-33" dirty="0"/>
              <a:t>Tracking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7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8807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7" dirty="0"/>
              <a:t>Computer</a:t>
            </a:r>
            <a:r>
              <a:rPr spc="-47" dirty="0"/>
              <a:t> </a:t>
            </a:r>
            <a:r>
              <a:rPr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801280"/>
            <a:ext cx="7965440" cy="367953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classes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stateful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behavior.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States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3" dirty="0">
                <a:latin typeface="Arial MT"/>
                <a:cs typeface="Arial MT"/>
              </a:rPr>
              <a:t>Transitions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calls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Derive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model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create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ct val="89700"/>
              </a:lnSpc>
              <a:spcBef>
                <a:spcPts val="13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Ex: </a:t>
            </a: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sell computers </a:t>
            </a:r>
            <a:r>
              <a:rPr sz="3467" spc="-7" dirty="0">
                <a:latin typeface="Arial MT"/>
                <a:cs typeface="Arial MT"/>
              </a:rPr>
              <a:t>on our website. </a:t>
            </a:r>
            <a:r>
              <a:rPr sz="3467" spc="-95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 class represents a model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computer.</a:t>
            </a:r>
            <a:endParaRPr sz="3467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32095"/>
              </p:ext>
            </p:extLst>
          </p:nvPr>
        </p:nvGraphicFramePr>
        <p:xfrm>
          <a:off x="9389183" y="685817"/>
          <a:ext cx="2491740" cy="292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Model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565">
                <a:tc>
                  <a:txBody>
                    <a:bodyPr/>
                    <a:lstStyle/>
                    <a:p>
                      <a:pPr marL="85725" marR="1207770">
                        <a:lnSpc>
                          <a:spcPts val="1430"/>
                        </a:lnSpc>
                        <a:spcBef>
                          <a:spcPts val="630"/>
                        </a:spcBef>
                      </a:pPr>
                      <a:r>
                        <a:rPr sz="1600" dirty="0" err="1">
                          <a:latin typeface="Arial MT"/>
                          <a:cs typeface="Arial MT"/>
                        </a:rPr>
                        <a:t>ModelID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600" spc="-5" dirty="0" smtClean="0">
                          <a:latin typeface="Arial MT"/>
                          <a:cs typeface="Arial MT"/>
                        </a:rPr>
                        <a:t>Slots</a:t>
                      </a:r>
                      <a:endParaRPr lang="en-US" sz="1600" spc="-5" dirty="0" smtClean="0">
                        <a:latin typeface="Arial MT"/>
                        <a:cs typeface="Arial MT"/>
                      </a:endParaRPr>
                    </a:p>
                    <a:p>
                      <a:pPr marL="85725" marR="1207770">
                        <a:lnSpc>
                          <a:spcPts val="1430"/>
                        </a:lnSpc>
                        <a:spcBef>
                          <a:spcPts val="630"/>
                        </a:spcBef>
                      </a:pPr>
                      <a:r>
                        <a:rPr lang="en-US" sz="1600" spc="-5" dirty="0" err="1" smtClean="0">
                          <a:latin typeface="Arial MT"/>
                          <a:cs typeface="Arial MT"/>
                        </a:rPr>
                        <a:t>isLegal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765">
                <a:tc>
                  <a:txBody>
                    <a:bodyPr/>
                    <a:lstStyle/>
                    <a:p>
                      <a:pPr marL="85725" marR="140335">
                        <a:lnSpc>
                          <a:spcPts val="1430"/>
                        </a:lnSpc>
                        <a:spcBef>
                          <a:spcPts val="4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selectModel(modelID)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deselectModel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addComponent(slot,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component)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removeComponent(slot)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isLegalConfiguration()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89183" y="3750017"/>
          <a:ext cx="2491740" cy="254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Slot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2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5">
                <a:tc>
                  <a:txBody>
                    <a:bodyPr/>
                    <a:lstStyle/>
                    <a:p>
                      <a:pPr marL="85725" marR="987425">
                        <a:lnSpc>
                          <a:spcPts val="143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Component  Required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49013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199">
                <a:tc>
                  <a:txBody>
                    <a:bodyPr/>
                    <a:lstStyle/>
                    <a:p>
                      <a:pPr marL="85725" marR="496570">
                        <a:lnSpc>
                          <a:spcPts val="143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incorporate(model)  bind(component)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unbind()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3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isBound()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1358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Slot</a:t>
            </a:r>
            <a:r>
              <a:rPr spc="-127" dirty="0"/>
              <a:t> </a:t>
            </a:r>
            <a:r>
              <a:rPr spc="-7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833127"/>
            <a:ext cx="10743353" cy="421696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10160">
              <a:lnSpc>
                <a:spcPct val="100699"/>
              </a:lnSpc>
              <a:spcBef>
                <a:spcPts val="113"/>
              </a:spcBef>
            </a:pPr>
            <a:r>
              <a:rPr sz="2400" b="1" spc="-7" dirty="0">
                <a:latin typeface="Arial"/>
                <a:cs typeface="Arial"/>
              </a:rPr>
              <a:t>Slot </a:t>
            </a:r>
            <a:r>
              <a:rPr sz="2400" dirty="0">
                <a:latin typeface="Arial MT"/>
                <a:cs typeface="Arial MT"/>
              </a:rPr>
              <a:t>represents a configuration choice </a:t>
            </a:r>
            <a:r>
              <a:rPr sz="2400" spc="-7" dirty="0">
                <a:latin typeface="Arial MT"/>
                <a:cs typeface="Arial MT"/>
              </a:rPr>
              <a:t>in all instances of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7" dirty="0">
                <a:latin typeface="Arial MT"/>
                <a:cs typeface="Arial MT"/>
              </a:rPr>
              <a:t>particular </a:t>
            </a:r>
            <a:r>
              <a:rPr sz="2400" dirty="0">
                <a:latin typeface="Arial MT"/>
                <a:cs typeface="Arial MT"/>
              </a:rPr>
              <a:t>model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computer.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7" dirty="0">
                <a:latin typeface="Arial MT"/>
                <a:cs typeface="Arial MT"/>
              </a:rPr>
              <a:t>given </a:t>
            </a:r>
            <a:r>
              <a:rPr sz="2400" dirty="0">
                <a:latin typeface="Arial MT"/>
                <a:cs typeface="Arial MT"/>
              </a:rPr>
              <a:t>model may </a:t>
            </a:r>
            <a:r>
              <a:rPr sz="2400" spc="-7" dirty="0">
                <a:latin typeface="Arial MT"/>
                <a:cs typeface="Arial MT"/>
              </a:rPr>
              <a:t>have </a:t>
            </a:r>
            <a:r>
              <a:rPr sz="2400" dirty="0">
                <a:latin typeface="Arial MT"/>
                <a:cs typeface="Arial MT"/>
              </a:rPr>
              <a:t>zero </a:t>
            </a:r>
            <a:r>
              <a:rPr sz="2400" spc="-7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more slots, </a:t>
            </a:r>
            <a:r>
              <a:rPr sz="2400" spc="-7" dirty="0">
                <a:latin typeface="Arial MT"/>
                <a:cs typeface="Arial MT"/>
              </a:rPr>
              <a:t>each of which is </a:t>
            </a:r>
            <a:r>
              <a:rPr sz="2400" dirty="0">
                <a:latin typeface="Arial MT"/>
                <a:cs typeface="Arial MT"/>
              </a:rPr>
              <a:t>marked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required </a:t>
            </a:r>
            <a:r>
              <a:rPr sz="2400" spc="-7" dirty="0">
                <a:latin typeface="Arial MT"/>
                <a:cs typeface="Arial MT"/>
              </a:rPr>
              <a:t>or optional. If </a:t>
            </a:r>
            <a:r>
              <a:rPr sz="2400" dirty="0">
                <a:latin typeface="Arial MT"/>
                <a:cs typeface="Arial MT"/>
              </a:rPr>
              <a:t>a slot </a:t>
            </a:r>
            <a:r>
              <a:rPr sz="2400" spc="-7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marked </a:t>
            </a:r>
            <a:r>
              <a:rPr sz="2400" spc="-7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required, </a:t>
            </a:r>
            <a:r>
              <a:rPr sz="2400" spc="-7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must </a:t>
            </a:r>
            <a:r>
              <a:rPr sz="2400" spc="-7" dirty="0">
                <a:latin typeface="Arial MT"/>
                <a:cs typeface="Arial MT"/>
              </a:rPr>
              <a:t>be bound to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suitable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legal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configurations.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Slot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offers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following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methods:</a:t>
            </a:r>
          </a:p>
          <a:p>
            <a:pPr marL="626518" marR="82971" indent="-412316">
              <a:lnSpc>
                <a:spcPct val="100699"/>
              </a:lnSpc>
              <a:spcBef>
                <a:spcPts val="800"/>
              </a:spcBef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latin typeface="Arial"/>
                <a:cs typeface="Arial"/>
              </a:rPr>
              <a:t>Incorporate: </a:t>
            </a:r>
            <a:r>
              <a:rPr sz="2400" dirty="0">
                <a:latin typeface="Arial MT"/>
                <a:cs typeface="Arial MT"/>
              </a:rPr>
              <a:t>Make a slot </a:t>
            </a:r>
            <a:r>
              <a:rPr sz="2400" spc="-7" dirty="0">
                <a:latin typeface="Arial MT"/>
                <a:cs typeface="Arial MT"/>
              </a:rPr>
              <a:t>part of </a:t>
            </a:r>
            <a:r>
              <a:rPr sz="2400" dirty="0">
                <a:latin typeface="Arial MT"/>
                <a:cs typeface="Arial MT"/>
              </a:rPr>
              <a:t>a model, </a:t>
            </a:r>
            <a:r>
              <a:rPr sz="2400" spc="-7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mark </a:t>
            </a:r>
            <a:r>
              <a:rPr sz="2400" spc="-7" dirty="0">
                <a:latin typeface="Arial MT"/>
                <a:cs typeface="Arial MT"/>
              </a:rPr>
              <a:t>it as either </a:t>
            </a:r>
            <a:r>
              <a:rPr sz="2400" dirty="0">
                <a:latin typeface="Arial MT"/>
                <a:cs typeface="Arial MT"/>
              </a:rPr>
              <a:t>required </a:t>
            </a:r>
            <a:r>
              <a:rPr sz="2400" spc="-7" dirty="0">
                <a:latin typeface="Arial MT"/>
                <a:cs typeface="Arial MT"/>
              </a:rPr>
              <a:t>or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optional.</a:t>
            </a:r>
            <a:r>
              <a:rPr sz="2400" spc="-1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instances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7" dirty="0">
                <a:latin typeface="Arial MT"/>
                <a:cs typeface="Arial MT"/>
              </a:rPr>
              <a:t> incorporate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slots.</a:t>
            </a:r>
          </a:p>
          <a:p>
            <a:pPr marL="626518" indent="-412316">
              <a:spcBef>
                <a:spcPts val="20"/>
              </a:spcBef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latin typeface="Arial"/>
                <a:cs typeface="Arial"/>
              </a:rPr>
              <a:t>Bind:</a:t>
            </a:r>
            <a:r>
              <a:rPr sz="2400" b="1" spc="-147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Associate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compatible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slot.</a:t>
            </a:r>
          </a:p>
          <a:p>
            <a:pPr marL="626518" marR="6773" indent="-412316">
              <a:lnSpc>
                <a:spcPct val="100699"/>
              </a:lnSpc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latin typeface="Arial"/>
                <a:cs typeface="Arial"/>
              </a:rPr>
              <a:t>Unbind: </a:t>
            </a:r>
            <a:r>
              <a:rPr sz="2400" spc="-7" dirty="0">
                <a:latin typeface="Arial MT"/>
                <a:cs typeface="Arial MT"/>
              </a:rPr>
              <a:t>The unbind operation breaks the binding of </a:t>
            </a:r>
            <a:r>
              <a:rPr sz="2400" dirty="0">
                <a:latin typeface="Arial MT"/>
                <a:cs typeface="Arial MT"/>
              </a:rPr>
              <a:t>a component </a:t>
            </a:r>
            <a:r>
              <a:rPr sz="2400" spc="-7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 slot,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reversing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 </a:t>
            </a:r>
            <a:r>
              <a:rPr sz="2400" spc="-13" dirty="0">
                <a:latin typeface="Arial MT"/>
                <a:cs typeface="Arial MT"/>
              </a:rPr>
              <a:t>effect</a:t>
            </a:r>
            <a:r>
              <a:rPr sz="2400" spc="-7" dirty="0">
                <a:latin typeface="Arial MT"/>
                <a:cs typeface="Arial MT"/>
              </a:rPr>
              <a:t> 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" dirty="0">
                <a:latin typeface="Arial MT"/>
                <a:cs typeface="Arial MT"/>
              </a:rPr>
              <a:t> previous bind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operation.</a:t>
            </a:r>
            <a:endParaRPr sz="2400" dirty="0">
              <a:latin typeface="Arial MT"/>
              <a:cs typeface="Arial MT"/>
            </a:endParaRPr>
          </a:p>
          <a:p>
            <a:pPr marL="626518" marR="154936" indent="-412316">
              <a:lnSpc>
                <a:spcPct val="100699"/>
              </a:lnSpc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latin typeface="Arial"/>
                <a:cs typeface="Arial"/>
              </a:rPr>
              <a:t>IsBound</a:t>
            </a:r>
            <a:r>
              <a:rPr sz="2400" spc="-7" dirty="0">
                <a:latin typeface="Arial MT"/>
                <a:cs typeface="Arial MT"/>
              </a:rPr>
              <a:t>: Returns true if </a:t>
            </a:r>
            <a:r>
              <a:rPr sz="2400" dirty="0">
                <a:latin typeface="Arial MT"/>
                <a:cs typeface="Arial MT"/>
              </a:rPr>
              <a:t>a component </a:t>
            </a:r>
            <a:r>
              <a:rPr sz="2400" spc="-7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currently </a:t>
            </a:r>
            <a:r>
              <a:rPr sz="2400" spc="-7" dirty="0">
                <a:latin typeface="Arial MT"/>
                <a:cs typeface="Arial MT"/>
              </a:rPr>
              <a:t>bound to </a:t>
            </a:r>
            <a:r>
              <a:rPr sz="2400" dirty="0">
                <a:latin typeface="Arial MT"/>
                <a:cs typeface="Arial MT"/>
              </a:rPr>
              <a:t>a slot, </a:t>
            </a:r>
            <a:r>
              <a:rPr sz="2400" spc="-7" dirty="0">
                <a:latin typeface="Arial MT"/>
                <a:cs typeface="Arial MT"/>
              </a:rPr>
              <a:t>or false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slot</a:t>
            </a:r>
            <a:r>
              <a:rPr sz="2400" spc="-7" dirty="0">
                <a:latin typeface="Arial MT"/>
                <a:cs typeface="Arial MT"/>
              </a:rPr>
              <a:t> is </a:t>
            </a:r>
            <a:r>
              <a:rPr sz="2400" dirty="0">
                <a:latin typeface="Arial MT"/>
                <a:cs typeface="Arial MT"/>
              </a:rPr>
              <a:t>currently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empty.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3429000"/>
            <a:ext cx="3733800" cy="381000"/>
          </a:xfrm>
          <a:custGeom>
            <a:avLst/>
            <a:gdLst/>
            <a:ahLst/>
            <a:cxnLst/>
            <a:rect l="l" t="t" r="r" b="b"/>
            <a:pathLst>
              <a:path w="2837179" h="203835">
                <a:moveTo>
                  <a:pt x="0" y="0"/>
                </a:moveTo>
                <a:lnTo>
                  <a:pt x="2837099" y="0"/>
                </a:lnTo>
                <a:lnTo>
                  <a:pt x="2837099" y="203699"/>
                </a:lnTo>
                <a:lnTo>
                  <a:pt x="0" y="2036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8" name="object 6"/>
          <p:cNvSpPr/>
          <p:nvPr/>
        </p:nvSpPr>
        <p:spPr>
          <a:xfrm>
            <a:off x="4114800" y="566909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2837179" h="203835">
                <a:moveTo>
                  <a:pt x="0" y="0"/>
                </a:moveTo>
                <a:lnTo>
                  <a:pt x="2837099" y="0"/>
                </a:lnTo>
                <a:lnTo>
                  <a:pt x="2837099" y="203699"/>
                </a:lnTo>
                <a:lnTo>
                  <a:pt x="0" y="2036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6"/>
          <p:cNvSpPr/>
          <p:nvPr/>
        </p:nvSpPr>
        <p:spPr>
          <a:xfrm>
            <a:off x="8077200" y="5267303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2837179" h="203835">
                <a:moveTo>
                  <a:pt x="0" y="0"/>
                </a:moveTo>
                <a:lnTo>
                  <a:pt x="2837099" y="0"/>
                </a:lnTo>
                <a:lnTo>
                  <a:pt x="2837099" y="203699"/>
                </a:lnTo>
                <a:lnTo>
                  <a:pt x="0" y="2036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66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4423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Slot</a:t>
            </a:r>
            <a:r>
              <a:rPr spc="-73" dirty="0"/>
              <a:t> </a:t>
            </a:r>
            <a:r>
              <a:rPr spc="-13" dirty="0"/>
              <a:t>State</a:t>
            </a:r>
            <a:r>
              <a:rPr spc="-67" dirty="0"/>
              <a:t> </a:t>
            </a:r>
            <a:r>
              <a:rPr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8650" y="2317776"/>
            <a:ext cx="1711113" cy="597745"/>
            <a:chOff x="988987" y="1738331"/>
            <a:chExt cx="1283335" cy="448309"/>
          </a:xfrm>
        </p:grpSpPr>
        <p:sp>
          <p:nvSpPr>
            <p:cNvPr id="4" name="object 4"/>
            <p:cNvSpPr/>
            <p:nvPr/>
          </p:nvSpPr>
          <p:spPr>
            <a:xfrm>
              <a:off x="993750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993750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895" y="2450209"/>
            <a:ext cx="10481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11617" y="2317776"/>
            <a:ext cx="1711113" cy="597745"/>
            <a:chOff x="3458712" y="1738331"/>
            <a:chExt cx="1283335" cy="448309"/>
          </a:xfrm>
        </p:grpSpPr>
        <p:sp>
          <p:nvSpPr>
            <p:cNvPr id="8" name="object 8"/>
            <p:cNvSpPr/>
            <p:nvPr/>
          </p:nvSpPr>
          <p:spPr>
            <a:xfrm>
              <a:off x="3463475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463475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43861" y="2349964"/>
            <a:ext cx="1400387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7" dirty="0">
                <a:latin typeface="Arial MT"/>
                <a:cs typeface="Arial MT"/>
              </a:rPr>
              <a:t> Component  Bound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37771" y="2293114"/>
            <a:ext cx="1711113" cy="597745"/>
            <a:chOff x="5928437" y="1738331"/>
            <a:chExt cx="1283335" cy="448309"/>
          </a:xfrm>
        </p:grpSpPr>
        <p:sp>
          <p:nvSpPr>
            <p:cNvPr id="12" name="object 12"/>
            <p:cNvSpPr/>
            <p:nvPr/>
          </p:nvSpPr>
          <p:spPr>
            <a:xfrm>
              <a:off x="5933199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09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3199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09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65811" y="2310055"/>
            <a:ext cx="1258992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Component  Bound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16650" y="2411498"/>
            <a:ext cx="3382433" cy="900853"/>
            <a:chOff x="2262487" y="1808623"/>
            <a:chExt cx="2536825" cy="675640"/>
          </a:xfrm>
        </p:grpSpPr>
        <p:sp>
          <p:nvSpPr>
            <p:cNvPr id="16" name="object 16"/>
            <p:cNvSpPr/>
            <p:nvPr/>
          </p:nvSpPr>
          <p:spPr>
            <a:xfrm>
              <a:off x="2267249" y="1962243"/>
              <a:ext cx="1139190" cy="0"/>
            </a:xfrm>
            <a:custGeom>
              <a:avLst/>
              <a:gdLst/>
              <a:ahLst/>
              <a:cxnLst/>
              <a:rect l="l" t="t" r="r" b="b"/>
              <a:pathLst>
                <a:path w="1139189">
                  <a:moveTo>
                    <a:pt x="0" y="0"/>
                  </a:moveTo>
                  <a:lnTo>
                    <a:pt x="11389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6199" y="19465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6199" y="19465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0899" y="1813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0899" y="1813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9625" y="2173668"/>
              <a:ext cx="786130" cy="305435"/>
            </a:xfrm>
            <a:custGeom>
              <a:avLst/>
              <a:gdLst/>
              <a:ahLst/>
              <a:cxnLst/>
              <a:rect l="l" t="t" r="r" b="b"/>
              <a:pathLst>
                <a:path w="786129" h="305435">
                  <a:moveTo>
                    <a:pt x="0" y="0"/>
                  </a:moveTo>
                  <a:lnTo>
                    <a:pt x="375774" y="305324"/>
                  </a:lnTo>
                  <a:lnTo>
                    <a:pt x="785995" y="6059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98333" y="2769073"/>
            <a:ext cx="1049867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 MT"/>
                <a:cs typeface="Arial MT"/>
              </a:rPr>
              <a:t>incorporate  </a:t>
            </a:r>
            <a:r>
              <a:rPr sz="1600" dirty="0">
                <a:latin typeface="Arial MT"/>
                <a:cs typeface="Arial MT"/>
              </a:rPr>
              <a:t>(model)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7864478" y="1939930"/>
            <a:ext cx="2303101" cy="1096433"/>
            <a:chOff x="5875925" y="1529361"/>
            <a:chExt cx="1727325" cy="822325"/>
          </a:xfrm>
        </p:grpSpPr>
        <p:sp>
          <p:nvSpPr>
            <p:cNvPr id="24" name="object 24"/>
            <p:cNvSpPr/>
            <p:nvPr/>
          </p:nvSpPr>
          <p:spPr>
            <a:xfrm>
              <a:off x="5875925" y="2056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5925" y="2056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112395" y="1529361"/>
              <a:ext cx="490855" cy="822325"/>
            </a:xfrm>
            <a:custGeom>
              <a:avLst/>
              <a:gdLst/>
              <a:ahLst/>
              <a:cxnLst/>
              <a:rect l="l" t="t" r="r" b="b"/>
              <a:pathLst>
                <a:path w="490854" h="822325">
                  <a:moveTo>
                    <a:pt x="0" y="211368"/>
                  </a:moveTo>
                  <a:lnTo>
                    <a:pt x="427974" y="0"/>
                  </a:lnTo>
                  <a:lnTo>
                    <a:pt x="490599" y="822018"/>
                  </a:lnTo>
                  <a:lnTo>
                    <a:pt x="234755" y="64335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5341" y="2142491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6430" y="37647"/>
                  </a:moveTo>
                  <a:lnTo>
                    <a:pt x="0" y="0"/>
                  </a:lnTo>
                  <a:lnTo>
                    <a:pt x="44446" y="11849"/>
                  </a:lnTo>
                  <a:lnTo>
                    <a:pt x="26430" y="37647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5341" y="2142491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446" y="11849"/>
                  </a:moveTo>
                  <a:lnTo>
                    <a:pt x="0" y="0"/>
                  </a:lnTo>
                  <a:lnTo>
                    <a:pt x="26430" y="37647"/>
                  </a:lnTo>
                  <a:lnTo>
                    <a:pt x="44446" y="1184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08784" y="2261239"/>
            <a:ext cx="1628987" cy="4274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2284">
              <a:lnSpc>
                <a:spcPts val="1527"/>
              </a:lnSpc>
              <a:spcBef>
                <a:spcPts val="133"/>
              </a:spcBef>
              <a:tabLst>
                <a:tab pos="371677" algn="l"/>
                <a:tab pos="1611166" algn="l"/>
              </a:tabLst>
            </a:pPr>
            <a:r>
              <a:rPr sz="1467" u="sng" dirty="0">
                <a:uFill>
                  <a:solidFill>
                    <a:srgbClr val="6F828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67" u="sng" spc="-7" dirty="0">
                <a:uFill>
                  <a:solidFill>
                    <a:srgbClr val="6F828C"/>
                  </a:solidFill>
                </a:uFill>
                <a:latin typeface="Arial MT"/>
                <a:cs typeface="Arial MT"/>
              </a:rPr>
              <a:t>unbind()	</a:t>
            </a:r>
            <a:endParaRPr sz="1467" dirty="0">
              <a:latin typeface="Arial MT"/>
              <a:cs typeface="Arial MT"/>
            </a:endParaRPr>
          </a:p>
          <a:p>
            <a:pPr marL="16933">
              <a:lnSpc>
                <a:spcPts val="1687"/>
              </a:lnSpc>
              <a:tabLst>
                <a:tab pos="1582380" algn="l"/>
              </a:tabLst>
            </a:pPr>
            <a:r>
              <a:rPr sz="1600" u="sng" dirty="0">
                <a:uFill>
                  <a:solidFill>
                    <a:srgbClr val="6F828C"/>
                  </a:solidFill>
                </a:uFill>
                <a:latin typeface="Times New Roman"/>
                <a:cs typeface="Times New Roman"/>
              </a:rPr>
              <a:t> 	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8867" y="2737378"/>
            <a:ext cx="1080347" cy="472479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2299"/>
              </a:lnSpc>
              <a:spcBef>
                <a:spcPts val="93"/>
              </a:spcBef>
            </a:pPr>
            <a:r>
              <a:rPr sz="1467" spc="-7" dirty="0">
                <a:latin typeface="Arial MT"/>
                <a:cs typeface="Arial MT"/>
              </a:rPr>
              <a:t>bind </a:t>
            </a:r>
            <a:r>
              <a:rPr sz="1467" dirty="0">
                <a:latin typeface="Arial MT"/>
                <a:cs typeface="Arial MT"/>
              </a:rPr>
              <a:t> (component)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49517" y="3359516"/>
            <a:ext cx="9857740" cy="32514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1008355" algn="ctr">
              <a:spcBef>
                <a:spcPts val="133"/>
              </a:spcBef>
            </a:pPr>
            <a:r>
              <a:rPr sz="1467" spc="-7" dirty="0" smtClean="0">
                <a:latin typeface="Arial MT"/>
                <a:cs typeface="Arial MT"/>
              </a:rPr>
              <a:t>unbind()</a:t>
            </a:r>
            <a:endParaRPr sz="1467" dirty="0">
              <a:latin typeface="Arial MT"/>
              <a:cs typeface="Arial MT"/>
            </a:endParaRPr>
          </a:p>
          <a:p>
            <a:pPr marL="499521" indent="-483435">
              <a:spcBef>
                <a:spcPts val="77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latin typeface="Arial MT"/>
                <a:cs typeface="Arial MT"/>
              </a:rPr>
              <a:t>Do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derive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 smtClean="0">
                <a:latin typeface="Arial MT"/>
                <a:cs typeface="Arial MT"/>
              </a:rPr>
              <a:t>many</a:t>
            </a:r>
            <a:r>
              <a:rPr sz="3467" spc="-20" dirty="0" smtClean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states.</a:t>
            </a:r>
          </a:p>
          <a:p>
            <a:pPr marL="1109106" marR="6773" lvl="1" indent="-436022">
              <a:lnSpc>
                <a:spcPts val="3507"/>
              </a:lnSpc>
              <a:spcBef>
                <a:spcPts val="27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dirty="0">
                <a:latin typeface="Arial MT"/>
                <a:cs typeface="Arial MT"/>
              </a:rPr>
              <a:t>Map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abstract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possible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combination</a:t>
            </a:r>
            <a:r>
              <a:rPr sz="2933" spc="-7" dirty="0">
                <a:latin typeface="Arial MT"/>
                <a:cs typeface="Arial MT"/>
              </a:rPr>
              <a:t> 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values.</a:t>
            </a:r>
          </a:p>
          <a:p>
            <a:pPr marL="499521" indent="-459729">
              <a:lnSpc>
                <a:spcPts val="4000"/>
              </a:lnSpc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</a:t>
            </a:r>
            <a:r>
              <a:rPr sz="3467" spc="-20" dirty="0">
                <a:latin typeface="Arial MT"/>
                <a:cs typeface="Arial MT"/>
              </a:rPr>
              <a:t> affects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class.</a:t>
            </a:r>
          </a:p>
          <a:p>
            <a:pPr marL="1109106" marR="691709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States only need to </a:t>
            </a:r>
            <a:r>
              <a:rPr sz="2933" dirty="0">
                <a:latin typeface="Arial MT"/>
                <a:cs typeface="Arial MT"/>
              </a:rPr>
              <a:t>capture </a:t>
            </a:r>
            <a:r>
              <a:rPr sz="2933" spc="-7" dirty="0">
                <a:latin typeface="Arial MT"/>
                <a:cs typeface="Arial MT"/>
              </a:rPr>
              <a:t>interactions between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 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state.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5072031" y="1962876"/>
            <a:ext cx="986367" cy="1040553"/>
            <a:chOff x="3804023" y="1472156"/>
            <a:chExt cx="739775" cy="780415"/>
          </a:xfrm>
        </p:grpSpPr>
        <p:sp>
          <p:nvSpPr>
            <p:cNvPr id="33" name="object 33"/>
            <p:cNvSpPr/>
            <p:nvPr/>
          </p:nvSpPr>
          <p:spPr>
            <a:xfrm>
              <a:off x="4387559" y="2212115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0" y="35656"/>
                  </a:moveTo>
                  <a:lnTo>
                    <a:pt x="0" y="8634"/>
                  </a:lnTo>
                  <a:lnTo>
                    <a:pt x="45181" y="0"/>
                  </a:lnTo>
                  <a:lnTo>
                    <a:pt x="16120" y="3565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87559" y="2212115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0" y="35656"/>
                  </a:moveTo>
                  <a:lnTo>
                    <a:pt x="45181" y="0"/>
                  </a:lnTo>
                  <a:lnTo>
                    <a:pt x="0" y="8634"/>
                  </a:lnTo>
                  <a:lnTo>
                    <a:pt x="16120" y="35656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3743" y="1476918"/>
              <a:ext cx="695325" cy="274320"/>
            </a:xfrm>
            <a:custGeom>
              <a:avLst/>
              <a:gdLst/>
              <a:ahLst/>
              <a:cxnLst/>
              <a:rect l="l" t="t" r="r" b="b"/>
              <a:pathLst>
                <a:path w="695325" h="274319">
                  <a:moveTo>
                    <a:pt x="694881" y="273993"/>
                  </a:moveTo>
                  <a:lnTo>
                    <a:pt x="298231" y="0"/>
                  </a:lnTo>
                  <a:lnTo>
                    <a:pt x="0" y="216903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08786" y="168109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38147"/>
                  </a:moveTo>
                  <a:lnTo>
                    <a:pt x="25703" y="0"/>
                  </a:lnTo>
                  <a:lnTo>
                    <a:pt x="44210" y="25446"/>
                  </a:lnTo>
                  <a:lnTo>
                    <a:pt x="0" y="38147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08786" y="168109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25703" y="0"/>
                  </a:moveTo>
                  <a:lnTo>
                    <a:pt x="0" y="38147"/>
                  </a:lnTo>
                  <a:lnTo>
                    <a:pt x="44210" y="25446"/>
                  </a:lnTo>
                  <a:lnTo>
                    <a:pt x="25703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36565" y="1786815"/>
            <a:ext cx="8314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isBound()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23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12867" y="2404291"/>
            <a:ext cx="8314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isBound()</a:t>
            </a:r>
            <a:endParaRPr sz="1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8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835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666673"/>
            <a:ext cx="10629053" cy="4298848"/>
          </a:xfrm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16933">
              <a:spcBef>
                <a:spcPts val="633"/>
              </a:spcBef>
            </a:pPr>
            <a:r>
              <a:rPr sz="2667" b="1" dirty="0">
                <a:latin typeface="Arial"/>
                <a:cs typeface="Arial"/>
              </a:rPr>
              <a:t>Model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represents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current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configuration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20" dirty="0">
                <a:latin typeface="Arial MT"/>
                <a:cs typeface="Arial MT"/>
              </a:rPr>
              <a:t>computer.</a:t>
            </a:r>
            <a:endParaRPr sz="2667" dirty="0">
              <a:latin typeface="Arial MT"/>
              <a:cs typeface="Arial MT"/>
            </a:endParaRPr>
          </a:p>
          <a:p>
            <a:pPr marL="626518" marR="905911" indent="-423323">
              <a:lnSpc>
                <a:spcPct val="115599"/>
              </a:lnSpc>
              <a:buChar char="•"/>
              <a:tabLst>
                <a:tab pos="625671" algn="l"/>
                <a:tab pos="626518" algn="l"/>
              </a:tabLst>
            </a:pPr>
            <a:r>
              <a:rPr sz="2667" dirty="0">
                <a:latin typeface="Arial MT"/>
                <a:cs typeface="Arial MT"/>
              </a:rPr>
              <a:t>A</a:t>
            </a:r>
            <a:r>
              <a:rPr sz="2667" spc="-16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given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may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have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zero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more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which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marked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as </a:t>
            </a:r>
            <a:r>
              <a:rPr sz="2667" dirty="0">
                <a:latin typeface="Arial MT"/>
                <a:cs typeface="Arial MT"/>
              </a:rPr>
              <a:t>required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or optional.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5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may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contain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single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component.</a:t>
            </a:r>
          </a:p>
          <a:p>
            <a:pPr marL="626518" marR="6773" indent="-423323">
              <a:lnSpc>
                <a:spcPct val="115599"/>
              </a:lnSpc>
              <a:buChar char="•"/>
              <a:tabLst>
                <a:tab pos="625671" algn="l"/>
                <a:tab pos="626518" algn="l"/>
              </a:tabLst>
            </a:pPr>
            <a:r>
              <a:rPr sz="2667" spc="-152" dirty="0">
                <a:latin typeface="Arial MT"/>
                <a:cs typeface="Arial MT"/>
              </a:rPr>
              <a:t>To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legal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must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exist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 the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ModelDB,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each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 marked </a:t>
            </a:r>
            <a:r>
              <a:rPr sz="2667" spc="-7" dirty="0">
                <a:latin typeface="Arial MT"/>
                <a:cs typeface="Arial MT"/>
              </a:rPr>
              <a:t>as </a:t>
            </a:r>
            <a:r>
              <a:rPr sz="2667" dirty="0">
                <a:latin typeface="Arial MT"/>
                <a:cs typeface="Arial MT"/>
              </a:rPr>
              <a:t>required must </a:t>
            </a:r>
            <a:r>
              <a:rPr sz="2667" spc="-7" dirty="0">
                <a:latin typeface="Arial MT"/>
                <a:cs typeface="Arial MT"/>
              </a:rPr>
              <a:t>be filled, the </a:t>
            </a:r>
            <a:r>
              <a:rPr sz="2667" dirty="0">
                <a:latin typeface="Arial MT"/>
                <a:cs typeface="Arial MT"/>
              </a:rPr>
              <a:t>configuration must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match </a:t>
            </a:r>
            <a:r>
              <a:rPr sz="2667" spc="-7" dirty="0">
                <a:latin typeface="Arial MT"/>
                <a:cs typeface="Arial MT"/>
              </a:rPr>
              <a:t>that of the </a:t>
            </a:r>
            <a:r>
              <a:rPr sz="2667" dirty="0">
                <a:latin typeface="Arial MT"/>
                <a:cs typeface="Arial MT"/>
              </a:rPr>
              <a:t>ModelDB </a:t>
            </a:r>
            <a:r>
              <a:rPr sz="2667" spc="-7" dirty="0">
                <a:latin typeface="Arial MT"/>
                <a:cs typeface="Arial MT"/>
              </a:rPr>
              <a:t>entry for the </a:t>
            </a:r>
            <a:r>
              <a:rPr sz="2667" dirty="0">
                <a:latin typeface="Arial MT"/>
                <a:cs typeface="Arial MT"/>
              </a:rPr>
              <a:t>model </a:t>
            </a:r>
            <a:r>
              <a:rPr sz="2667" spc="-7" dirty="0">
                <a:latin typeface="Arial MT"/>
                <a:cs typeface="Arial MT"/>
              </a:rPr>
              <a:t>ID, and the optional </a:t>
            </a:r>
            <a:r>
              <a:rPr sz="2667" spc="-7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components must match </a:t>
            </a:r>
            <a:r>
              <a:rPr sz="2667" spc="-7" dirty="0">
                <a:latin typeface="Arial MT"/>
                <a:cs typeface="Arial MT"/>
              </a:rPr>
              <a:t>those allowed for that </a:t>
            </a:r>
            <a:r>
              <a:rPr sz="2667" dirty="0">
                <a:latin typeface="Arial MT"/>
                <a:cs typeface="Arial MT"/>
              </a:rPr>
              <a:t>model </a:t>
            </a:r>
            <a:r>
              <a:rPr sz="2667" spc="-7" dirty="0">
                <a:latin typeface="Arial MT"/>
                <a:cs typeface="Arial MT"/>
              </a:rPr>
              <a:t>in the </a:t>
            </a:r>
            <a:r>
              <a:rPr sz="2667" dirty="0">
                <a:latin typeface="Arial MT"/>
                <a:cs typeface="Arial MT"/>
              </a:rPr>
              <a:t> ModelDB.</a:t>
            </a:r>
          </a:p>
        </p:txBody>
      </p:sp>
    </p:spTree>
    <p:extLst>
      <p:ext uri="{BB962C8B-B14F-4D97-AF65-F5344CB8AC3E}">
        <p14:creationId xmlns:p14="http://schemas.microsoft.com/office/powerpoint/2010/main" val="31142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835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748" y="2058003"/>
            <a:ext cx="10550312" cy="40966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85128" marR="414856" indent="-469042">
              <a:lnSpc>
                <a:spcPct val="113300"/>
              </a:lnSpc>
              <a:spcBef>
                <a:spcPts val="133"/>
              </a:spcBef>
              <a:buFont typeface="Arial MT"/>
              <a:buChar char="●"/>
              <a:tabLst>
                <a:tab pos="485128" algn="l"/>
                <a:tab pos="485975" algn="l"/>
              </a:tabLst>
            </a:pPr>
            <a:r>
              <a:rPr sz="2133" b="1" spc="-7" dirty="0">
                <a:latin typeface="Arial"/>
                <a:cs typeface="Arial"/>
              </a:rPr>
              <a:t>selectModel(modelID)</a:t>
            </a:r>
            <a:r>
              <a:rPr sz="2133" spc="-7" dirty="0">
                <a:latin typeface="Arial MT"/>
                <a:cs typeface="Arial MT"/>
              </a:rPr>
              <a:t>: Sets the </a:t>
            </a:r>
            <a:r>
              <a:rPr sz="2133" dirty="0">
                <a:latin typeface="Arial MT"/>
                <a:cs typeface="Arial MT"/>
              </a:rPr>
              <a:t>model </a:t>
            </a:r>
            <a:r>
              <a:rPr sz="2133" spc="-7" dirty="0">
                <a:latin typeface="Arial MT"/>
                <a:cs typeface="Arial MT"/>
              </a:rPr>
              <a:t>ID to the </a:t>
            </a:r>
            <a:r>
              <a:rPr sz="2133" dirty="0">
                <a:latin typeface="Arial MT"/>
                <a:cs typeface="Arial MT"/>
              </a:rPr>
              <a:t>value </a:t>
            </a:r>
            <a:r>
              <a:rPr sz="2133" spc="-7" dirty="0">
                <a:latin typeface="Arial MT"/>
                <a:cs typeface="Arial MT"/>
              </a:rPr>
              <a:t>passed in, as long as the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model </a:t>
            </a:r>
            <a:r>
              <a:rPr sz="2133" spc="-7" dirty="0">
                <a:latin typeface="Arial MT"/>
                <a:cs typeface="Arial MT"/>
              </a:rPr>
              <a:t>ID is </a:t>
            </a:r>
            <a:r>
              <a:rPr sz="2133" dirty="0">
                <a:latin typeface="Arial MT"/>
                <a:cs typeface="Arial MT"/>
              </a:rPr>
              <a:t>set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“no model selected”. A model </a:t>
            </a:r>
            <a:r>
              <a:rPr sz="2133" spc="-7" dirty="0">
                <a:latin typeface="Arial MT"/>
                <a:cs typeface="Arial MT"/>
              </a:rPr>
              <a:t>ID </a:t>
            </a:r>
            <a:r>
              <a:rPr sz="2133" dirty="0">
                <a:latin typeface="Arial MT"/>
                <a:cs typeface="Arial MT"/>
              </a:rPr>
              <a:t>must </a:t>
            </a:r>
            <a:r>
              <a:rPr sz="2133" spc="-7" dirty="0">
                <a:latin typeface="Arial MT"/>
                <a:cs typeface="Arial MT"/>
              </a:rPr>
              <a:t>be </a:t>
            </a:r>
            <a:r>
              <a:rPr sz="2133" dirty="0">
                <a:latin typeface="Arial MT"/>
                <a:cs typeface="Arial MT"/>
              </a:rPr>
              <a:t>set </a:t>
            </a:r>
            <a:r>
              <a:rPr sz="2133" spc="-7" dirty="0">
                <a:latin typeface="Arial MT"/>
                <a:cs typeface="Arial MT"/>
              </a:rPr>
              <a:t>before any other </a:t>
            </a:r>
            <a:r>
              <a:rPr sz="2133" dirty="0">
                <a:latin typeface="Arial MT"/>
                <a:cs typeface="Arial MT"/>
              </a:rPr>
              <a:t> services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</a:t>
            </a:r>
            <a:r>
              <a:rPr sz="2133" dirty="0">
                <a:latin typeface="Arial MT"/>
                <a:cs typeface="Arial MT"/>
              </a:rPr>
              <a:t>requested.</a:t>
            </a:r>
          </a:p>
          <a:p>
            <a:pPr marL="485128" marR="6773" indent="-469042">
              <a:lnSpc>
                <a:spcPct val="113300"/>
              </a:lnSpc>
              <a:buFont typeface="Arial MT"/>
              <a:buChar char="●"/>
              <a:tabLst>
                <a:tab pos="485128" algn="l"/>
                <a:tab pos="485975" algn="l"/>
              </a:tabLst>
            </a:pPr>
            <a:r>
              <a:rPr sz="2133" b="1" spc="-7" dirty="0">
                <a:latin typeface="Arial"/>
                <a:cs typeface="Arial"/>
              </a:rPr>
              <a:t>deselectModel(): </a:t>
            </a:r>
            <a:r>
              <a:rPr sz="2133" spc="-7" dirty="0">
                <a:latin typeface="Arial MT"/>
                <a:cs typeface="Arial MT"/>
              </a:rPr>
              <a:t>Sets the </a:t>
            </a:r>
            <a:r>
              <a:rPr sz="2133" dirty="0">
                <a:latin typeface="Arial MT"/>
                <a:cs typeface="Arial MT"/>
              </a:rPr>
              <a:t>model </a:t>
            </a:r>
            <a:r>
              <a:rPr sz="2133" spc="-7" dirty="0">
                <a:latin typeface="Arial MT"/>
                <a:cs typeface="Arial MT"/>
              </a:rPr>
              <a:t>ID to </a:t>
            </a:r>
            <a:r>
              <a:rPr sz="2133" dirty="0">
                <a:latin typeface="Arial MT"/>
                <a:cs typeface="Arial MT"/>
              </a:rPr>
              <a:t>“no model selected”. </a:t>
            </a:r>
            <a:r>
              <a:rPr sz="2133" spc="-7" dirty="0">
                <a:latin typeface="Arial MT"/>
                <a:cs typeface="Arial MT"/>
              </a:rPr>
              <a:t>If the </a:t>
            </a:r>
            <a:r>
              <a:rPr sz="2133" dirty="0">
                <a:latin typeface="Arial MT"/>
                <a:cs typeface="Arial MT"/>
              </a:rPr>
              <a:t>configuration </a:t>
            </a:r>
            <a:r>
              <a:rPr sz="2133" spc="-7" dirty="0">
                <a:latin typeface="Arial MT"/>
                <a:cs typeface="Arial MT"/>
              </a:rPr>
              <a:t>was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previously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judged to be legal, 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no longer legal.</a:t>
            </a:r>
            <a:endParaRPr sz="2133" dirty="0">
              <a:latin typeface="Arial MT"/>
              <a:cs typeface="Arial MT"/>
            </a:endParaRPr>
          </a:p>
          <a:p>
            <a:pPr marL="485128" marR="230288" indent="-469042">
              <a:lnSpc>
                <a:spcPct val="113300"/>
              </a:lnSpc>
              <a:buFont typeface="Arial MT"/>
              <a:buChar char="●"/>
              <a:tabLst>
                <a:tab pos="485128" algn="l"/>
                <a:tab pos="485975" algn="l"/>
              </a:tabLst>
            </a:pPr>
            <a:r>
              <a:rPr sz="2133" b="1" spc="-7" dirty="0">
                <a:latin typeface="Arial"/>
                <a:cs typeface="Arial"/>
              </a:rPr>
              <a:t>addComponent(slot, component): </a:t>
            </a:r>
            <a:r>
              <a:rPr sz="2133" spc="-7" dirty="0">
                <a:latin typeface="Arial MT"/>
                <a:cs typeface="Arial MT"/>
              </a:rPr>
              <a:t>Adds the </a:t>
            </a:r>
            <a:r>
              <a:rPr sz="2133" dirty="0">
                <a:latin typeface="Arial MT"/>
                <a:cs typeface="Arial MT"/>
              </a:rPr>
              <a:t>selected component </a:t>
            </a:r>
            <a:r>
              <a:rPr sz="2133" spc="-7" dirty="0">
                <a:latin typeface="Arial MT"/>
                <a:cs typeface="Arial MT"/>
              </a:rPr>
              <a:t>to the </a:t>
            </a:r>
            <a:r>
              <a:rPr sz="2133" dirty="0">
                <a:latin typeface="Arial MT"/>
                <a:cs typeface="Arial MT"/>
              </a:rPr>
              <a:t>selected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slot.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If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configuration</a:t>
            </a:r>
            <a:r>
              <a:rPr sz="2133" spc="-7" dirty="0">
                <a:latin typeface="Arial MT"/>
                <a:cs typeface="Arial MT"/>
              </a:rPr>
              <a:t> was previously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judged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legal, 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no longer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legal.</a:t>
            </a:r>
            <a:endParaRPr sz="2133" dirty="0">
              <a:latin typeface="Arial MT"/>
              <a:cs typeface="Arial MT"/>
            </a:endParaRPr>
          </a:p>
          <a:p>
            <a:pPr marL="485128" marR="49105" indent="-469042">
              <a:lnSpc>
                <a:spcPct val="113300"/>
              </a:lnSpc>
              <a:buFont typeface="Arial MT"/>
              <a:buChar char="●"/>
              <a:tabLst>
                <a:tab pos="485128" algn="l"/>
                <a:tab pos="485975" algn="l"/>
              </a:tabLst>
            </a:pPr>
            <a:r>
              <a:rPr sz="2133" b="1" spc="-7" dirty="0">
                <a:latin typeface="Arial"/>
                <a:cs typeface="Arial"/>
              </a:rPr>
              <a:t>removeComponent(slot)</a:t>
            </a:r>
            <a:r>
              <a:rPr sz="2133" spc="-7" dirty="0">
                <a:latin typeface="Arial MT"/>
                <a:cs typeface="Arial MT"/>
              </a:rPr>
              <a:t>: Removes the </a:t>
            </a:r>
            <a:r>
              <a:rPr sz="2133" dirty="0">
                <a:latin typeface="Arial MT"/>
                <a:cs typeface="Arial MT"/>
              </a:rPr>
              <a:t>selected component </a:t>
            </a:r>
            <a:r>
              <a:rPr sz="2133" spc="-7" dirty="0">
                <a:latin typeface="Arial MT"/>
                <a:cs typeface="Arial MT"/>
              </a:rPr>
              <a:t>to the </a:t>
            </a:r>
            <a:r>
              <a:rPr sz="2133" dirty="0">
                <a:latin typeface="Arial MT"/>
                <a:cs typeface="Arial MT"/>
              </a:rPr>
              <a:t>selected slot. </a:t>
            </a:r>
            <a:r>
              <a:rPr sz="2133" spc="-7" dirty="0">
                <a:latin typeface="Arial MT"/>
                <a:cs typeface="Arial MT"/>
              </a:rPr>
              <a:t>If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configuration</a:t>
            </a:r>
            <a:r>
              <a:rPr sz="2133" spc="-7" dirty="0">
                <a:latin typeface="Arial MT"/>
                <a:cs typeface="Arial MT"/>
              </a:rPr>
              <a:t> was previously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judged to be legal,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 is no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longer legal.</a:t>
            </a:r>
            <a:endParaRPr sz="2133" dirty="0">
              <a:latin typeface="Arial MT"/>
              <a:cs typeface="Arial MT"/>
            </a:endParaRPr>
          </a:p>
          <a:p>
            <a:pPr marL="485128" marR="823786" indent="-469042">
              <a:lnSpc>
                <a:spcPct val="113300"/>
              </a:lnSpc>
              <a:buFont typeface="Arial MT"/>
              <a:buChar char="●"/>
              <a:tabLst>
                <a:tab pos="485128" algn="l"/>
                <a:tab pos="485975" algn="l"/>
              </a:tabLst>
            </a:pPr>
            <a:r>
              <a:rPr sz="2133" b="1" spc="-7" dirty="0">
                <a:latin typeface="Arial"/>
                <a:cs typeface="Arial"/>
              </a:rPr>
              <a:t>isLegalConfiguration(): </a:t>
            </a:r>
            <a:r>
              <a:rPr sz="2133" spc="-7" dirty="0">
                <a:latin typeface="Arial MT"/>
                <a:cs typeface="Arial MT"/>
              </a:rPr>
              <a:t>Compares the </a:t>
            </a:r>
            <a:r>
              <a:rPr sz="2133" dirty="0">
                <a:latin typeface="Arial MT"/>
                <a:cs typeface="Arial MT"/>
              </a:rPr>
              <a:t>current configuration </a:t>
            </a:r>
            <a:r>
              <a:rPr sz="2133" spc="-7" dirty="0">
                <a:latin typeface="Arial MT"/>
                <a:cs typeface="Arial MT"/>
              </a:rPr>
              <a:t>to the entry in </a:t>
            </a:r>
            <a:r>
              <a:rPr sz="2133" dirty="0">
                <a:latin typeface="Arial MT"/>
                <a:cs typeface="Arial MT"/>
              </a:rPr>
              <a:t> ModelDB.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configuration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valid,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Model’s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isLegal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</a:t>
            </a:r>
            <a:r>
              <a:rPr sz="2133" spc="-7" dirty="0">
                <a:latin typeface="Arial MT"/>
                <a:cs typeface="Arial MT"/>
              </a:rPr>
              <a:t>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“true”.</a:t>
            </a:r>
          </a:p>
        </p:txBody>
      </p:sp>
    </p:spTree>
    <p:extLst>
      <p:ext uri="{BB962C8B-B14F-4D97-AF65-F5344CB8AC3E}">
        <p14:creationId xmlns:p14="http://schemas.microsoft.com/office/powerpoint/2010/main" val="39596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8378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Choosing</a:t>
            </a:r>
            <a:r>
              <a:rPr spc="-120" dirty="0"/>
              <a:t> </a:t>
            </a:r>
            <a:r>
              <a:rPr spc="-7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517" y="2588345"/>
            <a:ext cx="10540153" cy="34488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class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represent?</a:t>
            </a:r>
          </a:p>
          <a:p>
            <a:pPr marL="1109106" lvl="1" indent="-436022">
              <a:lnSpc>
                <a:spcPts val="3500"/>
              </a:lnSpc>
              <a:spcBef>
                <a:spcPts val="14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e.g.,</a:t>
            </a:r>
            <a:r>
              <a:rPr sz="2933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933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computer</a:t>
            </a:r>
            <a:r>
              <a:rPr sz="2933" spc="-3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model</a:t>
            </a:r>
            <a:r>
              <a:rPr sz="2933" dirty="0">
                <a:latin typeface="Arial MT"/>
                <a:cs typeface="Arial MT"/>
              </a:rPr>
              <a:t>.</a:t>
            </a:r>
          </a:p>
          <a:p>
            <a:pPr marL="458035" marR="2655927" indent="-458035" algn="r">
              <a:lnSpc>
                <a:spcPts val="4140"/>
              </a:lnSpc>
              <a:buChar char="•"/>
              <a:tabLst>
                <a:tab pos="458035" algn="l"/>
                <a:tab pos="458882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causes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results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differ?</a:t>
            </a:r>
            <a:endParaRPr sz="3467" dirty="0">
              <a:latin typeface="Arial MT"/>
              <a:cs typeface="Arial MT"/>
            </a:endParaRPr>
          </a:p>
          <a:p>
            <a:pPr marL="434329" marR="2677093" lvl="1" indent="-434329" algn="r">
              <a:lnSpc>
                <a:spcPts val="3500"/>
              </a:lnSpc>
              <a:spcBef>
                <a:spcPts val="60"/>
              </a:spcBef>
              <a:buChar char="•"/>
              <a:tabLst>
                <a:tab pos="434329" algn="l"/>
                <a:tab pos="436022" algn="l"/>
              </a:tabLst>
            </a:pP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e.g.,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whether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model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legal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or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illegal.</a:t>
            </a:r>
            <a:endParaRPr sz="2933" dirty="0">
              <a:solidFill>
                <a:srgbClr val="C00000"/>
              </a:solidFill>
              <a:latin typeface="Arial MT"/>
              <a:cs typeface="Arial MT"/>
            </a:endParaRPr>
          </a:p>
          <a:p>
            <a:pPr marL="499521" indent="-459729">
              <a:lnSpc>
                <a:spcPts val="4140"/>
              </a:lnSpc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class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other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states?</a:t>
            </a:r>
          </a:p>
          <a:p>
            <a:pPr marL="1109106" marR="6773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e.g.,</a:t>
            </a:r>
            <a:r>
              <a:rPr sz="2933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may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have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set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model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yet,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could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still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be </a:t>
            </a:r>
            <a:r>
              <a:rPr sz="2933" spc="-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C00000"/>
                </a:solidFill>
                <a:latin typeface="Arial MT"/>
                <a:cs typeface="Arial MT"/>
              </a:rPr>
              <a:t>making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decisions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and have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r>
              <a:rPr sz="2933" spc="-1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C00000"/>
                </a:solidFill>
                <a:latin typeface="Arial MT"/>
                <a:cs typeface="Arial MT"/>
              </a:rPr>
              <a:t>determined </a:t>
            </a:r>
            <a:r>
              <a:rPr sz="2933" spc="-33" dirty="0">
                <a:solidFill>
                  <a:srgbClr val="C00000"/>
                </a:solidFill>
                <a:latin typeface="Arial MT"/>
                <a:cs typeface="Arial MT"/>
              </a:rPr>
              <a:t>legality.</a:t>
            </a:r>
            <a:endParaRPr sz="2933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5565" y="1697157"/>
            <a:ext cx="2355427" cy="721360"/>
            <a:chOff x="851674" y="1272868"/>
            <a:chExt cx="1766570" cy="541020"/>
          </a:xfrm>
        </p:grpSpPr>
        <p:sp>
          <p:nvSpPr>
            <p:cNvPr id="5" name="object 5"/>
            <p:cNvSpPr/>
            <p:nvPr/>
          </p:nvSpPr>
          <p:spPr>
            <a:xfrm>
              <a:off x="861199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861199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44094" y="1660232"/>
            <a:ext cx="1338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No</a:t>
            </a:r>
            <a:r>
              <a:rPr sz="2400" spc="-1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3253" y="2028532"/>
            <a:ext cx="12183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Selected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44299" y="1697157"/>
            <a:ext cx="2355427" cy="721360"/>
            <a:chOff x="3708224" y="1272868"/>
            <a:chExt cx="1766570" cy="541020"/>
          </a:xfrm>
        </p:grpSpPr>
        <p:sp>
          <p:nvSpPr>
            <p:cNvPr id="10" name="object 10"/>
            <p:cNvSpPr/>
            <p:nvPr/>
          </p:nvSpPr>
          <p:spPr>
            <a:xfrm>
              <a:off x="3717749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7749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25654" y="1844383"/>
            <a:ext cx="1592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Configuring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53033" y="1697157"/>
            <a:ext cx="2355427" cy="721360"/>
            <a:chOff x="6564775" y="1272868"/>
            <a:chExt cx="1766570" cy="541020"/>
          </a:xfrm>
        </p:grpSpPr>
        <p:sp>
          <p:nvSpPr>
            <p:cNvPr id="14" name="object 14"/>
            <p:cNvSpPr/>
            <p:nvPr/>
          </p:nvSpPr>
          <p:spPr>
            <a:xfrm>
              <a:off x="6574300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4300" y="1282393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07289" y="1660233"/>
            <a:ext cx="1846580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533387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 MT"/>
                <a:cs typeface="Arial MT"/>
              </a:rPr>
              <a:t>Legal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Configuration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86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5067" y="1764949"/>
            <a:ext cx="2330027" cy="695960"/>
            <a:chOff x="3311299" y="1323712"/>
            <a:chExt cx="1747520" cy="521970"/>
          </a:xfrm>
        </p:grpSpPr>
        <p:sp>
          <p:nvSpPr>
            <p:cNvPr id="5" name="object 5"/>
            <p:cNvSpPr/>
            <p:nvPr/>
          </p:nvSpPr>
          <p:spPr>
            <a:xfrm>
              <a:off x="3311299" y="1323712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311299" y="1323712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9508"/>
            <a:ext cx="10318327" cy="7146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533" spc="-7" dirty="0"/>
              <a:t>Choosing</a:t>
            </a:r>
            <a:r>
              <a:rPr sz="4533" spc="-20" dirty="0"/>
              <a:t> </a:t>
            </a:r>
            <a:r>
              <a:rPr sz="4533" spc="-33" dirty="0"/>
              <a:t>Transitions</a:t>
            </a:r>
            <a:r>
              <a:rPr sz="4533" spc="-20" dirty="0"/>
              <a:t> </a:t>
            </a:r>
            <a:r>
              <a:rPr sz="4533" spc="-7" dirty="0"/>
              <a:t>and</a:t>
            </a:r>
            <a:r>
              <a:rPr sz="4533" spc="-20" dirty="0"/>
              <a:t> </a:t>
            </a:r>
            <a:r>
              <a:rPr sz="4533" spc="-13" dirty="0"/>
              <a:t>Initial</a:t>
            </a:r>
            <a:r>
              <a:rPr sz="4533" spc="-27" dirty="0"/>
              <a:t> </a:t>
            </a:r>
            <a:r>
              <a:rPr sz="4533" spc="-7" dirty="0"/>
              <a:t>State</a:t>
            </a:r>
            <a:endParaRPr sz="4533"/>
          </a:p>
        </p:txBody>
      </p:sp>
      <p:sp>
        <p:nvSpPr>
          <p:cNvPr id="8" name="object 8"/>
          <p:cNvSpPr txBox="1"/>
          <p:nvPr/>
        </p:nvSpPr>
        <p:spPr>
          <a:xfrm>
            <a:off x="4910894" y="1715324"/>
            <a:ext cx="352975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986230" algn="l"/>
                <a:tab pos="3511039" algn="l"/>
              </a:tabLst>
            </a:pPr>
            <a:r>
              <a:rPr sz="2400" spc="-7" dirty="0">
                <a:latin typeface="Arial MT"/>
                <a:cs typeface="Arial MT"/>
              </a:rPr>
              <a:t>No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	</a:t>
            </a:r>
            <a:r>
              <a:rPr sz="2400" u="heavy" dirty="0">
                <a:uFill>
                  <a:solidFill>
                    <a:srgbClr val="6F828C"/>
                  </a:solidFill>
                </a:uFill>
                <a:latin typeface="Times New Roman"/>
                <a:cs typeface="Times New Roman"/>
              </a:rPr>
              <a:t> 	</a:t>
            </a:r>
            <a:endParaRPr sz="2400" dirty="0">
              <a:latin typeface="Times New Roman"/>
              <a:cs typeface="Times New Roman"/>
            </a:endParaRPr>
          </a:p>
          <a:p>
            <a:pPr marL="75351">
              <a:spcBef>
                <a:spcPts val="20"/>
              </a:spcBef>
            </a:pPr>
            <a:r>
              <a:rPr sz="2400" spc="-7" dirty="0">
                <a:latin typeface="Arial MT"/>
                <a:cs typeface="Arial MT"/>
              </a:rPr>
              <a:t>Selected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20998" y="1818475"/>
            <a:ext cx="561340" cy="427567"/>
            <a:chOff x="6252874" y="1424324"/>
            <a:chExt cx="421005" cy="320675"/>
          </a:xfrm>
        </p:grpSpPr>
        <p:sp>
          <p:nvSpPr>
            <p:cNvPr id="10" name="object 10"/>
            <p:cNvSpPr/>
            <p:nvPr/>
          </p:nvSpPr>
          <p:spPr>
            <a:xfrm>
              <a:off x="6262399" y="1433849"/>
              <a:ext cx="401955" cy="301625"/>
            </a:xfrm>
            <a:custGeom>
              <a:avLst/>
              <a:gdLst/>
              <a:ahLst/>
              <a:cxnLst/>
              <a:rect l="l" t="t" r="r" b="b"/>
              <a:pathLst>
                <a:path w="401954" h="301625">
                  <a:moveTo>
                    <a:pt x="200849" y="301199"/>
                  </a:moveTo>
                  <a:lnTo>
                    <a:pt x="147456" y="295820"/>
                  </a:lnTo>
                  <a:lnTo>
                    <a:pt x="99477" y="280638"/>
                  </a:lnTo>
                  <a:lnTo>
                    <a:pt x="58827" y="257090"/>
                  </a:lnTo>
                  <a:lnTo>
                    <a:pt x="27421" y="226610"/>
                  </a:lnTo>
                  <a:lnTo>
                    <a:pt x="7174" y="190635"/>
                  </a:lnTo>
                  <a:lnTo>
                    <a:pt x="0" y="150599"/>
                  </a:lnTo>
                  <a:lnTo>
                    <a:pt x="7174" y="110564"/>
                  </a:lnTo>
                  <a:lnTo>
                    <a:pt x="27421" y="74589"/>
                  </a:lnTo>
                  <a:lnTo>
                    <a:pt x="58827" y="44109"/>
                  </a:lnTo>
                  <a:lnTo>
                    <a:pt x="99477" y="20561"/>
                  </a:lnTo>
                  <a:lnTo>
                    <a:pt x="147456" y="5379"/>
                  </a:lnTo>
                  <a:lnTo>
                    <a:pt x="200849" y="0"/>
                  </a:lnTo>
                  <a:lnTo>
                    <a:pt x="254243" y="5379"/>
                  </a:lnTo>
                  <a:lnTo>
                    <a:pt x="302222" y="20561"/>
                  </a:lnTo>
                  <a:lnTo>
                    <a:pt x="342872" y="44109"/>
                  </a:lnTo>
                  <a:lnTo>
                    <a:pt x="374278" y="74589"/>
                  </a:lnTo>
                  <a:lnTo>
                    <a:pt x="394525" y="110564"/>
                  </a:lnTo>
                  <a:lnTo>
                    <a:pt x="401699" y="150599"/>
                  </a:lnTo>
                  <a:lnTo>
                    <a:pt x="394525" y="190635"/>
                  </a:lnTo>
                  <a:lnTo>
                    <a:pt x="374278" y="226610"/>
                  </a:lnTo>
                  <a:lnTo>
                    <a:pt x="342872" y="257090"/>
                  </a:lnTo>
                  <a:lnTo>
                    <a:pt x="302222" y="280638"/>
                  </a:lnTo>
                  <a:lnTo>
                    <a:pt x="254243" y="295820"/>
                  </a:lnTo>
                  <a:lnTo>
                    <a:pt x="200849" y="301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2399" y="1433849"/>
              <a:ext cx="401955" cy="301625"/>
            </a:xfrm>
            <a:custGeom>
              <a:avLst/>
              <a:gdLst/>
              <a:ahLst/>
              <a:cxnLst/>
              <a:rect l="l" t="t" r="r" b="b"/>
              <a:pathLst>
                <a:path w="401954" h="301625">
                  <a:moveTo>
                    <a:pt x="0" y="150599"/>
                  </a:moveTo>
                  <a:lnTo>
                    <a:pt x="7174" y="110564"/>
                  </a:lnTo>
                  <a:lnTo>
                    <a:pt x="27421" y="74589"/>
                  </a:lnTo>
                  <a:lnTo>
                    <a:pt x="58827" y="44109"/>
                  </a:lnTo>
                  <a:lnTo>
                    <a:pt x="99477" y="20561"/>
                  </a:lnTo>
                  <a:lnTo>
                    <a:pt x="147456" y="5379"/>
                  </a:lnTo>
                  <a:lnTo>
                    <a:pt x="200849" y="0"/>
                  </a:lnTo>
                  <a:lnTo>
                    <a:pt x="254243" y="5379"/>
                  </a:lnTo>
                  <a:lnTo>
                    <a:pt x="302222" y="20561"/>
                  </a:lnTo>
                  <a:lnTo>
                    <a:pt x="342872" y="44109"/>
                  </a:lnTo>
                  <a:lnTo>
                    <a:pt x="374278" y="74589"/>
                  </a:lnTo>
                  <a:lnTo>
                    <a:pt x="394525" y="110564"/>
                  </a:lnTo>
                  <a:lnTo>
                    <a:pt x="401699" y="150599"/>
                  </a:lnTo>
                  <a:lnTo>
                    <a:pt x="394525" y="190635"/>
                  </a:lnTo>
                  <a:lnTo>
                    <a:pt x="374278" y="226610"/>
                  </a:lnTo>
                  <a:lnTo>
                    <a:pt x="342872" y="257090"/>
                  </a:lnTo>
                  <a:lnTo>
                    <a:pt x="302222" y="280638"/>
                  </a:lnTo>
                  <a:lnTo>
                    <a:pt x="254243" y="295820"/>
                  </a:lnTo>
                  <a:lnTo>
                    <a:pt x="200849" y="301199"/>
                  </a:lnTo>
                  <a:lnTo>
                    <a:pt x="147456" y="295820"/>
                  </a:lnTo>
                  <a:lnTo>
                    <a:pt x="99477" y="280638"/>
                  </a:lnTo>
                  <a:lnTo>
                    <a:pt x="58827" y="257090"/>
                  </a:lnTo>
                  <a:lnTo>
                    <a:pt x="27421" y="226610"/>
                  </a:lnTo>
                  <a:lnTo>
                    <a:pt x="7174" y="190635"/>
                  </a:lnTo>
                  <a:lnTo>
                    <a:pt x="0" y="1505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01463" y="1991852"/>
            <a:ext cx="2507827" cy="1732280"/>
            <a:chOff x="3301774" y="1543459"/>
            <a:chExt cx="1880870" cy="1299210"/>
          </a:xfrm>
        </p:grpSpPr>
        <p:sp>
          <p:nvSpPr>
            <p:cNvPr id="13" name="object 13"/>
            <p:cNvSpPr/>
            <p:nvPr/>
          </p:nvSpPr>
          <p:spPr>
            <a:xfrm>
              <a:off x="3311299" y="231097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1299" y="231097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124" y="1543459"/>
              <a:ext cx="105500" cy="819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783721" y="3215824"/>
            <a:ext cx="1592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Configuring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02365" y="4965399"/>
            <a:ext cx="2355427" cy="721360"/>
            <a:chOff x="3301774" y="3724049"/>
            <a:chExt cx="1766570" cy="541020"/>
          </a:xfrm>
        </p:grpSpPr>
        <p:sp>
          <p:nvSpPr>
            <p:cNvPr id="18" name="object 18"/>
            <p:cNvSpPr/>
            <p:nvPr/>
          </p:nvSpPr>
          <p:spPr>
            <a:xfrm>
              <a:off x="3311299" y="373357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70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11299" y="373357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70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56621" y="5296775"/>
            <a:ext cx="1846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Configuration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86400" y="2447849"/>
            <a:ext cx="149079" cy="537681"/>
            <a:chOff x="4144059" y="1835887"/>
            <a:chExt cx="82550" cy="457200"/>
          </a:xfrm>
        </p:grpSpPr>
        <p:sp>
          <p:nvSpPr>
            <p:cNvPr id="22" name="object 22"/>
            <p:cNvSpPr/>
            <p:nvPr/>
          </p:nvSpPr>
          <p:spPr>
            <a:xfrm>
              <a:off x="4185049" y="1845412"/>
              <a:ext cx="0" cy="351790"/>
            </a:xfrm>
            <a:custGeom>
              <a:avLst/>
              <a:gdLst/>
              <a:ahLst/>
              <a:cxnLst/>
              <a:rect l="l" t="t" r="r" b="b"/>
              <a:pathLst>
                <a:path h="351789">
                  <a:moveTo>
                    <a:pt x="0" y="0"/>
                  </a:moveTo>
                  <a:lnTo>
                    <a:pt x="0" y="3512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4059" y="2187187"/>
              <a:ext cx="81980" cy="1055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96600" y="2650459"/>
            <a:ext cx="2103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selectModel(model)</a:t>
            </a:r>
          </a:p>
        </p:txBody>
      </p:sp>
      <p:sp>
        <p:nvSpPr>
          <p:cNvPr id="28" name="object 28"/>
          <p:cNvSpPr/>
          <p:nvPr/>
        </p:nvSpPr>
        <p:spPr>
          <a:xfrm>
            <a:off x="1050534" y="2102245"/>
            <a:ext cx="3389207" cy="3256280"/>
          </a:xfrm>
          <a:custGeom>
            <a:avLst/>
            <a:gdLst/>
            <a:ahLst/>
            <a:cxnLst/>
            <a:rect l="l" t="t" r="r" b="b"/>
            <a:pathLst>
              <a:path w="2541904" h="2442210">
                <a:moveTo>
                  <a:pt x="2541317" y="2442031"/>
                </a:moveTo>
                <a:lnTo>
                  <a:pt x="0" y="1239812"/>
                </a:lnTo>
                <a:lnTo>
                  <a:pt x="2181706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2414833" y="3070659"/>
            <a:ext cx="17204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deselectModel()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8900" y="2501609"/>
            <a:ext cx="17204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deselectModel()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63463" y="2951148"/>
            <a:ext cx="616373" cy="504613"/>
            <a:chOff x="5072599" y="2213362"/>
            <a:chExt cx="462280" cy="378460"/>
          </a:xfrm>
        </p:grpSpPr>
        <p:sp>
          <p:nvSpPr>
            <p:cNvPr id="33" name="object 33"/>
            <p:cNvSpPr/>
            <p:nvPr/>
          </p:nvSpPr>
          <p:spPr>
            <a:xfrm>
              <a:off x="5072599" y="2213362"/>
              <a:ext cx="462280" cy="378460"/>
            </a:xfrm>
            <a:custGeom>
              <a:avLst/>
              <a:gdLst/>
              <a:ahLst/>
              <a:cxnLst/>
              <a:rect l="l" t="t" r="r" b="b"/>
              <a:pathLst>
                <a:path w="462279" h="378460">
                  <a:moveTo>
                    <a:pt x="0" y="165412"/>
                  </a:moveTo>
                  <a:lnTo>
                    <a:pt x="462099" y="0"/>
                  </a:lnTo>
                  <a:lnTo>
                    <a:pt x="441099" y="378074"/>
                  </a:lnTo>
                  <a:lnTo>
                    <a:pt x="144150" y="32667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2041" y="2499508"/>
              <a:ext cx="109600" cy="8105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476967" y="3059671"/>
            <a:ext cx="18000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addComponent </a:t>
            </a:r>
            <a:r>
              <a:rPr sz="1867" dirty="0">
                <a:latin typeface="Arial MT"/>
                <a:cs typeface="Arial MT"/>
              </a:rPr>
              <a:t> (slot,component)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366266" y="4606409"/>
            <a:ext cx="18000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addComponent </a:t>
            </a:r>
            <a:r>
              <a:rPr sz="1867" dirty="0">
                <a:latin typeface="Arial MT"/>
                <a:cs typeface="Arial MT"/>
              </a:rPr>
              <a:t> (slot,component)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78167" y="3610601"/>
            <a:ext cx="621453" cy="571500"/>
            <a:chOff x="2983625" y="2707950"/>
            <a:chExt cx="466090" cy="428625"/>
          </a:xfrm>
        </p:grpSpPr>
        <p:sp>
          <p:nvSpPr>
            <p:cNvPr id="40" name="object 40"/>
            <p:cNvSpPr/>
            <p:nvPr/>
          </p:nvSpPr>
          <p:spPr>
            <a:xfrm>
              <a:off x="2993150" y="2717475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315074" y="0"/>
                  </a:moveTo>
                  <a:lnTo>
                    <a:pt x="0" y="220537"/>
                  </a:lnTo>
                  <a:lnTo>
                    <a:pt x="283574" y="409574"/>
                  </a:lnTo>
                  <a:lnTo>
                    <a:pt x="399971" y="22983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7185" y="2865219"/>
              <a:ext cx="92452" cy="10871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988434" y="4059814"/>
            <a:ext cx="1535853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dirty="0">
                <a:latin typeface="Arial MT"/>
                <a:cs typeface="Arial MT"/>
              </a:rPr>
              <a:t>remove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Component(slot)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24600" y="4451852"/>
            <a:ext cx="1535853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dirty="0">
                <a:latin typeface="Arial MT"/>
                <a:cs typeface="Arial MT"/>
              </a:rPr>
              <a:t>remove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Component(slot)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648492" y="3763999"/>
            <a:ext cx="110067" cy="1181100"/>
            <a:chOff x="3486369" y="2822999"/>
            <a:chExt cx="82550" cy="885825"/>
          </a:xfrm>
        </p:grpSpPr>
        <p:sp>
          <p:nvSpPr>
            <p:cNvPr id="45" name="object 45"/>
            <p:cNvSpPr/>
            <p:nvPr/>
          </p:nvSpPr>
          <p:spPr>
            <a:xfrm>
              <a:off x="3527358" y="2832524"/>
              <a:ext cx="6985" cy="779780"/>
            </a:xfrm>
            <a:custGeom>
              <a:avLst/>
              <a:gdLst/>
              <a:ahLst/>
              <a:cxnLst/>
              <a:rect l="l" t="t" r="r" b="b"/>
              <a:pathLst>
                <a:path w="6985" h="779779">
                  <a:moveTo>
                    <a:pt x="6540" y="0"/>
                  </a:moveTo>
                  <a:lnTo>
                    <a:pt x="0" y="77970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6369" y="3602440"/>
              <a:ext cx="81978" cy="10576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767817" y="4269480"/>
            <a:ext cx="1694369" cy="10301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580"/>
              </a:lnSpc>
              <a:spcBef>
                <a:spcPts val="133"/>
              </a:spcBef>
            </a:pPr>
            <a:endParaRPr lang="en-US" sz="1333" spc="-7" dirty="0" smtClean="0">
              <a:latin typeface="Arial MT"/>
              <a:cs typeface="Arial MT"/>
            </a:endParaRPr>
          </a:p>
          <a:p>
            <a:pPr marL="16933">
              <a:lnSpc>
                <a:spcPts val="1580"/>
              </a:lnSpc>
              <a:spcBef>
                <a:spcPts val="133"/>
              </a:spcBef>
            </a:pPr>
            <a:r>
              <a:rPr lang="en-US" sz="1333" spc="-7" dirty="0" err="1">
                <a:latin typeface="Arial MT"/>
                <a:cs typeface="Arial MT"/>
              </a:rPr>
              <a:t>isLegalConfiguration</a:t>
            </a:r>
            <a:r>
              <a:rPr lang="en-US" sz="1333" spc="-7" dirty="0">
                <a:latin typeface="Arial MT"/>
                <a:cs typeface="Arial MT"/>
              </a:rPr>
              <a:t>()</a:t>
            </a:r>
            <a:endParaRPr lang="en-US" sz="1333" dirty="0">
              <a:latin typeface="Arial MT"/>
              <a:cs typeface="Arial MT"/>
            </a:endParaRPr>
          </a:p>
          <a:p>
            <a:pPr marL="16933">
              <a:lnSpc>
                <a:spcPts val="1580"/>
              </a:lnSpc>
              <a:spcBef>
                <a:spcPts val="133"/>
              </a:spcBef>
            </a:pPr>
            <a:r>
              <a:rPr sz="1333" spc="-7" dirty="0" smtClean="0">
                <a:latin typeface="Arial MT"/>
                <a:cs typeface="Arial MT"/>
              </a:rPr>
              <a:t>[</a:t>
            </a:r>
            <a:r>
              <a:rPr sz="1333" spc="-7" dirty="0">
                <a:latin typeface="Arial MT"/>
                <a:cs typeface="Arial MT"/>
              </a:rPr>
              <a:t>legalConfig=true]</a:t>
            </a:r>
            <a:endParaRPr sz="1333" dirty="0">
              <a:latin typeface="Arial MT"/>
              <a:cs typeface="Arial MT"/>
            </a:endParaRPr>
          </a:p>
          <a:p>
            <a:pPr marL="474968">
              <a:lnSpc>
                <a:spcPts val="2860"/>
              </a:lnSpc>
            </a:pPr>
            <a:r>
              <a:rPr sz="2400" spc="-7" dirty="0">
                <a:latin typeface="Arial MT"/>
                <a:cs typeface="Arial MT"/>
              </a:rPr>
              <a:t>Legal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54" name="object 35"/>
          <p:cNvSpPr/>
          <p:nvPr/>
        </p:nvSpPr>
        <p:spPr>
          <a:xfrm>
            <a:off x="6768597" y="3745275"/>
            <a:ext cx="1405467" cy="1439333"/>
          </a:xfrm>
          <a:custGeom>
            <a:avLst/>
            <a:gdLst/>
            <a:ahLst/>
            <a:cxnLst/>
            <a:rect l="l" t="t" r="r" b="b"/>
            <a:pathLst>
              <a:path w="1054100" h="1079500">
                <a:moveTo>
                  <a:pt x="0" y="1079471"/>
                </a:moveTo>
                <a:lnTo>
                  <a:pt x="1053591" y="309785"/>
                </a:lnTo>
                <a:lnTo>
                  <a:pt x="151152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"/>
          <p:cNvSpPr/>
          <p:nvPr/>
        </p:nvSpPr>
        <p:spPr>
          <a:xfrm>
            <a:off x="6735466" y="3612629"/>
            <a:ext cx="2926927" cy="1803400"/>
          </a:xfrm>
          <a:custGeom>
            <a:avLst/>
            <a:gdLst/>
            <a:ahLst/>
            <a:cxnLst/>
            <a:rect l="l" t="t" r="r" b="b"/>
            <a:pathLst>
              <a:path w="2195195" h="1352550">
                <a:moveTo>
                  <a:pt x="0" y="1352076"/>
                </a:moveTo>
                <a:lnTo>
                  <a:pt x="2194974" y="1258988"/>
                </a:lnTo>
                <a:lnTo>
                  <a:pt x="1984949" y="369516"/>
                </a:lnTo>
                <a:lnTo>
                  <a:pt x="227379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26"/>
          <p:cNvSpPr/>
          <p:nvPr/>
        </p:nvSpPr>
        <p:spPr>
          <a:xfrm>
            <a:off x="3570766" y="2314644"/>
            <a:ext cx="840740" cy="1109133"/>
          </a:xfrm>
          <a:custGeom>
            <a:avLst/>
            <a:gdLst/>
            <a:ahLst/>
            <a:cxnLst/>
            <a:rect l="l" t="t" r="r" b="b"/>
            <a:pathLst>
              <a:path w="630554" h="831850">
                <a:moveTo>
                  <a:pt x="630149" y="831829"/>
                </a:moveTo>
                <a:lnTo>
                  <a:pt x="0" y="296216"/>
                </a:lnTo>
                <a:lnTo>
                  <a:pt x="500296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7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6048" y="2032595"/>
            <a:ext cx="146344" cy="118825"/>
          </a:xfrm>
          <a:prstGeom prst="rect">
            <a:avLst/>
          </a:prstGeom>
        </p:spPr>
      </p:pic>
      <p:pic>
        <p:nvPicPr>
          <p:cNvPr id="53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3754" y="2243217"/>
            <a:ext cx="145960" cy="120227"/>
          </a:xfrm>
          <a:prstGeom prst="rect">
            <a:avLst/>
          </a:prstGeom>
        </p:spPr>
      </p:pic>
      <p:pic>
        <p:nvPicPr>
          <p:cNvPr id="58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7278" y="3683401"/>
            <a:ext cx="148044" cy="104761"/>
          </a:xfrm>
          <a:prstGeom prst="rect">
            <a:avLst/>
          </a:prstGeom>
        </p:spPr>
      </p:pic>
      <p:pic>
        <p:nvPicPr>
          <p:cNvPr id="60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3138" y="3558873"/>
            <a:ext cx="146832" cy="107512"/>
          </a:xfrm>
          <a:prstGeom prst="rect">
            <a:avLst/>
          </a:prstGeom>
        </p:spPr>
      </p:pic>
      <p:sp>
        <p:nvSpPr>
          <p:cNvPr id="61" name="object 48"/>
          <p:cNvSpPr txBox="1"/>
          <p:nvPr/>
        </p:nvSpPr>
        <p:spPr>
          <a:xfrm>
            <a:off x="4732183" y="4102521"/>
            <a:ext cx="292946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55575" marR="677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isLegalConfiguration()  [</a:t>
            </a:r>
            <a:r>
              <a:rPr sz="1333" spc="-7" dirty="0" err="1">
                <a:latin typeface="Arial MT"/>
                <a:cs typeface="Arial MT"/>
              </a:rPr>
              <a:t>legalConfig</a:t>
            </a:r>
            <a:r>
              <a:rPr sz="1333" spc="-7" dirty="0">
                <a:latin typeface="Arial MT"/>
                <a:cs typeface="Arial MT"/>
              </a:rPr>
              <a:t>=false</a:t>
            </a:r>
            <a:r>
              <a:rPr sz="1333" spc="-7" dirty="0" smtClean="0">
                <a:latin typeface="Arial MT"/>
                <a:cs typeface="Arial MT"/>
              </a:rPr>
              <a:t>]</a:t>
            </a:r>
            <a:endParaRPr sz="1333" dirty="0">
              <a:latin typeface="Arial MT"/>
              <a:cs typeface="Arial MT"/>
            </a:endParaRPr>
          </a:p>
        </p:txBody>
      </p:sp>
      <p:grpSp>
        <p:nvGrpSpPr>
          <p:cNvPr id="62" name="object 49"/>
          <p:cNvGrpSpPr/>
          <p:nvPr/>
        </p:nvGrpSpPr>
        <p:grpSpPr>
          <a:xfrm>
            <a:off x="6396301" y="3763999"/>
            <a:ext cx="378460" cy="414020"/>
            <a:chOff x="4797225" y="2822999"/>
            <a:chExt cx="283845" cy="310515"/>
          </a:xfrm>
        </p:grpSpPr>
        <p:sp>
          <p:nvSpPr>
            <p:cNvPr id="63" name="object 50"/>
            <p:cNvSpPr/>
            <p:nvPr/>
          </p:nvSpPr>
          <p:spPr>
            <a:xfrm>
              <a:off x="4806750" y="2832524"/>
              <a:ext cx="252095" cy="291465"/>
            </a:xfrm>
            <a:custGeom>
              <a:avLst/>
              <a:gdLst/>
              <a:ahLst/>
              <a:cxnLst/>
              <a:rect l="l" t="t" r="r" b="b"/>
              <a:pathLst>
                <a:path w="252095" h="291464">
                  <a:moveTo>
                    <a:pt x="0" y="0"/>
                  </a:moveTo>
                  <a:lnTo>
                    <a:pt x="0" y="291449"/>
                  </a:lnTo>
                  <a:lnTo>
                    <a:pt x="252049" y="291449"/>
                  </a:lnTo>
                  <a:lnTo>
                    <a:pt x="233169" y="121476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4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9120" y="2858553"/>
              <a:ext cx="81596" cy="10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2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0" grpId="0"/>
      <p:bldP spid="31" grpId="0"/>
      <p:bldP spid="37" grpId="0"/>
      <p:bldP spid="38" grpId="0"/>
      <p:bldP spid="42" grpId="0"/>
      <p:bldP spid="43" grpId="0"/>
      <p:bldP spid="47" grpId="0"/>
      <p:bldP spid="54" grpId="0" animBg="1"/>
      <p:bldP spid="55" grpId="0" animBg="1"/>
      <p:bldP spid="56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70434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Model</a:t>
            </a:r>
            <a:r>
              <a:rPr spc="-67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8819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53177"/>
            <a:ext cx="10433473" cy="413591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58503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87" dirty="0">
                <a:latin typeface="Arial MT"/>
                <a:cs typeface="Arial MT"/>
              </a:rPr>
              <a:t>Tests </a:t>
            </a:r>
            <a:r>
              <a:rPr sz="3467" dirty="0">
                <a:latin typeface="Arial MT"/>
                <a:cs typeface="Arial MT"/>
              </a:rPr>
              <a:t>created </a:t>
            </a:r>
            <a:r>
              <a:rPr sz="3467" spc="-7" dirty="0">
                <a:latin typeface="Arial MT"/>
                <a:cs typeface="Arial MT"/>
              </a:rPr>
              <a:t>from </a:t>
            </a:r>
            <a:r>
              <a:rPr sz="3467" dirty="0">
                <a:latin typeface="Arial MT"/>
                <a:cs typeface="Arial MT"/>
              </a:rPr>
              <a:t>models can </a:t>
            </a:r>
            <a:r>
              <a:rPr sz="3467" spc="-7" dirty="0">
                <a:latin typeface="Arial MT"/>
                <a:cs typeface="Arial MT"/>
              </a:rPr>
              <a:t>be applied to the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Events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translated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method/API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calls.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Program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(abstracted)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match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model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coverage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maps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requirements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coverage.</a:t>
            </a: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3" dirty="0">
                <a:latin typeface="Arial MT"/>
                <a:cs typeface="Arial MT"/>
              </a:rPr>
              <a:t>Tests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effective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verification.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Exercises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stateful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behavior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27" dirty="0">
                <a:latin typeface="Arial MT"/>
                <a:cs typeface="Arial MT"/>
              </a:rPr>
              <a:t>thoroughly.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Coverage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criteria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based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states,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transitions,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88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4855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Behavior</a:t>
            </a:r>
            <a:r>
              <a:rPr spc="-120" dirty="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46079" cy="266647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497828" indent="-458882">
              <a:lnSpc>
                <a:spcPts val="3760"/>
              </a:lnSpc>
              <a:spcBef>
                <a:spcPts val="593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Abstraction </a:t>
            </a:r>
            <a:r>
              <a:rPr sz="3467" dirty="0">
                <a:latin typeface="Arial MT"/>
                <a:cs typeface="Arial MT"/>
              </a:rPr>
              <a:t>- simplify </a:t>
            </a:r>
            <a:r>
              <a:rPr sz="3467" spc="-7" dirty="0">
                <a:latin typeface="Arial MT"/>
                <a:cs typeface="Arial MT"/>
              </a:rPr>
              <a:t>problem by identifying and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focusing</a:t>
            </a:r>
            <a:r>
              <a:rPr sz="3467" spc="27" dirty="0">
                <a:latin typeface="Arial MT"/>
                <a:cs typeface="Arial MT"/>
              </a:rPr>
              <a:t> </a:t>
            </a:r>
            <a:r>
              <a:rPr sz="3467" b="1" i="1" spc="-7" dirty="0">
                <a:latin typeface="Arial"/>
                <a:cs typeface="Arial"/>
              </a:rPr>
              <a:t>only </a:t>
            </a:r>
            <a:r>
              <a:rPr sz="3467" spc="-7" dirty="0">
                <a:latin typeface="Arial MT"/>
                <a:cs typeface="Arial MT"/>
              </a:rPr>
              <a:t>on important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aspects.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Solve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simpler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problem,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apply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big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problem.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model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simplified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representation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artifact.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Ignores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irrelevant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elements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artifact.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846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46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327640" cy="40984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13" dirty="0">
                <a:latin typeface="Arial"/>
                <a:cs typeface="Arial"/>
              </a:rPr>
              <a:t>Each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state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must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be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reached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by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cases.</a:t>
            </a:r>
            <a:endParaRPr sz="3467" dirty="0">
              <a:latin typeface="Arial"/>
              <a:cs typeface="Arial"/>
            </a:endParaRPr>
          </a:p>
          <a:p>
            <a:pPr marL="1084553" marR="83225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Unless </a:t>
            </a:r>
            <a:r>
              <a:rPr sz="2933" dirty="0">
                <a:latin typeface="Arial MT"/>
                <a:cs typeface="Arial MT"/>
              </a:rPr>
              <a:t>model </a:t>
            </a:r>
            <a:r>
              <a:rPr sz="2933" spc="-7" dirty="0">
                <a:latin typeface="Arial MT"/>
                <a:cs typeface="Arial MT"/>
              </a:rPr>
              <a:t>has been placed in each </a:t>
            </a:r>
            <a:r>
              <a:rPr sz="2933" dirty="0">
                <a:latin typeface="Arial MT"/>
                <a:cs typeface="Arial MT"/>
              </a:rPr>
              <a:t>state, </a:t>
            </a:r>
            <a:r>
              <a:rPr sz="2933" spc="-7" dirty="0">
                <a:latin typeface="Arial MT"/>
                <a:cs typeface="Arial MT"/>
              </a:rPr>
              <a:t>faults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cannot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 </a:t>
            </a:r>
            <a:r>
              <a:rPr sz="2933" dirty="0">
                <a:latin typeface="Arial MT"/>
                <a:cs typeface="Arial MT"/>
              </a:rPr>
              <a:t>revealed.</a:t>
            </a:r>
          </a:p>
          <a:p>
            <a:pPr marL="1085398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Num.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of</a:t>
            </a:r>
            <a:r>
              <a:rPr sz="2933" b="1" spc="-27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Covered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States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/</a:t>
            </a:r>
            <a:r>
              <a:rPr sz="2933" b="1" spc="-27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Number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of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States</a:t>
            </a:r>
            <a:endParaRPr sz="2933" dirty="0">
              <a:latin typeface="Arial"/>
              <a:cs typeface="Arial"/>
            </a:endParaRPr>
          </a:p>
          <a:p>
            <a:pPr marL="474968" marR="2239377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Easy </a:t>
            </a:r>
            <a:r>
              <a:rPr sz="3467" spc="-7" dirty="0">
                <a:latin typeface="Arial MT"/>
                <a:cs typeface="Arial MT"/>
              </a:rPr>
              <a:t>to understand and obtain, but low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fault-revealing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40" dirty="0">
                <a:latin typeface="Arial MT"/>
                <a:cs typeface="Arial MT"/>
              </a:rPr>
              <a:t>power.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Software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takes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action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during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transitions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reached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through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multiple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493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8911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3" dirty="0"/>
              <a:t>Transition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4" y="1892734"/>
            <a:ext cx="10021993" cy="323490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transition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pre/post-condition.</a:t>
            </a:r>
            <a:endParaRPr sz="3467" dirty="0">
              <a:latin typeface="Arial MT"/>
              <a:cs typeface="Arial MT"/>
            </a:endParaRPr>
          </a:p>
          <a:p>
            <a:pPr marL="1109106" marR="650224" lvl="1" indent="-483435">
              <a:lnSpc>
                <a:spcPct val="107300"/>
              </a:lnSpc>
              <a:spcBef>
                <a:spcPts val="913"/>
              </a:spcBef>
              <a:buSzPct val="136363"/>
              <a:buChar char="•"/>
              <a:tabLst>
                <a:tab pos="1108259" algn="l"/>
                <a:tab pos="1109952" algn="l"/>
              </a:tabLst>
            </a:pPr>
            <a:r>
              <a:rPr sz="2933" dirty="0">
                <a:latin typeface="Arial MT"/>
                <a:cs typeface="Arial MT"/>
              </a:rPr>
              <a:t>“If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event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after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reacting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it, 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will be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60" dirty="0">
                <a:latin typeface="Arial MT"/>
                <a:cs typeface="Arial MT"/>
              </a:rPr>
              <a:t> </a:t>
            </a:r>
            <a:r>
              <a:rPr sz="2933" spc="-113" dirty="0">
                <a:latin typeface="Arial MT"/>
                <a:cs typeface="Arial MT"/>
              </a:rPr>
              <a:t>T.”</a:t>
            </a:r>
            <a:endParaRPr sz="2933" dirty="0">
              <a:latin typeface="Arial MT"/>
              <a:cs typeface="Arial MT"/>
            </a:endParaRPr>
          </a:p>
          <a:p>
            <a:pPr marL="1109106" lvl="1" indent="-484281">
              <a:spcBef>
                <a:spcPts val="1007"/>
              </a:spcBef>
              <a:buSzPct val="136363"/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Faulty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could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violate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(pre,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post-condition)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pairs.</a:t>
            </a:r>
            <a:endParaRPr sz="2933" dirty="0">
              <a:latin typeface="Arial MT"/>
              <a:cs typeface="Arial MT"/>
            </a:endParaRPr>
          </a:p>
          <a:p>
            <a:pPr marL="499521" indent="-459729">
              <a:spcBef>
                <a:spcPts val="233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Every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transition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cases.</a:t>
            </a:r>
          </a:p>
          <a:p>
            <a:pPr marL="1109106" indent="-436022">
              <a:spcBef>
                <a:spcPts val="60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b="1" spc="-7" dirty="0">
                <a:latin typeface="Arial"/>
                <a:cs typeface="Arial"/>
              </a:rPr>
              <a:t>Num. Covered </a:t>
            </a:r>
            <a:r>
              <a:rPr sz="2933" b="1" spc="-27" dirty="0">
                <a:latin typeface="Arial"/>
                <a:cs typeface="Arial"/>
              </a:rPr>
              <a:t>Transitions</a:t>
            </a:r>
            <a:r>
              <a:rPr sz="2933" b="1" dirty="0">
                <a:latin typeface="Arial"/>
                <a:cs typeface="Arial"/>
              </a:rPr>
              <a:t> /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Number</a:t>
            </a:r>
            <a:r>
              <a:rPr sz="2933" b="1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of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27" dirty="0">
                <a:latin typeface="Arial"/>
                <a:cs typeface="Arial"/>
              </a:rPr>
              <a:t>Transitions</a:t>
            </a:r>
            <a:endParaRPr sz="29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2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127" dirty="0"/>
              <a:t> </a:t>
            </a:r>
            <a:r>
              <a:rPr dirty="0"/>
              <a:t>Maintenance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67" y="1510467"/>
            <a:ext cx="5765432" cy="53475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54500" y="1089474"/>
            <a:ext cx="5267960" cy="566261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74665" marR="347125" indent="-489361">
              <a:lnSpc>
                <a:spcPct val="100699"/>
              </a:lnSpc>
              <a:spcBef>
                <a:spcPts val="113"/>
              </a:spcBef>
              <a:buChar char="●"/>
              <a:tabLst>
                <a:tab pos="1674665" algn="l"/>
                <a:tab pos="1675511" algn="l"/>
              </a:tabLst>
            </a:pPr>
            <a:endParaRPr lang="en-US" sz="2400" spc="-7" dirty="0">
              <a:latin typeface="Arial MT"/>
              <a:cs typeface="Arial MT"/>
            </a:endParaRPr>
          </a:p>
          <a:p>
            <a:pPr marL="1674665" marR="347125" indent="-489361">
              <a:lnSpc>
                <a:spcPct val="100699"/>
              </a:lnSpc>
              <a:spcBef>
                <a:spcPts val="113"/>
              </a:spcBef>
              <a:buChar char="●"/>
              <a:tabLst>
                <a:tab pos="1674665" algn="l"/>
                <a:tab pos="1675511" algn="l"/>
              </a:tabLst>
            </a:pPr>
            <a:endParaRPr lang="en-US" sz="2400" spc="-7" dirty="0" smtClean="0">
              <a:latin typeface="Arial MT"/>
              <a:cs typeface="Arial MT"/>
            </a:endParaRPr>
          </a:p>
          <a:p>
            <a:pPr marL="1674665" marR="347125" indent="-489361">
              <a:lnSpc>
                <a:spcPct val="100699"/>
              </a:lnSpc>
              <a:spcBef>
                <a:spcPts val="113"/>
              </a:spcBef>
              <a:buChar char="●"/>
              <a:tabLst>
                <a:tab pos="1674665" algn="l"/>
                <a:tab pos="1675511" algn="l"/>
              </a:tabLst>
            </a:pPr>
            <a:r>
              <a:rPr sz="2400" spc="-7" dirty="0" smtClean="0">
                <a:latin typeface="Arial MT"/>
                <a:cs typeface="Arial MT"/>
              </a:rPr>
              <a:t>If no </a:t>
            </a:r>
            <a:r>
              <a:rPr sz="2400" dirty="0" smtClean="0">
                <a:latin typeface="Arial MT"/>
                <a:cs typeface="Arial MT"/>
              </a:rPr>
              <a:t>“final” states, </a:t>
            </a:r>
            <a:r>
              <a:rPr sz="2400" spc="-7" dirty="0" smtClean="0">
                <a:latin typeface="Arial MT"/>
                <a:cs typeface="Arial MT"/>
              </a:rPr>
              <a:t>we </a:t>
            </a:r>
            <a:r>
              <a:rPr sz="2400" dirty="0" smtClean="0">
                <a:latin typeface="Arial MT"/>
                <a:cs typeface="Arial MT"/>
              </a:rPr>
              <a:t> could </a:t>
            </a:r>
            <a:r>
              <a:rPr sz="2400" spc="-7" dirty="0" smtClean="0">
                <a:latin typeface="Arial MT"/>
                <a:cs typeface="Arial MT"/>
              </a:rPr>
              <a:t>achieve transition </a:t>
            </a:r>
            <a:r>
              <a:rPr sz="2400" spc="-653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coverage</a:t>
            </a:r>
            <a:r>
              <a:rPr sz="2400" spc="-47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with</a:t>
            </a:r>
            <a:r>
              <a:rPr sz="2400" spc="-47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one</a:t>
            </a:r>
            <a:r>
              <a:rPr sz="2400" spc="-47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large </a:t>
            </a:r>
            <a:r>
              <a:rPr sz="2400" spc="-645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test</a:t>
            </a:r>
            <a:r>
              <a:rPr sz="2400" spc="-13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case.</a:t>
            </a:r>
          </a:p>
          <a:p>
            <a:pPr marL="2284250" marR="355591" lvl="1" indent="-489361">
              <a:lnSpc>
                <a:spcPct val="100699"/>
              </a:lnSpc>
              <a:buChar char="○"/>
              <a:tabLst>
                <a:tab pos="2284250" algn="l"/>
                <a:tab pos="2285095" algn="l"/>
              </a:tabLst>
            </a:pPr>
            <a:r>
              <a:rPr sz="2400" spc="-7" dirty="0" smtClean="0">
                <a:latin typeface="Arial MT"/>
                <a:cs typeface="Arial MT"/>
              </a:rPr>
              <a:t>Smarter to target </a:t>
            </a:r>
            <a:r>
              <a:rPr sz="2400" dirty="0" smtClean="0">
                <a:latin typeface="Arial MT"/>
                <a:cs typeface="Arial MT"/>
              </a:rPr>
              <a:t> sections</a:t>
            </a:r>
            <a:r>
              <a:rPr sz="2400" spc="-60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in</a:t>
            </a:r>
            <a:r>
              <a:rPr sz="2400" spc="-60" dirty="0" smtClean="0">
                <a:latin typeface="Arial MT"/>
                <a:cs typeface="Arial MT"/>
              </a:rPr>
              <a:t> </a:t>
            </a:r>
            <a:r>
              <a:rPr sz="2400" spc="-13" dirty="0" smtClean="0">
                <a:latin typeface="Arial MT"/>
                <a:cs typeface="Arial MT"/>
              </a:rPr>
              <a:t>different </a:t>
            </a:r>
            <a:r>
              <a:rPr sz="2400" spc="-645" dirty="0" smtClean="0">
                <a:latin typeface="Arial MT"/>
                <a:cs typeface="Arial MT"/>
              </a:rPr>
              <a:t> </a:t>
            </a:r>
            <a:r>
              <a:rPr sz="2400" spc="-7" dirty="0" smtClean="0">
                <a:latin typeface="Arial MT"/>
                <a:cs typeface="Arial MT"/>
              </a:rPr>
              <a:t>test</a:t>
            </a:r>
            <a:r>
              <a:rPr sz="2400" spc="-20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cases.</a:t>
            </a:r>
            <a:endParaRPr sz="3933" dirty="0">
              <a:latin typeface="Arial MT"/>
              <a:cs typeface="Arial MT"/>
            </a:endParaRPr>
          </a:p>
          <a:p>
            <a:pPr marL="16933">
              <a:lnSpc>
                <a:spcPts val="2219"/>
              </a:lnSpc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Example</a:t>
            </a:r>
            <a:r>
              <a:rPr sz="18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Paths:</a:t>
            </a:r>
            <a:endParaRPr sz="1867" dirty="0">
              <a:latin typeface="Arial MT"/>
              <a:cs typeface="Arial MT"/>
            </a:endParaRPr>
          </a:p>
          <a:p>
            <a:pPr marL="16933" marR="6773">
              <a:lnSpc>
                <a:spcPts val="2200"/>
              </a:lnSpc>
              <a:spcBef>
                <a:spcPts val="87"/>
              </a:spcBef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T1: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request 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w/ no warranty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(0-&gt;2) - 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estimate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costs </a:t>
            </a:r>
            <a:r>
              <a:rPr sz="1867" spc="-5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(2-&gt;4)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reject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(4-&gt;1)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pick up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(1-&gt;0)</a:t>
            </a:r>
            <a:endParaRPr sz="1867" dirty="0">
              <a:latin typeface="Arial MT"/>
              <a:cs typeface="Arial MT"/>
            </a:endParaRPr>
          </a:p>
          <a:p>
            <a:pPr marL="66885">
              <a:spcBef>
                <a:spcPts val="380"/>
              </a:spcBef>
            </a:pPr>
            <a:r>
              <a:rPr sz="1867" spc="-7" dirty="0">
                <a:latin typeface="Arial MT"/>
                <a:cs typeface="Arial MT"/>
              </a:rPr>
              <a:t>T2: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 MT"/>
                <a:cs typeface="Arial MT"/>
              </a:rPr>
              <a:t>0-&gt;5-&gt;2-&gt;4-&gt;5-&gt;6-&gt;0</a:t>
            </a:r>
            <a:endParaRPr sz="1867" dirty="0">
              <a:latin typeface="Arial MT"/>
              <a:cs typeface="Arial MT"/>
            </a:endParaRPr>
          </a:p>
          <a:p>
            <a:pPr marL="66885">
              <a:spcBef>
                <a:spcPts val="427"/>
              </a:spcBef>
            </a:pPr>
            <a:r>
              <a:rPr sz="1867" spc="-7" dirty="0">
                <a:latin typeface="Arial MT"/>
                <a:cs typeface="Arial MT"/>
              </a:rPr>
              <a:t>T3: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9900FF"/>
                </a:solidFill>
                <a:latin typeface="Arial MT"/>
                <a:cs typeface="Arial MT"/>
              </a:rPr>
              <a:t>0-&gt;3-&gt;5-&gt;9-&gt;6-&gt;0</a:t>
            </a:r>
            <a:endParaRPr sz="1867" dirty="0">
              <a:latin typeface="Arial MT"/>
              <a:cs typeface="Arial MT"/>
            </a:endParaRPr>
          </a:p>
          <a:p>
            <a:pPr marL="92284">
              <a:spcBef>
                <a:spcPts val="627"/>
              </a:spcBef>
            </a:pPr>
            <a:r>
              <a:rPr sz="1867" spc="-7" dirty="0">
                <a:latin typeface="Arial MT"/>
                <a:cs typeface="Arial MT"/>
              </a:rPr>
              <a:t>T4: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00FF"/>
                </a:solidFill>
                <a:latin typeface="Arial MT"/>
                <a:cs typeface="Arial MT"/>
              </a:rPr>
              <a:t>0-&gt;3-&gt;5-&gt;7-&gt;5-&gt;8-&gt;7-&gt;8-&gt;9-&gt;7-&gt;9-&gt;6-&gt;0</a:t>
            </a:r>
            <a:endParaRPr sz="1867" dirty="0">
              <a:latin typeface="Arial MT"/>
              <a:cs typeface="Arial MT"/>
            </a:endParaRPr>
          </a:p>
          <a:p>
            <a:pPr marL="92284">
              <a:spcBef>
                <a:spcPts val="620"/>
              </a:spcBef>
            </a:pPr>
            <a:r>
              <a:rPr sz="1867" spc="-7" dirty="0">
                <a:latin typeface="Arial MT"/>
                <a:cs typeface="Arial MT"/>
              </a:rPr>
              <a:t>T5: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6AA84F"/>
                </a:solidFill>
                <a:latin typeface="Arial MT"/>
                <a:cs typeface="Arial MT"/>
              </a:rPr>
              <a:t>0-&gt;5-&gt;8-&gt;6-&gt;0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532111" y="2174519"/>
            <a:ext cx="3078480" cy="1821180"/>
          </a:xfrm>
          <a:custGeom>
            <a:avLst/>
            <a:gdLst/>
            <a:ahLst/>
            <a:cxnLst/>
            <a:rect l="l" t="t" r="r" b="b"/>
            <a:pathLst>
              <a:path w="2308860" h="1365885">
                <a:moveTo>
                  <a:pt x="2248756" y="0"/>
                </a:moveTo>
                <a:lnTo>
                  <a:pt x="2308462" y="135069"/>
                </a:lnTo>
                <a:lnTo>
                  <a:pt x="1074618" y="562828"/>
                </a:lnTo>
                <a:lnTo>
                  <a:pt x="1024871" y="1283241"/>
                </a:lnTo>
                <a:lnTo>
                  <a:pt x="716404" y="1365788"/>
                </a:lnTo>
                <a:lnTo>
                  <a:pt x="9935" y="847989"/>
                </a:lnTo>
                <a:lnTo>
                  <a:pt x="0" y="615350"/>
                </a:lnTo>
                <a:lnTo>
                  <a:pt x="1910460" y="15003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6"/>
          <p:cNvSpPr/>
          <p:nvPr/>
        </p:nvSpPr>
        <p:spPr>
          <a:xfrm>
            <a:off x="1693406" y="2144516"/>
            <a:ext cx="4099560" cy="1881293"/>
          </a:xfrm>
          <a:custGeom>
            <a:avLst/>
            <a:gdLst/>
            <a:ahLst/>
            <a:cxnLst/>
            <a:rect l="l" t="t" r="r" b="b"/>
            <a:pathLst>
              <a:path w="3074670" h="1410970">
                <a:moveTo>
                  <a:pt x="1253737" y="82547"/>
                </a:moveTo>
                <a:lnTo>
                  <a:pt x="1263672" y="1275730"/>
                </a:lnTo>
                <a:lnTo>
                  <a:pt x="308442" y="735434"/>
                </a:lnTo>
                <a:lnTo>
                  <a:pt x="0" y="893018"/>
                </a:lnTo>
                <a:lnTo>
                  <a:pt x="9935" y="1283240"/>
                </a:lnTo>
                <a:lnTo>
                  <a:pt x="338296" y="1410817"/>
                </a:lnTo>
                <a:lnTo>
                  <a:pt x="925376" y="1403306"/>
                </a:lnTo>
                <a:lnTo>
                  <a:pt x="3074638" y="1373299"/>
                </a:lnTo>
                <a:lnTo>
                  <a:pt x="3064702" y="780445"/>
                </a:lnTo>
                <a:lnTo>
                  <a:pt x="2746277" y="277667"/>
                </a:lnTo>
                <a:lnTo>
                  <a:pt x="2298527" y="60032"/>
                </a:lnTo>
                <a:lnTo>
                  <a:pt x="1621887" y="0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7"/>
          <p:cNvSpPr/>
          <p:nvPr/>
        </p:nvSpPr>
        <p:spPr>
          <a:xfrm>
            <a:off x="1434734" y="2174534"/>
            <a:ext cx="4577080" cy="4315460"/>
          </a:xfrm>
          <a:custGeom>
            <a:avLst/>
            <a:gdLst/>
            <a:ahLst/>
            <a:cxnLst/>
            <a:rect l="l" t="t" r="r" b="b"/>
            <a:pathLst>
              <a:path w="3432810" h="3236595">
                <a:moveTo>
                  <a:pt x="1631116" y="202279"/>
                </a:moveTo>
                <a:lnTo>
                  <a:pt x="2715537" y="676843"/>
                </a:lnTo>
                <a:lnTo>
                  <a:pt x="2742426" y="941340"/>
                </a:lnTo>
                <a:lnTo>
                  <a:pt x="1622146" y="1361454"/>
                </a:lnTo>
                <a:lnTo>
                  <a:pt x="1254700" y="1532607"/>
                </a:lnTo>
                <a:lnTo>
                  <a:pt x="367446" y="2154983"/>
                </a:lnTo>
                <a:lnTo>
                  <a:pt x="0" y="2691782"/>
                </a:lnTo>
                <a:lnTo>
                  <a:pt x="62746" y="2940724"/>
                </a:lnTo>
                <a:lnTo>
                  <a:pt x="645279" y="3174113"/>
                </a:lnTo>
                <a:lnTo>
                  <a:pt x="1944786" y="3236349"/>
                </a:lnTo>
                <a:lnTo>
                  <a:pt x="2303284" y="3088536"/>
                </a:lnTo>
                <a:lnTo>
                  <a:pt x="3432512" y="1594843"/>
                </a:lnTo>
                <a:lnTo>
                  <a:pt x="3262233" y="1431476"/>
                </a:lnTo>
                <a:lnTo>
                  <a:pt x="3271182" y="832442"/>
                </a:lnTo>
                <a:lnTo>
                  <a:pt x="2984400" y="311196"/>
                </a:lnTo>
                <a:lnTo>
                  <a:pt x="2545259" y="46681"/>
                </a:lnTo>
                <a:lnTo>
                  <a:pt x="1908949" y="0"/>
                </a:lnTo>
              </a:path>
            </a:pathLst>
          </a:custGeom>
          <a:ln w="3809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8"/>
          <p:cNvSpPr/>
          <p:nvPr/>
        </p:nvSpPr>
        <p:spPr>
          <a:xfrm>
            <a:off x="2203999" y="2230900"/>
            <a:ext cx="3589019" cy="4202853"/>
          </a:xfrm>
          <a:custGeom>
            <a:avLst/>
            <a:gdLst/>
            <a:ahLst/>
            <a:cxnLst/>
            <a:rect l="l" t="t" r="r" b="b"/>
            <a:pathLst>
              <a:path w="2691765" h="3152140">
                <a:moveTo>
                  <a:pt x="870794" y="217616"/>
                </a:moveTo>
                <a:lnTo>
                  <a:pt x="1970292" y="675383"/>
                </a:lnTo>
                <a:lnTo>
                  <a:pt x="2005464" y="968054"/>
                </a:lnTo>
                <a:lnTo>
                  <a:pt x="914769" y="1395795"/>
                </a:lnTo>
                <a:lnTo>
                  <a:pt x="826818" y="1620923"/>
                </a:lnTo>
                <a:lnTo>
                  <a:pt x="0" y="2281303"/>
                </a:lnTo>
                <a:lnTo>
                  <a:pt x="343043" y="2371361"/>
                </a:lnTo>
                <a:lnTo>
                  <a:pt x="686088" y="2116208"/>
                </a:lnTo>
                <a:lnTo>
                  <a:pt x="818015" y="1898591"/>
                </a:lnTo>
                <a:lnTo>
                  <a:pt x="861990" y="1635945"/>
                </a:lnTo>
                <a:lnTo>
                  <a:pt x="1486517" y="2236292"/>
                </a:lnTo>
                <a:lnTo>
                  <a:pt x="1187448" y="2371361"/>
                </a:lnTo>
                <a:lnTo>
                  <a:pt x="360629" y="2378872"/>
                </a:lnTo>
                <a:lnTo>
                  <a:pt x="483774" y="2573974"/>
                </a:lnTo>
                <a:lnTo>
                  <a:pt x="853208" y="2581485"/>
                </a:lnTo>
                <a:lnTo>
                  <a:pt x="1196252" y="2371361"/>
                </a:lnTo>
                <a:lnTo>
                  <a:pt x="1495299" y="2476423"/>
                </a:lnTo>
                <a:lnTo>
                  <a:pt x="1521689" y="3001733"/>
                </a:lnTo>
                <a:lnTo>
                  <a:pt x="1222620" y="3144314"/>
                </a:lnTo>
                <a:lnTo>
                  <a:pt x="26389" y="2536456"/>
                </a:lnTo>
                <a:lnTo>
                  <a:pt x="158316" y="2844131"/>
                </a:lnTo>
                <a:lnTo>
                  <a:pt x="571725" y="3046745"/>
                </a:lnTo>
                <a:lnTo>
                  <a:pt x="1187448" y="3151806"/>
                </a:lnTo>
                <a:lnTo>
                  <a:pt x="1565665" y="3054255"/>
                </a:lnTo>
                <a:lnTo>
                  <a:pt x="2691552" y="1598427"/>
                </a:lnTo>
                <a:lnTo>
                  <a:pt x="2550821" y="1410817"/>
                </a:lnTo>
                <a:lnTo>
                  <a:pt x="2533214" y="787956"/>
                </a:lnTo>
                <a:lnTo>
                  <a:pt x="2260557" y="345193"/>
                </a:lnTo>
                <a:lnTo>
                  <a:pt x="1838343" y="67543"/>
                </a:lnTo>
                <a:lnTo>
                  <a:pt x="1108279" y="0"/>
                </a:lnTo>
              </a:path>
            </a:pathLst>
          </a:custGeom>
          <a:ln w="380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9"/>
          <p:cNvSpPr/>
          <p:nvPr/>
        </p:nvSpPr>
        <p:spPr>
          <a:xfrm>
            <a:off x="3229366" y="2028566"/>
            <a:ext cx="2627206" cy="3294380"/>
          </a:xfrm>
          <a:custGeom>
            <a:avLst/>
            <a:gdLst/>
            <a:ahLst/>
            <a:cxnLst/>
            <a:rect l="l" t="t" r="r" b="b"/>
            <a:pathLst>
              <a:path w="1970404" h="2470785">
                <a:moveTo>
                  <a:pt x="0" y="244610"/>
                </a:moveTo>
                <a:lnTo>
                  <a:pt x="0" y="1549213"/>
                </a:lnTo>
                <a:lnTo>
                  <a:pt x="9935" y="1793824"/>
                </a:lnTo>
                <a:lnTo>
                  <a:pt x="766175" y="2470588"/>
                </a:lnTo>
                <a:lnTo>
                  <a:pt x="1791047" y="1744898"/>
                </a:lnTo>
                <a:lnTo>
                  <a:pt x="1970166" y="1508448"/>
                </a:lnTo>
                <a:lnTo>
                  <a:pt x="1970166" y="880609"/>
                </a:lnTo>
                <a:lnTo>
                  <a:pt x="1681593" y="366905"/>
                </a:lnTo>
                <a:lnTo>
                  <a:pt x="1263672" y="114154"/>
                </a:lnTo>
                <a:lnTo>
                  <a:pt x="268654" y="0"/>
                </a:lnTo>
              </a:path>
            </a:pathLst>
          </a:custGeom>
          <a:ln w="38099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6586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31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7" dirty="0"/>
              <a:t>Slot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8650" y="2317776"/>
            <a:ext cx="1711113" cy="597745"/>
            <a:chOff x="988987" y="1738331"/>
            <a:chExt cx="1283335" cy="448309"/>
          </a:xfrm>
        </p:grpSpPr>
        <p:sp>
          <p:nvSpPr>
            <p:cNvPr id="4" name="object 4"/>
            <p:cNvSpPr/>
            <p:nvPr/>
          </p:nvSpPr>
          <p:spPr>
            <a:xfrm>
              <a:off x="993750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993750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895" y="2450209"/>
            <a:ext cx="10481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11617" y="2317776"/>
            <a:ext cx="1711113" cy="597745"/>
            <a:chOff x="3458712" y="1738331"/>
            <a:chExt cx="1283335" cy="448309"/>
          </a:xfrm>
        </p:grpSpPr>
        <p:sp>
          <p:nvSpPr>
            <p:cNvPr id="8" name="object 8"/>
            <p:cNvSpPr/>
            <p:nvPr/>
          </p:nvSpPr>
          <p:spPr>
            <a:xfrm>
              <a:off x="3463475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463475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10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43861" y="2349964"/>
            <a:ext cx="1400387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7" dirty="0">
                <a:latin typeface="Arial MT"/>
                <a:cs typeface="Arial MT"/>
              </a:rPr>
              <a:t> Component  Bound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04584" y="2317776"/>
            <a:ext cx="1711113" cy="597745"/>
            <a:chOff x="5928437" y="1738331"/>
            <a:chExt cx="1283335" cy="448309"/>
          </a:xfrm>
        </p:grpSpPr>
        <p:sp>
          <p:nvSpPr>
            <p:cNvPr id="12" name="object 12"/>
            <p:cNvSpPr/>
            <p:nvPr/>
          </p:nvSpPr>
          <p:spPr>
            <a:xfrm>
              <a:off x="5933199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09" h="438785">
                  <a:moveTo>
                    <a:pt x="1200448" y="438299"/>
                  </a:move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3199" y="1743093"/>
              <a:ext cx="1273810" cy="438784"/>
            </a:xfrm>
            <a:custGeom>
              <a:avLst/>
              <a:gdLst/>
              <a:ahLst/>
              <a:cxnLst/>
              <a:rect l="l" t="t" r="r" b="b"/>
              <a:pathLst>
                <a:path w="1273809" h="438785">
                  <a:moveTo>
                    <a:pt x="0" y="73051"/>
                  </a:moveTo>
                  <a:lnTo>
                    <a:pt x="5740" y="44616"/>
                  </a:lnTo>
                  <a:lnTo>
                    <a:pt x="21396" y="21396"/>
                  </a:lnTo>
                  <a:lnTo>
                    <a:pt x="44616" y="5740"/>
                  </a:lnTo>
                  <a:lnTo>
                    <a:pt x="73051" y="0"/>
                  </a:lnTo>
                  <a:lnTo>
                    <a:pt x="1200448" y="0"/>
                  </a:lnTo>
                  <a:lnTo>
                    <a:pt x="1240977" y="12273"/>
                  </a:lnTo>
                  <a:lnTo>
                    <a:pt x="1267939" y="45095"/>
                  </a:lnTo>
                  <a:lnTo>
                    <a:pt x="1273499" y="73051"/>
                  </a:lnTo>
                  <a:lnTo>
                    <a:pt x="1273499" y="365248"/>
                  </a:lnTo>
                  <a:lnTo>
                    <a:pt x="1267759" y="393683"/>
                  </a:lnTo>
                  <a:lnTo>
                    <a:pt x="1252103" y="416903"/>
                  </a:lnTo>
                  <a:lnTo>
                    <a:pt x="1228883" y="432559"/>
                  </a:lnTo>
                  <a:lnTo>
                    <a:pt x="1200448" y="438299"/>
                  </a:lnTo>
                  <a:lnTo>
                    <a:pt x="73051" y="438299"/>
                  </a:lnTo>
                  <a:lnTo>
                    <a:pt x="44616" y="432559"/>
                  </a:lnTo>
                  <a:lnTo>
                    <a:pt x="21396" y="416903"/>
                  </a:lnTo>
                  <a:lnTo>
                    <a:pt x="5740" y="393683"/>
                  </a:lnTo>
                  <a:lnTo>
                    <a:pt x="0" y="365248"/>
                  </a:lnTo>
                  <a:lnTo>
                    <a:pt x="0" y="7305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36827" y="2310509"/>
            <a:ext cx="1258992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Component  Bound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16650" y="2588998"/>
            <a:ext cx="1589193" cy="55033"/>
            <a:chOff x="2262487" y="1941748"/>
            <a:chExt cx="1191895" cy="41275"/>
          </a:xfrm>
        </p:grpSpPr>
        <p:sp>
          <p:nvSpPr>
            <p:cNvPr id="16" name="object 16"/>
            <p:cNvSpPr/>
            <p:nvPr/>
          </p:nvSpPr>
          <p:spPr>
            <a:xfrm>
              <a:off x="2267249" y="1962243"/>
              <a:ext cx="1139190" cy="0"/>
            </a:xfrm>
            <a:custGeom>
              <a:avLst/>
              <a:gdLst/>
              <a:ahLst/>
              <a:cxnLst/>
              <a:rect l="l" t="t" r="r" b="b"/>
              <a:pathLst>
                <a:path w="1139189">
                  <a:moveTo>
                    <a:pt x="0" y="0"/>
                  </a:moveTo>
                  <a:lnTo>
                    <a:pt x="11389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6199" y="19465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6199" y="19465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98333" y="2769073"/>
            <a:ext cx="1049867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 MT"/>
                <a:cs typeface="Arial MT"/>
              </a:rPr>
              <a:t>incorporate  </a:t>
            </a:r>
            <a:r>
              <a:rPr sz="1600" dirty="0">
                <a:latin typeface="Arial MT"/>
                <a:cs typeface="Arial MT"/>
              </a:rPr>
              <a:t>(model)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09617" y="2735124"/>
            <a:ext cx="1589193" cy="55033"/>
            <a:chOff x="4732212" y="2051342"/>
            <a:chExt cx="1191895" cy="41275"/>
          </a:xfrm>
        </p:grpSpPr>
        <p:sp>
          <p:nvSpPr>
            <p:cNvPr id="21" name="object 21"/>
            <p:cNvSpPr/>
            <p:nvPr/>
          </p:nvSpPr>
          <p:spPr>
            <a:xfrm>
              <a:off x="4736974" y="2071837"/>
              <a:ext cx="1139190" cy="0"/>
            </a:xfrm>
            <a:custGeom>
              <a:avLst/>
              <a:gdLst/>
              <a:ahLst/>
              <a:cxnLst/>
              <a:rect l="l" t="t" r="r" b="b"/>
              <a:pathLst>
                <a:path w="1139189">
                  <a:moveTo>
                    <a:pt x="0" y="0"/>
                  </a:moveTo>
                  <a:lnTo>
                    <a:pt x="11389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5924" y="2056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875924" y="2056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80333" y="2894883"/>
            <a:ext cx="38608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bind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0333" y="3123483"/>
            <a:ext cx="108034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dirty="0">
                <a:latin typeface="Arial MT"/>
                <a:cs typeface="Arial MT"/>
              </a:rPr>
              <a:t>(component)</a:t>
            </a:r>
            <a:endParaRPr sz="14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28184" y="2411498"/>
            <a:ext cx="1589193" cy="55033"/>
            <a:chOff x="4746137" y="1808623"/>
            <a:chExt cx="1191895" cy="41275"/>
          </a:xfrm>
        </p:grpSpPr>
        <p:sp>
          <p:nvSpPr>
            <p:cNvPr id="27" name="object 27"/>
            <p:cNvSpPr/>
            <p:nvPr/>
          </p:nvSpPr>
          <p:spPr>
            <a:xfrm>
              <a:off x="4794125" y="1829118"/>
              <a:ext cx="1139190" cy="0"/>
            </a:xfrm>
            <a:custGeom>
              <a:avLst/>
              <a:gdLst/>
              <a:ahLst/>
              <a:cxnLst/>
              <a:rect l="l" t="t" r="r" b="b"/>
              <a:pathLst>
                <a:path w="1139189">
                  <a:moveTo>
                    <a:pt x="1138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50899" y="1813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0899" y="1813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53934" y="2185340"/>
            <a:ext cx="7171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unbind()</a:t>
            </a:r>
            <a:endParaRPr sz="1467" dirty="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06484" y="2891875"/>
            <a:ext cx="1110825" cy="419947"/>
            <a:chOff x="3604862" y="2168906"/>
            <a:chExt cx="833119" cy="314960"/>
          </a:xfrm>
        </p:grpSpPr>
        <p:sp>
          <p:nvSpPr>
            <p:cNvPr id="32" name="object 32"/>
            <p:cNvSpPr/>
            <p:nvPr/>
          </p:nvSpPr>
          <p:spPr>
            <a:xfrm>
              <a:off x="3609625" y="2173668"/>
              <a:ext cx="786130" cy="305435"/>
            </a:xfrm>
            <a:custGeom>
              <a:avLst/>
              <a:gdLst/>
              <a:ahLst/>
              <a:cxnLst/>
              <a:rect l="l" t="t" r="r" b="b"/>
              <a:pathLst>
                <a:path w="786129" h="305435">
                  <a:moveTo>
                    <a:pt x="0" y="0"/>
                  </a:moveTo>
                  <a:lnTo>
                    <a:pt x="375774" y="305324"/>
                  </a:lnTo>
                  <a:lnTo>
                    <a:pt x="785995" y="6059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387559" y="2212115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0" y="35656"/>
                  </a:moveTo>
                  <a:lnTo>
                    <a:pt x="0" y="8634"/>
                  </a:lnTo>
                  <a:lnTo>
                    <a:pt x="45181" y="0"/>
                  </a:lnTo>
                  <a:lnTo>
                    <a:pt x="16120" y="3565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87559" y="2212115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0" y="35656"/>
                  </a:moveTo>
                  <a:lnTo>
                    <a:pt x="45181" y="0"/>
                  </a:lnTo>
                  <a:lnTo>
                    <a:pt x="0" y="8634"/>
                  </a:lnTo>
                  <a:lnTo>
                    <a:pt x="16120" y="35656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9516" y="3359517"/>
            <a:ext cx="10623973" cy="223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1774569" algn="ctr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unbind()</a:t>
            </a:r>
            <a:endParaRPr sz="1467" dirty="0">
              <a:latin typeface="Arial MT"/>
              <a:cs typeface="Arial MT"/>
            </a:endParaRPr>
          </a:p>
          <a:p>
            <a:pPr marL="499521" indent="-483435">
              <a:spcBef>
                <a:spcPts val="77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series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calls.</a:t>
            </a:r>
            <a:endParaRPr sz="3467" dirty="0">
              <a:latin typeface="Arial MT"/>
              <a:cs typeface="Arial MT"/>
            </a:endParaRPr>
          </a:p>
          <a:p>
            <a:pPr marL="1109106" lvl="1" indent="-436022">
              <a:lnSpc>
                <a:spcPts val="3513"/>
              </a:lnSpc>
              <a:spcBef>
                <a:spcPts val="14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FF0000"/>
                </a:solidFill>
                <a:latin typeface="Arial MT"/>
                <a:cs typeface="Arial MT"/>
              </a:rPr>
              <a:t>incorporate(model),</a:t>
            </a:r>
            <a:r>
              <a:rPr sz="2933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 MT"/>
                <a:cs typeface="Arial MT"/>
              </a:rPr>
              <a:t>isBound(),</a:t>
            </a:r>
            <a:r>
              <a:rPr sz="2933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 MT"/>
                <a:cs typeface="Arial MT"/>
              </a:rPr>
              <a:t>unbind()</a:t>
            </a:r>
            <a:endParaRPr sz="2933" dirty="0">
              <a:latin typeface="Arial MT"/>
              <a:cs typeface="Arial MT"/>
            </a:endParaRPr>
          </a:p>
          <a:p>
            <a:pPr marL="1109106" lvl="1" indent="-436022">
              <a:lnSpc>
                <a:spcPts val="3500"/>
              </a:lnSpc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9900FF"/>
                </a:solidFill>
                <a:latin typeface="Arial MT"/>
                <a:cs typeface="Arial MT"/>
              </a:rPr>
              <a:t>incorporate(model),</a:t>
            </a:r>
            <a:r>
              <a:rPr sz="2933" spc="-47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9900FF"/>
                </a:solidFill>
                <a:latin typeface="Arial MT"/>
                <a:cs typeface="Arial MT"/>
              </a:rPr>
              <a:t>bind(component),</a:t>
            </a:r>
            <a:r>
              <a:rPr sz="2933" spc="-47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9900FF"/>
                </a:solidFill>
                <a:latin typeface="Arial MT"/>
                <a:cs typeface="Arial MT"/>
              </a:rPr>
              <a:t>isBound()</a:t>
            </a:r>
            <a:endParaRPr sz="2933" dirty="0">
              <a:latin typeface="Arial MT"/>
              <a:cs typeface="Arial MT"/>
            </a:endParaRPr>
          </a:p>
          <a:p>
            <a:pPr marL="1109106" lvl="1" indent="-436022">
              <a:lnSpc>
                <a:spcPts val="3513"/>
              </a:lnSpc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274E13"/>
                </a:solidFill>
                <a:latin typeface="Arial MT"/>
                <a:cs typeface="Arial MT"/>
              </a:rPr>
              <a:t>incorporate(model),</a:t>
            </a:r>
            <a:r>
              <a:rPr sz="2933" spc="-4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274E13"/>
                </a:solidFill>
                <a:latin typeface="Arial MT"/>
                <a:cs typeface="Arial MT"/>
              </a:rPr>
              <a:t>bind(component),</a:t>
            </a:r>
            <a:r>
              <a:rPr sz="2933" spc="-4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274E13"/>
                </a:solidFill>
                <a:latin typeface="Arial MT"/>
                <a:cs typeface="Arial MT"/>
              </a:rPr>
              <a:t>unbind(),</a:t>
            </a:r>
            <a:r>
              <a:rPr sz="2933" spc="-4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274E13"/>
                </a:solidFill>
                <a:latin typeface="Arial MT"/>
                <a:cs typeface="Arial MT"/>
              </a:rPr>
              <a:t>isBound()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72031" y="1962875"/>
            <a:ext cx="986367" cy="378460"/>
            <a:chOff x="3804023" y="1472156"/>
            <a:chExt cx="739775" cy="283845"/>
          </a:xfrm>
        </p:grpSpPr>
        <p:sp>
          <p:nvSpPr>
            <p:cNvPr id="37" name="object 37"/>
            <p:cNvSpPr/>
            <p:nvPr/>
          </p:nvSpPr>
          <p:spPr>
            <a:xfrm>
              <a:off x="3843743" y="1476918"/>
              <a:ext cx="695325" cy="274320"/>
            </a:xfrm>
            <a:custGeom>
              <a:avLst/>
              <a:gdLst/>
              <a:ahLst/>
              <a:cxnLst/>
              <a:rect l="l" t="t" r="r" b="b"/>
              <a:pathLst>
                <a:path w="695325" h="274319">
                  <a:moveTo>
                    <a:pt x="694881" y="273993"/>
                  </a:moveTo>
                  <a:lnTo>
                    <a:pt x="298231" y="0"/>
                  </a:lnTo>
                  <a:lnTo>
                    <a:pt x="0" y="216903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08786" y="168109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38147"/>
                  </a:moveTo>
                  <a:lnTo>
                    <a:pt x="25703" y="0"/>
                  </a:lnTo>
                  <a:lnTo>
                    <a:pt x="44210" y="25446"/>
                  </a:lnTo>
                  <a:lnTo>
                    <a:pt x="0" y="38147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86" y="168109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25703" y="0"/>
                  </a:moveTo>
                  <a:lnTo>
                    <a:pt x="0" y="38147"/>
                  </a:lnTo>
                  <a:lnTo>
                    <a:pt x="44210" y="25446"/>
                  </a:lnTo>
                  <a:lnTo>
                    <a:pt x="25703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884693" y="1654412"/>
            <a:ext cx="8314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isBound()</a:t>
            </a:r>
            <a:endParaRPr sz="1467" dirty="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43468" y="2856656"/>
            <a:ext cx="7242923" cy="189168"/>
            <a:chOff x="1907600" y="2142491"/>
            <a:chExt cx="5432191" cy="141876"/>
          </a:xfrm>
        </p:grpSpPr>
        <p:sp>
          <p:nvSpPr>
            <p:cNvPr id="43" name="object 43"/>
            <p:cNvSpPr/>
            <p:nvPr/>
          </p:nvSpPr>
          <p:spPr>
            <a:xfrm>
              <a:off x="7295341" y="2142491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6430" y="37647"/>
                  </a:moveTo>
                  <a:lnTo>
                    <a:pt x="0" y="0"/>
                  </a:lnTo>
                  <a:lnTo>
                    <a:pt x="44446" y="11849"/>
                  </a:lnTo>
                  <a:lnTo>
                    <a:pt x="26430" y="37647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907600" y="2265952"/>
              <a:ext cx="5030470" cy="18415"/>
            </a:xfrm>
            <a:custGeom>
              <a:avLst/>
              <a:gdLst/>
              <a:ahLst/>
              <a:cxnLst/>
              <a:rect l="l" t="t" r="r" b="b"/>
              <a:pathLst>
                <a:path w="5030470" h="18414">
                  <a:moveTo>
                    <a:pt x="0" y="17797"/>
                  </a:moveTo>
                  <a:lnTo>
                    <a:pt x="5029949" y="0"/>
                  </a:lnTo>
                </a:path>
              </a:pathLst>
            </a:custGeom>
            <a:ln w="952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212867" y="2404291"/>
            <a:ext cx="8314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spc="-7" dirty="0">
                <a:latin typeface="Arial MT"/>
                <a:cs typeface="Arial MT"/>
              </a:rPr>
              <a:t>isBound()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  <p:sp>
        <p:nvSpPr>
          <p:cNvPr id="79" name="object 45"/>
          <p:cNvSpPr/>
          <p:nvPr/>
        </p:nvSpPr>
        <p:spPr>
          <a:xfrm>
            <a:off x="2501168" y="2002766"/>
            <a:ext cx="2120900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4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46"/>
          <p:cNvSpPr/>
          <p:nvPr/>
        </p:nvSpPr>
        <p:spPr>
          <a:xfrm>
            <a:off x="4621769" y="1981790"/>
            <a:ext cx="142040" cy="5448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8"/>
          <p:cNvSpPr/>
          <p:nvPr/>
        </p:nvSpPr>
        <p:spPr>
          <a:xfrm>
            <a:off x="4522402" y="2150433"/>
            <a:ext cx="2052320" cy="960120"/>
          </a:xfrm>
          <a:custGeom>
            <a:avLst/>
            <a:gdLst/>
            <a:ahLst/>
            <a:cxnLst/>
            <a:rect l="l" t="t" r="r" b="b"/>
            <a:pathLst>
              <a:path w="1539239" h="720089">
                <a:moveTo>
                  <a:pt x="0" y="0"/>
                </a:moveTo>
                <a:lnTo>
                  <a:pt x="595299" y="719899"/>
                </a:lnTo>
                <a:lnTo>
                  <a:pt x="1539237" y="2020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49"/>
          <p:cNvSpPr/>
          <p:nvPr/>
        </p:nvSpPr>
        <p:spPr>
          <a:xfrm>
            <a:off x="6556909" y="2121629"/>
            <a:ext cx="90265" cy="105975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737" y="38379"/>
                </a:moveTo>
                <a:lnTo>
                  <a:pt x="0" y="13101"/>
                </a:lnTo>
                <a:lnTo>
                  <a:pt x="44094" y="0"/>
                </a:lnTo>
                <a:lnTo>
                  <a:pt x="18737" y="38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51"/>
          <p:cNvSpPr/>
          <p:nvPr/>
        </p:nvSpPr>
        <p:spPr>
          <a:xfrm>
            <a:off x="4837815" y="1646190"/>
            <a:ext cx="1642534" cy="545253"/>
          </a:xfrm>
          <a:custGeom>
            <a:avLst/>
            <a:gdLst/>
            <a:ahLst/>
            <a:cxnLst/>
            <a:rect l="l" t="t" r="r" b="b"/>
            <a:pathLst>
              <a:path w="1231900" h="408940">
                <a:moveTo>
                  <a:pt x="1231418" y="408399"/>
                </a:moveTo>
                <a:lnTo>
                  <a:pt x="546143" y="0"/>
                </a:lnTo>
                <a:lnTo>
                  <a:pt x="0" y="323874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52"/>
          <p:cNvSpPr/>
          <p:nvPr/>
        </p:nvSpPr>
        <p:spPr>
          <a:xfrm flipH="1">
            <a:off x="4784381" y="2010431"/>
            <a:ext cx="126912" cy="111197"/>
          </a:xfrm>
          <a:custGeom>
            <a:avLst/>
            <a:gdLst/>
            <a:ahLst/>
            <a:cxnLst/>
            <a:rect l="l" t="t" r="r" b="b"/>
            <a:pathLst>
              <a:path w="45720" h="36194">
                <a:moveTo>
                  <a:pt x="0" y="35580"/>
                </a:moveTo>
                <a:lnTo>
                  <a:pt x="29154" y="0"/>
                </a:lnTo>
                <a:lnTo>
                  <a:pt x="45204" y="27064"/>
                </a:lnTo>
                <a:lnTo>
                  <a:pt x="0" y="35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54"/>
          <p:cNvSpPr/>
          <p:nvPr/>
        </p:nvSpPr>
        <p:spPr>
          <a:xfrm>
            <a:off x="2451651" y="2812940"/>
            <a:ext cx="6862235" cy="35560"/>
          </a:xfrm>
          <a:custGeom>
            <a:avLst/>
            <a:gdLst/>
            <a:ahLst/>
            <a:cxnLst/>
            <a:rect l="l" t="t" r="r" b="b"/>
            <a:pathLst>
              <a:path w="5146675" h="26669">
                <a:moveTo>
                  <a:pt x="0" y="26406"/>
                </a:moveTo>
                <a:lnTo>
                  <a:pt x="5146350" y="0"/>
                </a:lnTo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6" name="object 55"/>
          <p:cNvSpPr/>
          <p:nvPr/>
        </p:nvSpPr>
        <p:spPr>
          <a:xfrm>
            <a:off x="9313346" y="279196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161" y="31464"/>
                </a:moveTo>
                <a:lnTo>
                  <a:pt x="0" y="0"/>
                </a:lnTo>
                <a:lnTo>
                  <a:pt x="43305" y="15510"/>
                </a:lnTo>
                <a:lnTo>
                  <a:pt x="161" y="31464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57"/>
          <p:cNvSpPr/>
          <p:nvPr/>
        </p:nvSpPr>
        <p:spPr>
          <a:xfrm>
            <a:off x="9466003" y="2227598"/>
            <a:ext cx="573193" cy="705273"/>
          </a:xfrm>
          <a:custGeom>
            <a:avLst/>
            <a:gdLst/>
            <a:ahLst/>
            <a:cxnLst/>
            <a:rect l="l" t="t" r="r" b="b"/>
            <a:pathLst>
              <a:path w="429895" h="528955">
                <a:moveTo>
                  <a:pt x="0" y="205974"/>
                </a:moveTo>
                <a:lnTo>
                  <a:pt x="429874" y="0"/>
                </a:lnTo>
                <a:lnTo>
                  <a:pt x="411949" y="528399"/>
                </a:lnTo>
                <a:lnTo>
                  <a:pt x="122197" y="375893"/>
                </a:lnTo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8" name="object 58"/>
          <p:cNvSpPr/>
          <p:nvPr/>
        </p:nvSpPr>
        <p:spPr>
          <a:xfrm>
            <a:off x="9577931" y="2701946"/>
            <a:ext cx="60960" cy="4572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30922" y="34054"/>
                </a:moveTo>
                <a:lnTo>
                  <a:pt x="0" y="0"/>
                </a:lnTo>
                <a:lnTo>
                  <a:pt x="45577" y="6210"/>
                </a:lnTo>
                <a:lnTo>
                  <a:pt x="30922" y="34054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42"/>
          <p:cNvSpPr/>
          <p:nvPr/>
        </p:nvSpPr>
        <p:spPr>
          <a:xfrm>
            <a:off x="9461370" y="2031849"/>
            <a:ext cx="654473" cy="1096433"/>
          </a:xfrm>
          <a:custGeom>
            <a:avLst/>
            <a:gdLst/>
            <a:ahLst/>
            <a:cxnLst/>
            <a:rect l="l" t="t" r="r" b="b"/>
            <a:pathLst>
              <a:path w="490854" h="822325">
                <a:moveTo>
                  <a:pt x="0" y="211368"/>
                </a:moveTo>
                <a:lnTo>
                  <a:pt x="427974" y="0"/>
                </a:lnTo>
                <a:lnTo>
                  <a:pt x="490599" y="822018"/>
                </a:lnTo>
                <a:lnTo>
                  <a:pt x="234755" y="643352"/>
                </a:lnTo>
              </a:path>
            </a:pathLst>
          </a:custGeom>
          <a:ln w="9524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63"/>
          <p:cNvSpPr/>
          <p:nvPr/>
        </p:nvSpPr>
        <p:spPr>
          <a:xfrm>
            <a:off x="6392169" y="2495741"/>
            <a:ext cx="1518920" cy="0"/>
          </a:xfrm>
          <a:custGeom>
            <a:avLst/>
            <a:gdLst/>
            <a:ahLst/>
            <a:cxnLst/>
            <a:rect l="l" t="t" r="r" b="b"/>
            <a:pathLst>
              <a:path w="1139189">
                <a:moveTo>
                  <a:pt x="11389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6C5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64"/>
          <p:cNvSpPr/>
          <p:nvPr/>
        </p:nvSpPr>
        <p:spPr>
          <a:xfrm>
            <a:off x="6334534" y="247476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6C5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6" name="object 66"/>
          <p:cNvSpPr/>
          <p:nvPr/>
        </p:nvSpPr>
        <p:spPr>
          <a:xfrm>
            <a:off x="5090670" y="1922532"/>
            <a:ext cx="1071034" cy="382693"/>
          </a:xfrm>
          <a:custGeom>
            <a:avLst/>
            <a:gdLst/>
            <a:ahLst/>
            <a:cxnLst/>
            <a:rect l="l" t="t" r="r" b="b"/>
            <a:pathLst>
              <a:path w="803275" h="287019">
                <a:moveTo>
                  <a:pt x="803248" y="286599"/>
                </a:moveTo>
                <a:lnTo>
                  <a:pt x="301723" y="0"/>
                </a:lnTo>
                <a:lnTo>
                  <a:pt x="0" y="201148"/>
                </a:lnTo>
              </a:path>
            </a:pathLst>
          </a:custGeom>
          <a:ln w="952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67"/>
          <p:cNvSpPr/>
          <p:nvPr/>
        </p:nvSpPr>
        <p:spPr>
          <a:xfrm>
            <a:off x="5042717" y="2173278"/>
            <a:ext cx="60113" cy="49953"/>
          </a:xfrm>
          <a:custGeom>
            <a:avLst/>
            <a:gdLst/>
            <a:ahLst/>
            <a:cxnLst/>
            <a:rect l="l" t="t" r="r" b="b"/>
            <a:pathLst>
              <a:path w="45085" h="37464">
                <a:moveTo>
                  <a:pt x="0" y="37067"/>
                </a:moveTo>
                <a:lnTo>
                  <a:pt x="27238" y="0"/>
                </a:lnTo>
                <a:lnTo>
                  <a:pt x="44692" y="26180"/>
                </a:lnTo>
                <a:lnTo>
                  <a:pt x="0" y="37067"/>
                </a:lnTo>
                <a:close/>
              </a:path>
            </a:pathLst>
          </a:custGeom>
          <a:solidFill>
            <a:srgbClr val="274E1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61"/>
          <p:cNvSpPr/>
          <p:nvPr/>
        </p:nvSpPr>
        <p:spPr>
          <a:xfrm>
            <a:off x="9249995" y="300029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111" y="31465"/>
                </a:moveTo>
                <a:lnTo>
                  <a:pt x="0" y="0"/>
                </a:lnTo>
                <a:lnTo>
                  <a:pt x="43281" y="15579"/>
                </a:lnTo>
                <a:lnTo>
                  <a:pt x="111" y="31465"/>
                </a:lnTo>
                <a:close/>
              </a:path>
            </a:pathLst>
          </a:custGeom>
          <a:solidFill>
            <a:srgbClr val="274E1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835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6767" y="1615699"/>
            <a:ext cx="2355427" cy="721360"/>
            <a:chOff x="3875075" y="1211774"/>
            <a:chExt cx="1766570" cy="541020"/>
          </a:xfrm>
        </p:grpSpPr>
        <p:sp>
          <p:nvSpPr>
            <p:cNvPr id="4" name="object 4"/>
            <p:cNvSpPr/>
            <p:nvPr/>
          </p:nvSpPr>
          <p:spPr>
            <a:xfrm>
              <a:off x="3884600" y="1221299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884600" y="1221299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75294" y="1578775"/>
            <a:ext cx="1338580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75351" marR="6773" indent="-59265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 MT"/>
                <a:cs typeface="Arial MT"/>
              </a:rPr>
              <a:t>No</a:t>
            </a:r>
            <a:r>
              <a:rPr sz="2400" spc="-1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Selected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66767" y="1762550"/>
            <a:ext cx="4495800" cy="1890607"/>
            <a:chOff x="3875075" y="1321912"/>
            <a:chExt cx="3371850" cy="1417955"/>
          </a:xfrm>
        </p:grpSpPr>
        <p:sp>
          <p:nvSpPr>
            <p:cNvPr id="8" name="object 8"/>
            <p:cNvSpPr/>
            <p:nvPr/>
          </p:nvSpPr>
          <p:spPr>
            <a:xfrm>
              <a:off x="6835700" y="1331437"/>
              <a:ext cx="401955" cy="301625"/>
            </a:xfrm>
            <a:custGeom>
              <a:avLst/>
              <a:gdLst/>
              <a:ahLst/>
              <a:cxnLst/>
              <a:rect l="l" t="t" r="r" b="b"/>
              <a:pathLst>
                <a:path w="401954" h="301625">
                  <a:moveTo>
                    <a:pt x="200849" y="301199"/>
                  </a:moveTo>
                  <a:lnTo>
                    <a:pt x="147456" y="295820"/>
                  </a:lnTo>
                  <a:lnTo>
                    <a:pt x="99477" y="280638"/>
                  </a:lnTo>
                  <a:lnTo>
                    <a:pt x="58827" y="257090"/>
                  </a:lnTo>
                  <a:lnTo>
                    <a:pt x="27421" y="226610"/>
                  </a:lnTo>
                  <a:lnTo>
                    <a:pt x="7174" y="190635"/>
                  </a:lnTo>
                  <a:lnTo>
                    <a:pt x="0" y="150599"/>
                  </a:lnTo>
                  <a:lnTo>
                    <a:pt x="7174" y="110564"/>
                  </a:lnTo>
                  <a:lnTo>
                    <a:pt x="27421" y="74589"/>
                  </a:lnTo>
                  <a:lnTo>
                    <a:pt x="58827" y="44109"/>
                  </a:lnTo>
                  <a:lnTo>
                    <a:pt x="99477" y="20561"/>
                  </a:lnTo>
                  <a:lnTo>
                    <a:pt x="147456" y="5379"/>
                  </a:lnTo>
                  <a:lnTo>
                    <a:pt x="200849" y="0"/>
                  </a:lnTo>
                  <a:lnTo>
                    <a:pt x="254243" y="5379"/>
                  </a:lnTo>
                  <a:lnTo>
                    <a:pt x="302222" y="20561"/>
                  </a:lnTo>
                  <a:lnTo>
                    <a:pt x="342872" y="44109"/>
                  </a:lnTo>
                  <a:lnTo>
                    <a:pt x="374278" y="74589"/>
                  </a:lnTo>
                  <a:lnTo>
                    <a:pt x="394525" y="110564"/>
                  </a:lnTo>
                  <a:lnTo>
                    <a:pt x="401699" y="150599"/>
                  </a:lnTo>
                  <a:lnTo>
                    <a:pt x="394525" y="190635"/>
                  </a:lnTo>
                  <a:lnTo>
                    <a:pt x="374278" y="226610"/>
                  </a:lnTo>
                  <a:lnTo>
                    <a:pt x="342872" y="257090"/>
                  </a:lnTo>
                  <a:lnTo>
                    <a:pt x="302222" y="280638"/>
                  </a:lnTo>
                  <a:lnTo>
                    <a:pt x="254243" y="295820"/>
                  </a:lnTo>
                  <a:lnTo>
                    <a:pt x="200849" y="301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835700" y="1331437"/>
              <a:ext cx="401955" cy="301625"/>
            </a:xfrm>
            <a:custGeom>
              <a:avLst/>
              <a:gdLst/>
              <a:ahLst/>
              <a:cxnLst/>
              <a:rect l="l" t="t" r="r" b="b"/>
              <a:pathLst>
                <a:path w="401954" h="301625">
                  <a:moveTo>
                    <a:pt x="0" y="150599"/>
                  </a:moveTo>
                  <a:lnTo>
                    <a:pt x="7174" y="110564"/>
                  </a:lnTo>
                  <a:lnTo>
                    <a:pt x="27421" y="74589"/>
                  </a:lnTo>
                  <a:lnTo>
                    <a:pt x="58827" y="44109"/>
                  </a:lnTo>
                  <a:lnTo>
                    <a:pt x="99477" y="20561"/>
                  </a:lnTo>
                  <a:lnTo>
                    <a:pt x="147456" y="5379"/>
                  </a:lnTo>
                  <a:lnTo>
                    <a:pt x="200849" y="0"/>
                  </a:lnTo>
                  <a:lnTo>
                    <a:pt x="254243" y="5379"/>
                  </a:lnTo>
                  <a:lnTo>
                    <a:pt x="302222" y="20561"/>
                  </a:lnTo>
                  <a:lnTo>
                    <a:pt x="342872" y="44109"/>
                  </a:lnTo>
                  <a:lnTo>
                    <a:pt x="374278" y="74589"/>
                  </a:lnTo>
                  <a:lnTo>
                    <a:pt x="394525" y="110564"/>
                  </a:lnTo>
                  <a:lnTo>
                    <a:pt x="401699" y="150599"/>
                  </a:lnTo>
                  <a:lnTo>
                    <a:pt x="394525" y="190635"/>
                  </a:lnTo>
                  <a:lnTo>
                    <a:pt x="374278" y="226610"/>
                  </a:lnTo>
                  <a:lnTo>
                    <a:pt x="342872" y="257090"/>
                  </a:lnTo>
                  <a:lnTo>
                    <a:pt x="302222" y="280638"/>
                  </a:lnTo>
                  <a:lnTo>
                    <a:pt x="254243" y="295820"/>
                  </a:lnTo>
                  <a:lnTo>
                    <a:pt x="200849" y="301199"/>
                  </a:lnTo>
                  <a:lnTo>
                    <a:pt x="147456" y="295820"/>
                  </a:lnTo>
                  <a:lnTo>
                    <a:pt x="99477" y="280638"/>
                  </a:lnTo>
                  <a:lnTo>
                    <a:pt x="58827" y="257090"/>
                  </a:lnTo>
                  <a:lnTo>
                    <a:pt x="27421" y="226610"/>
                  </a:lnTo>
                  <a:lnTo>
                    <a:pt x="7174" y="190635"/>
                  </a:lnTo>
                  <a:lnTo>
                    <a:pt x="0" y="1505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6400" y="1482037"/>
              <a:ext cx="1089660" cy="0"/>
            </a:xfrm>
            <a:custGeom>
              <a:avLst/>
              <a:gdLst/>
              <a:ahLst/>
              <a:cxnLst/>
              <a:rect l="l" t="t" r="r" b="b"/>
              <a:pathLst>
                <a:path w="1089659">
                  <a:moveTo>
                    <a:pt x="1089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424" y="1441047"/>
              <a:ext cx="105500" cy="819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84600" y="2208562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4600" y="2208562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69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48121" y="3079275"/>
            <a:ext cx="1592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Configuring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66767" y="4248399"/>
            <a:ext cx="2355427" cy="721360"/>
            <a:chOff x="3875075" y="3186299"/>
            <a:chExt cx="1766570" cy="541020"/>
          </a:xfrm>
        </p:grpSpPr>
        <p:sp>
          <p:nvSpPr>
            <p:cNvPr id="16" name="object 16"/>
            <p:cNvSpPr/>
            <p:nvPr/>
          </p:nvSpPr>
          <p:spPr>
            <a:xfrm>
              <a:off x="3884600" y="319582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70">
                  <a:moveTo>
                    <a:pt x="1660548" y="521699"/>
                  </a:move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4600" y="3195824"/>
              <a:ext cx="1747520" cy="521970"/>
            </a:xfrm>
            <a:custGeom>
              <a:avLst/>
              <a:gdLst/>
              <a:ahLst/>
              <a:cxnLst/>
              <a:rect l="l" t="t" r="r" b="b"/>
              <a:pathLst>
                <a:path w="1747520" h="521970">
                  <a:moveTo>
                    <a:pt x="0" y="86951"/>
                  </a:moveTo>
                  <a:lnTo>
                    <a:pt x="6833" y="53106"/>
                  </a:lnTo>
                  <a:lnTo>
                    <a:pt x="25467" y="25467"/>
                  </a:lnTo>
                  <a:lnTo>
                    <a:pt x="53106" y="6833"/>
                  </a:lnTo>
                  <a:lnTo>
                    <a:pt x="86951" y="0"/>
                  </a:lnTo>
                  <a:lnTo>
                    <a:pt x="1660548" y="0"/>
                  </a:lnTo>
                  <a:lnTo>
                    <a:pt x="1708789" y="14608"/>
                  </a:lnTo>
                  <a:lnTo>
                    <a:pt x="1740881" y="53676"/>
                  </a:lnTo>
                  <a:lnTo>
                    <a:pt x="1747499" y="86951"/>
                  </a:lnTo>
                  <a:lnTo>
                    <a:pt x="1747499" y="434748"/>
                  </a:lnTo>
                  <a:lnTo>
                    <a:pt x="1740666" y="468593"/>
                  </a:lnTo>
                  <a:lnTo>
                    <a:pt x="1722032" y="496232"/>
                  </a:lnTo>
                  <a:lnTo>
                    <a:pt x="1694393" y="514866"/>
                  </a:lnTo>
                  <a:lnTo>
                    <a:pt x="1660548" y="521699"/>
                  </a:lnTo>
                  <a:lnTo>
                    <a:pt x="86951" y="521699"/>
                  </a:lnTo>
                  <a:lnTo>
                    <a:pt x="53106" y="514866"/>
                  </a:lnTo>
                  <a:lnTo>
                    <a:pt x="25467" y="496232"/>
                  </a:lnTo>
                  <a:lnTo>
                    <a:pt x="6833" y="468593"/>
                  </a:lnTo>
                  <a:lnTo>
                    <a:pt x="0" y="434748"/>
                  </a:lnTo>
                  <a:lnTo>
                    <a:pt x="0" y="869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1022" y="4579775"/>
            <a:ext cx="1846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Configuration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9812" y="2311300"/>
            <a:ext cx="110067" cy="609600"/>
            <a:chOff x="4717359" y="1733475"/>
            <a:chExt cx="82550" cy="457200"/>
          </a:xfrm>
        </p:grpSpPr>
        <p:sp>
          <p:nvSpPr>
            <p:cNvPr id="20" name="object 20"/>
            <p:cNvSpPr/>
            <p:nvPr/>
          </p:nvSpPr>
          <p:spPr>
            <a:xfrm>
              <a:off x="4758349" y="1743000"/>
              <a:ext cx="0" cy="351790"/>
            </a:xfrm>
            <a:custGeom>
              <a:avLst/>
              <a:gdLst/>
              <a:ahLst/>
              <a:cxnLst/>
              <a:rect l="l" t="t" r="r" b="b"/>
              <a:pathLst>
                <a:path h="351789">
                  <a:moveTo>
                    <a:pt x="0" y="0"/>
                  </a:moveTo>
                  <a:lnTo>
                    <a:pt x="0" y="3512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359" y="2084775"/>
              <a:ext cx="81980" cy="1055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61000" y="2513909"/>
            <a:ext cx="2103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selectModel(model)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66165" y="1897360"/>
            <a:ext cx="2350347" cy="2516293"/>
            <a:chOff x="2149624" y="1423020"/>
            <a:chExt cx="1762760" cy="1887220"/>
          </a:xfrm>
        </p:grpSpPr>
        <p:sp>
          <p:nvSpPr>
            <p:cNvPr id="24" name="object 24"/>
            <p:cNvSpPr/>
            <p:nvPr/>
          </p:nvSpPr>
          <p:spPr>
            <a:xfrm>
              <a:off x="3251374" y="1633570"/>
              <a:ext cx="630555" cy="831850"/>
            </a:xfrm>
            <a:custGeom>
              <a:avLst/>
              <a:gdLst/>
              <a:ahLst/>
              <a:cxnLst/>
              <a:rect l="l" t="t" r="r" b="b"/>
              <a:pathLst>
                <a:path w="630554" h="831850">
                  <a:moveTo>
                    <a:pt x="630149" y="831829"/>
                  </a:moveTo>
                  <a:lnTo>
                    <a:pt x="0" y="296216"/>
                  </a:lnTo>
                  <a:lnTo>
                    <a:pt x="50029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6115" y="1580001"/>
              <a:ext cx="109470" cy="901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59149" y="1478319"/>
              <a:ext cx="1743710" cy="1822450"/>
            </a:xfrm>
            <a:custGeom>
              <a:avLst/>
              <a:gdLst/>
              <a:ahLst/>
              <a:cxnLst/>
              <a:rect l="l" t="t" r="r" b="b"/>
              <a:pathLst>
                <a:path w="1743710" h="1822450">
                  <a:moveTo>
                    <a:pt x="1743374" y="1822017"/>
                  </a:moveTo>
                  <a:lnTo>
                    <a:pt x="0" y="916186"/>
                  </a:lnTo>
                  <a:lnTo>
                    <a:pt x="146788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851" y="1423020"/>
              <a:ext cx="109048" cy="9151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912300" y="2513909"/>
            <a:ext cx="17204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deselectModel()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15166" y="2801900"/>
            <a:ext cx="641773" cy="530013"/>
            <a:chOff x="5636374" y="2101425"/>
            <a:chExt cx="481330" cy="397510"/>
          </a:xfrm>
        </p:grpSpPr>
        <p:sp>
          <p:nvSpPr>
            <p:cNvPr id="30" name="object 30"/>
            <p:cNvSpPr/>
            <p:nvPr/>
          </p:nvSpPr>
          <p:spPr>
            <a:xfrm>
              <a:off x="5645899" y="2110950"/>
              <a:ext cx="462280" cy="378460"/>
            </a:xfrm>
            <a:custGeom>
              <a:avLst/>
              <a:gdLst/>
              <a:ahLst/>
              <a:cxnLst/>
              <a:rect l="l" t="t" r="r" b="b"/>
              <a:pathLst>
                <a:path w="462279" h="378460">
                  <a:moveTo>
                    <a:pt x="0" y="165412"/>
                  </a:moveTo>
                  <a:lnTo>
                    <a:pt x="462099" y="0"/>
                  </a:lnTo>
                  <a:lnTo>
                    <a:pt x="441099" y="378074"/>
                  </a:lnTo>
                  <a:lnTo>
                    <a:pt x="144150" y="32667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340" y="2397096"/>
              <a:ext cx="109600" cy="8105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429032" y="2945285"/>
            <a:ext cx="18000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addComponent </a:t>
            </a:r>
            <a:r>
              <a:rPr sz="1867" dirty="0">
                <a:latin typeface="Arial MT"/>
                <a:cs typeface="Arial MT"/>
              </a:rPr>
              <a:t> (slot,component)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42567" y="3474050"/>
            <a:ext cx="3498427" cy="1170940"/>
            <a:chOff x="3556925" y="2605537"/>
            <a:chExt cx="2623820" cy="878205"/>
          </a:xfrm>
        </p:grpSpPr>
        <p:sp>
          <p:nvSpPr>
            <p:cNvPr id="34" name="object 34"/>
            <p:cNvSpPr/>
            <p:nvPr/>
          </p:nvSpPr>
          <p:spPr>
            <a:xfrm>
              <a:off x="5656400" y="2714294"/>
              <a:ext cx="514984" cy="759460"/>
            </a:xfrm>
            <a:custGeom>
              <a:avLst/>
              <a:gdLst/>
              <a:ahLst/>
              <a:cxnLst/>
              <a:rect l="l" t="t" r="r" b="b"/>
              <a:pathLst>
                <a:path w="514985" h="759460">
                  <a:moveTo>
                    <a:pt x="0" y="759330"/>
                  </a:moveTo>
                  <a:lnTo>
                    <a:pt x="514624" y="200074"/>
                  </a:lnTo>
                  <a:lnTo>
                    <a:pt x="12282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2702" y="2665452"/>
              <a:ext cx="110352" cy="8638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66450" y="2615062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315074" y="0"/>
                  </a:moveTo>
                  <a:lnTo>
                    <a:pt x="0" y="220537"/>
                  </a:lnTo>
                  <a:lnTo>
                    <a:pt x="283574" y="409574"/>
                  </a:lnTo>
                  <a:lnTo>
                    <a:pt x="399971" y="22983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0485" y="2762806"/>
              <a:ext cx="92452" cy="10871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193433" y="2951832"/>
            <a:ext cx="2022687" cy="83388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3754" marR="6773" indent="-487668">
              <a:lnSpc>
                <a:spcPct val="1026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deselectModel()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remove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Component(slot)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87167" y="3414694"/>
            <a:ext cx="2952327" cy="1440180"/>
            <a:chOff x="5615375" y="2561020"/>
            <a:chExt cx="2214245" cy="1080135"/>
          </a:xfrm>
        </p:grpSpPr>
        <p:sp>
          <p:nvSpPr>
            <p:cNvPr id="40" name="object 40"/>
            <p:cNvSpPr/>
            <p:nvPr/>
          </p:nvSpPr>
          <p:spPr>
            <a:xfrm>
              <a:off x="5624900" y="2601614"/>
              <a:ext cx="2195195" cy="1029969"/>
            </a:xfrm>
            <a:custGeom>
              <a:avLst/>
              <a:gdLst/>
              <a:ahLst/>
              <a:cxnLst/>
              <a:rect l="l" t="t" r="r" b="b"/>
              <a:pathLst>
                <a:path w="2195195" h="1029970">
                  <a:moveTo>
                    <a:pt x="0" y="1029547"/>
                  </a:moveTo>
                  <a:lnTo>
                    <a:pt x="2194974" y="958653"/>
                  </a:lnTo>
                  <a:lnTo>
                    <a:pt x="1984949" y="281253"/>
                  </a:lnTo>
                  <a:lnTo>
                    <a:pt x="228387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8398" y="2561020"/>
              <a:ext cx="109388" cy="8118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100100" y="4229434"/>
            <a:ext cx="2208952" cy="127470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41570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addComponent </a:t>
            </a:r>
            <a:r>
              <a:rPr sz="1867" dirty="0">
                <a:latin typeface="Arial MT"/>
                <a:cs typeface="Arial MT"/>
              </a:rPr>
              <a:t> (slot,component)</a:t>
            </a:r>
            <a:endParaRPr sz="1867">
              <a:latin typeface="Arial MT"/>
              <a:cs typeface="Arial MT"/>
            </a:endParaRPr>
          </a:p>
          <a:p>
            <a:pPr marL="690016" marR="6773">
              <a:lnSpc>
                <a:spcPts val="1907"/>
              </a:lnSpc>
              <a:spcBef>
                <a:spcPts val="1460"/>
              </a:spcBef>
            </a:pPr>
            <a:r>
              <a:rPr sz="1600" dirty="0">
                <a:latin typeface="Arial MT"/>
                <a:cs typeface="Arial MT"/>
              </a:rPr>
              <a:t>remove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Component(slot)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21612" y="3627449"/>
            <a:ext cx="110067" cy="609600"/>
            <a:chOff x="4066209" y="2720587"/>
            <a:chExt cx="82550" cy="457200"/>
          </a:xfrm>
        </p:grpSpPr>
        <p:sp>
          <p:nvSpPr>
            <p:cNvPr id="44" name="object 44"/>
            <p:cNvSpPr/>
            <p:nvPr/>
          </p:nvSpPr>
          <p:spPr>
            <a:xfrm>
              <a:off x="4107200" y="2730112"/>
              <a:ext cx="0" cy="351790"/>
            </a:xfrm>
            <a:custGeom>
              <a:avLst/>
              <a:gdLst/>
              <a:ahLst/>
              <a:cxnLst/>
              <a:rect l="l" t="t" r="r" b="b"/>
              <a:pathLst>
                <a:path h="351789">
                  <a:moveTo>
                    <a:pt x="0" y="0"/>
                  </a:moveTo>
                  <a:lnTo>
                    <a:pt x="0" y="3512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209" y="3071887"/>
              <a:ext cx="81980" cy="1055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564265" y="3640343"/>
            <a:ext cx="1158240" cy="8632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 marR="165096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isLegalConfi  guration() </a:t>
            </a:r>
            <a:r>
              <a:rPr sz="1333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[legalConfig</a:t>
            </a:r>
            <a:endParaRPr sz="1333">
              <a:latin typeface="Arial MT"/>
              <a:cs typeface="Arial MT"/>
            </a:endParaRPr>
          </a:p>
          <a:p>
            <a:pPr marL="50799">
              <a:lnSpc>
                <a:spcPts val="1813"/>
              </a:lnSpc>
            </a:pPr>
            <a:r>
              <a:rPr sz="1333" spc="-53" dirty="0">
                <a:latin typeface="Arial MT"/>
                <a:cs typeface="Arial MT"/>
              </a:rPr>
              <a:t>=true]</a:t>
            </a:r>
            <a:r>
              <a:rPr sz="3600" spc="-80" baseline="-16975" dirty="0">
                <a:latin typeface="Arial MT"/>
                <a:cs typeface="Arial MT"/>
              </a:rPr>
              <a:t>Valid</a:t>
            </a:r>
            <a:endParaRPr sz="3600" baseline="-16975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85933" y="3640343"/>
            <a:ext cx="966047" cy="8375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isLegalConfi  guration() </a:t>
            </a:r>
            <a:r>
              <a:rPr sz="1333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[legalConfig</a:t>
            </a:r>
            <a:endParaRPr sz="1333">
              <a:latin typeface="Arial MT"/>
              <a:cs typeface="Arial MT"/>
            </a:endParaRPr>
          </a:p>
          <a:p>
            <a:pPr marL="16933"/>
            <a:r>
              <a:rPr sz="1333" spc="-7" dirty="0">
                <a:latin typeface="Arial MT"/>
                <a:cs typeface="Arial MT"/>
              </a:rPr>
              <a:t>=false]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674999" y="3652575"/>
            <a:ext cx="378460" cy="414020"/>
            <a:chOff x="5006249" y="2739431"/>
            <a:chExt cx="283845" cy="310515"/>
          </a:xfrm>
        </p:grpSpPr>
        <p:sp>
          <p:nvSpPr>
            <p:cNvPr id="49" name="object 49"/>
            <p:cNvSpPr/>
            <p:nvPr/>
          </p:nvSpPr>
          <p:spPr>
            <a:xfrm>
              <a:off x="5015774" y="2748956"/>
              <a:ext cx="252095" cy="291465"/>
            </a:xfrm>
            <a:custGeom>
              <a:avLst/>
              <a:gdLst/>
              <a:ahLst/>
              <a:cxnLst/>
              <a:rect l="l" t="t" r="r" b="b"/>
              <a:pathLst>
                <a:path w="252095" h="291464">
                  <a:moveTo>
                    <a:pt x="0" y="0"/>
                  </a:moveTo>
                  <a:lnTo>
                    <a:pt x="0" y="291449"/>
                  </a:lnTo>
                  <a:lnTo>
                    <a:pt x="252049" y="291449"/>
                  </a:lnTo>
                  <a:lnTo>
                    <a:pt x="233169" y="121476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8145" y="2774985"/>
              <a:ext cx="81596" cy="10844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71234" y="1958637"/>
            <a:ext cx="3176693" cy="7608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TC1:</a:t>
            </a:r>
            <a:endParaRPr sz="1600" dirty="0">
              <a:latin typeface="Arial MT"/>
              <a:cs typeface="Arial MT"/>
            </a:endParaRPr>
          </a:p>
          <a:p>
            <a:pPr marL="16933" marR="6773">
              <a:lnSpc>
                <a:spcPts val="1907"/>
              </a:lnSpc>
              <a:spcBef>
                <a:spcPts val="60"/>
              </a:spcBef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selectModel(M1)</a:t>
            </a:r>
            <a:r>
              <a:rPr sz="16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[M1,</a:t>
            </a:r>
            <a:r>
              <a:rPr sz="16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16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slots</a:t>
            </a:r>
            <a:r>
              <a:rPr sz="16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6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C1] </a:t>
            </a:r>
            <a:r>
              <a:rPr sz="1600" spc="-4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deselectModel()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1234" y="2682540"/>
            <a:ext cx="15358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selectModel(M1)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1233" y="2923839"/>
            <a:ext cx="2539152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addComponent(S1,C1)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isLegalConfiguration() //true </a:t>
            </a:r>
            <a:r>
              <a:rPr sz="1600" spc="-4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FF0000"/>
                </a:solidFill>
                <a:latin typeface="Arial MT"/>
                <a:cs typeface="Arial MT"/>
              </a:rPr>
              <a:t>deselectModel()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234" y="3910613"/>
            <a:ext cx="3075093" cy="2222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TC2:</a:t>
            </a:r>
            <a:endParaRPr sz="1600" dirty="0">
              <a:latin typeface="Arial MT"/>
              <a:cs typeface="Arial MT"/>
            </a:endParaRPr>
          </a:p>
          <a:p>
            <a:pPr marL="16933" marR="6773">
              <a:lnSpc>
                <a:spcPts val="1907"/>
              </a:lnSpc>
              <a:spcBef>
                <a:spcPts val="60"/>
              </a:spcBef>
            </a:pP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selectModel(M1)</a:t>
            </a:r>
            <a:r>
              <a:rPr sz="1600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[M1,</a:t>
            </a:r>
            <a:r>
              <a:rPr sz="1600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1</a:t>
            </a:r>
            <a:r>
              <a:rPr sz="1600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slot</a:t>
            </a:r>
            <a:r>
              <a:rPr sz="1600" spc="-27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=</a:t>
            </a:r>
            <a:r>
              <a:rPr sz="1600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C1] </a:t>
            </a:r>
            <a:r>
              <a:rPr sz="1600" spc="-427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addComponent(S1,C1)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isLegalConfiguration() //true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addComponent(S2,C2)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isLegalConfiguration() // false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 removeComponent(S2) </a:t>
            </a:r>
            <a:r>
              <a:rPr sz="1600" spc="7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600" spc="-7" dirty="0">
                <a:solidFill>
                  <a:srgbClr val="9900FF"/>
                </a:solidFill>
                <a:latin typeface="Arial MT"/>
                <a:cs typeface="Arial MT"/>
              </a:rPr>
              <a:t>isLegalConfiguration() // true </a:t>
            </a:r>
            <a:r>
              <a:rPr sz="1600" dirty="0">
                <a:solidFill>
                  <a:srgbClr val="9900FF"/>
                </a:solidFill>
                <a:latin typeface="Arial MT"/>
                <a:cs typeface="Arial MT"/>
              </a:rPr>
              <a:t> removeComponent(S1)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sp>
        <p:nvSpPr>
          <p:cNvPr id="58" name="object 54"/>
          <p:cNvSpPr/>
          <p:nvPr/>
        </p:nvSpPr>
        <p:spPr>
          <a:xfrm>
            <a:off x="2912632" y="1869399"/>
            <a:ext cx="5237480" cy="2500207"/>
          </a:xfrm>
          <a:custGeom>
            <a:avLst/>
            <a:gdLst/>
            <a:ahLst/>
            <a:cxnLst/>
            <a:rect l="l" t="t" r="r" b="b"/>
            <a:pathLst>
              <a:path w="3928110" h="1875154">
                <a:moveTo>
                  <a:pt x="2583574" y="346574"/>
                </a:moveTo>
                <a:lnTo>
                  <a:pt x="2594074" y="795562"/>
                </a:lnTo>
                <a:lnTo>
                  <a:pt x="1732874" y="1055493"/>
                </a:lnTo>
                <a:lnTo>
                  <a:pt x="1113249" y="559256"/>
                </a:lnTo>
                <a:lnTo>
                  <a:pt x="1659374" y="189056"/>
                </a:lnTo>
                <a:lnTo>
                  <a:pt x="2751599" y="220556"/>
                </a:lnTo>
                <a:lnTo>
                  <a:pt x="2720099" y="850687"/>
                </a:lnTo>
                <a:lnTo>
                  <a:pt x="3927849" y="740418"/>
                </a:lnTo>
                <a:lnTo>
                  <a:pt x="3917349" y="1126368"/>
                </a:lnTo>
                <a:lnTo>
                  <a:pt x="3392249" y="984599"/>
                </a:lnTo>
                <a:lnTo>
                  <a:pt x="1942924" y="1299674"/>
                </a:lnTo>
                <a:lnTo>
                  <a:pt x="1932424" y="1835287"/>
                </a:lnTo>
                <a:lnTo>
                  <a:pt x="1722374" y="1874662"/>
                </a:lnTo>
                <a:lnTo>
                  <a:pt x="0" y="1000349"/>
                </a:lnTo>
                <a:lnTo>
                  <a:pt x="1648874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6"/>
          <p:cNvSpPr/>
          <p:nvPr/>
        </p:nvSpPr>
        <p:spPr>
          <a:xfrm>
            <a:off x="4803065" y="2226475"/>
            <a:ext cx="5811520" cy="2646680"/>
          </a:xfrm>
          <a:custGeom>
            <a:avLst/>
            <a:gdLst/>
            <a:ahLst/>
            <a:cxnLst/>
            <a:rect l="l" t="t" r="r" b="b"/>
            <a:pathLst>
              <a:path w="4358640" h="1985010">
                <a:moveTo>
                  <a:pt x="1155249" y="0"/>
                </a:moveTo>
                <a:lnTo>
                  <a:pt x="1155249" y="582881"/>
                </a:lnTo>
                <a:lnTo>
                  <a:pt x="1921899" y="598631"/>
                </a:lnTo>
                <a:lnTo>
                  <a:pt x="2541549" y="433237"/>
                </a:lnTo>
                <a:lnTo>
                  <a:pt x="2562549" y="858562"/>
                </a:lnTo>
                <a:lnTo>
                  <a:pt x="1942924" y="708918"/>
                </a:lnTo>
                <a:lnTo>
                  <a:pt x="535599" y="1047618"/>
                </a:lnTo>
                <a:lnTo>
                  <a:pt x="525099" y="1638374"/>
                </a:lnTo>
                <a:lnTo>
                  <a:pt x="2037424" y="1795893"/>
                </a:lnTo>
                <a:lnTo>
                  <a:pt x="2604549" y="1252406"/>
                </a:lnTo>
                <a:lnTo>
                  <a:pt x="1806374" y="929456"/>
                </a:lnTo>
                <a:lnTo>
                  <a:pt x="1375799" y="1023974"/>
                </a:lnTo>
                <a:lnTo>
                  <a:pt x="1375799" y="1409943"/>
                </a:lnTo>
                <a:lnTo>
                  <a:pt x="1722374" y="1425693"/>
                </a:lnTo>
                <a:lnTo>
                  <a:pt x="1680349" y="1110618"/>
                </a:lnTo>
                <a:lnTo>
                  <a:pt x="294049" y="921581"/>
                </a:lnTo>
                <a:lnTo>
                  <a:pt x="0" y="1181512"/>
                </a:lnTo>
                <a:lnTo>
                  <a:pt x="252049" y="1362674"/>
                </a:lnTo>
                <a:lnTo>
                  <a:pt x="420074" y="1071243"/>
                </a:lnTo>
                <a:lnTo>
                  <a:pt x="472599" y="1543837"/>
                </a:lnTo>
                <a:lnTo>
                  <a:pt x="1984924" y="1984949"/>
                </a:lnTo>
                <a:lnTo>
                  <a:pt x="4358449" y="1914056"/>
                </a:lnTo>
                <a:lnTo>
                  <a:pt x="4106374" y="1228781"/>
                </a:lnTo>
                <a:lnTo>
                  <a:pt x="1963924" y="834937"/>
                </a:lnTo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12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8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598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Path</a:t>
            </a:r>
            <a:r>
              <a:rPr spc="-73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793258"/>
            <a:ext cx="9500445" cy="3231718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6773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Transition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coverage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based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assumption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transitions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independent.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machines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exhibit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“history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sensitivity”.</a:t>
            </a: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3" dirty="0">
                <a:latin typeface="Arial MT"/>
                <a:cs typeface="Arial MT"/>
              </a:rPr>
              <a:t>Transitions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available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depend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taken.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“wait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component”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Maintenance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Tracking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example.</a:t>
            </a:r>
            <a:endParaRPr sz="2400" dirty="0">
              <a:latin typeface="Arial MT"/>
              <a:cs typeface="Arial MT"/>
            </a:endParaRPr>
          </a:p>
          <a:p>
            <a:pPr marL="475815" indent="-458882">
              <a:spcBef>
                <a:spcPts val="9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Path-based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metrics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cope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sensitivity.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418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598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Path</a:t>
            </a:r>
            <a:r>
              <a:rPr spc="-73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892734"/>
            <a:ext cx="10450407" cy="43593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Single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State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Path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Coverage</a:t>
            </a:r>
            <a:endParaRPr sz="3467" dirty="0">
              <a:latin typeface="Arial MT"/>
              <a:cs typeface="Arial MT"/>
            </a:endParaRPr>
          </a:p>
          <a:p>
            <a:pPr marL="1109106" marR="6773" lvl="1" indent="-436022">
              <a:lnSpc>
                <a:spcPts val="3507"/>
              </a:lnSpc>
              <a:spcBef>
                <a:spcPts val="27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Requires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subpath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traverses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most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once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included 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7" dirty="0">
                <a:latin typeface="Arial MT"/>
                <a:cs typeface="Arial MT"/>
              </a:rPr>
              <a:t> path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exercised.</a:t>
            </a:r>
            <a:endParaRPr sz="2933" dirty="0">
              <a:latin typeface="Arial MT"/>
              <a:cs typeface="Arial MT"/>
            </a:endParaRPr>
          </a:p>
          <a:p>
            <a:pPr marL="499521" indent="-459729">
              <a:lnSpc>
                <a:spcPts val="4000"/>
              </a:lnSpc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Single</a:t>
            </a:r>
            <a:r>
              <a:rPr sz="3467" spc="-10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Transition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Path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Coverage</a:t>
            </a:r>
            <a:endParaRPr sz="3467" dirty="0">
              <a:latin typeface="Arial MT"/>
              <a:cs typeface="Arial MT"/>
            </a:endParaRPr>
          </a:p>
          <a:p>
            <a:pPr marL="1109106" marR="94824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Requires that each </a:t>
            </a:r>
            <a:r>
              <a:rPr sz="2933" dirty="0">
                <a:latin typeface="Arial MT"/>
                <a:cs typeface="Arial MT"/>
              </a:rPr>
              <a:t>subpath </a:t>
            </a:r>
            <a:r>
              <a:rPr sz="2933" spc="-7" dirty="0">
                <a:latin typeface="Arial MT"/>
                <a:cs typeface="Arial MT"/>
              </a:rPr>
              <a:t>that traverses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transition at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once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 included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7" dirty="0">
                <a:latin typeface="Arial MT"/>
                <a:cs typeface="Arial MT"/>
              </a:rPr>
              <a:t> path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exercised.</a:t>
            </a:r>
            <a:endParaRPr sz="2933" dirty="0">
              <a:latin typeface="Arial MT"/>
              <a:cs typeface="Arial MT"/>
            </a:endParaRPr>
          </a:p>
          <a:p>
            <a:pPr marL="499521" indent="-459729">
              <a:lnSpc>
                <a:spcPts val="4000"/>
              </a:lnSpc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Boundary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Interior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Loop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Coverage</a:t>
            </a:r>
            <a:endParaRPr sz="3467" dirty="0">
              <a:latin typeface="Arial MT"/>
              <a:cs typeface="Arial MT"/>
            </a:endParaRPr>
          </a:p>
          <a:p>
            <a:pPr marL="1109106" marR="1056614" lvl="1" indent="-436022">
              <a:lnSpc>
                <a:spcPts val="3493"/>
              </a:lnSpc>
              <a:spcBef>
                <a:spcPts val="200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Each distinct loop </a:t>
            </a:r>
            <a:r>
              <a:rPr sz="2933" dirty="0">
                <a:latin typeface="Arial MT"/>
                <a:cs typeface="Arial MT"/>
              </a:rPr>
              <a:t>must </a:t>
            </a:r>
            <a:r>
              <a:rPr sz="2933" spc="-7" dirty="0">
                <a:latin typeface="Arial MT"/>
                <a:cs typeface="Arial MT"/>
              </a:rPr>
              <a:t>be exercised </a:t>
            </a:r>
            <a:r>
              <a:rPr sz="2933" dirty="0">
                <a:latin typeface="Arial MT"/>
                <a:cs typeface="Arial MT"/>
              </a:rPr>
              <a:t>minimum, </a:t>
            </a:r>
            <a:r>
              <a:rPr sz="2933" spc="-7" dirty="0">
                <a:latin typeface="Arial MT"/>
                <a:cs typeface="Arial MT"/>
              </a:rPr>
              <a:t>an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intermediate,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large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number 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498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32218"/>
            <a:ext cx="952838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Single</a:t>
            </a:r>
            <a:r>
              <a:rPr sz="4000" spc="-27" dirty="0"/>
              <a:t> </a:t>
            </a:r>
            <a:r>
              <a:rPr sz="4000" spc="-13" dirty="0"/>
              <a:t>State</a:t>
            </a:r>
            <a:r>
              <a:rPr sz="4000" spc="-27" dirty="0"/>
              <a:t> (Transition)</a:t>
            </a:r>
            <a:r>
              <a:rPr sz="4000" spc="-20" dirty="0"/>
              <a:t> </a:t>
            </a:r>
            <a:r>
              <a:rPr sz="4000" spc="-13" dirty="0"/>
              <a:t>Path</a:t>
            </a:r>
            <a:r>
              <a:rPr sz="4000" spc="-27" dirty="0"/>
              <a:t> </a:t>
            </a:r>
            <a:r>
              <a:rPr sz="4000" spc="-7" dirty="0"/>
              <a:t>Coverage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199" y="1451433"/>
            <a:ext cx="5780600" cy="534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967" y="1876735"/>
            <a:ext cx="4311227" cy="32310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1433371" algn="just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Single State </a:t>
            </a:r>
            <a:r>
              <a:rPr sz="3200" dirty="0">
                <a:latin typeface="Arial MT"/>
                <a:cs typeface="Arial MT"/>
              </a:rPr>
              <a:t>(or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13" dirty="0">
                <a:latin typeface="Arial MT"/>
                <a:cs typeface="Arial MT"/>
              </a:rPr>
              <a:t>Transition)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Path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Coverage</a:t>
            </a:r>
            <a:endParaRPr sz="3200" dirty="0">
              <a:latin typeface="Arial MT"/>
              <a:cs typeface="Arial MT"/>
            </a:endParaRPr>
          </a:p>
          <a:p>
            <a:pPr marL="626518" indent="-509681" algn="just">
              <a:spcBef>
                <a:spcPts val="660"/>
              </a:spcBef>
              <a:buChar char="●"/>
              <a:tabLst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subpath</a:t>
            </a:r>
          </a:p>
          <a:p>
            <a:pPr marL="626518" marR="6773" algn="just"/>
            <a:r>
              <a:rPr sz="2667" spc="-7" dirty="0">
                <a:latin typeface="Arial MT"/>
                <a:cs typeface="Arial MT"/>
              </a:rPr>
              <a:t>that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traverses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(or </a:t>
            </a:r>
            <a:r>
              <a:rPr sz="2667" spc="-7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transition) </a:t>
            </a:r>
            <a:r>
              <a:rPr sz="2667" b="1" spc="-7" dirty="0">
                <a:latin typeface="Arial"/>
                <a:cs typeface="Arial"/>
              </a:rPr>
              <a:t>at most once </a:t>
            </a:r>
            <a:r>
              <a:rPr sz="2667" b="1" spc="-72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exercised.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4200" y="2133600"/>
            <a:ext cx="15240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3035062"/>
            <a:ext cx="0" cy="108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67400" y="3127616"/>
            <a:ext cx="1066800" cy="9651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53195" y="1981200"/>
            <a:ext cx="2452605" cy="1159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32218"/>
            <a:ext cx="952838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Single</a:t>
            </a:r>
            <a:r>
              <a:rPr sz="4000" spc="-27" dirty="0"/>
              <a:t> </a:t>
            </a:r>
            <a:r>
              <a:rPr sz="4000" spc="-13" dirty="0"/>
              <a:t>State</a:t>
            </a:r>
            <a:r>
              <a:rPr sz="4000" spc="-27" dirty="0"/>
              <a:t> (Transition)</a:t>
            </a:r>
            <a:r>
              <a:rPr sz="4000" spc="-20" dirty="0"/>
              <a:t> </a:t>
            </a:r>
            <a:r>
              <a:rPr sz="4000" spc="-13" dirty="0"/>
              <a:t>Path</a:t>
            </a:r>
            <a:r>
              <a:rPr sz="4000" spc="-27" dirty="0"/>
              <a:t> </a:t>
            </a:r>
            <a:r>
              <a:rPr sz="4000" spc="-7" dirty="0"/>
              <a:t>Coverage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199" y="1451433"/>
            <a:ext cx="5780600" cy="534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967" y="1876735"/>
            <a:ext cx="4311227" cy="32310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1433371" algn="just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Single State </a:t>
            </a:r>
            <a:r>
              <a:rPr sz="3200" dirty="0">
                <a:latin typeface="Arial MT"/>
                <a:cs typeface="Arial MT"/>
              </a:rPr>
              <a:t>(or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13" dirty="0">
                <a:latin typeface="Arial MT"/>
                <a:cs typeface="Arial MT"/>
              </a:rPr>
              <a:t>Transition)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Path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Coverage</a:t>
            </a:r>
            <a:endParaRPr sz="3200" dirty="0">
              <a:latin typeface="Arial MT"/>
              <a:cs typeface="Arial MT"/>
            </a:endParaRPr>
          </a:p>
          <a:p>
            <a:pPr marL="626518" indent="-509681" algn="just">
              <a:spcBef>
                <a:spcPts val="660"/>
              </a:spcBef>
              <a:buChar char="●"/>
              <a:tabLst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subpath</a:t>
            </a:r>
          </a:p>
          <a:p>
            <a:pPr marL="626518" marR="6773" algn="just"/>
            <a:r>
              <a:rPr sz="2667" spc="-7" dirty="0">
                <a:latin typeface="Arial MT"/>
                <a:cs typeface="Arial MT"/>
              </a:rPr>
              <a:t>that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traverses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(or </a:t>
            </a:r>
            <a:r>
              <a:rPr sz="2667" spc="-7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transition) </a:t>
            </a:r>
            <a:r>
              <a:rPr sz="2667" b="1" spc="-7" dirty="0">
                <a:latin typeface="Arial"/>
                <a:cs typeface="Arial"/>
              </a:rPr>
              <a:t>at most once </a:t>
            </a:r>
            <a:r>
              <a:rPr sz="2667" b="1" spc="-72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exercised.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4200" y="2133600"/>
            <a:ext cx="15240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3035062"/>
            <a:ext cx="0" cy="108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34200" y="3962400"/>
            <a:ext cx="1524000" cy="130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86600" y="3073116"/>
            <a:ext cx="1371601" cy="881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32218"/>
            <a:ext cx="952838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Single</a:t>
            </a:r>
            <a:r>
              <a:rPr sz="4000" spc="-27" dirty="0"/>
              <a:t> </a:t>
            </a:r>
            <a:r>
              <a:rPr sz="4000" spc="-13" dirty="0"/>
              <a:t>State</a:t>
            </a:r>
            <a:r>
              <a:rPr sz="4000" spc="-27" dirty="0"/>
              <a:t> (Transition)</a:t>
            </a:r>
            <a:r>
              <a:rPr sz="4000" spc="-20" dirty="0"/>
              <a:t> </a:t>
            </a:r>
            <a:r>
              <a:rPr sz="4000" spc="-13" dirty="0"/>
              <a:t>Path</a:t>
            </a:r>
            <a:r>
              <a:rPr sz="4000" spc="-27" dirty="0"/>
              <a:t> </a:t>
            </a:r>
            <a:r>
              <a:rPr sz="4000" spc="-7" dirty="0"/>
              <a:t>Coverage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451433"/>
            <a:ext cx="5780600" cy="534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967" y="1876735"/>
            <a:ext cx="4311227" cy="32310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1433371" algn="just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Single State </a:t>
            </a:r>
            <a:r>
              <a:rPr sz="3200" dirty="0">
                <a:latin typeface="Arial MT"/>
                <a:cs typeface="Arial MT"/>
              </a:rPr>
              <a:t>(or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13" dirty="0">
                <a:latin typeface="Arial MT"/>
                <a:cs typeface="Arial MT"/>
              </a:rPr>
              <a:t>Transition)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Path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Coverage</a:t>
            </a:r>
            <a:endParaRPr sz="3200" dirty="0">
              <a:latin typeface="Arial MT"/>
              <a:cs typeface="Arial MT"/>
            </a:endParaRPr>
          </a:p>
          <a:p>
            <a:pPr marL="626518" indent="-509681" algn="just">
              <a:spcBef>
                <a:spcPts val="660"/>
              </a:spcBef>
              <a:buChar char="●"/>
              <a:tabLst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subpath</a:t>
            </a:r>
          </a:p>
          <a:p>
            <a:pPr marL="626518" marR="6773" algn="just"/>
            <a:r>
              <a:rPr sz="2667" spc="-7" dirty="0">
                <a:latin typeface="Arial MT"/>
                <a:cs typeface="Arial MT"/>
              </a:rPr>
              <a:t>that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traverses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(or </a:t>
            </a:r>
            <a:r>
              <a:rPr sz="2667" spc="-7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transition) </a:t>
            </a:r>
            <a:r>
              <a:rPr sz="2667" b="1" spc="-7" dirty="0">
                <a:latin typeface="Arial"/>
                <a:cs typeface="Arial"/>
              </a:rPr>
              <a:t>at most once </a:t>
            </a:r>
            <a:r>
              <a:rPr sz="2667" b="1" spc="-72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exercised.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4200" y="2133600"/>
            <a:ext cx="15240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3035062"/>
            <a:ext cx="145297" cy="108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79497" y="4042016"/>
            <a:ext cx="1531103" cy="79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603498" y="3886200"/>
            <a:ext cx="1912102" cy="1558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250939" y="2590800"/>
            <a:ext cx="264661" cy="1297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413759" y="2133600"/>
            <a:ext cx="1837180" cy="470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867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Software</a:t>
            </a:r>
            <a:r>
              <a:rPr spc="-127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60709"/>
            <a:ext cx="10542693" cy="405745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75815" indent="-458882">
              <a:spcBef>
                <a:spcPts val="6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abstraction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developed.</a:t>
            </a:r>
            <a:endParaRPr sz="3467" dirty="0">
              <a:latin typeface="Arial MT"/>
              <a:cs typeface="Arial MT"/>
            </a:endParaRPr>
          </a:p>
          <a:p>
            <a:pPr marL="1084553" marR="508834" lvl="1" indent="-436022">
              <a:lnSpc>
                <a:spcPts val="3133"/>
              </a:lnSpc>
              <a:spcBef>
                <a:spcPts val="8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By abstracting unnecessary details, powerful analyses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 performed.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Can be extracted from </a:t>
            </a:r>
            <a:r>
              <a:rPr sz="3467" dirty="0">
                <a:latin typeface="Arial MT"/>
                <a:cs typeface="Arial MT"/>
              </a:rPr>
              <a:t>specifications </a:t>
            </a:r>
            <a:r>
              <a:rPr sz="3467" spc="-7" dirty="0">
                <a:latin typeface="Arial MT"/>
                <a:cs typeface="Arial MT"/>
              </a:rPr>
              <a:t>and design </a:t>
            </a:r>
            <a:r>
              <a:rPr sz="3467" dirty="0">
                <a:latin typeface="Arial MT"/>
                <a:cs typeface="Arial MT"/>
              </a:rPr>
              <a:t>(or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code)</a:t>
            </a: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Illustrates</a:t>
            </a:r>
            <a:r>
              <a:rPr sz="2933" spc="20" dirty="0">
                <a:latin typeface="Arial MT"/>
                <a:cs typeface="Arial MT"/>
              </a:rPr>
              <a:t> </a:t>
            </a:r>
            <a:r>
              <a:rPr sz="2933" i="1" spc="-7" dirty="0">
                <a:latin typeface="Arial"/>
                <a:cs typeface="Arial"/>
              </a:rPr>
              <a:t>intended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behavior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Often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Arial"/>
                <a:cs typeface="Arial"/>
              </a:rPr>
              <a:t>state</a:t>
            </a:r>
            <a:r>
              <a:rPr sz="2933" b="1" spc="-40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machines</a:t>
            </a:r>
            <a:r>
              <a:rPr sz="2933" spc="-7" dirty="0">
                <a:latin typeface="Arial MT"/>
                <a:cs typeface="Arial MT"/>
              </a:rPr>
              <a:t>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Events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cause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react,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its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internal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37640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32218"/>
            <a:ext cx="952838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Single</a:t>
            </a:r>
            <a:r>
              <a:rPr sz="4000" spc="-27" dirty="0"/>
              <a:t> </a:t>
            </a:r>
            <a:r>
              <a:rPr sz="4000" spc="-13" dirty="0"/>
              <a:t>State</a:t>
            </a:r>
            <a:r>
              <a:rPr sz="4000" spc="-27" dirty="0"/>
              <a:t> (Transition)</a:t>
            </a:r>
            <a:r>
              <a:rPr sz="4000" spc="-20" dirty="0"/>
              <a:t> </a:t>
            </a:r>
            <a:r>
              <a:rPr sz="4000" spc="-13" dirty="0"/>
              <a:t>Path</a:t>
            </a:r>
            <a:r>
              <a:rPr sz="4000" spc="-27" dirty="0"/>
              <a:t> </a:t>
            </a:r>
            <a:r>
              <a:rPr sz="4000" spc="-7" dirty="0"/>
              <a:t>Coverage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451433"/>
            <a:ext cx="5780600" cy="534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967" y="1876735"/>
            <a:ext cx="4311227" cy="32310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1433371" algn="just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Single State </a:t>
            </a:r>
            <a:r>
              <a:rPr sz="3200" dirty="0">
                <a:latin typeface="Arial MT"/>
                <a:cs typeface="Arial MT"/>
              </a:rPr>
              <a:t>(or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13" dirty="0">
                <a:latin typeface="Arial MT"/>
                <a:cs typeface="Arial MT"/>
              </a:rPr>
              <a:t>Transition)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Path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Coverage</a:t>
            </a:r>
            <a:endParaRPr sz="3200" dirty="0">
              <a:latin typeface="Arial MT"/>
              <a:cs typeface="Arial MT"/>
            </a:endParaRPr>
          </a:p>
          <a:p>
            <a:pPr marL="626518" indent="-509681" algn="just">
              <a:spcBef>
                <a:spcPts val="660"/>
              </a:spcBef>
              <a:buChar char="●"/>
              <a:tabLst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Each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subpath</a:t>
            </a:r>
          </a:p>
          <a:p>
            <a:pPr marL="626518" marR="6773" algn="just"/>
            <a:r>
              <a:rPr sz="2667" spc="-7" dirty="0">
                <a:latin typeface="Arial MT"/>
                <a:cs typeface="Arial MT"/>
              </a:rPr>
              <a:t>that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traverses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(or </a:t>
            </a:r>
            <a:r>
              <a:rPr sz="2667" spc="-7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transition) </a:t>
            </a:r>
            <a:r>
              <a:rPr sz="2667" b="1" spc="-7" dirty="0">
                <a:latin typeface="Arial"/>
                <a:cs typeface="Arial"/>
              </a:rPr>
              <a:t>at most once </a:t>
            </a:r>
            <a:r>
              <a:rPr sz="2667" b="1" spc="-72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exercised.</a:t>
            </a:r>
            <a:endParaRPr sz="266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4200" y="2133600"/>
            <a:ext cx="15240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3035062"/>
            <a:ext cx="145297" cy="108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79497" y="4042016"/>
            <a:ext cx="1531103" cy="79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8603498" y="4042016"/>
            <a:ext cx="692902" cy="987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250940" y="2590800"/>
            <a:ext cx="223299" cy="1394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413759" y="2133600"/>
            <a:ext cx="1837180" cy="470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296400" y="4010453"/>
            <a:ext cx="1183251" cy="99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298853" cy="34778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systematically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Exercises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stateful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behavior 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7" dirty="0">
                <a:latin typeface="Arial MT"/>
                <a:cs typeface="Arial MT"/>
              </a:rPr>
              <a:t> 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27" dirty="0">
                <a:latin typeface="Arial MT"/>
                <a:cs typeface="Arial MT"/>
              </a:rPr>
              <a:t>functionality.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lnSpc>
                <a:spcPts val="3460"/>
              </a:lnSpc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Maps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well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requirements.</a:t>
            </a:r>
          </a:p>
          <a:p>
            <a:pPr marL="475815" indent="-458882">
              <a:lnSpc>
                <a:spcPts val="410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State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machines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expected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behavior.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lnSpc>
                <a:spcPts val="3507"/>
              </a:lnSpc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Cover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states,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transitions,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non-looping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loops.</a:t>
            </a:r>
            <a:endParaRPr sz="2933" dirty="0">
              <a:latin typeface="Arial MT"/>
              <a:cs typeface="Arial MT"/>
            </a:endParaRPr>
          </a:p>
          <a:p>
            <a:pPr marL="1084553" marR="1195462" lvl="1" indent="-436022">
              <a:lnSpc>
                <a:spcPts val="3507"/>
              </a:lnSpc>
              <a:spcBef>
                <a:spcPts val="12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Can also </a:t>
            </a:r>
            <a:r>
              <a:rPr sz="2933" dirty="0">
                <a:latin typeface="Arial MT"/>
                <a:cs typeface="Arial MT"/>
              </a:rPr>
              <a:t>verify </a:t>
            </a:r>
            <a:r>
              <a:rPr sz="2933" spc="-7" dirty="0">
                <a:latin typeface="Arial MT"/>
                <a:cs typeface="Arial MT"/>
              </a:rPr>
              <a:t>properties over </a:t>
            </a:r>
            <a:r>
              <a:rPr sz="2933" dirty="0">
                <a:latin typeface="Arial MT"/>
                <a:cs typeface="Arial MT"/>
              </a:rPr>
              <a:t>models </a:t>
            </a:r>
            <a:r>
              <a:rPr sz="2933" spc="-7" dirty="0">
                <a:latin typeface="Arial MT"/>
                <a:cs typeface="Arial MT"/>
              </a:rPr>
              <a:t>as part of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verification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(next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class).</a:t>
            </a:r>
          </a:p>
        </p:txBody>
      </p:sp>
    </p:spTree>
    <p:extLst>
      <p:ext uri="{BB962C8B-B14F-4D97-AF65-F5344CB8AC3E}">
        <p14:creationId xmlns:p14="http://schemas.microsoft.com/office/powerpoint/2010/main" val="33629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933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Next</a:t>
            </a:r>
            <a:r>
              <a:rPr spc="-107" dirty="0"/>
              <a:t> </a:t>
            </a:r>
            <a:r>
              <a:rPr spc="-33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552" y="6620261"/>
            <a:ext cx="553720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2018-08-27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7917" y="6620261"/>
            <a:ext cx="1595120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Chalmers</a:t>
            </a:r>
            <a:r>
              <a:rPr sz="800" spc="-2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042400" cy="109260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Finite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State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Verification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Optional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Reading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-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Pezze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73" dirty="0">
                <a:latin typeface="Arial MT"/>
                <a:cs typeface="Arial MT"/>
              </a:rPr>
              <a:t> </a:t>
            </a:r>
            <a:r>
              <a:rPr sz="2933" spc="-53" dirty="0">
                <a:latin typeface="Arial MT"/>
                <a:cs typeface="Arial MT"/>
              </a:rPr>
              <a:t>Young,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Chapter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 smtClean="0">
                <a:latin typeface="Arial MT"/>
                <a:cs typeface="Arial MT"/>
              </a:rPr>
              <a:t>8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6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890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Model-Driven</a:t>
            </a:r>
            <a:r>
              <a:rPr spc="-113" dirty="0"/>
              <a:t> </a:t>
            </a:r>
            <a:r>
              <a:rPr spc="-7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474112" cy="362413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often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created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during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requirements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analysis.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Allows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refinement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requirements.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Prove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hold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model.</a:t>
            </a:r>
          </a:p>
          <a:p>
            <a:pPr marL="1694138" marR="1352092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b="1" spc="-7" dirty="0">
                <a:latin typeface="Arial"/>
                <a:cs typeface="Arial"/>
              </a:rPr>
              <a:t>Finite State </a:t>
            </a:r>
            <a:r>
              <a:rPr sz="2400" b="1" spc="-20" dirty="0">
                <a:latin typeface="Arial"/>
                <a:cs typeface="Arial"/>
              </a:rPr>
              <a:t>Verification </a:t>
            </a:r>
            <a:r>
              <a:rPr sz="2400" dirty="0">
                <a:latin typeface="Arial MT"/>
                <a:cs typeface="Arial MT"/>
              </a:rPr>
              <a:t>(next class) - </a:t>
            </a:r>
            <a:r>
              <a:rPr sz="2400" spc="-7" dirty="0">
                <a:latin typeface="Arial MT"/>
                <a:cs typeface="Arial MT"/>
              </a:rPr>
              <a:t>used to analyze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requirements,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plan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development,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test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cases.</a:t>
            </a:r>
          </a:p>
          <a:p>
            <a:pPr marL="475815" indent="-458882">
              <a:spcBef>
                <a:spcPts val="8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generate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Can</a:t>
            </a:r>
            <a:r>
              <a:rPr sz="3467" b="1" spc="-3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create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tests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using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model.</a:t>
            </a:r>
            <a:endParaRPr sz="34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3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62543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Finite</a:t>
            </a:r>
            <a:r>
              <a:rPr spc="-67" dirty="0"/>
              <a:t> </a:t>
            </a:r>
            <a:r>
              <a:rPr spc="-13" dirty="0"/>
              <a:t>State</a:t>
            </a:r>
            <a:r>
              <a:rPr spc="-67" dirty="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8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46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</a:t>
            </a:r>
            <a:r>
              <a:rPr spc="-133" dirty="0"/>
              <a:t> </a:t>
            </a:r>
            <a:r>
              <a:rPr dirty="0"/>
              <a:t>Machines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750223"/>
            <a:ext cx="10429240" cy="3549625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1851614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Program </a:t>
            </a:r>
            <a:r>
              <a:rPr sz="3467" spc="-7" dirty="0">
                <a:latin typeface="Arial MT"/>
                <a:cs typeface="Arial MT"/>
              </a:rPr>
              <a:t>execution as </a:t>
            </a:r>
            <a:r>
              <a:rPr sz="3467" dirty="0">
                <a:latin typeface="Arial MT"/>
                <a:cs typeface="Arial MT"/>
              </a:rPr>
              <a:t>sequence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dirty="0">
                <a:latin typeface="Arial MT"/>
                <a:cs typeface="Arial MT"/>
              </a:rPr>
              <a:t>states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transformed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by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actions.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“Behavior”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-&gt;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action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-&gt;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transitions.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possible</a:t>
            </a:r>
            <a:r>
              <a:rPr sz="3467" spc="2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real </a:t>
            </a:r>
            <a:r>
              <a:rPr sz="3467" spc="-7" dirty="0">
                <a:latin typeface="Arial MT"/>
                <a:cs typeface="Arial MT"/>
              </a:rPr>
              <a:t>behaviors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often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infinite.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Called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“</a:t>
            </a:r>
            <a:r>
              <a:rPr sz="2933" b="1" spc="-7" dirty="0">
                <a:latin typeface="Arial"/>
                <a:cs typeface="Arial"/>
              </a:rPr>
              <a:t>state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space</a:t>
            </a:r>
            <a:r>
              <a:rPr sz="2933" spc="-7" dirty="0">
                <a:latin typeface="Arial MT"/>
                <a:cs typeface="Arial MT"/>
              </a:rPr>
              <a:t>”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program.</a:t>
            </a:r>
            <a:endParaRPr sz="2933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Models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simplify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functionality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space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finite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7" dirty="0">
                <a:latin typeface="Arial MT"/>
                <a:cs typeface="Arial MT"/>
              </a:rPr>
              <a:t> of </a:t>
            </a:r>
            <a:r>
              <a:rPr sz="2933" dirty="0">
                <a:latin typeface="Arial MT"/>
                <a:cs typeface="Arial MT"/>
              </a:rPr>
              <a:t>states.</a:t>
            </a:r>
          </a:p>
        </p:txBody>
      </p:sp>
    </p:spTree>
    <p:extLst>
      <p:ext uri="{BB962C8B-B14F-4D97-AF65-F5344CB8AC3E}">
        <p14:creationId xmlns:p14="http://schemas.microsoft.com/office/powerpoint/2010/main" val="13277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2543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Finite</a:t>
            </a:r>
            <a:r>
              <a:rPr spc="-67" dirty="0"/>
              <a:t> </a:t>
            </a:r>
            <a:r>
              <a:rPr spc="-13" dirty="0"/>
              <a:t>State</a:t>
            </a:r>
            <a:r>
              <a:rPr spc="-67" dirty="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75" y="1829064"/>
            <a:ext cx="8487526" cy="48003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lnSpc>
                <a:spcPts val="3833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Nodes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represent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states</a:t>
            </a:r>
          </a:p>
          <a:p>
            <a:pPr marL="1073546" marR="3260432" lvl="1" indent="-423323">
              <a:lnSpc>
                <a:spcPts val="3200"/>
              </a:lnSpc>
              <a:spcBef>
                <a:spcPts val="93"/>
              </a:spcBef>
              <a:buChar char="•"/>
              <a:tabLst>
                <a:tab pos="1072700" algn="l"/>
                <a:tab pos="1074393" algn="l"/>
              </a:tabLst>
            </a:pPr>
            <a:r>
              <a:rPr sz="2667" spc="-7" dirty="0">
                <a:latin typeface="Arial MT"/>
                <a:cs typeface="Arial MT"/>
              </a:rPr>
              <a:t>Abstract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description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current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13" dirty="0">
                <a:latin typeface="Arial MT"/>
                <a:cs typeface="Arial MT"/>
              </a:rPr>
              <a:t>entity’s </a:t>
            </a:r>
            <a:r>
              <a:rPr sz="2667" spc="-7" dirty="0">
                <a:latin typeface="Arial MT"/>
                <a:cs typeface="Arial MT"/>
              </a:rPr>
              <a:t>attributes.</a:t>
            </a:r>
            <a:endParaRPr sz="2667" dirty="0">
              <a:latin typeface="Arial MT"/>
              <a:cs typeface="Arial MT"/>
            </a:endParaRPr>
          </a:p>
          <a:p>
            <a:pPr marL="463962" indent="-447875">
              <a:lnSpc>
                <a:spcPts val="3700"/>
              </a:lnSpc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Edges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represent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transitions</a:t>
            </a:r>
            <a:endParaRPr sz="3200" dirty="0">
              <a:latin typeface="Arial MT"/>
              <a:cs typeface="Arial MT"/>
            </a:endParaRPr>
          </a:p>
          <a:p>
            <a:pPr marL="1073546" lvl="1" indent="-424169">
              <a:lnSpc>
                <a:spcPts val="3193"/>
              </a:lnSpc>
              <a:buChar char="•"/>
              <a:tabLst>
                <a:tab pos="1072700" algn="l"/>
                <a:tab pos="1074393" algn="l"/>
              </a:tabLst>
            </a:pPr>
            <a:r>
              <a:rPr sz="2667" spc="-7" dirty="0">
                <a:latin typeface="Arial MT"/>
                <a:cs typeface="Arial MT"/>
              </a:rPr>
              <a:t>Events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cause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state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change.</a:t>
            </a:r>
          </a:p>
          <a:p>
            <a:pPr marL="1073546" lvl="1" indent="-424169">
              <a:buChar char="•"/>
              <a:tabLst>
                <a:tab pos="1072700" algn="l"/>
                <a:tab pos="1074393" algn="l"/>
              </a:tabLst>
            </a:pPr>
            <a:r>
              <a:rPr sz="2667" spc="-7" dirty="0">
                <a:latin typeface="Arial MT"/>
                <a:cs typeface="Arial MT"/>
              </a:rPr>
              <a:t>Labeled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b="1" spc="-7" dirty="0">
                <a:solidFill>
                  <a:srgbClr val="C00000"/>
                </a:solidFill>
                <a:latin typeface="Courier New"/>
                <a:cs typeface="Courier New"/>
              </a:rPr>
              <a:t>event</a:t>
            </a:r>
            <a:r>
              <a:rPr sz="2667" b="1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C00000"/>
                </a:solidFill>
                <a:latin typeface="Courier New"/>
                <a:cs typeface="Courier New"/>
              </a:rPr>
              <a:t>[guard]</a:t>
            </a:r>
            <a:r>
              <a:rPr sz="2667" b="1" spc="-33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sz="2667" b="1" spc="-33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C00000"/>
                </a:solidFill>
                <a:latin typeface="Courier New"/>
                <a:cs typeface="Courier New"/>
              </a:rPr>
              <a:t>activity</a:t>
            </a:r>
            <a:endParaRPr sz="2667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683131" lvl="2" indent="-412316">
              <a:spcBef>
                <a:spcPts val="579"/>
              </a:spcBef>
              <a:buFont typeface="Arial MT"/>
              <a:buChar char="•"/>
              <a:tabLst>
                <a:tab pos="1682285" algn="l"/>
                <a:tab pos="1683978" algn="l"/>
              </a:tabLst>
            </a:pPr>
            <a:r>
              <a:rPr sz="2400" b="1" spc="-7" dirty="0" err="1" smtClean="0">
                <a:solidFill>
                  <a:srgbClr val="C00000"/>
                </a:solidFill>
                <a:latin typeface="Courier New"/>
                <a:cs typeface="Courier New"/>
              </a:rPr>
              <a:t>event</a:t>
            </a:r>
            <a:r>
              <a:rPr lang="en-US" sz="2400" spc="-73" dirty="0" err="1" smtClean="0">
                <a:latin typeface="Arial MT"/>
                <a:cs typeface="Arial MT"/>
              </a:rPr>
              <a:t>:</a:t>
            </a:r>
            <a:r>
              <a:rPr sz="2400" spc="-7" dirty="0" err="1" smtClean="0">
                <a:latin typeface="Arial MT"/>
                <a:cs typeface="Arial MT"/>
              </a:rPr>
              <a:t>The</a:t>
            </a:r>
            <a:r>
              <a:rPr sz="2400" spc="-20" dirty="0" smtClean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event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triggered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transition.</a:t>
            </a:r>
            <a:endParaRPr sz="2400" dirty="0">
              <a:latin typeface="Arial MT"/>
              <a:cs typeface="Arial MT"/>
            </a:endParaRPr>
          </a:p>
          <a:p>
            <a:pPr marL="1683131" lvl="2" indent="-412316">
              <a:spcBef>
                <a:spcPts val="520"/>
              </a:spcBef>
              <a:buFont typeface="Arial MT"/>
              <a:buChar char="•"/>
              <a:tabLst>
                <a:tab pos="1682285" algn="l"/>
                <a:tab pos="1683978" algn="l"/>
              </a:tabLst>
            </a:pPr>
            <a:r>
              <a:rPr sz="2400" b="1" spc="-7" dirty="0" smtClean="0">
                <a:solidFill>
                  <a:srgbClr val="C00000"/>
                </a:solidFill>
                <a:latin typeface="Courier New"/>
                <a:cs typeface="Courier New"/>
              </a:rPr>
              <a:t>guard</a:t>
            </a:r>
            <a:r>
              <a:rPr lang="en-US" sz="2400" spc="-7" dirty="0">
                <a:latin typeface="Arial MT"/>
                <a:cs typeface="Courier New"/>
              </a:rPr>
              <a:t>:</a:t>
            </a:r>
            <a:r>
              <a:rPr sz="2400" spc="-20" dirty="0" smtClean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Conditions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true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transition.</a:t>
            </a:r>
            <a:endParaRPr sz="2400" dirty="0">
              <a:latin typeface="Arial MT"/>
              <a:cs typeface="Arial MT"/>
            </a:endParaRPr>
          </a:p>
          <a:p>
            <a:pPr marL="1683131" lvl="2" indent="-412316">
              <a:spcBef>
                <a:spcPts val="520"/>
              </a:spcBef>
              <a:buFont typeface="Arial MT"/>
              <a:buChar char="•"/>
              <a:tabLst>
                <a:tab pos="1682285" algn="l"/>
                <a:tab pos="1683978" algn="l"/>
              </a:tabLst>
            </a:pPr>
            <a:r>
              <a:rPr sz="2400" b="1" spc="-7" dirty="0">
                <a:solidFill>
                  <a:srgbClr val="C00000"/>
                </a:solidFill>
                <a:latin typeface="Courier New"/>
                <a:cs typeface="Courier New"/>
              </a:rPr>
              <a:t>activity</a:t>
            </a:r>
            <a:r>
              <a:rPr sz="2400" spc="-7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Output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behavior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when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this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transition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taken.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1600200"/>
            <a:ext cx="4800600" cy="28191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55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6457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0" dirty="0"/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463107" cy="369056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Event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20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input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occurs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user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presses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self-test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button.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alarm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goes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20" dirty="0">
                <a:latin typeface="Arial MT"/>
                <a:cs typeface="Arial MT"/>
              </a:rPr>
              <a:t>off.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Condition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7" dirty="0">
                <a:latin typeface="Arial MT"/>
                <a:cs typeface="Arial MT"/>
              </a:rPr>
              <a:t>Internal or external property describing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change</a:t>
            </a:r>
            <a:r>
              <a:rPr sz="3467" spc="-7" dirty="0">
                <a:latin typeface="Arial MT"/>
                <a:cs typeface="Arial MT"/>
              </a:rPr>
              <a:t> over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fuel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level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risen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threshold.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alarm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been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seconds.</a:t>
            </a:r>
          </a:p>
        </p:txBody>
      </p:sp>
    </p:spTree>
    <p:extLst>
      <p:ext uri="{BB962C8B-B14F-4D97-AF65-F5344CB8AC3E}">
        <p14:creationId xmlns:p14="http://schemas.microsoft.com/office/powerpoint/2010/main" val="33898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2587</Words>
  <Application>Microsoft Office PowerPoint</Application>
  <PresentationFormat>Widescreen</PresentationFormat>
  <Paragraphs>372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Models and Software Analysis</vt:lpstr>
      <vt:lpstr>Behavior Modeling</vt:lpstr>
      <vt:lpstr>Software Models</vt:lpstr>
      <vt:lpstr>Model-Driven Development</vt:lpstr>
      <vt:lpstr>Finite State Machines</vt:lpstr>
      <vt:lpstr>State Machines</vt:lpstr>
      <vt:lpstr>Finite State Machines</vt:lpstr>
      <vt:lpstr>Terminology</vt:lpstr>
      <vt:lpstr>Terminology</vt:lpstr>
      <vt:lpstr>States, Transitions, and Guards</vt:lpstr>
      <vt:lpstr>State Transitions</vt:lpstr>
      <vt:lpstr>State Transition Examples</vt:lpstr>
      <vt:lpstr>Example: Simple Vending Machine</vt:lpstr>
      <vt:lpstr>More on Transitions</vt:lpstr>
      <vt:lpstr>Internal Activities</vt:lpstr>
      <vt:lpstr>Example: Maintenance Tracking</vt:lpstr>
      <vt:lpstr>Example: Maintenance Tracking</vt:lpstr>
      <vt:lpstr>Example: Maintenance Tracking</vt:lpstr>
      <vt:lpstr>Example:  Maintenance Tracking</vt:lpstr>
      <vt:lpstr>Example - Computer Model</vt:lpstr>
      <vt:lpstr>Slot Specification</vt:lpstr>
      <vt:lpstr>Slot State Machine</vt:lpstr>
      <vt:lpstr>Example - Model</vt:lpstr>
      <vt:lpstr>Example - Model</vt:lpstr>
      <vt:lpstr>Choosing States</vt:lpstr>
      <vt:lpstr>Choosing Transitions and Initial State</vt:lpstr>
      <vt:lpstr>Model Coverage Criteria</vt:lpstr>
      <vt:lpstr>Test Creation</vt:lpstr>
      <vt:lpstr>State Coverage</vt:lpstr>
      <vt:lpstr>Transition Coverage</vt:lpstr>
      <vt:lpstr>Example: Maintenance</vt:lpstr>
      <vt:lpstr>Example - Slot</vt:lpstr>
      <vt:lpstr>Example - Model</vt:lpstr>
      <vt:lpstr>Path Coverage Criteria</vt:lpstr>
      <vt:lpstr>Path Coverage Metrics</vt:lpstr>
      <vt:lpstr>Single State (Transition) Path Coverage</vt:lpstr>
      <vt:lpstr>Single State (Transition) Path Coverage</vt:lpstr>
      <vt:lpstr>Single State (Transition) Path Coverage</vt:lpstr>
      <vt:lpstr>Single State (Transition) Path Coverage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260</cp:revision>
  <dcterms:created xsi:type="dcterms:W3CDTF">2022-06-16T11:58:56Z</dcterms:created>
  <dcterms:modified xsi:type="dcterms:W3CDTF">2022-09-10T03:27:00Z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