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48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82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74" r:id="rId33"/>
    <p:sldId id="375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oss-fuz" TargetMode="External"/><Relationship Id="rId2" Type="http://schemas.openxmlformats.org/officeDocument/2006/relationships/hyperlink" Target="http://lcamtuf.coredump.cx/af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zzingbook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4cr/PythonUnitTestGeneration" TargetMode="External"/><Relationship Id="rId2" Type="http://schemas.openxmlformats.org/officeDocument/2006/relationships/hyperlink" Target="https://greg4cr.github.io/pdf/21ai4s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hapsod/sapienz/blob/master/README.md" TargetMode="External"/><Relationship Id="rId4" Type="http://schemas.openxmlformats.org/officeDocument/2006/relationships/hyperlink" Target="http://www.evosuit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 smtClean="0">
                <a:solidFill>
                  <a:srgbClr val="FFFFFF"/>
                </a:solidFill>
                <a:latin typeface="Arial"/>
                <a:cs typeface="Arial"/>
              </a:rPr>
              <a:t>Test Automation and Fault-based, </a:t>
            </a:r>
            <a:r>
              <a:rPr lang="en-US" sz="4400" b="1" spc="-5" dirty="0" smtClean="0">
                <a:solidFill>
                  <a:srgbClr val="FFFFFF"/>
                </a:solidFill>
                <a:latin typeface="Arial"/>
                <a:cs typeface="Arial"/>
              </a:rPr>
              <a:t>Mutation </a:t>
            </a:r>
            <a:r>
              <a:rPr lang="en-US" sz="4400" b="1" spc="-5" dirty="0" smtClean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 smtClean="0">
                <a:solidFill>
                  <a:srgbClr val="2388DB"/>
                </a:solidFill>
                <a:latin typeface="Arial MT"/>
                <a:cs typeface="Arial MT"/>
              </a:rPr>
              <a:t>11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20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08/2023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1771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Automation</a:t>
            </a:r>
            <a:r>
              <a:rPr spc="-47" dirty="0"/>
              <a:t> </a:t>
            </a:r>
            <a:r>
              <a:rPr spc="-7" dirty="0"/>
              <a:t>of</a:t>
            </a:r>
            <a:r>
              <a:rPr spc="-53" dirty="0"/>
              <a:t> </a:t>
            </a:r>
            <a:r>
              <a:rPr spc="-93" dirty="0"/>
              <a:t>Test</a:t>
            </a:r>
            <a:r>
              <a:rPr spc="-47" dirty="0"/>
              <a:t> </a:t>
            </a:r>
            <a:r>
              <a:rPr spc="-7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683858"/>
            <a:ext cx="5790353" cy="3583885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74968" marR="22013" indent="-458882">
              <a:lnSpc>
                <a:spcPts val="3693"/>
              </a:lnSpc>
              <a:spcBef>
                <a:spcPts val="645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Relieve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automating </a:t>
            </a:r>
            <a:r>
              <a:rPr sz="3467" spc="-9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creation.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29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Repetitive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endParaRPr sz="2933">
              <a:latin typeface="Arial MT"/>
              <a:cs typeface="Arial MT"/>
            </a:endParaRPr>
          </a:p>
          <a:p>
            <a:pPr marL="1084553">
              <a:lnSpc>
                <a:spcPts val="3200"/>
              </a:lnSpc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need</a:t>
            </a:r>
            <a:r>
              <a:rPr sz="29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human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attention.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33"/>
              </a:lnSpc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Generate</a:t>
            </a:r>
            <a:r>
              <a:rPr sz="2933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sz="29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input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  <a:p>
            <a:pPr marL="1694984" lvl="2" indent="-412316" algn="just">
              <a:lnSpc>
                <a:spcPts val="2613"/>
              </a:lnSpc>
              <a:buChar char="•"/>
              <a:tabLst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Need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add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assertions.</a:t>
            </a:r>
            <a:endParaRPr sz="2400">
              <a:latin typeface="Arial MT"/>
              <a:cs typeface="Arial MT"/>
            </a:endParaRPr>
          </a:p>
          <a:p>
            <a:pPr marL="1694138" marR="6773" lvl="2" indent="-412316" algn="just">
              <a:lnSpc>
                <a:spcPts val="2600"/>
              </a:lnSpc>
              <a:spcBef>
                <a:spcPts val="180"/>
              </a:spcBef>
              <a:buChar char="•"/>
              <a:tabLst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check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crashes,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memory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leaks, other problems that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measured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automatically.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40931" y="1911267"/>
            <a:ext cx="4389120" cy="3826087"/>
            <a:chOff x="5505698" y="1433450"/>
            <a:chExt cx="3291840" cy="2869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5698" y="1433450"/>
              <a:ext cx="3291724" cy="2869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43049" y="2143125"/>
              <a:ext cx="2382520" cy="0"/>
            </a:xfrm>
            <a:custGeom>
              <a:avLst/>
              <a:gdLst/>
              <a:ahLst/>
              <a:cxnLst/>
              <a:rect l="l" t="t" r="r" b="b"/>
              <a:pathLst>
                <a:path w="2382520">
                  <a:moveTo>
                    <a:pt x="0" y="0"/>
                  </a:moveTo>
                  <a:lnTo>
                    <a:pt x="238229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48566" y="2945385"/>
            <a:ext cx="129709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Automation!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6366" y="4352199"/>
            <a:ext cx="1077807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78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439201" y="3857585"/>
            <a:ext cx="22470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47" dirty="0">
                <a:solidFill>
                  <a:srgbClr val="FF0000"/>
                </a:solidFill>
                <a:latin typeface="Arial MT"/>
                <a:cs typeface="Arial MT"/>
              </a:rPr>
              <a:t>Tests</a:t>
            </a:r>
            <a:r>
              <a:rPr sz="1867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867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0000"/>
                </a:solidFill>
                <a:latin typeface="Arial MT"/>
                <a:cs typeface="Arial MT"/>
              </a:rPr>
              <a:t>generating!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2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8437880" cy="242367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Introduce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Search-Based</a:t>
            </a:r>
            <a:r>
              <a:rPr sz="3467" spc="-1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Generation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(AKA: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Fuzzing)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Creation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Problem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Metaheuristic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 Searc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h</a:t>
            </a:r>
            <a:r>
              <a:rPr sz="2400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Algorithms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Fitness</a:t>
            </a:r>
            <a:r>
              <a:rPr sz="2400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3094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8530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Random</a:t>
            </a:r>
            <a:r>
              <a:rPr spc="-120" dirty="0"/>
              <a:t> </a:t>
            </a:r>
            <a:r>
              <a:rPr spc="-7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23" y="1801279"/>
            <a:ext cx="7739380" cy="437369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86725" indent="-570639">
              <a:spcBef>
                <a:spcPts val="540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Randomly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formulate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  <a:p>
            <a:pPr marL="1196310" marR="279393" lvl="1" indent="-530000">
              <a:lnSpc>
                <a:spcPct val="90000"/>
              </a:lnSpc>
              <a:spcBef>
                <a:spcPts val="700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 testing: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choose a class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system,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methods,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call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parameter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values.</a:t>
            </a:r>
            <a:endParaRPr sz="2933">
              <a:latin typeface="Arial MT"/>
              <a:cs typeface="Arial MT"/>
            </a:endParaRPr>
          </a:p>
          <a:p>
            <a:pPr marL="1196310" marR="77045" lvl="1" indent="-530000">
              <a:lnSpc>
                <a:spcPct val="90000"/>
              </a:lnSpc>
              <a:spcBef>
                <a:spcPts val="69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System-level testing: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choose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interface,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choose random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functions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interface,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call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values.</a:t>
            </a:r>
            <a:endParaRPr sz="2933">
              <a:latin typeface="Arial MT"/>
              <a:cs typeface="Arial MT"/>
            </a:endParaRPr>
          </a:p>
          <a:p>
            <a:pPr marL="586725" marR="6773" indent="-570639">
              <a:lnSpc>
                <a:spcPts val="3760"/>
              </a:lnSpc>
              <a:spcBef>
                <a:spcPts val="1400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Keep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trying until goal attained 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you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out 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34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900" y="1778433"/>
            <a:ext cx="3590832" cy="35908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9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6437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7" dirty="0"/>
              <a:t>BMI</a:t>
            </a:r>
            <a:r>
              <a:rPr spc="-47" dirty="0"/>
              <a:t> </a:t>
            </a:r>
            <a:r>
              <a:rPr spc="-7" dirty="0"/>
              <a:t>Calculation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566" y="2772066"/>
            <a:ext cx="7006913" cy="12869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022" y="1923506"/>
            <a:ext cx="1781980" cy="628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30499" y="2531034"/>
            <a:ext cx="747607" cy="282129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60"/>
              </a:lnSpc>
            </a:pPr>
            <a:r>
              <a:rPr sz="1867" b="1" spc="-7" dirty="0">
                <a:latin typeface="Arial"/>
                <a:cs typeface="Arial"/>
              </a:rPr>
              <a:t>Age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17183" y="2343916"/>
          <a:ext cx="3892973" cy="262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BMICalc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56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265">
                <a:tc>
                  <a:txBody>
                    <a:bodyPr/>
                    <a:lstStyle/>
                    <a:p>
                      <a:pPr marL="85725" marR="2312670" algn="just">
                        <a:lnSpc>
                          <a:spcPts val="165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height </a:t>
                      </a:r>
                      <a:r>
                        <a:rPr sz="19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weight  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65">
                <a:tc>
                  <a:txBody>
                    <a:bodyPr/>
                    <a:lstStyle/>
                    <a:p>
                      <a:pPr marL="85725" marR="1166495">
                        <a:lnSpc>
                          <a:spcPts val="1650"/>
                        </a:lnSpc>
                        <a:spcBef>
                          <a:spcPts val="10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bmi_value()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classify_bmi_adults()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classify_bmi_teens_and_children()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7610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5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6437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</a:t>
            </a:r>
            <a:r>
              <a:rPr spc="-6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7" dirty="0"/>
              <a:t>BMI</a:t>
            </a:r>
            <a:r>
              <a:rPr spc="-47" dirty="0"/>
              <a:t> </a:t>
            </a:r>
            <a:r>
              <a:rPr spc="-7" dirty="0"/>
              <a:t>Calculation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17183" y="2343916"/>
          <a:ext cx="3892973" cy="262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BMICalc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56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265">
                <a:tc>
                  <a:txBody>
                    <a:bodyPr/>
                    <a:lstStyle/>
                    <a:p>
                      <a:pPr marL="85725" marR="2312670" algn="just">
                        <a:lnSpc>
                          <a:spcPts val="165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height </a:t>
                      </a:r>
                      <a:r>
                        <a:rPr sz="19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weight  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65">
                <a:tc>
                  <a:txBody>
                    <a:bodyPr/>
                    <a:lstStyle/>
                    <a:p>
                      <a:pPr marL="85725" marR="1166495">
                        <a:lnSpc>
                          <a:spcPts val="1650"/>
                        </a:lnSpc>
                        <a:spcBef>
                          <a:spcPts val="10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bmi_value()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classify_bmi_adults()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classify_bmi_teens_and_children()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7610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4800" y="1481904"/>
            <a:ext cx="9753600" cy="52133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36773" marR="2994585" indent="-520687">
              <a:spcBef>
                <a:spcPts val="133"/>
              </a:spcBef>
            </a:pPr>
            <a:r>
              <a:rPr sz="2400" spc="-7" dirty="0"/>
              <a:t>def</a:t>
            </a:r>
            <a:r>
              <a:rPr sz="2400" spc="160" dirty="0"/>
              <a:t> </a:t>
            </a:r>
            <a:r>
              <a:rPr sz="2400" spc="-7" dirty="0"/>
              <a:t>test_bmi_value_valid(): </a:t>
            </a:r>
            <a:r>
              <a:rPr sz="2400" dirty="0"/>
              <a:t> </a:t>
            </a:r>
            <a:r>
              <a:rPr sz="2400" spc="-7" dirty="0"/>
              <a:t>bmi_calc</a:t>
            </a:r>
            <a:r>
              <a:rPr sz="2400" spc="-40" dirty="0"/>
              <a:t> </a:t>
            </a:r>
            <a:r>
              <a:rPr sz="2400" dirty="0"/>
              <a:t>=</a:t>
            </a:r>
            <a:r>
              <a:rPr sz="2400" spc="-33" dirty="0"/>
              <a:t> </a:t>
            </a:r>
            <a:r>
              <a:rPr sz="2400" spc="-7" dirty="0"/>
              <a:t>BMICalc(150,</a:t>
            </a:r>
            <a:r>
              <a:rPr sz="2400" spc="-33" dirty="0"/>
              <a:t> </a:t>
            </a:r>
            <a:r>
              <a:rPr sz="2400" spc="-7" dirty="0"/>
              <a:t>41,</a:t>
            </a:r>
            <a:r>
              <a:rPr sz="2400" spc="-33" dirty="0"/>
              <a:t> </a:t>
            </a:r>
            <a:r>
              <a:rPr sz="2400" spc="-7" dirty="0"/>
              <a:t>18)</a:t>
            </a:r>
          </a:p>
          <a:p>
            <a:pPr marL="536773" marR="2865048">
              <a:tabLst>
                <a:tab pos="1577301" algn="l"/>
              </a:tabLst>
            </a:pPr>
            <a:r>
              <a:rPr sz="2400" spc="-7" dirty="0"/>
              <a:t>bmi_value</a:t>
            </a:r>
            <a:r>
              <a:rPr sz="2400" spc="-67" dirty="0"/>
              <a:t> </a:t>
            </a:r>
            <a:r>
              <a:rPr sz="2400" dirty="0"/>
              <a:t>=</a:t>
            </a:r>
            <a:r>
              <a:rPr sz="2400" spc="-67" dirty="0"/>
              <a:t> </a:t>
            </a:r>
            <a:r>
              <a:rPr sz="2400" spc="-7" dirty="0"/>
              <a:t>bmi_calc.bmi_value() </a:t>
            </a:r>
            <a:r>
              <a:rPr sz="2400" spc="-1007" dirty="0"/>
              <a:t> </a:t>
            </a:r>
            <a:r>
              <a:rPr sz="2400" spc="-7" dirty="0"/>
              <a:t>assert	bmi_value</a:t>
            </a:r>
            <a:r>
              <a:rPr sz="2400" spc="-20" dirty="0"/>
              <a:t> </a:t>
            </a:r>
            <a:r>
              <a:rPr sz="2400" spc="-7" dirty="0"/>
              <a:t>==</a:t>
            </a:r>
            <a:r>
              <a:rPr sz="2400" spc="-20" dirty="0"/>
              <a:t> </a:t>
            </a:r>
            <a:r>
              <a:rPr sz="2400" spc="-7" dirty="0"/>
              <a:t>18.2</a:t>
            </a:r>
          </a:p>
          <a:p>
            <a:pPr>
              <a:spcBef>
                <a:spcPts val="53"/>
              </a:spcBef>
            </a:pPr>
            <a:endParaRPr sz="2400" spc="-7" dirty="0"/>
          </a:p>
          <a:p>
            <a:pPr marL="16933"/>
            <a:r>
              <a:rPr sz="2400" spc="-7" dirty="0"/>
              <a:t>def</a:t>
            </a:r>
            <a:r>
              <a:rPr sz="2400" spc="-87" dirty="0"/>
              <a:t> </a:t>
            </a:r>
            <a:r>
              <a:rPr sz="2400" spc="-7" dirty="0"/>
              <a:t>test_bmi_adult():</a:t>
            </a:r>
          </a:p>
          <a:p>
            <a:pPr marL="536773"/>
            <a:r>
              <a:rPr sz="2400" spc="-7" dirty="0"/>
              <a:t>bmi_calc</a:t>
            </a:r>
            <a:r>
              <a:rPr sz="2400" spc="-33" dirty="0"/>
              <a:t> </a:t>
            </a:r>
            <a:r>
              <a:rPr sz="2400" dirty="0"/>
              <a:t>=</a:t>
            </a:r>
            <a:r>
              <a:rPr sz="2400" spc="-33" dirty="0"/>
              <a:t> </a:t>
            </a:r>
            <a:r>
              <a:rPr sz="2400" spc="-7" dirty="0"/>
              <a:t>BMICalc(160,</a:t>
            </a:r>
            <a:r>
              <a:rPr sz="2400" spc="-33" dirty="0"/>
              <a:t> </a:t>
            </a:r>
            <a:r>
              <a:rPr sz="2400" spc="-7" dirty="0"/>
              <a:t>65,</a:t>
            </a:r>
            <a:r>
              <a:rPr sz="2400" spc="-27" dirty="0"/>
              <a:t> </a:t>
            </a:r>
            <a:r>
              <a:rPr sz="2400" spc="-7" dirty="0"/>
              <a:t>21)</a:t>
            </a:r>
          </a:p>
          <a:p>
            <a:pPr marL="536773" marR="1565448"/>
            <a:r>
              <a:rPr sz="2400" spc="-7" dirty="0"/>
              <a:t>bmi_class </a:t>
            </a:r>
            <a:r>
              <a:rPr sz="2400" dirty="0"/>
              <a:t>= </a:t>
            </a:r>
            <a:r>
              <a:rPr sz="2400" spc="-7" dirty="0"/>
              <a:t>bmi_calc.classify_bmi_adults() </a:t>
            </a:r>
            <a:r>
              <a:rPr sz="2400" spc="-1007" dirty="0"/>
              <a:t> </a:t>
            </a:r>
            <a:r>
              <a:rPr sz="2400" spc="-7" dirty="0"/>
              <a:t>assert</a:t>
            </a:r>
            <a:r>
              <a:rPr sz="2400" spc="-20" dirty="0"/>
              <a:t> </a:t>
            </a:r>
            <a:r>
              <a:rPr sz="2400" spc="-7" dirty="0"/>
              <a:t>bmi_class</a:t>
            </a:r>
            <a:r>
              <a:rPr sz="2400" spc="-13" dirty="0"/>
              <a:t> </a:t>
            </a:r>
            <a:r>
              <a:rPr sz="2400" spc="-7" dirty="0"/>
              <a:t>==</a:t>
            </a:r>
            <a:r>
              <a:rPr sz="2400" spc="-13" dirty="0"/>
              <a:t> </a:t>
            </a:r>
            <a:r>
              <a:rPr sz="2400" spc="-7" dirty="0"/>
              <a:t>"Overweight"</a:t>
            </a:r>
          </a:p>
          <a:p>
            <a:pPr>
              <a:spcBef>
                <a:spcPts val="53"/>
              </a:spcBef>
            </a:pPr>
            <a:endParaRPr sz="2400" spc="-7" dirty="0"/>
          </a:p>
          <a:p>
            <a:pPr marL="536773" marR="3124969" indent="-520687"/>
            <a:r>
              <a:rPr sz="2400" spc="-7" dirty="0"/>
              <a:t>def test_bmi_children_4y(): </a:t>
            </a:r>
            <a:endParaRPr lang="en-US" sz="2400" spc="-7" dirty="0" smtClean="0"/>
          </a:p>
          <a:p>
            <a:pPr marL="536773" marR="3124969" indent="-520687"/>
            <a:r>
              <a:rPr lang="en-US" sz="2400" spc="-7"/>
              <a:t>	</a:t>
            </a:r>
            <a:r>
              <a:rPr sz="2400" spc="-7" smtClean="0"/>
              <a:t>bmi_calc</a:t>
            </a:r>
            <a:r>
              <a:rPr sz="2400" spc="-40" dirty="0" smtClean="0"/>
              <a:t> </a:t>
            </a:r>
            <a:r>
              <a:rPr sz="2400" dirty="0"/>
              <a:t>=</a:t>
            </a:r>
            <a:r>
              <a:rPr sz="2400" spc="-33" dirty="0"/>
              <a:t> </a:t>
            </a:r>
            <a:r>
              <a:rPr sz="2400" spc="-7" dirty="0"/>
              <a:t>BMICalc(100,</a:t>
            </a:r>
            <a:r>
              <a:rPr sz="2400" spc="-33" dirty="0"/>
              <a:t> </a:t>
            </a:r>
            <a:r>
              <a:rPr sz="2400" spc="-7" dirty="0"/>
              <a:t>13,</a:t>
            </a:r>
            <a:r>
              <a:rPr sz="2400" spc="-33" dirty="0"/>
              <a:t> </a:t>
            </a:r>
            <a:r>
              <a:rPr sz="2400" spc="-7" dirty="0"/>
              <a:t>4)</a:t>
            </a:r>
          </a:p>
          <a:p>
            <a:pPr marL="536773" marR="6773"/>
            <a:r>
              <a:rPr sz="2400" spc="-7" dirty="0"/>
              <a:t>bmi_class </a:t>
            </a:r>
            <a:r>
              <a:rPr sz="2400" dirty="0"/>
              <a:t>= </a:t>
            </a:r>
            <a:r>
              <a:rPr sz="2400" spc="-7" dirty="0"/>
              <a:t>bmi_calc.classify_bmi_teens_and_children() </a:t>
            </a:r>
            <a:r>
              <a:rPr sz="2400" spc="-1007" dirty="0"/>
              <a:t> </a:t>
            </a:r>
            <a:r>
              <a:rPr sz="2400" spc="-7" dirty="0"/>
              <a:t>assert</a:t>
            </a:r>
            <a:r>
              <a:rPr sz="2400" spc="-13" dirty="0"/>
              <a:t> </a:t>
            </a:r>
            <a:r>
              <a:rPr sz="2400" spc="-7" dirty="0"/>
              <a:t>bmi_class</a:t>
            </a:r>
            <a:r>
              <a:rPr sz="2400" spc="-13" dirty="0"/>
              <a:t> </a:t>
            </a:r>
            <a:r>
              <a:rPr sz="2400" spc="-7" dirty="0"/>
              <a:t>==</a:t>
            </a:r>
            <a:r>
              <a:rPr sz="2400" spc="-13" dirty="0"/>
              <a:t> </a:t>
            </a:r>
            <a:r>
              <a:rPr sz="2400" spc="-7" dirty="0"/>
              <a:t>"Underweight"</a:t>
            </a:r>
          </a:p>
        </p:txBody>
      </p:sp>
    </p:spTree>
    <p:extLst>
      <p:ext uri="{BB962C8B-B14F-4D97-AF65-F5344CB8AC3E}">
        <p14:creationId xmlns:p14="http://schemas.microsoft.com/office/powerpoint/2010/main" val="26827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1017777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Random</a:t>
            </a:r>
            <a:r>
              <a:rPr spc="-33" dirty="0"/>
              <a:t> </a:t>
            </a:r>
            <a:r>
              <a:rPr spc="-13" dirty="0"/>
              <a:t>Generation</a:t>
            </a:r>
            <a:r>
              <a:rPr spc="-40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7" dirty="0"/>
              <a:t>BMI</a:t>
            </a:r>
            <a:r>
              <a:rPr spc="-33" dirty="0"/>
              <a:t> </a:t>
            </a:r>
            <a:r>
              <a:rPr spc="-7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68983" y="1608716"/>
          <a:ext cx="3892973" cy="262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BMICalc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56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265">
                <a:tc>
                  <a:txBody>
                    <a:bodyPr/>
                    <a:lstStyle/>
                    <a:p>
                      <a:pPr marL="85725" marR="2312670" algn="just">
                        <a:lnSpc>
                          <a:spcPts val="165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height </a:t>
                      </a:r>
                      <a:r>
                        <a:rPr sz="19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weight  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08373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65">
                <a:tc>
                  <a:txBody>
                    <a:bodyPr/>
                    <a:lstStyle/>
                    <a:p>
                      <a:pPr marL="85725" marR="1166495">
                        <a:lnSpc>
                          <a:spcPts val="1650"/>
                        </a:lnSpc>
                        <a:spcBef>
                          <a:spcPts val="10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bmi_value()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classify_bmi_adults()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classify_bmi_teens_and_children()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76107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3923" y="1742073"/>
            <a:ext cx="6305127" cy="4515766"/>
          </a:xfrm>
          <a:prstGeom prst="rect">
            <a:avLst/>
          </a:prstGeom>
        </p:spPr>
        <p:txBody>
          <a:bodyPr vert="horz" wrap="square" lIns="0" tIns="146473" rIns="0" bIns="0" rtlCol="0">
            <a:spAutoFit/>
          </a:bodyPr>
          <a:lstStyle/>
          <a:p>
            <a:pPr marL="428403" indent="-412316">
              <a:spcBef>
                <a:spcPts val="115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case:</a:t>
            </a:r>
            <a:endParaRPr sz="2400">
              <a:latin typeface="Arial MT"/>
              <a:cs typeface="Arial MT"/>
            </a:endParaRPr>
          </a:p>
          <a:p>
            <a:pPr marR="3262125" algn="ctr">
              <a:spcBef>
                <a:spcPts val="102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def</a:t>
            </a:r>
            <a:r>
              <a:rPr sz="2400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test_1():</a:t>
            </a:r>
            <a:endParaRPr sz="2400">
              <a:latin typeface="Consolas"/>
              <a:cs typeface="Consolas"/>
            </a:endParaRPr>
          </a:p>
          <a:p>
            <a:pPr marL="428403" marR="1079473" indent="-412316">
              <a:lnSpc>
                <a:spcPts val="2573"/>
              </a:lnSpc>
              <a:spcBef>
                <a:spcPts val="1359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Instantiate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class-under-test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values:</a:t>
            </a:r>
            <a:endParaRPr sz="2400">
              <a:latin typeface="Arial MT"/>
              <a:cs typeface="Arial MT"/>
            </a:endParaRPr>
          </a:p>
          <a:p>
            <a:pPr marR="3262125" algn="ctr">
              <a:lnSpc>
                <a:spcPts val="2727"/>
              </a:lnSpc>
              <a:spcBef>
                <a:spcPts val="1013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def</a:t>
            </a:r>
            <a:r>
              <a:rPr sz="2400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test_1():</a:t>
            </a:r>
            <a:endParaRPr sz="2400">
              <a:latin typeface="Consolas"/>
              <a:cs typeface="Consolas"/>
            </a:endParaRPr>
          </a:p>
          <a:p>
            <a:pPr marL="235367" algn="ctr">
              <a:lnSpc>
                <a:spcPts val="2719"/>
              </a:lnSpc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cut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BMICalc(180,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50,</a:t>
            </a:r>
            <a:r>
              <a:rPr sz="2400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40)</a:t>
            </a:r>
            <a:endParaRPr sz="2400">
              <a:latin typeface="Consolas"/>
              <a:cs typeface="Consolas"/>
            </a:endParaRPr>
          </a:p>
          <a:p>
            <a:pPr marL="428403" marR="391997" indent="-412316">
              <a:lnSpc>
                <a:spcPts val="2573"/>
              </a:lnSpc>
              <a:spcBef>
                <a:spcPts val="139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Insert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1+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calls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assignments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class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variables.</a:t>
            </a:r>
            <a:endParaRPr sz="2400">
              <a:latin typeface="Arial MT"/>
              <a:cs typeface="Arial MT"/>
            </a:endParaRPr>
          </a:p>
          <a:p>
            <a:pPr marL="1037987" lvl="1" indent="-412316">
              <a:lnSpc>
                <a:spcPts val="2419"/>
              </a:lnSpc>
              <a:buChar char="•"/>
              <a:tabLst>
                <a:tab pos="1037141" algn="l"/>
                <a:tab pos="103883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calls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endParaRPr sz="2400">
              <a:latin typeface="Arial MT"/>
              <a:cs typeface="Arial MT"/>
            </a:endParaRPr>
          </a:p>
          <a:p>
            <a:pPr marL="1037987" lvl="1" indent="-412316">
              <a:lnSpc>
                <a:spcPts val="2600"/>
              </a:lnSpc>
              <a:buChar char="•"/>
              <a:tabLst>
                <a:tab pos="1037141" algn="l"/>
                <a:tab pos="103883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Which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method/variable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endParaRPr sz="2400">
              <a:latin typeface="Arial MT"/>
              <a:cs typeface="Arial MT"/>
            </a:endParaRPr>
          </a:p>
          <a:p>
            <a:pPr marL="1037987" lvl="1" indent="-412316">
              <a:lnSpc>
                <a:spcPts val="2740"/>
              </a:lnSpc>
              <a:buChar char="•"/>
              <a:tabLst>
                <a:tab pos="1037141" algn="l"/>
                <a:tab pos="103883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parameters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5034" y="4574493"/>
            <a:ext cx="4848013" cy="13816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127"/>
              </a:lnSpc>
              <a:spcBef>
                <a:spcPts val="13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def</a:t>
            </a:r>
            <a:r>
              <a:rPr sz="1867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test_1():</a:t>
            </a:r>
            <a:endParaRPr sz="1867">
              <a:latin typeface="Consolas"/>
              <a:cs typeface="Consolas"/>
            </a:endParaRPr>
          </a:p>
          <a:p>
            <a:pPr marL="276853">
              <a:lnSpc>
                <a:spcPts val="2013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cut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BMICalc(180,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50,</a:t>
            </a:r>
            <a:r>
              <a:rPr sz="1867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40)</a:t>
            </a:r>
            <a:endParaRPr sz="1867">
              <a:latin typeface="Consolas"/>
              <a:cs typeface="Consolas"/>
            </a:endParaRPr>
          </a:p>
          <a:p>
            <a:pPr marL="276853" marR="1437604">
              <a:lnSpc>
                <a:spcPts val="2013"/>
              </a:lnSpc>
              <a:spcBef>
                <a:spcPts val="14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output</a:t>
            </a:r>
            <a:r>
              <a:rPr sz="1867" spc="-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cut.bmi_value()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cut.height</a:t>
            </a:r>
            <a:r>
              <a:rPr sz="1867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15681</a:t>
            </a:r>
            <a:endParaRPr sz="1867">
              <a:latin typeface="Consolas"/>
              <a:cs typeface="Consolas"/>
            </a:endParaRPr>
          </a:p>
          <a:p>
            <a:pPr marL="276853">
              <a:spcBef>
                <a:spcPts val="21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output2</a:t>
            </a:r>
            <a:r>
              <a:rPr sz="1867" spc="-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6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cut.classify_bmi_adults()</a:t>
            </a:r>
            <a:endParaRPr sz="1867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829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6702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Random</a:t>
            </a:r>
            <a:r>
              <a:rPr spc="-120" dirty="0"/>
              <a:t> </a:t>
            </a:r>
            <a:r>
              <a:rPr spc="-7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088967" cy="272119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Sometime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viable: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Extremely</a:t>
            </a:r>
            <a:r>
              <a:rPr sz="2933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fast.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implement,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understand.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inputs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considered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equal,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designer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bias.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However…</a:t>
            </a:r>
            <a:endParaRPr sz="34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0967" y="3931034"/>
            <a:ext cx="7227135" cy="24090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2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508"/>
            <a:ext cx="9478433" cy="7146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533" spc="-93" dirty="0"/>
              <a:t>Test</a:t>
            </a:r>
            <a:r>
              <a:rPr sz="4533" spc="-27" dirty="0"/>
              <a:t> </a:t>
            </a:r>
            <a:r>
              <a:rPr sz="4533" spc="-7" dirty="0"/>
              <a:t>Creation</a:t>
            </a:r>
            <a:r>
              <a:rPr sz="4533" spc="-27" dirty="0"/>
              <a:t> </a:t>
            </a:r>
            <a:r>
              <a:rPr sz="4533" spc="-7" dirty="0"/>
              <a:t>as</a:t>
            </a:r>
            <a:r>
              <a:rPr sz="4533" spc="-20" dirty="0"/>
              <a:t> </a:t>
            </a:r>
            <a:r>
              <a:rPr sz="4533" dirty="0"/>
              <a:t>a</a:t>
            </a:r>
            <a:r>
              <a:rPr sz="4533" spc="-27" dirty="0"/>
              <a:t> </a:t>
            </a:r>
            <a:r>
              <a:rPr sz="4533" spc="-13" dirty="0"/>
              <a:t>Search</a:t>
            </a:r>
            <a:r>
              <a:rPr sz="4533" spc="-27" dirty="0"/>
              <a:t> </a:t>
            </a:r>
            <a:r>
              <a:rPr sz="4533" spc="-7" dirty="0"/>
              <a:t>Problem</a:t>
            </a:r>
            <a:endParaRPr sz="4533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5"/>
            <a:ext cx="10291233" cy="377032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you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goal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mind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testing?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Make</a:t>
            </a:r>
            <a:r>
              <a:rPr sz="2933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the</a:t>
            </a:r>
            <a:r>
              <a:rPr sz="2933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program</a:t>
            </a:r>
            <a:r>
              <a:rPr sz="2933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crash,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achieve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code</a:t>
            </a:r>
            <a:r>
              <a:rPr sz="2933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coverage,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cover </a:t>
            </a:r>
            <a:r>
              <a:rPr sz="2933" i="1" spc="-7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all</a:t>
            </a:r>
            <a:r>
              <a:rPr sz="2933" i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2-way interactions,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…</a:t>
            </a:r>
            <a:endParaRPr sz="2933">
              <a:latin typeface="Arial"/>
              <a:cs typeface="Arial"/>
            </a:endParaRPr>
          </a:p>
          <a:p>
            <a:pPr marL="474968" marR="508834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13" dirty="0">
                <a:solidFill>
                  <a:srgbClr val="4F4F4F"/>
                </a:solidFill>
                <a:latin typeface="Arial MT"/>
                <a:cs typeface="Arial MT"/>
              </a:rPr>
              <a:t>You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searching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 achieves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lnSpc>
                <a:spcPts val="3960"/>
              </a:lnSpc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Search-based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endParaRPr sz="3467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guess-and-check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process.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5873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508"/>
            <a:ext cx="9478433" cy="7146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533" spc="-93" dirty="0"/>
              <a:t>Test</a:t>
            </a:r>
            <a:r>
              <a:rPr sz="4533" spc="-27" dirty="0"/>
              <a:t> </a:t>
            </a:r>
            <a:r>
              <a:rPr sz="4533" spc="-7" dirty="0"/>
              <a:t>Creation</a:t>
            </a:r>
            <a:r>
              <a:rPr sz="4533" spc="-27" dirty="0"/>
              <a:t> </a:t>
            </a:r>
            <a:r>
              <a:rPr sz="4533" spc="-7" dirty="0"/>
              <a:t>as</a:t>
            </a:r>
            <a:r>
              <a:rPr sz="4533" spc="-20" dirty="0"/>
              <a:t> </a:t>
            </a:r>
            <a:r>
              <a:rPr sz="4533" dirty="0"/>
              <a:t>a</a:t>
            </a:r>
            <a:r>
              <a:rPr sz="4533" spc="-27" dirty="0"/>
              <a:t> </a:t>
            </a:r>
            <a:r>
              <a:rPr sz="4533" spc="-13" dirty="0"/>
              <a:t>Search</a:t>
            </a:r>
            <a:r>
              <a:rPr sz="4533" spc="-27" dirty="0"/>
              <a:t> </a:t>
            </a:r>
            <a:r>
              <a:rPr sz="4533" spc="-7" dirty="0"/>
              <a:t>Problem</a:t>
            </a:r>
            <a:endParaRPr sz="4533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46079" cy="321100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"/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measured: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exceptions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were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thrown?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representative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output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returned?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percentage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lines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covered?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diverse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input?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measured,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automated.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485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8434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Search-Based</a:t>
            </a:r>
            <a:r>
              <a:rPr spc="-80" dirty="0"/>
              <a:t> </a:t>
            </a:r>
            <a:r>
              <a:rPr spc="-93" dirty="0"/>
              <a:t>Test</a:t>
            </a:r>
            <a:r>
              <a:rPr spc="-60" dirty="0"/>
              <a:t> </a:t>
            </a:r>
            <a:r>
              <a:rPr spc="-7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378" y="1801279"/>
            <a:ext cx="6416887" cy="418588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Make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one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or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more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guesses.</a:t>
            </a:r>
            <a:endParaRPr sz="3467">
              <a:latin typeface="Arial"/>
              <a:cs typeface="Arial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Generate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individual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full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suites.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Check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whether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goal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is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met.</a:t>
            </a:r>
            <a:endParaRPr sz="3467">
              <a:latin typeface="Arial"/>
              <a:cs typeface="Arial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Score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3" dirty="0">
                <a:solidFill>
                  <a:srgbClr val="4F4F4F"/>
                </a:solidFill>
                <a:latin typeface="Arial"/>
                <a:cs typeface="Arial"/>
              </a:rPr>
              <a:t>Try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until</a:t>
            </a: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time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runs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out.</a:t>
            </a:r>
            <a:endParaRPr sz="3467">
              <a:latin typeface="Arial"/>
              <a:cs typeface="Arial"/>
            </a:endParaRPr>
          </a:p>
          <a:p>
            <a:pPr marL="1084553" marR="916917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Alter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feedback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again!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6967" y="1907750"/>
            <a:ext cx="4129768" cy="30424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7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8022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Fault-Based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27710"/>
            <a:ext cx="10020300" cy="3238216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563865" indent="-458882">
              <a:lnSpc>
                <a:spcPct val="1010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studying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 in previous designs, we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prevent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similar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designs.</a:t>
            </a:r>
            <a:endParaRPr sz="3467">
              <a:latin typeface="Arial MT"/>
              <a:cs typeface="Arial MT"/>
            </a:endParaRPr>
          </a:p>
          <a:p>
            <a:pPr marL="474968" marR="68578" indent="-458882">
              <a:lnSpc>
                <a:spcPts val="4200"/>
              </a:lnSpc>
              <a:spcBef>
                <a:spcPts val="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techniques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think </a:t>
            </a:r>
            <a:r>
              <a:rPr sz="3467" i="1" spc="-9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dirty="0">
                <a:solidFill>
                  <a:srgbClr val="4F4F4F"/>
                </a:solidFill>
                <a:latin typeface="Arial"/>
                <a:cs typeface="Arial"/>
              </a:rPr>
              <a:t>should</a:t>
            </a:r>
            <a:r>
              <a:rPr sz="3467" i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happen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lnSpc>
                <a:spcPts val="4053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also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knowledge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endParaRPr sz="3467">
              <a:latin typeface="Arial MT"/>
              <a:cs typeface="Arial MT"/>
            </a:endParaRPr>
          </a:p>
          <a:p>
            <a:pPr marL="474968">
              <a:spcBef>
                <a:spcPts val="40"/>
              </a:spcBef>
            </a:pP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what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has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gone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wrong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in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other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programs.</a:t>
            </a:r>
            <a:endParaRPr sz="34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6634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Search</a:t>
            </a:r>
            <a:r>
              <a:rPr spc="-127" dirty="0"/>
              <a:t> </a:t>
            </a:r>
            <a:r>
              <a:rPr spc="-7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397912" cy="379499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093865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order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tried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key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efficiently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finding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follows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strategy.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Called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“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metaheuristic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”.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Metaheuristics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ignore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known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unviable.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Smarter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pure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guessing!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9469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5090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Heuristics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Graph</a:t>
            </a:r>
            <a:r>
              <a:rPr spc="-53" dirty="0"/>
              <a:t> </a:t>
            </a:r>
            <a:r>
              <a:rPr spc="-7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09" y="1801266"/>
            <a:ext cx="9858587" cy="442178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86725" indent="-570639">
              <a:spcBef>
                <a:spcPts val="540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Arrange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nodes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hierarchy.</a:t>
            </a:r>
            <a:endParaRPr sz="3467">
              <a:latin typeface="Arial MT"/>
              <a:cs typeface="Arial MT"/>
            </a:endParaRPr>
          </a:p>
          <a:p>
            <a:pPr marL="1196310" marR="1913419" lvl="1" indent="-530000">
              <a:lnSpc>
                <a:spcPts val="3133"/>
              </a:lnSpc>
              <a:spcBef>
                <a:spcPts val="77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Breadth-first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search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looks at all nodes on </a:t>
            </a:r>
            <a:r>
              <a:rPr sz="2933" spc="-8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same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level.</a:t>
            </a:r>
            <a:endParaRPr sz="2933">
              <a:latin typeface="Arial MT"/>
              <a:cs typeface="Arial MT"/>
            </a:endParaRPr>
          </a:p>
          <a:p>
            <a:pPr marL="1196310" marR="2049729" lvl="1" indent="-530000">
              <a:lnSpc>
                <a:spcPts val="3133"/>
              </a:lnSpc>
              <a:spcBef>
                <a:spcPts val="73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Depth-first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search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drops down hierarchy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backtracking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occur.</a:t>
            </a:r>
            <a:endParaRPr sz="2933">
              <a:latin typeface="Arial MT"/>
              <a:cs typeface="Arial MT"/>
            </a:endParaRPr>
          </a:p>
          <a:p>
            <a:pPr marL="586725" indent="-570639">
              <a:spcBef>
                <a:spcPts val="900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Attempt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estimate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shortest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path.</a:t>
            </a:r>
            <a:endParaRPr sz="3467">
              <a:latin typeface="Arial MT"/>
              <a:cs typeface="Arial MT"/>
            </a:endParaRPr>
          </a:p>
          <a:p>
            <a:pPr marL="1196310" marR="6773" lvl="1" indent="-530000">
              <a:lnSpc>
                <a:spcPts val="3133"/>
              </a:lnSpc>
              <a:spcBef>
                <a:spcPts val="77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A*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search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examines distance traveled and estimates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optimal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next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step.</a:t>
            </a:r>
            <a:endParaRPr sz="2933">
              <a:latin typeface="Arial MT"/>
              <a:cs typeface="Arial MT"/>
            </a:endParaRPr>
          </a:p>
          <a:p>
            <a:pPr marL="1196310" lvl="1" indent="-530000">
              <a:spcBef>
                <a:spcPts val="305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domain-specific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scoring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function.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920" y="1514354"/>
            <a:ext cx="2658885" cy="26588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0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8434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Search-Based</a:t>
            </a:r>
            <a:r>
              <a:rPr spc="-80" dirty="0"/>
              <a:t> </a:t>
            </a:r>
            <a:r>
              <a:rPr spc="-93" dirty="0"/>
              <a:t>Test</a:t>
            </a:r>
            <a:r>
              <a:rPr spc="-60" dirty="0"/>
              <a:t> </a:t>
            </a:r>
            <a:r>
              <a:rPr spc="-7" dirty="0"/>
              <a:t>Generation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67" y="1893484"/>
            <a:ext cx="2019015" cy="1997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360" y="3976541"/>
            <a:ext cx="290999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143082">
              <a:lnSpc>
                <a:spcPct val="100699"/>
              </a:lnSpc>
              <a:spcBef>
                <a:spcPts val="113"/>
              </a:spcBef>
            </a:pPr>
            <a:r>
              <a:rPr sz="2400" b="1" spc="-7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Metaheuristic </a:t>
            </a:r>
            <a:r>
              <a:rPr sz="2400" b="1" spc="7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(Sampling</a:t>
            </a:r>
            <a:r>
              <a:rPr sz="2400" b="1" spc="-13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Strategy)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757" y="5084151"/>
            <a:ext cx="2189480" cy="114646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847" algn="ctr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Geneti</a:t>
            </a:r>
            <a:r>
              <a:rPr sz="1867" dirty="0">
                <a:latin typeface="Arial MT"/>
                <a:cs typeface="Arial MT"/>
              </a:rPr>
              <a:t>c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Algorithm  Simulate</a:t>
            </a:r>
            <a:r>
              <a:rPr sz="1867" dirty="0">
                <a:latin typeface="Arial MT"/>
                <a:cs typeface="Arial MT"/>
              </a:rPr>
              <a:t>d</a:t>
            </a:r>
            <a:r>
              <a:rPr sz="1867" spc="-1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Annealing  Hill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Climber</a:t>
            </a:r>
            <a:endParaRPr sz="1867">
              <a:latin typeface="Arial MT"/>
              <a:cs typeface="Arial MT"/>
            </a:endParaRPr>
          </a:p>
          <a:p>
            <a:pPr marL="5080" algn="ctr">
              <a:lnSpc>
                <a:spcPts val="2133"/>
              </a:lnSpc>
            </a:pPr>
            <a:r>
              <a:rPr sz="1867" dirty="0">
                <a:latin typeface="Arial MT"/>
                <a:cs typeface="Arial MT"/>
              </a:rPr>
              <a:t>(...)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3166" y="1804312"/>
            <a:ext cx="1938020" cy="2021840"/>
            <a:chOff x="902374" y="1353234"/>
            <a:chExt cx="1453515" cy="1516380"/>
          </a:xfrm>
        </p:grpSpPr>
        <p:sp>
          <p:nvSpPr>
            <p:cNvPr id="7" name="object 7"/>
            <p:cNvSpPr/>
            <p:nvPr/>
          </p:nvSpPr>
          <p:spPr>
            <a:xfrm>
              <a:off x="907137" y="1357996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1000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907137" y="1357996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972463" y="1420115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1000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72463" y="1420115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789" y="1482234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09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789" y="1482234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149" y="1857478"/>
              <a:ext cx="539101" cy="512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98252" y="2359568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09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8252" y="2359568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3578" y="2421687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09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3578" y="2421687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028904" y="2483805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3215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21599" y="0"/>
                  </a:lnTo>
                  <a:lnTo>
                    <a:pt x="321599" y="3809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8904" y="2483805"/>
              <a:ext cx="321945" cy="381000"/>
            </a:xfrm>
            <a:custGeom>
              <a:avLst/>
              <a:gdLst/>
              <a:ahLst/>
              <a:cxnLst/>
              <a:rect l="l" t="t" r="r" b="b"/>
              <a:pathLst>
                <a:path w="321944" h="381000">
                  <a:moveTo>
                    <a:pt x="0" y="0"/>
                  </a:moveTo>
                  <a:lnTo>
                    <a:pt x="321599" y="0"/>
                  </a:lnTo>
                  <a:lnTo>
                    <a:pt x="3215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00234" y="2403650"/>
            <a:ext cx="409024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716774" algn="l"/>
              </a:tabLst>
            </a:pPr>
            <a:r>
              <a:rPr sz="4800" b="1" dirty="0">
                <a:latin typeface="Arial"/>
                <a:cs typeface="Arial"/>
              </a:rPr>
              <a:t>+	=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7810" y="3976541"/>
            <a:ext cx="326051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9952" marR="6773" indent="-33866">
              <a:lnSpc>
                <a:spcPct val="100699"/>
              </a:lnSpc>
              <a:spcBef>
                <a:spcPts val="113"/>
              </a:spcBef>
            </a:pPr>
            <a:r>
              <a:rPr sz="2400" b="1" spc="-7" dirty="0">
                <a:latin typeface="Arial"/>
                <a:cs typeface="Arial"/>
              </a:rPr>
              <a:t>The</a:t>
            </a:r>
            <a:r>
              <a:rPr sz="2400" b="1" spc="-6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Fitness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Functions </a:t>
            </a:r>
            <a:r>
              <a:rPr sz="2400" b="1" spc="-6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(Feedback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Strategies)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9006" y="5084151"/>
            <a:ext cx="3001433" cy="11592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086" marR="6773" indent="1693" algn="ctr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Distance to Coverage Goals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Count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Executions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Thrown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Input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or</a:t>
            </a:r>
            <a:r>
              <a:rPr sz="1867" spc="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Output</a:t>
            </a:r>
            <a:r>
              <a:rPr sz="1867" spc="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Diversity </a:t>
            </a:r>
            <a:r>
              <a:rPr sz="1867" dirty="0">
                <a:latin typeface="Arial MT"/>
                <a:cs typeface="Arial MT"/>
              </a:rPr>
              <a:t> (...)</a:t>
            </a:r>
            <a:endParaRPr sz="1867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7401" y="1882934"/>
            <a:ext cx="2018999" cy="20189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364975" y="4344840"/>
            <a:ext cx="1084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Arial"/>
                <a:cs typeface="Arial"/>
              </a:rPr>
              <a:t>(Goals)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555484" y="5084151"/>
            <a:ext cx="2699173" cy="11592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72714" marR="162556" indent="361518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Cause Crashes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Cover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Code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Structure,</a:t>
            </a:r>
            <a:endParaRPr sz="1867">
              <a:latin typeface="Arial MT"/>
              <a:cs typeface="Arial MT"/>
            </a:endParaRPr>
          </a:p>
          <a:p>
            <a:pPr marL="1173451" marR="6773" indent="-1157363">
              <a:lnSpc>
                <a:spcPts val="2200"/>
              </a:lnSpc>
            </a:pPr>
            <a:r>
              <a:rPr sz="1867" spc="-7" dirty="0">
                <a:latin typeface="Arial MT"/>
                <a:cs typeface="Arial MT"/>
              </a:rPr>
              <a:t>Generat</a:t>
            </a:r>
            <a:r>
              <a:rPr sz="1867" dirty="0">
                <a:latin typeface="Arial MT"/>
                <a:cs typeface="Arial MT"/>
              </a:rPr>
              <a:t>e</a:t>
            </a:r>
            <a:r>
              <a:rPr sz="1867" spc="-7" dirty="0">
                <a:latin typeface="Arial MT"/>
                <a:cs typeface="Arial MT"/>
              </a:rPr>
              <a:t> Coverin</a:t>
            </a:r>
            <a:r>
              <a:rPr sz="1867" dirty="0">
                <a:latin typeface="Arial MT"/>
                <a:cs typeface="Arial MT"/>
              </a:rPr>
              <a:t>g</a:t>
            </a:r>
            <a:r>
              <a:rPr sz="1867" spc="-1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Arra</a:t>
            </a:r>
            <a:r>
              <a:rPr sz="1867" spc="-140" dirty="0">
                <a:latin typeface="Arial MT"/>
                <a:cs typeface="Arial MT"/>
              </a:rPr>
              <a:t>y</a:t>
            </a:r>
            <a:r>
              <a:rPr sz="1867" dirty="0">
                <a:latin typeface="Arial MT"/>
                <a:cs typeface="Arial MT"/>
              </a:rPr>
              <a:t>,  (...)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7251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73262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Metaheuristic</a:t>
            </a:r>
            <a:r>
              <a:rPr spc="-293" dirty="0"/>
              <a:t> </a:t>
            </a:r>
            <a:r>
              <a:rPr spc="-7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62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137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127" dirty="0"/>
              <a:t> </a:t>
            </a:r>
            <a:r>
              <a:rPr dirty="0"/>
              <a:t>Metaheuristic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2244" y="1853191"/>
            <a:ext cx="6628553" cy="372093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007508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Decides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select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revise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solutions.</a:t>
            </a:r>
            <a:endParaRPr sz="3467">
              <a:latin typeface="Arial MT"/>
              <a:cs typeface="Arial MT"/>
            </a:endParaRPr>
          </a:p>
          <a:p>
            <a:pPr marL="1084553" marR="750975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Changes approach based on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guesses.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Fitness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functions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give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feedback.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ct val="90000"/>
              </a:lnSpc>
              <a:spcBef>
                <a:spcPts val="6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Population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mechanisms choose 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determine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evolve.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0383" y="2376367"/>
            <a:ext cx="2552700" cy="2759285"/>
            <a:chOff x="1170287" y="1782275"/>
            <a:chExt cx="1914525" cy="2069464"/>
          </a:xfrm>
        </p:grpSpPr>
        <p:sp>
          <p:nvSpPr>
            <p:cNvPr id="5" name="object 5"/>
            <p:cNvSpPr/>
            <p:nvPr/>
          </p:nvSpPr>
          <p:spPr>
            <a:xfrm>
              <a:off x="1175049" y="178703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175049" y="178703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261255" y="187195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261255" y="187195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347460" y="195686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460" y="195686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530" y="2469809"/>
              <a:ext cx="711406" cy="7007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82938" y="315614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2938" y="315614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9144" y="324106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9144" y="324106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5349" y="3325974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5349" y="3325974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970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137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127" dirty="0"/>
              <a:t> </a:t>
            </a:r>
            <a:r>
              <a:rPr dirty="0"/>
              <a:t>Metaheuristic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0477" y="1801279"/>
            <a:ext cx="8928100" cy="369370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Decides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select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revise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ct val="90000"/>
              </a:lnSpc>
              <a:spcBef>
                <a:spcPts val="70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Small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changes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</a:t>
            </a:r>
            <a:r>
              <a:rPr sz="2933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(local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search) </a:t>
            </a:r>
            <a:r>
              <a:rPr sz="2933" b="1" spc="-79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 larger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changes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multiple solutions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(global 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search)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933">
              <a:latin typeface="Arial MT"/>
              <a:cs typeface="Arial MT"/>
            </a:endParaRPr>
          </a:p>
          <a:p>
            <a:pPr marL="1084553" marR="653610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 based on natural phenomena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(swarm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behavior,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evolution).</a:t>
            </a:r>
            <a:endParaRPr sz="2933">
              <a:latin typeface="Arial MT"/>
              <a:cs typeface="Arial MT"/>
            </a:endParaRPr>
          </a:p>
          <a:p>
            <a:pPr marL="1084553" marR="946550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Trade-off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between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speed,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complexity,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understandability.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317" y="2846900"/>
            <a:ext cx="2552700" cy="2759285"/>
            <a:chOff x="129237" y="2135175"/>
            <a:chExt cx="1914525" cy="2069464"/>
          </a:xfrm>
        </p:grpSpPr>
        <p:sp>
          <p:nvSpPr>
            <p:cNvPr id="5" name="object 5"/>
            <p:cNvSpPr/>
            <p:nvPr/>
          </p:nvSpPr>
          <p:spPr>
            <a:xfrm>
              <a:off x="133999" y="213993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33999" y="213993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0205" y="222485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424200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200" y="0"/>
                  </a:lnTo>
                  <a:lnTo>
                    <a:pt x="424200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0205" y="222485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0" y="0"/>
                  </a:moveTo>
                  <a:lnTo>
                    <a:pt x="424200" y="0"/>
                  </a:lnTo>
                  <a:lnTo>
                    <a:pt x="424200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06410" y="230976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424200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200" y="0"/>
                  </a:lnTo>
                  <a:lnTo>
                    <a:pt x="424200" y="5207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6410" y="230976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5" h="521335">
                  <a:moveTo>
                    <a:pt x="0" y="0"/>
                  </a:moveTo>
                  <a:lnTo>
                    <a:pt x="424200" y="0"/>
                  </a:lnTo>
                  <a:lnTo>
                    <a:pt x="424200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480" y="2822709"/>
              <a:ext cx="711406" cy="7007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1888" y="350904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200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200" y="0"/>
                  </a:lnTo>
                  <a:lnTo>
                    <a:pt x="424200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1888" y="3509047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200" y="0"/>
                  </a:lnTo>
                  <a:lnTo>
                    <a:pt x="424200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8094" y="359396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8094" y="3593961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4299" y="367887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424199" y="520799"/>
                  </a:moveTo>
                  <a:lnTo>
                    <a:pt x="0" y="520799"/>
                  </a:lnTo>
                  <a:lnTo>
                    <a:pt x="0" y="0"/>
                  </a:lnTo>
                  <a:lnTo>
                    <a:pt x="424199" y="0"/>
                  </a:lnTo>
                  <a:lnTo>
                    <a:pt x="424199" y="520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4299" y="3678875"/>
              <a:ext cx="424815" cy="521334"/>
            </a:xfrm>
            <a:custGeom>
              <a:avLst/>
              <a:gdLst/>
              <a:ahLst/>
              <a:cxnLst/>
              <a:rect l="l" t="t" r="r" b="b"/>
              <a:pathLst>
                <a:path w="424814" h="521335">
                  <a:moveTo>
                    <a:pt x="0" y="0"/>
                  </a:moveTo>
                  <a:lnTo>
                    <a:pt x="424199" y="0"/>
                  </a:lnTo>
                  <a:lnTo>
                    <a:pt x="424199" y="520799"/>
                  </a:lnTo>
                  <a:lnTo>
                    <a:pt x="0" y="5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217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105350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How</a:t>
            </a:r>
            <a:r>
              <a:rPr spc="-27" dirty="0"/>
              <a:t> </a:t>
            </a:r>
            <a:r>
              <a:rPr spc="-13" dirty="0"/>
              <a:t>Long</a:t>
            </a:r>
            <a:r>
              <a:rPr spc="-33" dirty="0"/>
              <a:t> </a:t>
            </a:r>
            <a:r>
              <a:rPr spc="-7" dirty="0"/>
              <a:t>Do</a:t>
            </a:r>
            <a:r>
              <a:rPr spc="-27" dirty="0"/>
              <a:t> </a:t>
            </a:r>
            <a:r>
              <a:rPr spc="-47" dirty="0"/>
              <a:t>We</a:t>
            </a:r>
            <a:r>
              <a:rPr spc="-20" dirty="0"/>
              <a:t> </a:t>
            </a:r>
            <a:r>
              <a:rPr spc="-13" dirty="0"/>
              <a:t>Spend</a:t>
            </a:r>
            <a:r>
              <a:rPr spc="-40" dirty="0"/>
              <a:t> </a:t>
            </a:r>
            <a:r>
              <a:rPr spc="-7" dirty="0"/>
              <a:t>Searching?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7"/>
            <a:ext cx="10502900" cy="343854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Exhaustive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viable.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bound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search</a:t>
            </a: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budget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guesses.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allotted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(number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minutes/seconds).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Optimization</a:t>
            </a:r>
            <a:r>
              <a:rPr sz="3467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problem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:</a:t>
            </a:r>
            <a:endParaRPr sz="3467">
              <a:latin typeface="Arial MT"/>
              <a:cs typeface="Arial MT"/>
            </a:endParaRPr>
          </a:p>
          <a:p>
            <a:pPr marL="1085398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Best</a:t>
            </a:r>
            <a:r>
              <a:rPr sz="2933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solution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possible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before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running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out</a:t>
            </a:r>
            <a:r>
              <a:rPr sz="2933" i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of</a:t>
            </a:r>
            <a:r>
              <a:rPr sz="2933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budget.</a:t>
            </a:r>
            <a:endParaRPr sz="29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01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01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Local</a:t>
            </a:r>
            <a:r>
              <a:rPr spc="-120" dirty="0"/>
              <a:t> </a:t>
            </a:r>
            <a:r>
              <a:rPr spc="-7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733797"/>
            <a:ext cx="10545233" cy="343854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score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potential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Attempt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improve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looking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its</a:t>
            </a:r>
            <a:r>
              <a:rPr sz="3467" spc="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neighborhood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small,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incremental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improvements.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Very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fast,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efficient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good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initial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guess.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Get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“stuck”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include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reset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strategies.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4122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757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Hill</a:t>
            </a:r>
            <a:r>
              <a:rPr spc="-120" dirty="0"/>
              <a:t> </a:t>
            </a:r>
            <a:r>
              <a:rPr spc="-7"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858" y="1733811"/>
            <a:ext cx="10963487" cy="3633409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586725" indent="-570639">
              <a:spcBef>
                <a:spcPts val="1073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initial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3467">
              <a:latin typeface="Arial MT"/>
              <a:cs typeface="Arial MT"/>
            </a:endParaRPr>
          </a:p>
          <a:p>
            <a:pPr marL="586725" marR="4423723" indent="-570639">
              <a:lnSpc>
                <a:spcPts val="3773"/>
              </a:lnSpc>
              <a:spcBef>
                <a:spcPts val="1387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Each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(while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budget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remains):</a:t>
            </a:r>
            <a:endParaRPr sz="3467">
              <a:latin typeface="Arial MT"/>
              <a:cs typeface="Arial MT"/>
            </a:endParaRPr>
          </a:p>
          <a:p>
            <a:pPr marL="1196310" lvl="1" indent="-530000">
              <a:spcBef>
                <a:spcPts val="21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Attemp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p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t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</a:t>
            </a:r>
            <a:r>
              <a:rPr sz="2933" spc="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max_trie</a:t>
            </a:r>
            <a:r>
              <a:rPr sz="2933" dirty="0">
                <a:solidFill>
                  <a:srgbClr val="4F4F4F"/>
                </a:solidFill>
                <a:latin typeface="Consolas"/>
                <a:cs typeface="Consolas"/>
              </a:rPr>
              <a:t>s</a:t>
            </a:r>
            <a:r>
              <a:rPr sz="2933" spc="-7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mutations</a:t>
            </a:r>
            <a:r>
              <a:rPr sz="2933" i="1" spc="-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2933">
              <a:latin typeface="Arial MT"/>
              <a:cs typeface="Arial MT"/>
            </a:endParaRPr>
          </a:p>
          <a:p>
            <a:pPr marL="1805895" lvl="2" indent="-489361">
              <a:spcBef>
                <a:spcPts val="347"/>
              </a:spcBef>
              <a:buChar char="■"/>
              <a:tabLst>
                <a:tab pos="1805895" algn="l"/>
                <a:tab pos="1806741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mutation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results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better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solution,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2400">
              <a:latin typeface="Arial MT"/>
              <a:cs typeface="Arial MT"/>
            </a:endParaRPr>
          </a:p>
          <a:p>
            <a:pPr marL="1805895" lvl="2" indent="-489361">
              <a:spcBef>
                <a:spcPts val="420"/>
              </a:spcBef>
              <a:buChar char="■"/>
              <a:tabLst>
                <a:tab pos="1805895" algn="l"/>
                <a:tab pos="1806741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Keep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track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best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mutation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seen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date.</a:t>
            </a:r>
            <a:endParaRPr sz="2400">
              <a:latin typeface="Arial MT"/>
              <a:cs typeface="Arial MT"/>
            </a:endParaRPr>
          </a:p>
          <a:p>
            <a:pPr marL="1196310" lvl="1" indent="-530000">
              <a:spcBef>
                <a:spcPts val="353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run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tries,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reset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random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initial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6800" y="753283"/>
            <a:ext cx="4169933" cy="25089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92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5738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8" y="1853191"/>
            <a:ext cx="3644053" cy="2474181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Small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change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current</a:t>
            </a:r>
            <a:r>
              <a:rPr sz="3467" spc="-1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lnSpc>
                <a:spcPts val="342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Impose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endParaRPr sz="3467">
              <a:latin typeface="Arial MT"/>
              <a:cs typeface="Arial MT"/>
            </a:endParaRPr>
          </a:p>
          <a:p>
            <a:pPr marL="474968" marR="297173">
              <a:lnSpc>
                <a:spcPts val="3707"/>
              </a:lnSpc>
              <a:spcBef>
                <a:spcPts val="267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467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changes </a:t>
            </a:r>
            <a:r>
              <a:rPr sz="3467" spc="-9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time:</a:t>
            </a:r>
            <a:endParaRPr sz="34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367" y="625933"/>
            <a:ext cx="6980799" cy="5954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2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4726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Used</a:t>
            </a:r>
            <a:r>
              <a:rPr spc="-47" dirty="0"/>
              <a:t> </a:t>
            </a:r>
            <a:r>
              <a:rPr spc="-7" dirty="0"/>
              <a:t>in</a:t>
            </a:r>
            <a:r>
              <a:rPr spc="-47" dirty="0"/>
              <a:t> </a:t>
            </a:r>
            <a:r>
              <a:rPr spc="-13" dirty="0"/>
              <a:t>Language</a:t>
            </a:r>
            <a:r>
              <a:rPr spc="-53" dirty="0"/>
              <a:t> </a:t>
            </a:r>
            <a:r>
              <a:rPr spc="-7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533379" cy="418588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Automated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Garbage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Collection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Prevents dangling pointers,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memory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leaks, other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memory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management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Automatic</a:t>
            </a:r>
            <a:r>
              <a:rPr sz="3467" spc="-2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Array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Bounds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Checking</a:t>
            </a:r>
            <a:endParaRPr sz="3467">
              <a:latin typeface="Arial MT"/>
              <a:cs typeface="Arial MT"/>
            </a:endParaRPr>
          </a:p>
          <a:p>
            <a:pPr marL="1084553" marR="99650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Does not prevent bad indexes from being used, but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ensures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noticed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limits damage.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Type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Checking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Prevent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computations.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4196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Hill</a:t>
            </a:r>
            <a:r>
              <a:rPr spc="-120" dirty="0"/>
              <a:t> </a:t>
            </a:r>
            <a:r>
              <a:rPr spc="-7" dirty="0"/>
              <a:t>Climber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8747760" cy="27357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400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User-Controlled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Parameters: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Maximum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mutations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before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restart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(ex: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200)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Maximum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restarts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(ex: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5)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07"/>
              </a:lnSpc>
              <a:spcBef>
                <a:spcPts val="3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Easy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implement, faster than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other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metaheuristics.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08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Reliant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initial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guesses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restarts.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22473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1232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Global</a:t>
            </a:r>
            <a:r>
              <a:rPr spc="-120" dirty="0"/>
              <a:t> </a:t>
            </a:r>
            <a:r>
              <a:rPr spc="-7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10" y="1733798"/>
            <a:ext cx="9099973" cy="3441113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586725" indent="-570639">
              <a:spcBef>
                <a:spcPts val="1073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Generate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multiple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solutions.</a:t>
            </a:r>
            <a:endParaRPr sz="3467">
              <a:latin typeface="Arial MT"/>
              <a:cs typeface="Arial MT"/>
            </a:endParaRPr>
          </a:p>
          <a:p>
            <a:pPr marL="586725" marR="3199473" indent="-570639">
              <a:lnSpc>
                <a:spcPts val="3773"/>
              </a:lnSpc>
              <a:spcBef>
                <a:spcPts val="1387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Evolve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 examining whole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space.</a:t>
            </a:r>
            <a:endParaRPr sz="3467">
              <a:latin typeface="Arial MT"/>
              <a:cs typeface="Arial MT"/>
            </a:endParaRPr>
          </a:p>
          <a:p>
            <a:pPr marL="586725" indent="-570639">
              <a:spcBef>
                <a:spcPts val="807"/>
              </a:spcBef>
              <a:buChar char="●"/>
              <a:tabLst>
                <a:tab pos="586725" algn="l"/>
                <a:tab pos="587572" algn="l"/>
              </a:tabLst>
            </a:pP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Typically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natural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processes.</a:t>
            </a:r>
            <a:endParaRPr sz="3467">
              <a:latin typeface="Arial MT"/>
              <a:cs typeface="Arial MT"/>
            </a:endParaRPr>
          </a:p>
          <a:p>
            <a:pPr marL="1196310" lvl="1" indent="-530000">
              <a:spcBef>
                <a:spcPts val="345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Swarm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patterns,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foraging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behavior,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evolution.</a:t>
            </a:r>
            <a:endParaRPr sz="2933">
              <a:latin typeface="Arial MT"/>
              <a:cs typeface="Arial MT"/>
            </a:endParaRPr>
          </a:p>
          <a:p>
            <a:pPr marL="1196310" lvl="1" indent="-530000">
              <a:spcBef>
                <a:spcPts val="279"/>
              </a:spcBef>
              <a:buChar char="○"/>
              <a:tabLst>
                <a:tab pos="1196310" algn="l"/>
                <a:tab pos="1197157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Models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populations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interact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change.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8199" y="642699"/>
            <a:ext cx="4306435" cy="3028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17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5024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I</a:t>
            </a:r>
            <a:r>
              <a:rPr spc="-33" dirty="0"/>
              <a:t> </a:t>
            </a:r>
            <a:r>
              <a:rPr spc="-53" dirty="0"/>
              <a:t>Want</a:t>
            </a:r>
            <a:r>
              <a:rPr spc="-27" dirty="0"/>
              <a:t> </a:t>
            </a:r>
            <a:r>
              <a:rPr spc="-7" dirty="0"/>
              <a:t>to</a:t>
            </a:r>
            <a:r>
              <a:rPr spc="-27" dirty="0"/>
              <a:t> </a:t>
            </a:r>
            <a:r>
              <a:rPr spc="-93" dirty="0"/>
              <a:t>Try</a:t>
            </a:r>
            <a:r>
              <a:rPr spc="-27" dirty="0"/>
              <a:t> </a:t>
            </a:r>
            <a:r>
              <a:rPr spc="-13" dirty="0"/>
              <a:t>This</a:t>
            </a:r>
            <a:r>
              <a:rPr spc="-33" dirty="0"/>
              <a:t> </a:t>
            </a:r>
            <a:r>
              <a:rPr spc="-7" dirty="0"/>
              <a:t>Out!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1685013"/>
            <a:ext cx="9437793" cy="408066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Fuzzing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metaheuristic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search.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AFL</a:t>
            </a:r>
            <a:r>
              <a:rPr sz="2933" spc="-1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(American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Fuzzy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Lop),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Google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OSS-Fuzz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genetic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algorithms,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fitness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lr>
                <a:srgbClr val="4F4F4F"/>
              </a:buClr>
              <a:buChar char="•"/>
              <a:tabLst>
                <a:tab pos="1694138" algn="l"/>
                <a:tab pos="1694984" algn="l"/>
              </a:tabLst>
            </a:pPr>
            <a:r>
              <a:rPr sz="2400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http://lcamtuf.coredump.cx/afl/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lr>
                <a:srgbClr val="4F4F4F"/>
              </a:buClr>
              <a:buChar char="•"/>
              <a:tabLst>
                <a:tab pos="1694138" algn="l"/>
                <a:tab pos="1694984" algn="l"/>
              </a:tabLst>
            </a:pPr>
            <a:r>
              <a:rPr sz="2400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https://google.github.io/oss-fuz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system-level</a:t>
            </a:r>
            <a:r>
              <a:rPr sz="24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endParaRPr sz="2400">
              <a:latin typeface="Arial MT"/>
              <a:cs typeface="Arial MT"/>
            </a:endParaRPr>
          </a:p>
          <a:p>
            <a:pPr marL="1084553" marR="5757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Fuzzing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Book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tutorials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specialized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approaches: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lr>
                <a:srgbClr val="4F4F4F"/>
              </a:buClr>
              <a:buChar char="•"/>
              <a:tabLst>
                <a:tab pos="1694138" algn="l"/>
                <a:tab pos="1694984" algn="l"/>
              </a:tabLst>
            </a:pPr>
            <a:r>
              <a:rPr sz="2400" u="heavy" spc="-13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4"/>
              </a:rPr>
              <a:t>https://www.fuzzingbook.org/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0623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5024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I</a:t>
            </a:r>
            <a:r>
              <a:rPr spc="-33" dirty="0"/>
              <a:t> </a:t>
            </a:r>
            <a:r>
              <a:rPr spc="-53" dirty="0"/>
              <a:t>Want</a:t>
            </a:r>
            <a:r>
              <a:rPr spc="-27" dirty="0"/>
              <a:t> </a:t>
            </a:r>
            <a:r>
              <a:rPr spc="-7" dirty="0"/>
              <a:t>to</a:t>
            </a:r>
            <a:r>
              <a:rPr spc="-27" dirty="0"/>
              <a:t> </a:t>
            </a:r>
            <a:r>
              <a:rPr spc="-93" dirty="0"/>
              <a:t>Try</a:t>
            </a:r>
            <a:r>
              <a:rPr spc="-27" dirty="0"/>
              <a:t> </a:t>
            </a:r>
            <a:r>
              <a:rPr spc="-13" dirty="0"/>
              <a:t>This</a:t>
            </a:r>
            <a:r>
              <a:rPr spc="-33" dirty="0"/>
              <a:t> </a:t>
            </a:r>
            <a:r>
              <a:rPr spc="-7" dirty="0"/>
              <a:t>Out!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1685013"/>
            <a:ext cx="9942407" cy="468846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Python:</a:t>
            </a:r>
            <a:endParaRPr sz="3467">
              <a:latin typeface="Arial MT"/>
              <a:cs typeface="Arial MT"/>
            </a:endParaRPr>
          </a:p>
          <a:p>
            <a:pPr marL="1084553" marR="2330815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Tutorial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 beginners: </a:t>
            </a:r>
            <a:r>
              <a:rPr sz="2933" dirty="0">
                <a:solidFill>
                  <a:srgbClr val="F15922"/>
                </a:solidFill>
                <a:latin typeface="Arial MT"/>
                <a:cs typeface="Arial MT"/>
              </a:rPr>
              <a:t> </a:t>
            </a:r>
            <a:r>
              <a:rPr sz="2933" u="heavy" spc="-13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https://greg4cr.github.io/pdf/21ai4se.pdf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lr>
                <a:srgbClr val="4F4F4F"/>
              </a:buClr>
              <a:buChar char="•"/>
              <a:tabLst>
                <a:tab pos="1084553" algn="l"/>
                <a:tab pos="1085398" algn="l"/>
              </a:tabLst>
            </a:pPr>
            <a:r>
              <a:rPr sz="2933" u="heavy" spc="-13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3"/>
              </a:rPr>
              <a:t>https://github.com/Greg4cr/PythonUnitTestGeneration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EvoSuite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Java:</a:t>
            </a:r>
            <a:r>
              <a:rPr sz="3467" spc="73" dirty="0">
                <a:solidFill>
                  <a:srgbClr val="F15922"/>
                </a:solidFill>
                <a:latin typeface="Arial MT"/>
                <a:cs typeface="Arial MT"/>
              </a:rPr>
              <a:t> </a:t>
            </a:r>
            <a:r>
              <a:rPr sz="3467" u="heavy" spc="-20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4"/>
              </a:rPr>
              <a:t>http://www.evosuite.org/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Sapienz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(Facebook)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Android/iOS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apps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open-source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trike="sngStrike" spc="-7" dirty="0">
                <a:solidFill>
                  <a:srgbClr val="4F4F4F"/>
                </a:solidFill>
                <a:latin typeface="Arial MT"/>
                <a:cs typeface="Arial MT"/>
              </a:rPr>
              <a:t>end</a:t>
            </a:r>
            <a:r>
              <a:rPr sz="2933" strike="sngStrike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trike="sngStrike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trike="sngStrike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trike="sngStrike" spc="-7" dirty="0">
                <a:solidFill>
                  <a:srgbClr val="4F4F4F"/>
                </a:solidFill>
                <a:latin typeface="Arial MT"/>
                <a:cs typeface="Arial MT"/>
              </a:rPr>
              <a:t>2020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2022?.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Older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version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lr>
                <a:srgbClr val="4F4F4F"/>
              </a:buClr>
              <a:buChar char="•"/>
              <a:tabLst>
                <a:tab pos="1694138" algn="l"/>
                <a:tab pos="1694984" algn="l"/>
              </a:tabLst>
            </a:pPr>
            <a:r>
              <a:rPr sz="2400" u="heavy" spc="-7" dirty="0">
                <a:solidFill>
                  <a:srgbClr val="F15922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5"/>
              </a:rPr>
              <a:t>https://github.com/Rhapsod/sapienz/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7097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8022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Fault-Based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055860" cy="361887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Consider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types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expect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mutated</a:t>
            </a:r>
            <a:r>
              <a:rPr sz="2933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versions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fail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those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mutated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versions.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Fault</a:t>
            </a:r>
            <a:r>
              <a:rPr sz="34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Seeding</a:t>
            </a:r>
            <a:endParaRPr sz="3467">
              <a:latin typeface="Arial"/>
              <a:cs typeface="Arial"/>
            </a:endParaRPr>
          </a:p>
          <a:p>
            <a:pPr marL="1084553" marR="87204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Deliberately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creating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programs with faults to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our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 good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enough 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detect them.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help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unmutated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545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388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Uses</a:t>
            </a:r>
            <a:r>
              <a:rPr spc="-47" dirty="0"/>
              <a:t> </a:t>
            </a:r>
            <a:r>
              <a:rPr spc="-7" dirty="0"/>
              <a:t>of</a:t>
            </a:r>
            <a:r>
              <a:rPr spc="-47" dirty="0"/>
              <a:t> </a:t>
            </a:r>
            <a:r>
              <a:rPr spc="-13" dirty="0"/>
              <a:t>Fault</a:t>
            </a:r>
            <a:r>
              <a:rPr spc="-53" dirty="0"/>
              <a:t> </a:t>
            </a:r>
            <a:r>
              <a:rPr spc="-7" dirty="0"/>
              <a:t>Seeding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2448965"/>
            <a:ext cx="10587567" cy="312906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seeding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Judge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suite.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Design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augment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suite.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Provides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evidence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done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good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job.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our tests have not found faults, are there no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 major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issues,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 are they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bad tests?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2515" y="1028167"/>
            <a:ext cx="3089899" cy="2492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6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8641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Mutation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1853191"/>
            <a:ext cx="5689600" cy="34745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Encode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endParaRPr sz="3467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mutation</a:t>
            </a:r>
            <a:r>
              <a:rPr sz="3467" b="1" spc="-5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operators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Insert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modeled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into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Produces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mutant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1084553" marR="84665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clone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1+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seeded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58149" y="1917434"/>
            <a:ext cx="960120" cy="839893"/>
            <a:chOff x="5593612" y="1438075"/>
            <a:chExt cx="720090" cy="629920"/>
          </a:xfrm>
        </p:grpSpPr>
        <p:sp>
          <p:nvSpPr>
            <p:cNvPr id="5" name="object 5"/>
            <p:cNvSpPr/>
            <p:nvPr/>
          </p:nvSpPr>
          <p:spPr>
            <a:xfrm>
              <a:off x="5598374" y="1520350"/>
              <a:ext cx="710565" cy="542925"/>
            </a:xfrm>
            <a:custGeom>
              <a:avLst/>
              <a:gdLst/>
              <a:ahLst/>
              <a:cxnLst/>
              <a:rect l="l" t="t" r="r" b="b"/>
              <a:pathLst>
                <a:path w="710564" h="542925">
                  <a:moveTo>
                    <a:pt x="355049" y="542587"/>
                  </a:moveTo>
                  <a:lnTo>
                    <a:pt x="283495" y="541012"/>
                  </a:lnTo>
                  <a:lnTo>
                    <a:pt x="216848" y="536496"/>
                  </a:lnTo>
                  <a:lnTo>
                    <a:pt x="156538" y="529349"/>
                  </a:lnTo>
                  <a:lnTo>
                    <a:pt x="103991" y="519884"/>
                  </a:lnTo>
                  <a:lnTo>
                    <a:pt x="60636" y="508412"/>
                  </a:lnTo>
                  <a:lnTo>
                    <a:pt x="7213" y="480696"/>
                  </a:lnTo>
                  <a:lnTo>
                    <a:pt x="0" y="465074"/>
                  </a:lnTo>
                  <a:lnTo>
                    <a:pt x="0" y="0"/>
                  </a:lnTo>
                  <a:lnTo>
                    <a:pt x="7213" y="15621"/>
                  </a:lnTo>
                  <a:lnTo>
                    <a:pt x="27901" y="30171"/>
                  </a:lnTo>
                  <a:lnTo>
                    <a:pt x="103991" y="54809"/>
                  </a:lnTo>
                  <a:lnTo>
                    <a:pt x="156538" y="64274"/>
                  </a:lnTo>
                  <a:lnTo>
                    <a:pt x="216848" y="71421"/>
                  </a:lnTo>
                  <a:lnTo>
                    <a:pt x="283495" y="75937"/>
                  </a:lnTo>
                  <a:lnTo>
                    <a:pt x="355049" y="77512"/>
                  </a:lnTo>
                  <a:lnTo>
                    <a:pt x="426604" y="75937"/>
                  </a:lnTo>
                  <a:lnTo>
                    <a:pt x="493251" y="71421"/>
                  </a:lnTo>
                  <a:lnTo>
                    <a:pt x="553561" y="64274"/>
                  </a:lnTo>
                  <a:lnTo>
                    <a:pt x="606108" y="54809"/>
                  </a:lnTo>
                  <a:lnTo>
                    <a:pt x="649463" y="43337"/>
                  </a:lnTo>
                  <a:lnTo>
                    <a:pt x="702886" y="15621"/>
                  </a:lnTo>
                  <a:lnTo>
                    <a:pt x="710099" y="0"/>
                  </a:lnTo>
                  <a:lnTo>
                    <a:pt x="710099" y="465074"/>
                  </a:lnTo>
                  <a:lnTo>
                    <a:pt x="682198" y="495246"/>
                  </a:lnTo>
                  <a:lnTo>
                    <a:pt x="606108" y="519884"/>
                  </a:lnTo>
                  <a:lnTo>
                    <a:pt x="553561" y="529349"/>
                  </a:lnTo>
                  <a:lnTo>
                    <a:pt x="493251" y="536496"/>
                  </a:lnTo>
                  <a:lnTo>
                    <a:pt x="426604" y="541012"/>
                  </a:lnTo>
                  <a:lnTo>
                    <a:pt x="355049" y="542587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5598374" y="1442837"/>
              <a:ext cx="710565" cy="155575"/>
            </a:xfrm>
            <a:custGeom>
              <a:avLst/>
              <a:gdLst/>
              <a:ahLst/>
              <a:cxnLst/>
              <a:rect l="l" t="t" r="r" b="b"/>
              <a:pathLst>
                <a:path w="710564" h="155575">
                  <a:moveTo>
                    <a:pt x="355049" y="155024"/>
                  </a:moveTo>
                  <a:lnTo>
                    <a:pt x="283495" y="153450"/>
                  </a:lnTo>
                  <a:lnTo>
                    <a:pt x="216848" y="148933"/>
                  </a:lnTo>
                  <a:lnTo>
                    <a:pt x="156538" y="141787"/>
                  </a:lnTo>
                  <a:lnTo>
                    <a:pt x="103991" y="132322"/>
                  </a:lnTo>
                  <a:lnTo>
                    <a:pt x="60636" y="120850"/>
                  </a:lnTo>
                  <a:lnTo>
                    <a:pt x="7213" y="93133"/>
                  </a:lnTo>
                  <a:lnTo>
                    <a:pt x="0" y="77512"/>
                  </a:lnTo>
                  <a:lnTo>
                    <a:pt x="7213" y="61891"/>
                  </a:lnTo>
                  <a:lnTo>
                    <a:pt x="60636" y="34174"/>
                  </a:lnTo>
                  <a:lnTo>
                    <a:pt x="103991" y="22702"/>
                  </a:lnTo>
                  <a:lnTo>
                    <a:pt x="156538" y="13237"/>
                  </a:lnTo>
                  <a:lnTo>
                    <a:pt x="216848" y="6091"/>
                  </a:lnTo>
                  <a:lnTo>
                    <a:pt x="283495" y="1574"/>
                  </a:lnTo>
                  <a:lnTo>
                    <a:pt x="355049" y="0"/>
                  </a:lnTo>
                  <a:lnTo>
                    <a:pt x="426604" y="1574"/>
                  </a:lnTo>
                  <a:lnTo>
                    <a:pt x="493251" y="6091"/>
                  </a:lnTo>
                  <a:lnTo>
                    <a:pt x="553561" y="13237"/>
                  </a:lnTo>
                  <a:lnTo>
                    <a:pt x="606108" y="22702"/>
                  </a:lnTo>
                  <a:lnTo>
                    <a:pt x="649463" y="34174"/>
                  </a:lnTo>
                  <a:lnTo>
                    <a:pt x="702886" y="61891"/>
                  </a:lnTo>
                  <a:lnTo>
                    <a:pt x="710099" y="77512"/>
                  </a:lnTo>
                  <a:lnTo>
                    <a:pt x="702886" y="93133"/>
                  </a:lnTo>
                  <a:lnTo>
                    <a:pt x="649463" y="120850"/>
                  </a:lnTo>
                  <a:lnTo>
                    <a:pt x="606108" y="132322"/>
                  </a:lnTo>
                  <a:lnTo>
                    <a:pt x="553561" y="141787"/>
                  </a:lnTo>
                  <a:lnTo>
                    <a:pt x="493251" y="148933"/>
                  </a:lnTo>
                  <a:lnTo>
                    <a:pt x="426604" y="153450"/>
                  </a:lnTo>
                  <a:lnTo>
                    <a:pt x="355049" y="155024"/>
                  </a:lnTo>
                  <a:close/>
                </a:path>
              </a:pathLst>
            </a:custGeom>
            <a:solidFill>
              <a:srgbClr val="C1D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5598374" y="1442837"/>
              <a:ext cx="710565" cy="620395"/>
            </a:xfrm>
            <a:custGeom>
              <a:avLst/>
              <a:gdLst/>
              <a:ahLst/>
              <a:cxnLst/>
              <a:rect l="l" t="t" r="r" b="b"/>
              <a:pathLst>
                <a:path w="710564" h="620394">
                  <a:moveTo>
                    <a:pt x="710099" y="77512"/>
                  </a:moveTo>
                  <a:lnTo>
                    <a:pt x="702886" y="93133"/>
                  </a:lnTo>
                  <a:lnTo>
                    <a:pt x="682198" y="107683"/>
                  </a:lnTo>
                  <a:lnTo>
                    <a:pt x="606108" y="132322"/>
                  </a:lnTo>
                  <a:lnTo>
                    <a:pt x="553561" y="141787"/>
                  </a:lnTo>
                  <a:lnTo>
                    <a:pt x="493251" y="148933"/>
                  </a:lnTo>
                  <a:lnTo>
                    <a:pt x="426604" y="153450"/>
                  </a:lnTo>
                  <a:lnTo>
                    <a:pt x="355049" y="155024"/>
                  </a:lnTo>
                  <a:lnTo>
                    <a:pt x="283495" y="153450"/>
                  </a:lnTo>
                  <a:lnTo>
                    <a:pt x="216848" y="148933"/>
                  </a:lnTo>
                  <a:lnTo>
                    <a:pt x="156538" y="141787"/>
                  </a:lnTo>
                  <a:lnTo>
                    <a:pt x="103991" y="132322"/>
                  </a:lnTo>
                  <a:lnTo>
                    <a:pt x="60636" y="120850"/>
                  </a:lnTo>
                  <a:lnTo>
                    <a:pt x="7213" y="93133"/>
                  </a:lnTo>
                  <a:lnTo>
                    <a:pt x="0" y="77512"/>
                  </a:lnTo>
                  <a:lnTo>
                    <a:pt x="27901" y="47341"/>
                  </a:lnTo>
                  <a:lnTo>
                    <a:pt x="103991" y="22702"/>
                  </a:lnTo>
                  <a:lnTo>
                    <a:pt x="156538" y="13237"/>
                  </a:lnTo>
                  <a:lnTo>
                    <a:pt x="216848" y="6091"/>
                  </a:lnTo>
                  <a:lnTo>
                    <a:pt x="283495" y="1574"/>
                  </a:lnTo>
                  <a:lnTo>
                    <a:pt x="355049" y="0"/>
                  </a:lnTo>
                  <a:lnTo>
                    <a:pt x="426604" y="1574"/>
                  </a:lnTo>
                  <a:lnTo>
                    <a:pt x="493251" y="6091"/>
                  </a:lnTo>
                  <a:lnTo>
                    <a:pt x="553561" y="13237"/>
                  </a:lnTo>
                  <a:lnTo>
                    <a:pt x="606108" y="22702"/>
                  </a:lnTo>
                  <a:lnTo>
                    <a:pt x="649463" y="34174"/>
                  </a:lnTo>
                  <a:lnTo>
                    <a:pt x="702886" y="61891"/>
                  </a:lnTo>
                  <a:lnTo>
                    <a:pt x="710099" y="77512"/>
                  </a:lnTo>
                  <a:lnTo>
                    <a:pt x="710099" y="542587"/>
                  </a:lnTo>
                  <a:lnTo>
                    <a:pt x="682198" y="572758"/>
                  </a:lnTo>
                  <a:lnTo>
                    <a:pt x="606108" y="597397"/>
                  </a:lnTo>
                  <a:lnTo>
                    <a:pt x="553561" y="606862"/>
                  </a:lnTo>
                  <a:lnTo>
                    <a:pt x="493251" y="614008"/>
                  </a:lnTo>
                  <a:lnTo>
                    <a:pt x="426604" y="618525"/>
                  </a:lnTo>
                  <a:lnTo>
                    <a:pt x="355049" y="620099"/>
                  </a:lnTo>
                  <a:lnTo>
                    <a:pt x="283495" y="618525"/>
                  </a:lnTo>
                  <a:lnTo>
                    <a:pt x="216848" y="614008"/>
                  </a:lnTo>
                  <a:lnTo>
                    <a:pt x="156538" y="606862"/>
                  </a:lnTo>
                  <a:lnTo>
                    <a:pt x="103991" y="597397"/>
                  </a:lnTo>
                  <a:lnTo>
                    <a:pt x="60636" y="585925"/>
                  </a:lnTo>
                  <a:lnTo>
                    <a:pt x="7213" y="558208"/>
                  </a:lnTo>
                  <a:lnTo>
                    <a:pt x="0" y="542587"/>
                  </a:lnTo>
                  <a:lnTo>
                    <a:pt x="0" y="7751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61865" y="2222742"/>
            <a:ext cx="5080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SUT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29249" y="4571358"/>
            <a:ext cx="960120" cy="839893"/>
            <a:chOff x="7971937" y="3428518"/>
            <a:chExt cx="720090" cy="629920"/>
          </a:xfrm>
        </p:grpSpPr>
        <p:sp>
          <p:nvSpPr>
            <p:cNvPr id="10" name="object 10"/>
            <p:cNvSpPr/>
            <p:nvPr/>
          </p:nvSpPr>
          <p:spPr>
            <a:xfrm>
              <a:off x="7976699" y="3510793"/>
              <a:ext cx="710565" cy="542925"/>
            </a:xfrm>
            <a:custGeom>
              <a:avLst/>
              <a:gdLst/>
              <a:ahLst/>
              <a:cxnLst/>
              <a:rect l="l" t="t" r="r" b="b"/>
              <a:pathLst>
                <a:path w="710565" h="542925">
                  <a:moveTo>
                    <a:pt x="355049" y="542587"/>
                  </a:moveTo>
                  <a:lnTo>
                    <a:pt x="283494" y="541012"/>
                  </a:lnTo>
                  <a:lnTo>
                    <a:pt x="216848" y="536496"/>
                  </a:lnTo>
                  <a:lnTo>
                    <a:pt x="156538" y="529349"/>
                  </a:lnTo>
                  <a:lnTo>
                    <a:pt x="103991" y="519884"/>
                  </a:lnTo>
                  <a:lnTo>
                    <a:pt x="60636" y="508412"/>
                  </a:lnTo>
                  <a:lnTo>
                    <a:pt x="7213" y="480696"/>
                  </a:lnTo>
                  <a:lnTo>
                    <a:pt x="0" y="465074"/>
                  </a:lnTo>
                  <a:lnTo>
                    <a:pt x="0" y="0"/>
                  </a:lnTo>
                  <a:lnTo>
                    <a:pt x="7213" y="15621"/>
                  </a:lnTo>
                  <a:lnTo>
                    <a:pt x="27901" y="30171"/>
                  </a:lnTo>
                  <a:lnTo>
                    <a:pt x="103991" y="54809"/>
                  </a:lnTo>
                  <a:lnTo>
                    <a:pt x="156538" y="64274"/>
                  </a:lnTo>
                  <a:lnTo>
                    <a:pt x="216848" y="71421"/>
                  </a:lnTo>
                  <a:lnTo>
                    <a:pt x="283494" y="75937"/>
                  </a:lnTo>
                  <a:lnTo>
                    <a:pt x="355049" y="77512"/>
                  </a:lnTo>
                  <a:lnTo>
                    <a:pt x="426605" y="75937"/>
                  </a:lnTo>
                  <a:lnTo>
                    <a:pt x="493251" y="71421"/>
                  </a:lnTo>
                  <a:lnTo>
                    <a:pt x="553561" y="64274"/>
                  </a:lnTo>
                  <a:lnTo>
                    <a:pt x="606108" y="54809"/>
                  </a:lnTo>
                  <a:lnTo>
                    <a:pt x="649463" y="43337"/>
                  </a:lnTo>
                  <a:lnTo>
                    <a:pt x="702886" y="15621"/>
                  </a:lnTo>
                  <a:lnTo>
                    <a:pt x="710099" y="0"/>
                  </a:lnTo>
                  <a:lnTo>
                    <a:pt x="710099" y="465074"/>
                  </a:lnTo>
                  <a:lnTo>
                    <a:pt x="682198" y="495246"/>
                  </a:lnTo>
                  <a:lnTo>
                    <a:pt x="606108" y="519884"/>
                  </a:lnTo>
                  <a:lnTo>
                    <a:pt x="553561" y="529349"/>
                  </a:lnTo>
                  <a:lnTo>
                    <a:pt x="493251" y="536496"/>
                  </a:lnTo>
                  <a:lnTo>
                    <a:pt x="426605" y="541012"/>
                  </a:lnTo>
                  <a:lnTo>
                    <a:pt x="355049" y="542587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6699" y="3433281"/>
              <a:ext cx="710565" cy="155575"/>
            </a:xfrm>
            <a:custGeom>
              <a:avLst/>
              <a:gdLst/>
              <a:ahLst/>
              <a:cxnLst/>
              <a:rect l="l" t="t" r="r" b="b"/>
              <a:pathLst>
                <a:path w="710565" h="155575">
                  <a:moveTo>
                    <a:pt x="355049" y="155024"/>
                  </a:moveTo>
                  <a:lnTo>
                    <a:pt x="283494" y="153450"/>
                  </a:lnTo>
                  <a:lnTo>
                    <a:pt x="216848" y="148933"/>
                  </a:lnTo>
                  <a:lnTo>
                    <a:pt x="156538" y="141787"/>
                  </a:lnTo>
                  <a:lnTo>
                    <a:pt x="103991" y="132322"/>
                  </a:lnTo>
                  <a:lnTo>
                    <a:pt x="60636" y="120850"/>
                  </a:lnTo>
                  <a:lnTo>
                    <a:pt x="7213" y="93133"/>
                  </a:lnTo>
                  <a:lnTo>
                    <a:pt x="0" y="77512"/>
                  </a:lnTo>
                  <a:lnTo>
                    <a:pt x="7213" y="61891"/>
                  </a:lnTo>
                  <a:lnTo>
                    <a:pt x="60636" y="34174"/>
                  </a:lnTo>
                  <a:lnTo>
                    <a:pt x="103991" y="22702"/>
                  </a:lnTo>
                  <a:lnTo>
                    <a:pt x="156538" y="13237"/>
                  </a:lnTo>
                  <a:lnTo>
                    <a:pt x="216848" y="6091"/>
                  </a:lnTo>
                  <a:lnTo>
                    <a:pt x="283494" y="1574"/>
                  </a:lnTo>
                  <a:lnTo>
                    <a:pt x="355049" y="0"/>
                  </a:lnTo>
                  <a:lnTo>
                    <a:pt x="426605" y="1574"/>
                  </a:lnTo>
                  <a:lnTo>
                    <a:pt x="493251" y="6091"/>
                  </a:lnTo>
                  <a:lnTo>
                    <a:pt x="553561" y="13237"/>
                  </a:lnTo>
                  <a:lnTo>
                    <a:pt x="606108" y="22702"/>
                  </a:lnTo>
                  <a:lnTo>
                    <a:pt x="649463" y="34174"/>
                  </a:lnTo>
                  <a:lnTo>
                    <a:pt x="702886" y="61891"/>
                  </a:lnTo>
                  <a:lnTo>
                    <a:pt x="710099" y="77512"/>
                  </a:lnTo>
                  <a:lnTo>
                    <a:pt x="702886" y="93133"/>
                  </a:lnTo>
                  <a:lnTo>
                    <a:pt x="649463" y="120850"/>
                  </a:lnTo>
                  <a:lnTo>
                    <a:pt x="606108" y="132322"/>
                  </a:lnTo>
                  <a:lnTo>
                    <a:pt x="553561" y="141787"/>
                  </a:lnTo>
                  <a:lnTo>
                    <a:pt x="493251" y="148933"/>
                  </a:lnTo>
                  <a:lnTo>
                    <a:pt x="426605" y="153450"/>
                  </a:lnTo>
                  <a:lnTo>
                    <a:pt x="355049" y="155024"/>
                  </a:lnTo>
                  <a:close/>
                </a:path>
              </a:pathLst>
            </a:custGeom>
            <a:solidFill>
              <a:srgbClr val="C1D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6699" y="3433281"/>
              <a:ext cx="710565" cy="620395"/>
            </a:xfrm>
            <a:custGeom>
              <a:avLst/>
              <a:gdLst/>
              <a:ahLst/>
              <a:cxnLst/>
              <a:rect l="l" t="t" r="r" b="b"/>
              <a:pathLst>
                <a:path w="710565" h="620395">
                  <a:moveTo>
                    <a:pt x="710099" y="77512"/>
                  </a:moveTo>
                  <a:lnTo>
                    <a:pt x="702886" y="93133"/>
                  </a:lnTo>
                  <a:lnTo>
                    <a:pt x="682198" y="107683"/>
                  </a:lnTo>
                  <a:lnTo>
                    <a:pt x="606108" y="132322"/>
                  </a:lnTo>
                  <a:lnTo>
                    <a:pt x="553561" y="141787"/>
                  </a:lnTo>
                  <a:lnTo>
                    <a:pt x="493251" y="148933"/>
                  </a:lnTo>
                  <a:lnTo>
                    <a:pt x="426605" y="153450"/>
                  </a:lnTo>
                  <a:lnTo>
                    <a:pt x="355049" y="155024"/>
                  </a:lnTo>
                  <a:lnTo>
                    <a:pt x="283494" y="153450"/>
                  </a:lnTo>
                  <a:lnTo>
                    <a:pt x="216848" y="148933"/>
                  </a:lnTo>
                  <a:lnTo>
                    <a:pt x="156538" y="141787"/>
                  </a:lnTo>
                  <a:lnTo>
                    <a:pt x="103991" y="132322"/>
                  </a:lnTo>
                  <a:lnTo>
                    <a:pt x="60636" y="120850"/>
                  </a:lnTo>
                  <a:lnTo>
                    <a:pt x="7213" y="93133"/>
                  </a:lnTo>
                  <a:lnTo>
                    <a:pt x="0" y="77512"/>
                  </a:lnTo>
                  <a:lnTo>
                    <a:pt x="27901" y="47341"/>
                  </a:lnTo>
                  <a:lnTo>
                    <a:pt x="103991" y="22702"/>
                  </a:lnTo>
                  <a:lnTo>
                    <a:pt x="156538" y="13237"/>
                  </a:lnTo>
                  <a:lnTo>
                    <a:pt x="216848" y="6091"/>
                  </a:lnTo>
                  <a:lnTo>
                    <a:pt x="283494" y="1574"/>
                  </a:lnTo>
                  <a:lnTo>
                    <a:pt x="355049" y="0"/>
                  </a:lnTo>
                  <a:lnTo>
                    <a:pt x="426605" y="1574"/>
                  </a:lnTo>
                  <a:lnTo>
                    <a:pt x="493251" y="6091"/>
                  </a:lnTo>
                  <a:lnTo>
                    <a:pt x="553561" y="13237"/>
                  </a:lnTo>
                  <a:lnTo>
                    <a:pt x="606108" y="22702"/>
                  </a:lnTo>
                  <a:lnTo>
                    <a:pt x="649463" y="34174"/>
                  </a:lnTo>
                  <a:lnTo>
                    <a:pt x="702886" y="61891"/>
                  </a:lnTo>
                  <a:lnTo>
                    <a:pt x="710099" y="77512"/>
                  </a:lnTo>
                  <a:lnTo>
                    <a:pt x="710099" y="542587"/>
                  </a:lnTo>
                  <a:lnTo>
                    <a:pt x="682198" y="572758"/>
                  </a:lnTo>
                  <a:lnTo>
                    <a:pt x="606108" y="597397"/>
                  </a:lnTo>
                  <a:lnTo>
                    <a:pt x="553561" y="606862"/>
                  </a:lnTo>
                  <a:lnTo>
                    <a:pt x="493251" y="614008"/>
                  </a:lnTo>
                  <a:lnTo>
                    <a:pt x="426605" y="618525"/>
                  </a:lnTo>
                  <a:lnTo>
                    <a:pt x="355049" y="620099"/>
                  </a:lnTo>
                  <a:lnTo>
                    <a:pt x="283494" y="618525"/>
                  </a:lnTo>
                  <a:lnTo>
                    <a:pt x="216848" y="614008"/>
                  </a:lnTo>
                  <a:lnTo>
                    <a:pt x="156538" y="606862"/>
                  </a:lnTo>
                  <a:lnTo>
                    <a:pt x="103991" y="597397"/>
                  </a:lnTo>
                  <a:lnTo>
                    <a:pt x="60636" y="585925"/>
                  </a:lnTo>
                  <a:lnTo>
                    <a:pt x="7213" y="558208"/>
                  </a:lnTo>
                  <a:lnTo>
                    <a:pt x="0" y="542587"/>
                  </a:lnTo>
                  <a:lnTo>
                    <a:pt x="0" y="7751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32965" y="4897073"/>
            <a:ext cx="65532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 MT"/>
                <a:cs typeface="Arial MT"/>
              </a:rPr>
              <a:t>Mutant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14366" y="3097517"/>
            <a:ext cx="1892300" cy="1019387"/>
            <a:chOff x="6610774" y="2323138"/>
            <a:chExt cx="1419225" cy="764540"/>
          </a:xfrm>
        </p:grpSpPr>
        <p:sp>
          <p:nvSpPr>
            <p:cNvPr id="15" name="object 15"/>
            <p:cNvSpPr/>
            <p:nvPr/>
          </p:nvSpPr>
          <p:spPr>
            <a:xfrm>
              <a:off x="6615537" y="2327901"/>
              <a:ext cx="1409700" cy="755015"/>
            </a:xfrm>
            <a:custGeom>
              <a:avLst/>
              <a:gdLst/>
              <a:ahLst/>
              <a:cxnLst/>
              <a:rect l="l" t="t" r="r" b="b"/>
              <a:pathLst>
                <a:path w="1409700" h="755014">
                  <a:moveTo>
                    <a:pt x="1214824" y="40720"/>
                  </a:moveTo>
                  <a:lnTo>
                    <a:pt x="973935" y="40720"/>
                  </a:lnTo>
                  <a:lnTo>
                    <a:pt x="1007655" y="18980"/>
                  </a:lnTo>
                  <a:lnTo>
                    <a:pt x="1047606" y="5213"/>
                  </a:lnTo>
                  <a:lnTo>
                    <a:pt x="1091228" y="0"/>
                  </a:lnTo>
                  <a:lnTo>
                    <a:pt x="1135962" y="3922"/>
                  </a:lnTo>
                  <a:lnTo>
                    <a:pt x="1177375" y="16834"/>
                  </a:lnTo>
                  <a:lnTo>
                    <a:pt x="1211534" y="37248"/>
                  </a:lnTo>
                  <a:lnTo>
                    <a:pt x="1214824" y="40720"/>
                  </a:lnTo>
                  <a:close/>
                </a:path>
                <a:path w="1409700" h="755014">
                  <a:moveTo>
                    <a:pt x="1230581" y="57350"/>
                  </a:moveTo>
                  <a:lnTo>
                    <a:pt x="733207" y="57350"/>
                  </a:lnTo>
                  <a:lnTo>
                    <a:pt x="753402" y="35358"/>
                  </a:lnTo>
                  <a:lnTo>
                    <a:pt x="780096" y="18036"/>
                  </a:lnTo>
                  <a:lnTo>
                    <a:pt x="811855" y="6102"/>
                  </a:lnTo>
                  <a:lnTo>
                    <a:pt x="847244" y="273"/>
                  </a:lnTo>
                  <a:lnTo>
                    <a:pt x="883504" y="1152"/>
                  </a:lnTo>
                  <a:lnTo>
                    <a:pt x="917768" y="8526"/>
                  </a:lnTo>
                  <a:lnTo>
                    <a:pt x="948443" y="21885"/>
                  </a:lnTo>
                  <a:lnTo>
                    <a:pt x="973935" y="40720"/>
                  </a:lnTo>
                  <a:lnTo>
                    <a:pt x="1214824" y="40720"/>
                  </a:lnTo>
                  <a:lnTo>
                    <a:pt x="1230581" y="57350"/>
                  </a:lnTo>
                  <a:close/>
                </a:path>
                <a:path w="1409700" h="755014">
                  <a:moveTo>
                    <a:pt x="1247841" y="88293"/>
                  </a:moveTo>
                  <a:lnTo>
                    <a:pt x="457434" y="88293"/>
                  </a:lnTo>
                  <a:lnTo>
                    <a:pt x="480555" y="63898"/>
                  </a:lnTo>
                  <a:lnTo>
                    <a:pt x="510362" y="44308"/>
                  </a:lnTo>
                  <a:lnTo>
                    <a:pt x="545519" y="30218"/>
                  </a:lnTo>
                  <a:lnTo>
                    <a:pt x="584688" y="22321"/>
                  </a:lnTo>
                  <a:lnTo>
                    <a:pt x="625298" y="21267"/>
                  </a:lnTo>
                  <a:lnTo>
                    <a:pt x="664629" y="26999"/>
                  </a:lnTo>
                  <a:lnTo>
                    <a:pt x="701119" y="39149"/>
                  </a:lnTo>
                  <a:lnTo>
                    <a:pt x="733207" y="57350"/>
                  </a:lnTo>
                  <a:lnTo>
                    <a:pt x="1230581" y="57350"/>
                  </a:lnTo>
                  <a:lnTo>
                    <a:pt x="1236623" y="63725"/>
                  </a:lnTo>
                  <a:lnTo>
                    <a:pt x="1247841" y="88293"/>
                  </a:lnTo>
                  <a:close/>
                </a:path>
                <a:path w="1409700" h="755014">
                  <a:moveTo>
                    <a:pt x="394654" y="709855"/>
                  </a:moveTo>
                  <a:lnTo>
                    <a:pt x="344972" y="704188"/>
                  </a:lnTo>
                  <a:lnTo>
                    <a:pt x="297817" y="691416"/>
                  </a:lnTo>
                  <a:lnTo>
                    <a:pt x="255456" y="672263"/>
                  </a:lnTo>
                  <a:lnTo>
                    <a:pt x="219070" y="647388"/>
                  </a:lnTo>
                  <a:lnTo>
                    <a:pt x="189842" y="617453"/>
                  </a:lnTo>
                  <a:lnTo>
                    <a:pt x="146168" y="616272"/>
                  </a:lnTo>
                  <a:lnTo>
                    <a:pt x="105900" y="605830"/>
                  </a:lnTo>
                  <a:lnTo>
                    <a:pt x="71706" y="587170"/>
                  </a:lnTo>
                  <a:lnTo>
                    <a:pt x="32771" y="531105"/>
                  </a:lnTo>
                  <a:lnTo>
                    <a:pt x="32417" y="500018"/>
                  </a:lnTo>
                  <a:lnTo>
                    <a:pt x="44764" y="470255"/>
                  </a:lnTo>
                  <a:lnTo>
                    <a:pt x="69382" y="443996"/>
                  </a:lnTo>
                  <a:lnTo>
                    <a:pt x="34777" y="423136"/>
                  </a:lnTo>
                  <a:lnTo>
                    <a:pt x="11210" y="396095"/>
                  </a:lnTo>
                  <a:lnTo>
                    <a:pt x="0" y="365078"/>
                  </a:lnTo>
                  <a:lnTo>
                    <a:pt x="2466" y="332286"/>
                  </a:lnTo>
                  <a:lnTo>
                    <a:pt x="18749" y="301691"/>
                  </a:lnTo>
                  <a:lnTo>
                    <a:pt x="46478" y="276862"/>
                  </a:lnTo>
                  <a:lnTo>
                    <a:pt x="83208" y="259405"/>
                  </a:lnTo>
                  <a:lnTo>
                    <a:pt x="126491" y="250924"/>
                  </a:lnTo>
                  <a:lnTo>
                    <a:pt x="127678" y="248572"/>
                  </a:lnTo>
                  <a:lnTo>
                    <a:pt x="128035" y="203395"/>
                  </a:lnTo>
                  <a:lnTo>
                    <a:pt x="145163" y="160848"/>
                  </a:lnTo>
                  <a:lnTo>
                    <a:pt x="177578" y="123329"/>
                  </a:lnTo>
                  <a:lnTo>
                    <a:pt x="223797" y="93237"/>
                  </a:lnTo>
                  <a:lnTo>
                    <a:pt x="268054" y="76642"/>
                  </a:lnTo>
                  <a:lnTo>
                    <a:pt x="315394" y="67812"/>
                  </a:lnTo>
                  <a:lnTo>
                    <a:pt x="363969" y="66784"/>
                  </a:lnTo>
                  <a:lnTo>
                    <a:pt x="411932" y="73598"/>
                  </a:lnTo>
                  <a:lnTo>
                    <a:pt x="457434" y="88293"/>
                  </a:lnTo>
                  <a:lnTo>
                    <a:pt x="1247841" y="88293"/>
                  </a:lnTo>
                  <a:lnTo>
                    <a:pt x="1250827" y="94831"/>
                  </a:lnTo>
                  <a:lnTo>
                    <a:pt x="1285591" y="104778"/>
                  </a:lnTo>
                  <a:lnTo>
                    <a:pt x="1316330" y="119722"/>
                  </a:lnTo>
                  <a:lnTo>
                    <a:pt x="1342065" y="139066"/>
                  </a:lnTo>
                  <a:lnTo>
                    <a:pt x="1361814" y="162216"/>
                  </a:lnTo>
                  <a:lnTo>
                    <a:pt x="1374352" y="187909"/>
                  </a:lnTo>
                  <a:lnTo>
                    <a:pt x="1379090" y="214663"/>
                  </a:lnTo>
                  <a:lnTo>
                    <a:pt x="1375999" y="241544"/>
                  </a:lnTo>
                  <a:lnTo>
                    <a:pt x="1365050" y="267623"/>
                  </a:lnTo>
                  <a:lnTo>
                    <a:pt x="1394003" y="304173"/>
                  </a:lnTo>
                  <a:lnTo>
                    <a:pt x="1408816" y="344268"/>
                  </a:lnTo>
                  <a:lnTo>
                    <a:pt x="1409098" y="385793"/>
                  </a:lnTo>
                  <a:lnTo>
                    <a:pt x="1394457" y="426628"/>
                  </a:lnTo>
                  <a:lnTo>
                    <a:pt x="1365786" y="463295"/>
                  </a:lnTo>
                  <a:lnTo>
                    <a:pt x="1325781" y="492852"/>
                  </a:lnTo>
                  <a:lnTo>
                    <a:pt x="1276752" y="513983"/>
                  </a:lnTo>
                  <a:lnTo>
                    <a:pt x="1221009" y="525373"/>
                  </a:lnTo>
                  <a:lnTo>
                    <a:pt x="1213907" y="561668"/>
                  </a:lnTo>
                  <a:lnTo>
                    <a:pt x="1194324" y="594773"/>
                  </a:lnTo>
                  <a:lnTo>
                    <a:pt x="1163614" y="623039"/>
                  </a:lnTo>
                  <a:lnTo>
                    <a:pt x="1130337" y="640937"/>
                  </a:lnTo>
                  <a:lnTo>
                    <a:pt x="932266" y="640937"/>
                  </a:lnTo>
                  <a:lnTo>
                    <a:pt x="912314" y="674671"/>
                  </a:lnTo>
                  <a:lnTo>
                    <a:pt x="903131" y="683784"/>
                  </a:lnTo>
                  <a:lnTo>
                    <a:pt x="538211" y="683784"/>
                  </a:lnTo>
                  <a:lnTo>
                    <a:pt x="492746" y="699497"/>
                  </a:lnTo>
                  <a:lnTo>
                    <a:pt x="444403" y="708239"/>
                  </a:lnTo>
                  <a:lnTo>
                    <a:pt x="394654" y="709855"/>
                  </a:lnTo>
                  <a:close/>
                </a:path>
                <a:path w="1409700" h="755014">
                  <a:moveTo>
                    <a:pt x="1026976" y="661751"/>
                  </a:moveTo>
                  <a:lnTo>
                    <a:pt x="978121" y="656036"/>
                  </a:lnTo>
                  <a:lnTo>
                    <a:pt x="932266" y="640937"/>
                  </a:lnTo>
                  <a:lnTo>
                    <a:pt x="1130337" y="640937"/>
                  </a:lnTo>
                  <a:lnTo>
                    <a:pt x="1123130" y="644813"/>
                  </a:lnTo>
                  <a:lnTo>
                    <a:pt x="1076191" y="658028"/>
                  </a:lnTo>
                  <a:lnTo>
                    <a:pt x="1026976" y="661751"/>
                  </a:lnTo>
                  <a:close/>
                </a:path>
                <a:path w="1409700" h="755014">
                  <a:moveTo>
                    <a:pt x="703558" y="754831"/>
                  </a:moveTo>
                  <a:lnTo>
                    <a:pt x="655139" y="747901"/>
                  </a:lnTo>
                  <a:lnTo>
                    <a:pt x="610281" y="733374"/>
                  </a:lnTo>
                  <a:lnTo>
                    <a:pt x="570725" y="711814"/>
                  </a:lnTo>
                  <a:lnTo>
                    <a:pt x="538211" y="683784"/>
                  </a:lnTo>
                  <a:lnTo>
                    <a:pt x="903131" y="683784"/>
                  </a:lnTo>
                  <a:lnTo>
                    <a:pt x="845915" y="727156"/>
                  </a:lnTo>
                  <a:lnTo>
                    <a:pt x="802350" y="744089"/>
                  </a:lnTo>
                  <a:lnTo>
                    <a:pt x="753796" y="753601"/>
                  </a:lnTo>
                  <a:lnTo>
                    <a:pt x="703558" y="754831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5537" y="2327901"/>
              <a:ext cx="1409700" cy="755015"/>
            </a:xfrm>
            <a:custGeom>
              <a:avLst/>
              <a:gdLst/>
              <a:ahLst/>
              <a:cxnLst/>
              <a:rect l="l" t="t" r="r" b="b"/>
              <a:pathLst>
                <a:path w="1409700" h="755014">
                  <a:moveTo>
                    <a:pt x="127678" y="248572"/>
                  </a:moveTo>
                  <a:lnTo>
                    <a:pt x="128035" y="203395"/>
                  </a:lnTo>
                  <a:lnTo>
                    <a:pt x="145163" y="160848"/>
                  </a:lnTo>
                  <a:lnTo>
                    <a:pt x="177578" y="123329"/>
                  </a:lnTo>
                  <a:lnTo>
                    <a:pt x="223797" y="93237"/>
                  </a:lnTo>
                  <a:lnTo>
                    <a:pt x="268054" y="76642"/>
                  </a:lnTo>
                  <a:lnTo>
                    <a:pt x="315394" y="67812"/>
                  </a:lnTo>
                  <a:lnTo>
                    <a:pt x="363969" y="66784"/>
                  </a:lnTo>
                  <a:lnTo>
                    <a:pt x="411932" y="73598"/>
                  </a:lnTo>
                  <a:lnTo>
                    <a:pt x="457434" y="88293"/>
                  </a:lnTo>
                  <a:lnTo>
                    <a:pt x="510362" y="44308"/>
                  </a:lnTo>
                  <a:lnTo>
                    <a:pt x="584688" y="22321"/>
                  </a:lnTo>
                  <a:lnTo>
                    <a:pt x="625298" y="21267"/>
                  </a:lnTo>
                  <a:lnTo>
                    <a:pt x="664629" y="26999"/>
                  </a:lnTo>
                  <a:lnTo>
                    <a:pt x="701119" y="39149"/>
                  </a:lnTo>
                  <a:lnTo>
                    <a:pt x="733207" y="57350"/>
                  </a:lnTo>
                  <a:lnTo>
                    <a:pt x="753402" y="35358"/>
                  </a:lnTo>
                  <a:lnTo>
                    <a:pt x="780096" y="18036"/>
                  </a:lnTo>
                  <a:lnTo>
                    <a:pt x="811855" y="6102"/>
                  </a:lnTo>
                  <a:lnTo>
                    <a:pt x="847244" y="273"/>
                  </a:lnTo>
                  <a:lnTo>
                    <a:pt x="883504" y="1152"/>
                  </a:lnTo>
                  <a:lnTo>
                    <a:pt x="917768" y="8526"/>
                  </a:lnTo>
                  <a:lnTo>
                    <a:pt x="948443" y="21885"/>
                  </a:lnTo>
                  <a:lnTo>
                    <a:pt x="973935" y="40720"/>
                  </a:lnTo>
                  <a:lnTo>
                    <a:pt x="1007655" y="18980"/>
                  </a:lnTo>
                  <a:lnTo>
                    <a:pt x="1047606" y="5213"/>
                  </a:lnTo>
                  <a:lnTo>
                    <a:pt x="1091228" y="0"/>
                  </a:lnTo>
                  <a:lnTo>
                    <a:pt x="1135962" y="3922"/>
                  </a:lnTo>
                  <a:lnTo>
                    <a:pt x="1177375" y="16834"/>
                  </a:lnTo>
                  <a:lnTo>
                    <a:pt x="1211534" y="37248"/>
                  </a:lnTo>
                  <a:lnTo>
                    <a:pt x="1236623" y="63725"/>
                  </a:lnTo>
                  <a:lnTo>
                    <a:pt x="1250827" y="94831"/>
                  </a:lnTo>
                  <a:lnTo>
                    <a:pt x="1316330" y="119722"/>
                  </a:lnTo>
                  <a:lnTo>
                    <a:pt x="1361814" y="162216"/>
                  </a:lnTo>
                  <a:lnTo>
                    <a:pt x="1379090" y="214663"/>
                  </a:lnTo>
                  <a:lnTo>
                    <a:pt x="1375999" y="241544"/>
                  </a:lnTo>
                  <a:lnTo>
                    <a:pt x="1365050" y="267623"/>
                  </a:lnTo>
                  <a:lnTo>
                    <a:pt x="1394003" y="304173"/>
                  </a:lnTo>
                  <a:lnTo>
                    <a:pt x="1408816" y="344268"/>
                  </a:lnTo>
                  <a:lnTo>
                    <a:pt x="1409098" y="385793"/>
                  </a:lnTo>
                  <a:lnTo>
                    <a:pt x="1394457" y="426628"/>
                  </a:lnTo>
                  <a:lnTo>
                    <a:pt x="1365786" y="463295"/>
                  </a:lnTo>
                  <a:lnTo>
                    <a:pt x="1325781" y="492852"/>
                  </a:lnTo>
                  <a:lnTo>
                    <a:pt x="1276752" y="513983"/>
                  </a:lnTo>
                  <a:lnTo>
                    <a:pt x="1221009" y="525373"/>
                  </a:lnTo>
                  <a:lnTo>
                    <a:pt x="1213907" y="561668"/>
                  </a:lnTo>
                  <a:lnTo>
                    <a:pt x="1194324" y="594773"/>
                  </a:lnTo>
                  <a:lnTo>
                    <a:pt x="1163614" y="623039"/>
                  </a:lnTo>
                  <a:lnTo>
                    <a:pt x="1123130" y="644813"/>
                  </a:lnTo>
                  <a:lnTo>
                    <a:pt x="1076191" y="658028"/>
                  </a:lnTo>
                  <a:lnTo>
                    <a:pt x="1026976" y="661751"/>
                  </a:lnTo>
                  <a:lnTo>
                    <a:pt x="978121" y="656036"/>
                  </a:lnTo>
                  <a:lnTo>
                    <a:pt x="932266" y="640937"/>
                  </a:lnTo>
                  <a:lnTo>
                    <a:pt x="912314" y="674671"/>
                  </a:lnTo>
                  <a:lnTo>
                    <a:pt x="883050" y="703714"/>
                  </a:lnTo>
                  <a:lnTo>
                    <a:pt x="845915" y="727156"/>
                  </a:lnTo>
                  <a:lnTo>
                    <a:pt x="802350" y="744089"/>
                  </a:lnTo>
                  <a:lnTo>
                    <a:pt x="753796" y="753601"/>
                  </a:lnTo>
                  <a:lnTo>
                    <a:pt x="703558" y="754831"/>
                  </a:lnTo>
                  <a:lnTo>
                    <a:pt x="655139" y="747901"/>
                  </a:lnTo>
                  <a:lnTo>
                    <a:pt x="610281" y="733374"/>
                  </a:lnTo>
                  <a:lnTo>
                    <a:pt x="570725" y="711814"/>
                  </a:lnTo>
                  <a:lnTo>
                    <a:pt x="538211" y="683784"/>
                  </a:lnTo>
                  <a:lnTo>
                    <a:pt x="492746" y="699497"/>
                  </a:lnTo>
                  <a:lnTo>
                    <a:pt x="444403" y="708239"/>
                  </a:lnTo>
                  <a:lnTo>
                    <a:pt x="394654" y="709855"/>
                  </a:lnTo>
                  <a:lnTo>
                    <a:pt x="344972" y="704188"/>
                  </a:lnTo>
                  <a:lnTo>
                    <a:pt x="297817" y="691416"/>
                  </a:lnTo>
                  <a:lnTo>
                    <a:pt x="255456" y="672263"/>
                  </a:lnTo>
                  <a:lnTo>
                    <a:pt x="219070" y="647388"/>
                  </a:lnTo>
                  <a:lnTo>
                    <a:pt x="189842" y="617453"/>
                  </a:lnTo>
                  <a:lnTo>
                    <a:pt x="146168" y="616272"/>
                  </a:lnTo>
                  <a:lnTo>
                    <a:pt x="105900" y="605830"/>
                  </a:lnTo>
                  <a:lnTo>
                    <a:pt x="71706" y="587170"/>
                  </a:lnTo>
                  <a:lnTo>
                    <a:pt x="32771" y="531105"/>
                  </a:lnTo>
                  <a:lnTo>
                    <a:pt x="32417" y="500018"/>
                  </a:lnTo>
                  <a:lnTo>
                    <a:pt x="44764" y="470255"/>
                  </a:lnTo>
                  <a:lnTo>
                    <a:pt x="69382" y="443996"/>
                  </a:lnTo>
                  <a:lnTo>
                    <a:pt x="34777" y="423136"/>
                  </a:lnTo>
                  <a:lnTo>
                    <a:pt x="11210" y="396095"/>
                  </a:lnTo>
                  <a:lnTo>
                    <a:pt x="0" y="365078"/>
                  </a:lnTo>
                  <a:lnTo>
                    <a:pt x="2466" y="332286"/>
                  </a:lnTo>
                  <a:lnTo>
                    <a:pt x="18749" y="301691"/>
                  </a:lnTo>
                  <a:lnTo>
                    <a:pt x="46478" y="276862"/>
                  </a:lnTo>
                  <a:lnTo>
                    <a:pt x="83208" y="259405"/>
                  </a:lnTo>
                  <a:lnTo>
                    <a:pt x="126491" y="250924"/>
                  </a:lnTo>
                  <a:lnTo>
                    <a:pt x="127678" y="248572"/>
                  </a:lnTo>
                  <a:close/>
                </a:path>
                <a:path w="1409700" h="755014">
                  <a:moveTo>
                    <a:pt x="69397" y="443991"/>
                  </a:moveTo>
                  <a:lnTo>
                    <a:pt x="88790" y="450922"/>
                  </a:lnTo>
                  <a:lnTo>
                    <a:pt x="109273" y="455595"/>
                  </a:lnTo>
                  <a:lnTo>
                    <a:pt x="130484" y="457950"/>
                  </a:lnTo>
                  <a:lnTo>
                    <a:pt x="152059" y="457925"/>
                  </a:lnTo>
                </a:path>
                <a:path w="1409700" h="755014">
                  <a:moveTo>
                    <a:pt x="189844" y="617453"/>
                  </a:moveTo>
                  <a:lnTo>
                    <a:pt x="199097" y="616437"/>
                  </a:lnTo>
                  <a:lnTo>
                    <a:pt x="208229" y="614984"/>
                  </a:lnTo>
                  <a:lnTo>
                    <a:pt x="217209" y="613098"/>
                  </a:lnTo>
                  <a:lnTo>
                    <a:pt x="226009" y="610784"/>
                  </a:lnTo>
                </a:path>
                <a:path w="1409700" h="755014">
                  <a:moveTo>
                    <a:pt x="538195" y="683781"/>
                  </a:moveTo>
                  <a:lnTo>
                    <a:pt x="531920" y="676504"/>
                  </a:lnTo>
                  <a:lnTo>
                    <a:pt x="526188" y="668997"/>
                  </a:lnTo>
                  <a:lnTo>
                    <a:pt x="521012" y="661277"/>
                  </a:lnTo>
                  <a:lnTo>
                    <a:pt x="516404" y="653361"/>
                  </a:lnTo>
                </a:path>
                <a:path w="1409700" h="755014">
                  <a:moveTo>
                    <a:pt x="932266" y="640932"/>
                  </a:moveTo>
                  <a:lnTo>
                    <a:pt x="935344" y="632722"/>
                  </a:lnTo>
                  <a:lnTo>
                    <a:pt x="937823" y="624410"/>
                  </a:lnTo>
                  <a:lnTo>
                    <a:pt x="939699" y="616015"/>
                  </a:lnTo>
                  <a:lnTo>
                    <a:pt x="940967" y="607553"/>
                  </a:lnTo>
                </a:path>
                <a:path w="1409700" h="755014">
                  <a:moveTo>
                    <a:pt x="1220998" y="525372"/>
                  </a:moveTo>
                  <a:lnTo>
                    <a:pt x="1213864" y="486783"/>
                  </a:lnTo>
                  <a:lnTo>
                    <a:pt x="1192694" y="451826"/>
                  </a:lnTo>
                  <a:lnTo>
                    <a:pt x="1159151" y="422455"/>
                  </a:lnTo>
                  <a:lnTo>
                    <a:pt x="1114896" y="400624"/>
                  </a:lnTo>
                </a:path>
                <a:path w="1409700" h="755014">
                  <a:moveTo>
                    <a:pt x="1365038" y="267628"/>
                  </a:moveTo>
                  <a:lnTo>
                    <a:pt x="1356067" y="280763"/>
                  </a:lnTo>
                  <a:lnTo>
                    <a:pt x="1345124" y="293016"/>
                  </a:lnTo>
                  <a:lnTo>
                    <a:pt x="1332326" y="304269"/>
                  </a:lnTo>
                  <a:lnTo>
                    <a:pt x="1317793" y="314406"/>
                  </a:lnTo>
                </a:path>
                <a:path w="1409700" h="755014">
                  <a:moveTo>
                    <a:pt x="1250824" y="94831"/>
                  </a:moveTo>
                  <a:lnTo>
                    <a:pt x="1252629" y="102119"/>
                  </a:lnTo>
                  <a:lnTo>
                    <a:pt x="1253464" y="109517"/>
                  </a:lnTo>
                  <a:lnTo>
                    <a:pt x="1253318" y="116923"/>
                  </a:lnTo>
                </a:path>
                <a:path w="1409700" h="755014">
                  <a:moveTo>
                    <a:pt x="973937" y="40722"/>
                  </a:moveTo>
                  <a:lnTo>
                    <a:pt x="966847" y="47274"/>
                  </a:lnTo>
                  <a:lnTo>
                    <a:pt x="960433" y="54172"/>
                  </a:lnTo>
                  <a:lnTo>
                    <a:pt x="954721" y="61389"/>
                  </a:lnTo>
                  <a:lnTo>
                    <a:pt x="949734" y="68896"/>
                  </a:lnTo>
                </a:path>
                <a:path w="1409700" h="755014">
                  <a:moveTo>
                    <a:pt x="733207" y="57348"/>
                  </a:moveTo>
                  <a:lnTo>
                    <a:pt x="729504" y="63214"/>
                  </a:lnTo>
                  <a:lnTo>
                    <a:pt x="726310" y="69231"/>
                  </a:lnTo>
                  <a:lnTo>
                    <a:pt x="723635" y="75381"/>
                  </a:lnTo>
                  <a:lnTo>
                    <a:pt x="721485" y="81646"/>
                  </a:lnTo>
                </a:path>
                <a:path w="1409700" h="755014">
                  <a:moveTo>
                    <a:pt x="457430" y="88292"/>
                  </a:moveTo>
                  <a:lnTo>
                    <a:pt x="468756" y="93473"/>
                  </a:lnTo>
                  <a:lnTo>
                    <a:pt x="479620" y="99140"/>
                  </a:lnTo>
                  <a:lnTo>
                    <a:pt x="489994" y="105276"/>
                  </a:lnTo>
                  <a:lnTo>
                    <a:pt x="499848" y="111866"/>
                  </a:lnTo>
                </a:path>
                <a:path w="1409700" h="755014">
                  <a:moveTo>
                    <a:pt x="127678" y="248572"/>
                  </a:moveTo>
                  <a:lnTo>
                    <a:pt x="129023" y="254849"/>
                  </a:lnTo>
                  <a:lnTo>
                    <a:pt x="130707" y="261079"/>
                  </a:lnTo>
                  <a:lnTo>
                    <a:pt x="132727" y="267257"/>
                  </a:lnTo>
                  <a:lnTo>
                    <a:pt x="135081" y="273374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77692" y="3274681"/>
            <a:ext cx="96858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dirty="0">
                <a:latin typeface="Arial MT"/>
                <a:cs typeface="Arial MT"/>
              </a:rPr>
              <a:t>Mutation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Operator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25199" y="2203609"/>
            <a:ext cx="2782147" cy="2774527"/>
            <a:chOff x="5943899" y="1652706"/>
            <a:chExt cx="2086610" cy="2080895"/>
          </a:xfrm>
        </p:grpSpPr>
        <p:sp>
          <p:nvSpPr>
            <p:cNvPr id="19" name="object 19"/>
            <p:cNvSpPr/>
            <p:nvPr/>
          </p:nvSpPr>
          <p:spPr>
            <a:xfrm>
              <a:off x="5953424" y="2062937"/>
              <a:ext cx="584835" cy="561340"/>
            </a:xfrm>
            <a:custGeom>
              <a:avLst/>
              <a:gdLst/>
              <a:ahLst/>
              <a:cxnLst/>
              <a:rect l="l" t="t" r="r" b="b"/>
              <a:pathLst>
                <a:path w="584834" h="561339">
                  <a:moveTo>
                    <a:pt x="0" y="0"/>
                  </a:moveTo>
                  <a:lnTo>
                    <a:pt x="584425" y="56076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540" y="2591472"/>
              <a:ext cx="103214" cy="1016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20811" y="3079689"/>
              <a:ext cx="575945" cy="582295"/>
            </a:xfrm>
            <a:custGeom>
              <a:avLst/>
              <a:gdLst/>
              <a:ahLst/>
              <a:cxnLst/>
              <a:rect l="l" t="t" r="r" b="b"/>
              <a:pathLst>
                <a:path w="575945" h="582295">
                  <a:moveTo>
                    <a:pt x="0" y="0"/>
                  </a:moveTo>
                  <a:lnTo>
                    <a:pt x="575456" y="58230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363" y="3630348"/>
              <a:ext cx="102197" cy="1026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70749" y="1657468"/>
              <a:ext cx="1855470" cy="485140"/>
            </a:xfrm>
            <a:custGeom>
              <a:avLst/>
              <a:gdLst/>
              <a:ahLst/>
              <a:cxnLst/>
              <a:rect l="l" t="t" r="r" b="b"/>
              <a:pathLst>
                <a:path w="1855470" h="485139">
                  <a:moveTo>
                    <a:pt x="1774098" y="484799"/>
                  </a:moveTo>
                  <a:lnTo>
                    <a:pt x="0" y="484799"/>
                  </a:lnTo>
                  <a:lnTo>
                    <a:pt x="0" y="0"/>
                  </a:lnTo>
                  <a:lnTo>
                    <a:pt x="1854899" y="0"/>
                  </a:lnTo>
                  <a:lnTo>
                    <a:pt x="1854899" y="403998"/>
                  </a:lnTo>
                  <a:lnTo>
                    <a:pt x="1774098" y="4847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44848" y="206146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0" y="80801"/>
                  </a:moveTo>
                  <a:lnTo>
                    <a:pt x="16159" y="16160"/>
                  </a:lnTo>
                  <a:lnTo>
                    <a:pt x="80801" y="0"/>
                  </a:lnTo>
                  <a:lnTo>
                    <a:pt x="0" y="808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0749" y="1657468"/>
              <a:ext cx="1855470" cy="485140"/>
            </a:xfrm>
            <a:custGeom>
              <a:avLst/>
              <a:gdLst/>
              <a:ahLst/>
              <a:cxnLst/>
              <a:rect l="l" t="t" r="r" b="b"/>
              <a:pathLst>
                <a:path w="1855470" h="485139">
                  <a:moveTo>
                    <a:pt x="1774098" y="484799"/>
                  </a:moveTo>
                  <a:lnTo>
                    <a:pt x="1790258" y="420158"/>
                  </a:lnTo>
                  <a:lnTo>
                    <a:pt x="1854899" y="403998"/>
                  </a:lnTo>
                  <a:lnTo>
                    <a:pt x="1774098" y="484799"/>
                  </a:lnTo>
                  <a:lnTo>
                    <a:pt x="0" y="484799"/>
                  </a:lnTo>
                  <a:lnTo>
                    <a:pt x="0" y="0"/>
                  </a:lnTo>
                  <a:lnTo>
                    <a:pt x="1854899" y="0"/>
                  </a:lnTo>
                  <a:lnTo>
                    <a:pt x="1854899" y="403998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25033" y="2313174"/>
            <a:ext cx="21522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if((a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==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1)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b="1" spc="-7" dirty="0">
                <a:latin typeface="Arial"/>
                <a:cs typeface="Arial"/>
              </a:rPr>
              <a:t>&amp;&amp;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spc="-7" dirty="0">
                <a:latin typeface="Arial MT"/>
                <a:cs typeface="Arial MT"/>
              </a:rPr>
              <a:t>!b){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...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1317" y="4814184"/>
            <a:ext cx="2486660" cy="659553"/>
            <a:chOff x="6165987" y="3610637"/>
            <a:chExt cx="1864995" cy="494665"/>
          </a:xfrm>
        </p:grpSpPr>
        <p:sp>
          <p:nvSpPr>
            <p:cNvPr id="28" name="object 28"/>
            <p:cNvSpPr/>
            <p:nvPr/>
          </p:nvSpPr>
          <p:spPr>
            <a:xfrm>
              <a:off x="6170750" y="3615399"/>
              <a:ext cx="1855470" cy="485140"/>
            </a:xfrm>
            <a:custGeom>
              <a:avLst/>
              <a:gdLst/>
              <a:ahLst/>
              <a:cxnLst/>
              <a:rect l="l" t="t" r="r" b="b"/>
              <a:pathLst>
                <a:path w="1855470" h="485139">
                  <a:moveTo>
                    <a:pt x="1774098" y="484799"/>
                  </a:moveTo>
                  <a:lnTo>
                    <a:pt x="0" y="484799"/>
                  </a:lnTo>
                  <a:lnTo>
                    <a:pt x="0" y="0"/>
                  </a:lnTo>
                  <a:lnTo>
                    <a:pt x="1854899" y="0"/>
                  </a:lnTo>
                  <a:lnTo>
                    <a:pt x="1854899" y="403998"/>
                  </a:lnTo>
                  <a:lnTo>
                    <a:pt x="1774098" y="4847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44848" y="4019398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80801"/>
                  </a:moveTo>
                  <a:lnTo>
                    <a:pt x="16159" y="16159"/>
                  </a:lnTo>
                  <a:lnTo>
                    <a:pt x="80801" y="0"/>
                  </a:lnTo>
                  <a:lnTo>
                    <a:pt x="0" y="808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0750" y="3615399"/>
              <a:ext cx="1855470" cy="485140"/>
            </a:xfrm>
            <a:custGeom>
              <a:avLst/>
              <a:gdLst/>
              <a:ahLst/>
              <a:cxnLst/>
              <a:rect l="l" t="t" r="r" b="b"/>
              <a:pathLst>
                <a:path w="1855470" h="485139">
                  <a:moveTo>
                    <a:pt x="1774098" y="484799"/>
                  </a:moveTo>
                  <a:lnTo>
                    <a:pt x="1790258" y="420158"/>
                  </a:lnTo>
                  <a:lnTo>
                    <a:pt x="1854899" y="403998"/>
                  </a:lnTo>
                  <a:lnTo>
                    <a:pt x="1774098" y="484799"/>
                  </a:lnTo>
                  <a:lnTo>
                    <a:pt x="0" y="484799"/>
                  </a:lnTo>
                  <a:lnTo>
                    <a:pt x="0" y="0"/>
                  </a:lnTo>
                  <a:lnTo>
                    <a:pt x="1854899" y="0"/>
                  </a:lnTo>
                  <a:lnTo>
                    <a:pt x="1854899" y="403998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25034" y="4923750"/>
            <a:ext cx="19422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if((a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==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1)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1867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spc="-7" dirty="0">
                <a:latin typeface="Arial MT"/>
                <a:cs typeface="Arial MT"/>
              </a:rPr>
              <a:t>!b){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73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3706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Mutants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7943427" cy="419063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“First-Order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Mutants”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(our</a:t>
            </a: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focus)</a:t>
            </a:r>
            <a:endParaRPr sz="3467">
              <a:latin typeface="Arial"/>
              <a:cs typeface="Arial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line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modified.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Easy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create,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tools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insert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them.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common,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realistic.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“Higher-Order</a:t>
            </a:r>
            <a:r>
              <a:rPr sz="3467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Mutants”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Multiple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lines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modified.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Harder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create,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well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understood.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realistic.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35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73262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7" dirty="0" smtClean="0"/>
              <a:t>Test Automation</a:t>
            </a:r>
            <a:endParaRPr spc="-7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0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4354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Automating</a:t>
            </a:r>
            <a:r>
              <a:rPr spc="-67" dirty="0"/>
              <a:t> </a:t>
            </a:r>
            <a:r>
              <a:rPr spc="-93" dirty="0"/>
              <a:t>Test</a:t>
            </a:r>
            <a:r>
              <a:rPr spc="-67" dirty="0"/>
              <a:t> </a:t>
            </a:r>
            <a:r>
              <a:rPr spc="-7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683858"/>
            <a:ext cx="6002020" cy="3070924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74968" marR="722189" indent="-458882">
              <a:lnSpc>
                <a:spcPts val="3693"/>
              </a:lnSpc>
              <a:spcBef>
                <a:spcPts val="645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Testing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 invaluable, but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expensive.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29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We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*many*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purposes.</a:t>
            </a:r>
            <a:endParaRPr sz="2933">
              <a:latin typeface="Arial MT"/>
              <a:cs typeface="Arial MT"/>
            </a:endParaRPr>
          </a:p>
          <a:p>
            <a:pPr marL="1084553" marR="487668" lvl="1" indent="-436022">
              <a:lnSpc>
                <a:spcPts val="3200"/>
              </a:lnSpc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Near-infinite number of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could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try.</a:t>
            </a:r>
            <a:endParaRPr sz="2933">
              <a:latin typeface="Arial MT"/>
              <a:cs typeface="Arial MT"/>
            </a:endParaRPr>
          </a:p>
          <a:p>
            <a:pPr marL="1084553" marR="373371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Hard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achieve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meaningful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volume.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1567" y="1684668"/>
            <a:ext cx="4360832" cy="348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18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1454</Words>
  <Application>Microsoft Office PowerPoint</Application>
  <PresentationFormat>Widescreen</PresentationFormat>
  <Paragraphs>262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MT</vt:lpstr>
      <vt:lpstr>Calibri</vt:lpstr>
      <vt:lpstr>Consolas</vt:lpstr>
      <vt:lpstr>Office Theme</vt:lpstr>
      <vt:lpstr>PowerPoint Presentation</vt:lpstr>
      <vt:lpstr>Fault-Based Testing</vt:lpstr>
      <vt:lpstr>Used in Language Design</vt:lpstr>
      <vt:lpstr>Fault-Based Testing</vt:lpstr>
      <vt:lpstr>Uses of Fault Seeding</vt:lpstr>
      <vt:lpstr>Mutation Testing</vt:lpstr>
      <vt:lpstr>Mutants</vt:lpstr>
      <vt:lpstr>Test Automation</vt:lpstr>
      <vt:lpstr>Automating Test Creation</vt:lpstr>
      <vt:lpstr>Automation of Test Creation</vt:lpstr>
      <vt:lpstr>Today’s Goals</vt:lpstr>
      <vt:lpstr>Random Generation</vt:lpstr>
      <vt:lpstr>Example - BMI Calculation</vt:lpstr>
      <vt:lpstr>Example - BMI Calculation</vt:lpstr>
      <vt:lpstr>Random Generation - BMI Example</vt:lpstr>
      <vt:lpstr>Random Search</vt:lpstr>
      <vt:lpstr>Test Creation as a Search Problem</vt:lpstr>
      <vt:lpstr>Test Creation as a Search Problem</vt:lpstr>
      <vt:lpstr>Search-Based Test Generation</vt:lpstr>
      <vt:lpstr>Search Strategy</vt:lpstr>
      <vt:lpstr>Heuristics - Graph Search</vt:lpstr>
      <vt:lpstr>Search-Based Test Generation</vt:lpstr>
      <vt:lpstr>Metaheuristic Algorithms</vt:lpstr>
      <vt:lpstr>The Metaheuristic</vt:lpstr>
      <vt:lpstr>The Metaheuristic</vt:lpstr>
      <vt:lpstr>How Long Do We Spend Searching?</vt:lpstr>
      <vt:lpstr>Local Search</vt:lpstr>
      <vt:lpstr>Hill Climbing</vt:lpstr>
      <vt:lpstr>Mutation</vt:lpstr>
      <vt:lpstr>Hill Climber</vt:lpstr>
      <vt:lpstr>Global Search</vt:lpstr>
      <vt:lpstr>I Want to Try This Out!</vt:lpstr>
      <vt:lpstr>I Want to Try This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212</cp:revision>
  <dcterms:created xsi:type="dcterms:W3CDTF">2022-06-16T11:58:56Z</dcterms:created>
  <dcterms:modified xsi:type="dcterms:W3CDTF">2023-09-08T13:15:28Z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