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61" r:id="rId5"/>
    <p:sldId id="263" r:id="rId6"/>
    <p:sldId id="267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F2F9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03391" y="819150"/>
            <a:ext cx="2183130" cy="1219200"/>
          </a:xfrm>
          <a:custGeom>
            <a:avLst/>
            <a:gdLst/>
            <a:ahLst/>
            <a:cxnLst/>
            <a:rect l="l" t="t" r="r" b="b"/>
            <a:pathLst>
              <a:path w="2183129" h="1219200">
                <a:moveTo>
                  <a:pt x="0" y="203200"/>
                </a:moveTo>
                <a:lnTo>
                  <a:pt x="5367" y="156606"/>
                </a:lnTo>
                <a:lnTo>
                  <a:pt x="20654" y="113835"/>
                </a:lnTo>
                <a:lnTo>
                  <a:pt x="44642" y="76106"/>
                </a:lnTo>
                <a:lnTo>
                  <a:pt x="76111" y="44638"/>
                </a:lnTo>
                <a:lnTo>
                  <a:pt x="113840" y="20652"/>
                </a:lnTo>
                <a:lnTo>
                  <a:pt x="156610" y="5366"/>
                </a:lnTo>
                <a:lnTo>
                  <a:pt x="203200" y="0"/>
                </a:lnTo>
                <a:lnTo>
                  <a:pt x="1979930" y="0"/>
                </a:lnTo>
                <a:lnTo>
                  <a:pt x="2026519" y="5366"/>
                </a:lnTo>
                <a:lnTo>
                  <a:pt x="2069289" y="20652"/>
                </a:lnTo>
                <a:lnTo>
                  <a:pt x="2107018" y="44638"/>
                </a:lnTo>
                <a:lnTo>
                  <a:pt x="2138487" y="76106"/>
                </a:lnTo>
                <a:lnTo>
                  <a:pt x="2162475" y="113835"/>
                </a:lnTo>
                <a:lnTo>
                  <a:pt x="2177762" y="156606"/>
                </a:lnTo>
                <a:lnTo>
                  <a:pt x="2183130" y="203200"/>
                </a:lnTo>
                <a:lnTo>
                  <a:pt x="2183130" y="1015987"/>
                </a:lnTo>
                <a:lnTo>
                  <a:pt x="2177762" y="1062581"/>
                </a:lnTo>
                <a:lnTo>
                  <a:pt x="2162475" y="1105354"/>
                </a:lnTo>
                <a:lnTo>
                  <a:pt x="2138487" y="1143085"/>
                </a:lnTo>
                <a:lnTo>
                  <a:pt x="2107018" y="1174556"/>
                </a:lnTo>
                <a:lnTo>
                  <a:pt x="2069289" y="1198544"/>
                </a:lnTo>
                <a:lnTo>
                  <a:pt x="2026519" y="1213832"/>
                </a:lnTo>
                <a:lnTo>
                  <a:pt x="1979930" y="1219200"/>
                </a:lnTo>
                <a:lnTo>
                  <a:pt x="203200" y="1219200"/>
                </a:lnTo>
                <a:lnTo>
                  <a:pt x="156610" y="1213832"/>
                </a:lnTo>
                <a:lnTo>
                  <a:pt x="113840" y="1198544"/>
                </a:lnTo>
                <a:lnTo>
                  <a:pt x="76111" y="1174556"/>
                </a:lnTo>
                <a:lnTo>
                  <a:pt x="44642" y="1143085"/>
                </a:lnTo>
                <a:lnTo>
                  <a:pt x="20654" y="1105354"/>
                </a:lnTo>
                <a:lnTo>
                  <a:pt x="5367" y="1062581"/>
                </a:lnTo>
                <a:lnTo>
                  <a:pt x="0" y="1015987"/>
                </a:lnTo>
                <a:lnTo>
                  <a:pt x="0" y="203200"/>
                </a:lnTo>
                <a:close/>
              </a:path>
            </a:pathLst>
          </a:custGeom>
          <a:ln w="3175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82000" y="43815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F2F9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F2F9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2000" y="4381500"/>
            <a:ext cx="6096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085" y="1761998"/>
            <a:ext cx="397382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F2F9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3531" y="946886"/>
            <a:ext cx="6996937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2190750"/>
            <a:ext cx="8382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0" y="666750"/>
            <a:ext cx="398970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 smtClean="0">
                <a:latin typeface="Tiffany Lt BT" pitchFamily="18" charset="0"/>
                <a:cs typeface="Trebuchet MS"/>
              </a:rPr>
              <a:t>O</a:t>
            </a:r>
            <a:r>
              <a:rPr lang="en-US" sz="1200" dirty="0" smtClean="0">
                <a:latin typeface="Tiffany Lt BT" pitchFamily="18" charset="0"/>
                <a:cs typeface="Trebuchet MS"/>
              </a:rPr>
              <a:t>NLINE PATIENT MANAGEMENT SYSTE</a:t>
            </a:r>
            <a:r>
              <a:rPr lang="en-US" sz="1800" dirty="0" smtClean="0">
                <a:solidFill>
                  <a:srgbClr val="002060"/>
                </a:solidFill>
                <a:latin typeface="Trebuchet MS"/>
                <a:cs typeface="Trebuchet MS"/>
              </a:rPr>
              <a:t>M</a:t>
            </a:r>
            <a:endParaRPr sz="18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19319" y="2500502"/>
            <a:ext cx="257810" cy="242570"/>
          </a:xfrm>
          <a:custGeom>
            <a:avLst/>
            <a:gdLst/>
            <a:ahLst/>
            <a:cxnLst/>
            <a:rect l="l" t="t" r="r" b="b"/>
            <a:pathLst>
              <a:path w="257810" h="242569">
                <a:moveTo>
                  <a:pt x="0" y="60579"/>
                </a:moveTo>
                <a:lnTo>
                  <a:pt x="136398" y="60579"/>
                </a:lnTo>
                <a:lnTo>
                  <a:pt x="136398" y="0"/>
                </a:lnTo>
                <a:lnTo>
                  <a:pt x="257556" y="121158"/>
                </a:lnTo>
                <a:lnTo>
                  <a:pt x="136398" y="242316"/>
                </a:lnTo>
                <a:lnTo>
                  <a:pt x="136398" y="181737"/>
                </a:lnTo>
                <a:lnTo>
                  <a:pt x="0" y="181737"/>
                </a:lnTo>
                <a:lnTo>
                  <a:pt x="0" y="60579"/>
                </a:lnTo>
                <a:close/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9319" y="2144648"/>
            <a:ext cx="257810" cy="242570"/>
          </a:xfrm>
          <a:custGeom>
            <a:avLst/>
            <a:gdLst/>
            <a:ahLst/>
            <a:cxnLst/>
            <a:rect l="l" t="t" r="r" b="b"/>
            <a:pathLst>
              <a:path w="257810" h="242569">
                <a:moveTo>
                  <a:pt x="0" y="60579"/>
                </a:moveTo>
                <a:lnTo>
                  <a:pt x="136398" y="60579"/>
                </a:lnTo>
                <a:lnTo>
                  <a:pt x="136398" y="0"/>
                </a:lnTo>
                <a:lnTo>
                  <a:pt x="257556" y="121158"/>
                </a:lnTo>
                <a:lnTo>
                  <a:pt x="136398" y="242316"/>
                </a:lnTo>
                <a:lnTo>
                  <a:pt x="136398" y="181737"/>
                </a:lnTo>
                <a:lnTo>
                  <a:pt x="0" y="181737"/>
                </a:lnTo>
                <a:lnTo>
                  <a:pt x="0" y="6057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15000" y="2190750"/>
          <a:ext cx="3048000" cy="908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904"/>
                <a:gridCol w="1007096"/>
              </a:tblGrid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Azizul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Islam Nayem</a:t>
                      </a:r>
                      <a:endParaRPr sz="120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spc="-5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[</a:t>
                      </a:r>
                      <a:r>
                        <a:rPr sz="1200" spc="-5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011</a:t>
                      </a:r>
                      <a:r>
                        <a:rPr lang="en-US" sz="1200" spc="-5" dirty="0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201262</a:t>
                      </a:r>
                      <a:r>
                        <a:rPr sz="1200" smtClean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]</a:t>
                      </a:r>
                      <a:endParaRPr lang="en-US" sz="1200" dirty="0" smtClean="0">
                        <a:solidFill>
                          <a:srgbClr val="006FC0"/>
                        </a:solidFill>
                        <a:latin typeface="Carlito"/>
                        <a:cs typeface="Carlito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71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A.Wahab</a:t>
                      </a:r>
                      <a:endParaRPr sz="1200">
                        <a:solidFill>
                          <a:srgbClr val="FF0000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[</a:t>
                      </a:r>
                      <a:r>
                        <a:rPr sz="1200" spc="-5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0111</a:t>
                      </a:r>
                      <a:r>
                        <a:rPr sz="1200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9</a:t>
                      </a:r>
                      <a:r>
                        <a:rPr lang="en-US" sz="1200" dirty="0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3</a:t>
                      </a:r>
                      <a:r>
                        <a:rPr sz="1200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lang="en-US" sz="1200" dirty="0" smtClean="0">
                          <a:solidFill>
                            <a:srgbClr val="6F2F9F"/>
                          </a:solidFill>
                          <a:latin typeface="Carlito"/>
                          <a:cs typeface="Carlito"/>
                        </a:rPr>
                        <a:t>58</a:t>
                      </a:r>
                      <a:r>
                        <a:rPr sz="1200" smtClean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]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7310" marB="0"/>
                </a:tc>
              </a:tr>
              <a:tr h="270897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70"/>
                        </a:spcBef>
                      </a:pP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2390" marB="0"/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85800" y="1733550"/>
            <a:ext cx="8109204" cy="2945854"/>
            <a:chOff x="752094" y="1969046"/>
            <a:chExt cx="8109204" cy="2945854"/>
          </a:xfrm>
        </p:grpSpPr>
        <p:sp>
          <p:nvSpPr>
            <p:cNvPr id="20" name="object 20"/>
            <p:cNvSpPr/>
            <p:nvPr/>
          </p:nvSpPr>
          <p:spPr>
            <a:xfrm>
              <a:off x="5133975" y="2246756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764"/>
                  </a:lnTo>
                </a:path>
              </a:pathLst>
            </a:custGeom>
            <a:ln w="1905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" y="1969046"/>
              <a:ext cx="7172959" cy="2664460"/>
            </a:xfrm>
            <a:custGeom>
              <a:avLst/>
              <a:gdLst/>
              <a:ahLst/>
              <a:cxnLst/>
              <a:rect l="l" t="t" r="r" b="b"/>
              <a:pathLst>
                <a:path w="7172959" h="2664460">
                  <a:moveTo>
                    <a:pt x="0" y="49428"/>
                  </a:moveTo>
                  <a:lnTo>
                    <a:pt x="57162" y="42864"/>
                  </a:lnTo>
                  <a:lnTo>
                    <a:pt x="114186" y="36403"/>
                  </a:lnTo>
                  <a:lnTo>
                    <a:pt x="170930" y="30149"/>
                  </a:lnTo>
                  <a:lnTo>
                    <a:pt x="227255" y="24206"/>
                  </a:lnTo>
                  <a:lnTo>
                    <a:pt x="283022" y="18677"/>
                  </a:lnTo>
                  <a:lnTo>
                    <a:pt x="338092" y="13665"/>
                  </a:lnTo>
                  <a:lnTo>
                    <a:pt x="392323" y="9275"/>
                  </a:lnTo>
                  <a:lnTo>
                    <a:pt x="445578" y="5610"/>
                  </a:lnTo>
                  <a:lnTo>
                    <a:pt x="497717" y="2773"/>
                  </a:lnTo>
                  <a:lnTo>
                    <a:pt x="548599" y="869"/>
                  </a:lnTo>
                  <a:lnTo>
                    <a:pt x="598086" y="0"/>
                  </a:lnTo>
                  <a:lnTo>
                    <a:pt x="646037" y="270"/>
                  </a:lnTo>
                  <a:lnTo>
                    <a:pt x="692313" y="1783"/>
                  </a:lnTo>
                  <a:lnTo>
                    <a:pt x="736775" y="4642"/>
                  </a:lnTo>
                  <a:lnTo>
                    <a:pt x="779284" y="8951"/>
                  </a:lnTo>
                  <a:lnTo>
                    <a:pt x="819698" y="14814"/>
                  </a:lnTo>
                  <a:lnTo>
                    <a:pt x="857880" y="22334"/>
                  </a:lnTo>
                  <a:lnTo>
                    <a:pt x="926985" y="42760"/>
                  </a:lnTo>
                  <a:lnTo>
                    <a:pt x="983640" y="78604"/>
                  </a:lnTo>
                  <a:lnTo>
                    <a:pt x="1016150" y="129067"/>
                  </a:lnTo>
                  <a:lnTo>
                    <a:pt x="1032867" y="189749"/>
                  </a:lnTo>
                  <a:lnTo>
                    <a:pt x="1042142" y="256253"/>
                  </a:lnTo>
                  <a:lnTo>
                    <a:pt x="1046598" y="290313"/>
                  </a:lnTo>
                  <a:lnTo>
                    <a:pt x="1060369" y="357302"/>
                  </a:lnTo>
                  <a:lnTo>
                    <a:pt x="1087576" y="419116"/>
                  </a:lnTo>
                  <a:lnTo>
                    <a:pt x="1136572" y="471356"/>
                  </a:lnTo>
                  <a:lnTo>
                    <a:pt x="1171850" y="492512"/>
                  </a:lnTo>
                  <a:lnTo>
                    <a:pt x="1215707" y="509625"/>
                  </a:lnTo>
                  <a:lnTo>
                    <a:pt x="1281880" y="523843"/>
                  </a:lnTo>
                  <a:lnTo>
                    <a:pt x="1320038" y="528279"/>
                  </a:lnTo>
                  <a:lnTo>
                    <a:pt x="1361226" y="531150"/>
                  </a:lnTo>
                  <a:lnTo>
                    <a:pt x="1405181" y="532616"/>
                  </a:lnTo>
                  <a:lnTo>
                    <a:pt x="1451642" y="532838"/>
                  </a:lnTo>
                  <a:lnTo>
                    <a:pt x="1500345" y="531978"/>
                  </a:lnTo>
                  <a:lnTo>
                    <a:pt x="1551027" y="530197"/>
                  </a:lnTo>
                  <a:lnTo>
                    <a:pt x="1603426" y="527656"/>
                  </a:lnTo>
                  <a:lnTo>
                    <a:pt x="1657280" y="524518"/>
                  </a:lnTo>
                  <a:lnTo>
                    <a:pt x="1712324" y="520942"/>
                  </a:lnTo>
                  <a:lnTo>
                    <a:pt x="1768298" y="517091"/>
                  </a:lnTo>
                  <a:lnTo>
                    <a:pt x="1824937" y="513126"/>
                  </a:lnTo>
                  <a:lnTo>
                    <a:pt x="1881979" y="509207"/>
                  </a:lnTo>
                  <a:lnTo>
                    <a:pt x="1939162" y="505498"/>
                  </a:lnTo>
                  <a:lnTo>
                    <a:pt x="1996223" y="502157"/>
                  </a:lnTo>
                  <a:lnTo>
                    <a:pt x="2052899" y="499348"/>
                  </a:lnTo>
                  <a:lnTo>
                    <a:pt x="2108927" y="497232"/>
                  </a:lnTo>
                  <a:lnTo>
                    <a:pt x="2164044" y="495969"/>
                  </a:lnTo>
                  <a:lnTo>
                    <a:pt x="2217989" y="495721"/>
                  </a:lnTo>
                  <a:lnTo>
                    <a:pt x="2270498" y="496650"/>
                  </a:lnTo>
                  <a:lnTo>
                    <a:pt x="2321308" y="498917"/>
                  </a:lnTo>
                  <a:lnTo>
                    <a:pt x="2370157" y="502682"/>
                  </a:lnTo>
                  <a:lnTo>
                    <a:pt x="2416782" y="508108"/>
                  </a:lnTo>
                  <a:lnTo>
                    <a:pt x="2460920" y="515356"/>
                  </a:lnTo>
                  <a:lnTo>
                    <a:pt x="2502309" y="524586"/>
                  </a:lnTo>
                  <a:lnTo>
                    <a:pt x="2540686" y="535962"/>
                  </a:lnTo>
                  <a:lnTo>
                    <a:pt x="2612575" y="568809"/>
                  </a:lnTo>
                  <a:lnTo>
                    <a:pt x="2645299" y="591370"/>
                  </a:lnTo>
                  <a:lnTo>
                    <a:pt x="2674329" y="617030"/>
                  </a:lnTo>
                  <a:lnTo>
                    <a:pt x="2700035" y="645488"/>
                  </a:lnTo>
                  <a:lnTo>
                    <a:pt x="2722786" y="676448"/>
                  </a:lnTo>
                  <a:lnTo>
                    <a:pt x="2742952" y="709611"/>
                  </a:lnTo>
                  <a:lnTo>
                    <a:pt x="2760901" y="744678"/>
                  </a:lnTo>
                  <a:lnTo>
                    <a:pt x="2777004" y="781352"/>
                  </a:lnTo>
                  <a:lnTo>
                    <a:pt x="2791629" y="819335"/>
                  </a:lnTo>
                  <a:lnTo>
                    <a:pt x="2805146" y="858328"/>
                  </a:lnTo>
                  <a:lnTo>
                    <a:pt x="2817924" y="898033"/>
                  </a:lnTo>
                  <a:lnTo>
                    <a:pt x="2830333" y="938151"/>
                  </a:lnTo>
                  <a:lnTo>
                    <a:pt x="2842741" y="978386"/>
                  </a:lnTo>
                  <a:lnTo>
                    <a:pt x="2855519" y="1018438"/>
                  </a:lnTo>
                  <a:lnTo>
                    <a:pt x="2869036" y="1058010"/>
                  </a:lnTo>
                  <a:lnTo>
                    <a:pt x="2883661" y="1096803"/>
                  </a:lnTo>
                  <a:lnTo>
                    <a:pt x="2899763" y="1134519"/>
                  </a:lnTo>
                  <a:lnTo>
                    <a:pt x="2917711" y="1170860"/>
                  </a:lnTo>
                  <a:lnTo>
                    <a:pt x="2937876" y="1205527"/>
                  </a:lnTo>
                  <a:lnTo>
                    <a:pt x="2960626" y="1238223"/>
                  </a:lnTo>
                  <a:lnTo>
                    <a:pt x="2986331" y="1268649"/>
                  </a:lnTo>
                  <a:lnTo>
                    <a:pt x="3015360" y="1296508"/>
                  </a:lnTo>
                  <a:lnTo>
                    <a:pt x="3048082" y="1321501"/>
                  </a:lnTo>
                  <a:lnTo>
                    <a:pt x="3084868" y="1343329"/>
                  </a:lnTo>
                  <a:lnTo>
                    <a:pt x="3119849" y="1359485"/>
                  </a:lnTo>
                  <a:lnTo>
                    <a:pt x="3157881" y="1373520"/>
                  </a:lnTo>
                  <a:lnTo>
                    <a:pt x="3198726" y="1385594"/>
                  </a:lnTo>
                  <a:lnTo>
                    <a:pt x="3242150" y="1395867"/>
                  </a:lnTo>
                  <a:lnTo>
                    <a:pt x="3287917" y="1404499"/>
                  </a:lnTo>
                  <a:lnTo>
                    <a:pt x="3335790" y="1411648"/>
                  </a:lnTo>
                  <a:lnTo>
                    <a:pt x="3385534" y="1417474"/>
                  </a:lnTo>
                  <a:lnTo>
                    <a:pt x="3436914" y="1422137"/>
                  </a:lnTo>
                  <a:lnTo>
                    <a:pt x="3489694" y="1425797"/>
                  </a:lnTo>
                  <a:lnTo>
                    <a:pt x="3543637" y="1428611"/>
                  </a:lnTo>
                  <a:lnTo>
                    <a:pt x="3598509" y="1430742"/>
                  </a:lnTo>
                  <a:lnTo>
                    <a:pt x="3654073" y="1432346"/>
                  </a:lnTo>
                  <a:lnTo>
                    <a:pt x="3710095" y="1433586"/>
                  </a:lnTo>
                  <a:lnTo>
                    <a:pt x="3766337" y="1434618"/>
                  </a:lnTo>
                  <a:lnTo>
                    <a:pt x="3822565" y="1435604"/>
                  </a:lnTo>
                  <a:lnTo>
                    <a:pt x="3878542" y="1436703"/>
                  </a:lnTo>
                  <a:lnTo>
                    <a:pt x="3934034" y="1438074"/>
                  </a:lnTo>
                  <a:lnTo>
                    <a:pt x="3988803" y="1439876"/>
                  </a:lnTo>
                  <a:lnTo>
                    <a:pt x="4042616" y="1442270"/>
                  </a:lnTo>
                  <a:lnTo>
                    <a:pt x="4095235" y="1445415"/>
                  </a:lnTo>
                  <a:lnTo>
                    <a:pt x="4146425" y="1449469"/>
                  </a:lnTo>
                  <a:lnTo>
                    <a:pt x="4195951" y="1454593"/>
                  </a:lnTo>
                  <a:lnTo>
                    <a:pt x="4243576" y="1460947"/>
                  </a:lnTo>
                  <a:lnTo>
                    <a:pt x="4289066" y="1468689"/>
                  </a:lnTo>
                  <a:lnTo>
                    <a:pt x="4332183" y="1477980"/>
                  </a:lnTo>
                  <a:lnTo>
                    <a:pt x="4372694" y="1488978"/>
                  </a:lnTo>
                  <a:lnTo>
                    <a:pt x="4410361" y="1501843"/>
                  </a:lnTo>
                  <a:lnTo>
                    <a:pt x="4482634" y="1537742"/>
                  </a:lnTo>
                  <a:lnTo>
                    <a:pt x="4515707" y="1561713"/>
                  </a:lnTo>
                  <a:lnTo>
                    <a:pt x="4544612" y="1588358"/>
                  </a:lnTo>
                  <a:lnTo>
                    <a:pt x="4569794" y="1617388"/>
                  </a:lnTo>
                  <a:lnTo>
                    <a:pt x="4610761" y="1681442"/>
                  </a:lnTo>
                  <a:lnTo>
                    <a:pt x="4627434" y="1715889"/>
                  </a:lnTo>
                  <a:lnTo>
                    <a:pt x="4642160" y="1751562"/>
                  </a:lnTo>
                  <a:lnTo>
                    <a:pt x="4655382" y="1788172"/>
                  </a:lnTo>
                  <a:lnTo>
                    <a:pt x="4667544" y="1825430"/>
                  </a:lnTo>
                  <a:lnTo>
                    <a:pt x="4679090" y="1863047"/>
                  </a:lnTo>
                  <a:lnTo>
                    <a:pt x="4690464" y="1900733"/>
                  </a:lnTo>
                  <a:lnTo>
                    <a:pt x="4702111" y="1938198"/>
                  </a:lnTo>
                  <a:lnTo>
                    <a:pt x="4714474" y="1975154"/>
                  </a:lnTo>
                  <a:lnTo>
                    <a:pt x="4727997" y="2011310"/>
                  </a:lnTo>
                  <a:lnTo>
                    <a:pt x="4743124" y="2046378"/>
                  </a:lnTo>
                  <a:lnTo>
                    <a:pt x="4779967" y="2112089"/>
                  </a:lnTo>
                  <a:lnTo>
                    <a:pt x="4828556" y="2169972"/>
                  </a:lnTo>
                  <a:lnTo>
                    <a:pt x="4858365" y="2195254"/>
                  </a:lnTo>
                  <a:lnTo>
                    <a:pt x="4892442" y="2217711"/>
                  </a:lnTo>
                  <a:lnTo>
                    <a:pt x="4931232" y="2237053"/>
                  </a:lnTo>
                  <a:lnTo>
                    <a:pt x="5002842" y="2261833"/>
                  </a:lnTo>
                  <a:lnTo>
                    <a:pt x="5042903" y="2271914"/>
                  </a:lnTo>
                  <a:lnTo>
                    <a:pt x="5085511" y="2280587"/>
                  </a:lnTo>
                  <a:lnTo>
                    <a:pt x="5130450" y="2287952"/>
                  </a:lnTo>
                  <a:lnTo>
                    <a:pt x="5177503" y="2294109"/>
                  </a:lnTo>
                  <a:lnTo>
                    <a:pt x="5226454" y="2299156"/>
                  </a:lnTo>
                  <a:lnTo>
                    <a:pt x="5277084" y="2303193"/>
                  </a:lnTo>
                  <a:lnTo>
                    <a:pt x="5329179" y="2306319"/>
                  </a:lnTo>
                  <a:lnTo>
                    <a:pt x="5382520" y="2308633"/>
                  </a:lnTo>
                  <a:lnTo>
                    <a:pt x="5436891" y="2310235"/>
                  </a:lnTo>
                  <a:lnTo>
                    <a:pt x="5492075" y="2311224"/>
                  </a:lnTo>
                  <a:lnTo>
                    <a:pt x="5547856" y="2311700"/>
                  </a:lnTo>
                  <a:lnTo>
                    <a:pt x="5604016" y="2311760"/>
                  </a:lnTo>
                  <a:lnTo>
                    <a:pt x="5660338" y="2311505"/>
                  </a:lnTo>
                  <a:lnTo>
                    <a:pt x="5716606" y="2311035"/>
                  </a:lnTo>
                  <a:lnTo>
                    <a:pt x="5772604" y="2310447"/>
                  </a:lnTo>
                  <a:lnTo>
                    <a:pt x="5828113" y="2309842"/>
                  </a:lnTo>
                  <a:lnTo>
                    <a:pt x="5882917" y="2309319"/>
                  </a:lnTo>
                  <a:lnTo>
                    <a:pt x="5936800" y="2308977"/>
                  </a:lnTo>
                  <a:lnTo>
                    <a:pt x="5989545" y="2308915"/>
                  </a:lnTo>
                  <a:lnTo>
                    <a:pt x="6040934" y="2309233"/>
                  </a:lnTo>
                  <a:lnTo>
                    <a:pt x="6090752" y="2310030"/>
                  </a:lnTo>
                  <a:lnTo>
                    <a:pt x="6138780" y="2311404"/>
                  </a:lnTo>
                  <a:lnTo>
                    <a:pt x="6184803" y="2313456"/>
                  </a:lnTo>
                  <a:lnTo>
                    <a:pt x="6228603" y="2316285"/>
                  </a:lnTo>
                  <a:lnTo>
                    <a:pt x="6269964" y="2319990"/>
                  </a:lnTo>
                  <a:lnTo>
                    <a:pt x="6308669" y="2324670"/>
                  </a:lnTo>
                  <a:lnTo>
                    <a:pt x="6417204" y="2346140"/>
                  </a:lnTo>
                  <a:lnTo>
                    <a:pt x="6482644" y="2364713"/>
                  </a:lnTo>
                  <a:lnTo>
                    <a:pt x="6541518" y="2385606"/>
                  </a:lnTo>
                  <a:lnTo>
                    <a:pt x="6594518" y="2408281"/>
                  </a:lnTo>
                  <a:lnTo>
                    <a:pt x="6642342" y="2432200"/>
                  </a:lnTo>
                  <a:lnTo>
                    <a:pt x="6685683" y="2456827"/>
                  </a:lnTo>
                  <a:lnTo>
                    <a:pt x="6725237" y="2481624"/>
                  </a:lnTo>
                  <a:lnTo>
                    <a:pt x="6761699" y="2506054"/>
                  </a:lnTo>
                  <a:lnTo>
                    <a:pt x="6795764" y="2529578"/>
                  </a:lnTo>
                  <a:lnTo>
                    <a:pt x="6828127" y="2551660"/>
                  </a:lnTo>
                  <a:lnTo>
                    <a:pt x="6890529" y="2589349"/>
                  </a:lnTo>
                  <a:lnTo>
                    <a:pt x="6995631" y="2631256"/>
                  </a:lnTo>
                  <a:lnTo>
                    <a:pt x="7053623" y="2648386"/>
                  </a:lnTo>
                  <a:lnTo>
                    <a:pt x="7099853" y="2657831"/>
                  </a:lnTo>
                  <a:lnTo>
                    <a:pt x="7138241" y="2662153"/>
                  </a:lnTo>
                  <a:lnTo>
                    <a:pt x="7172706" y="2663913"/>
                  </a:lnTo>
                </a:path>
              </a:pathLst>
            </a:custGeom>
            <a:ln w="28574">
              <a:solidFill>
                <a:srgbClr val="006FC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3400" y="4286250"/>
              <a:ext cx="707898" cy="62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5180" y="4553330"/>
              <a:ext cx="228600" cy="196850"/>
            </a:xfrm>
            <a:custGeom>
              <a:avLst/>
              <a:gdLst/>
              <a:ahLst/>
              <a:cxnLst/>
              <a:rect l="l" t="t" r="r" b="b"/>
              <a:pathLst>
                <a:path w="228600" h="196850">
                  <a:moveTo>
                    <a:pt x="0" y="0"/>
                  </a:moveTo>
                  <a:lnTo>
                    <a:pt x="228600" y="98298"/>
                  </a:lnTo>
                  <a:lnTo>
                    <a:pt x="0" y="19659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419600" y="1428750"/>
            <a:ext cx="4202430" cy="0"/>
          </a:xfrm>
          <a:custGeom>
            <a:avLst/>
            <a:gdLst/>
            <a:ahLst/>
            <a:cxnLst/>
            <a:rect l="l" t="t" r="r" b="b"/>
            <a:pathLst>
              <a:path w="4202430">
                <a:moveTo>
                  <a:pt x="0" y="0"/>
                </a:moveTo>
                <a:lnTo>
                  <a:pt x="4201934" y="0"/>
                </a:lnTo>
              </a:path>
            </a:pathLst>
          </a:custGeom>
          <a:ln w="28575">
            <a:solidFill>
              <a:srgbClr val="6F2F9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 descr="UIU-Logo-2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09550"/>
            <a:ext cx="1003510" cy="911233"/>
          </a:xfrm>
          <a:prstGeom prst="rect">
            <a:avLst/>
          </a:prstGeom>
        </p:spPr>
      </p:pic>
      <p:pic>
        <p:nvPicPr>
          <p:cNvPr id="28" name="Picture 27" descr="depositphotos_349705082-stock-illustration-teamwork-logo-design-vector-peop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0" y="514350"/>
            <a:ext cx="1200150" cy="1200150"/>
          </a:xfrm>
          <a:prstGeom prst="rect">
            <a:avLst/>
          </a:prstGeom>
        </p:spPr>
      </p:pic>
      <p:pic>
        <p:nvPicPr>
          <p:cNvPr id="29" name="Picture 28" descr="doctor-character-background_1270-8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2724150"/>
            <a:ext cx="1135380" cy="1135380"/>
          </a:xfrm>
          <a:prstGeom prst="rect">
            <a:avLst/>
          </a:prstGeom>
        </p:spPr>
      </p:pic>
      <p:pic>
        <p:nvPicPr>
          <p:cNvPr id="31" name="Picture 30" descr="interim-patient-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5000" y="4324350"/>
            <a:ext cx="1905000" cy="656268"/>
          </a:xfrm>
          <a:prstGeom prst="rect">
            <a:avLst/>
          </a:prstGeom>
        </p:spPr>
      </p:pic>
      <p:pic>
        <p:nvPicPr>
          <p:cNvPr id="32" name="Picture 31" descr="Qaiware-payment-magic-thegem-blog-defaul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0" y="4248150"/>
            <a:ext cx="1371600" cy="633046"/>
          </a:xfrm>
          <a:prstGeom prst="rect">
            <a:avLst/>
          </a:prstGeom>
        </p:spPr>
      </p:pic>
      <p:pic>
        <p:nvPicPr>
          <p:cNvPr id="34" name="Picture 33" descr="maxresdefaul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8600" y="3257550"/>
            <a:ext cx="1761067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428750"/>
            <a:ext cx="4572000" cy="29367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>
                <a:solidFill>
                  <a:srgbClr val="00B050"/>
                </a:solidFill>
                <a:latin typeface="Carlito"/>
                <a:cs typeface="Carlito"/>
              </a:rPr>
              <a:t>Topics finalization.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>
                <a:solidFill>
                  <a:srgbClr val="00B050"/>
                </a:solidFill>
                <a:latin typeface="Carlito"/>
                <a:cs typeface="Carlito"/>
              </a:rPr>
              <a:t>Prepare ERD.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Prepare Relational Schema.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>
                <a:solidFill>
                  <a:srgbClr val="00B050"/>
                </a:solidFill>
                <a:latin typeface="Carlito"/>
                <a:cs typeface="Carlito"/>
              </a:rPr>
              <a:t>Creating Database</a:t>
            </a: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Creating Tables.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Creating Columns.</a:t>
            </a:r>
            <a:endParaRPr lang="en-US" spc="-10" dirty="0">
              <a:solidFill>
                <a:srgbClr val="00B050"/>
              </a:solidFill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Putting Dummy Data.</a:t>
            </a:r>
          </a:p>
          <a:p>
            <a:pPr marL="238125" indent="-226060">
              <a:lnSpc>
                <a:spcPct val="100000"/>
              </a:lnSpc>
              <a:spcBef>
                <a:spcPts val="685"/>
              </a:spcBef>
              <a:buFont typeface="Wingdings" pitchFamily="2" charset="2"/>
              <a:buChar char="ü"/>
              <a:tabLst>
                <a:tab pos="238760" algn="l"/>
              </a:tabLst>
            </a:pPr>
            <a:r>
              <a:rPr lang="en-US" spc="-10" dirty="0" smtClean="0">
                <a:solidFill>
                  <a:srgbClr val="00B050"/>
                </a:solidFill>
                <a:latin typeface="Carlito"/>
                <a:cs typeface="Carlito"/>
              </a:rPr>
              <a:t>Creating PHP files for each table.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0010" y="231902"/>
            <a:ext cx="162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REAKDOWN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33780" y="667130"/>
            <a:ext cx="8151495" cy="2540"/>
          </a:xfrm>
          <a:custGeom>
            <a:avLst/>
            <a:gdLst/>
            <a:ahLst/>
            <a:cxnLst/>
            <a:rect l="l" t="t" r="r" b="b"/>
            <a:pathLst>
              <a:path w="8151495" h="2540">
                <a:moveTo>
                  <a:pt x="0" y="0"/>
                </a:moveTo>
                <a:lnTo>
                  <a:pt x="8151088" y="2235"/>
                </a:lnTo>
              </a:path>
            </a:pathLst>
          </a:custGeom>
          <a:ln w="19050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7239000" y="283654"/>
            <a:ext cx="17526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i="1" spc="-95" dirty="0" smtClean="0">
                <a:solidFill>
                  <a:srgbClr val="006FC0"/>
                </a:solidFill>
                <a:latin typeface="Georgia"/>
                <a:cs typeface="Georgia"/>
              </a:rPr>
              <a:t>Finished Things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780" y="667130"/>
            <a:ext cx="8151495" cy="2540"/>
          </a:xfrm>
          <a:custGeom>
            <a:avLst/>
            <a:gdLst/>
            <a:ahLst/>
            <a:cxnLst/>
            <a:rect l="l" t="t" r="r" b="b"/>
            <a:pathLst>
              <a:path w="8151495" h="2540">
                <a:moveTo>
                  <a:pt x="0" y="0"/>
                </a:moveTo>
                <a:lnTo>
                  <a:pt x="8151088" y="2235"/>
                </a:lnTo>
              </a:path>
            </a:pathLst>
          </a:custGeom>
          <a:ln w="19050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0010" y="231902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F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TURES</a:t>
            </a:r>
            <a:endParaRPr sz="180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13"/>
          <p:cNvSpPr txBox="1"/>
          <p:nvPr/>
        </p:nvSpPr>
        <p:spPr>
          <a:xfrm>
            <a:off x="609600" y="1428750"/>
            <a:ext cx="304800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600" b="1" spc="-25">
                <a:solidFill>
                  <a:srgbClr val="00B050"/>
                </a:solidFill>
                <a:latin typeface="Carlito"/>
                <a:cs typeface="Carlito"/>
              </a:rPr>
              <a:t>FEATURES</a:t>
            </a:r>
            <a:r>
              <a:rPr sz="1600" b="1" spc="-25" smtClean="0">
                <a:solidFill>
                  <a:srgbClr val="00B050"/>
                </a:solidFill>
                <a:latin typeface="Carlito"/>
                <a:cs typeface="Carlito"/>
              </a:rPr>
              <a:t>:</a:t>
            </a:r>
            <a:endParaRPr sz="1600">
              <a:solidFill>
                <a:srgbClr val="00B050"/>
              </a:solidFill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Storing patient’s details</a:t>
            </a:r>
            <a:r>
              <a:rPr sz="1400" spc="-10" smtClean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Finding patient’s diseases</a:t>
            </a:r>
            <a:r>
              <a:rPr sz="1400" spc="-10" smtClean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Collecting patient’s history</a:t>
            </a:r>
            <a:r>
              <a:rPr sz="1400" spc="-10" smtClean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1219200" y="3181350"/>
            <a:ext cx="3048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smtClean="0">
                <a:solidFill>
                  <a:srgbClr val="006FC0"/>
                </a:solidFill>
                <a:latin typeface="Carlito"/>
                <a:cs typeface="Carlito"/>
              </a:rPr>
              <a:t>FEATURES</a:t>
            </a:r>
            <a:r>
              <a:rPr sz="1800" b="1" spc="-25" dirty="0">
                <a:solidFill>
                  <a:srgbClr val="006FC0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82905" algn="l"/>
                <a:tab pos="383540" algn="l"/>
              </a:tabLst>
            </a:pPr>
            <a:r>
              <a:rPr lang="en-US" sz="1600" spc="-10" dirty="0" smtClean="0">
                <a:latin typeface="Carlito"/>
                <a:cs typeface="Carlito"/>
              </a:rPr>
              <a:t>Storing doctor’s details.</a:t>
            </a:r>
            <a:endParaRPr lang="en-US" sz="1600" dirty="0" smtClean="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600" dirty="0" smtClean="0">
                <a:latin typeface="Carlito"/>
                <a:cs typeface="Carlito"/>
              </a:rPr>
              <a:t>Doctor’s qualifications.</a:t>
            </a: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600" dirty="0" smtClean="0">
                <a:latin typeface="Carlito"/>
                <a:cs typeface="Carlito"/>
              </a:rPr>
              <a:t>Doctor’s chamber and pa.</a:t>
            </a:r>
          </a:p>
        </p:txBody>
      </p:sp>
      <p:sp>
        <p:nvSpPr>
          <p:cNvPr id="8" name="object 13"/>
          <p:cNvSpPr txBox="1"/>
          <p:nvPr/>
        </p:nvSpPr>
        <p:spPr>
          <a:xfrm>
            <a:off x="5715000" y="3181350"/>
            <a:ext cx="3048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25" smtClean="0">
                <a:solidFill>
                  <a:srgbClr val="6F2F9F"/>
                </a:solidFill>
                <a:latin typeface="Carlito"/>
                <a:cs typeface="Carlito"/>
              </a:rPr>
              <a:t>FEATURES</a:t>
            </a:r>
            <a:r>
              <a:rPr sz="1800" b="1" spc="-25" dirty="0">
                <a:solidFill>
                  <a:srgbClr val="6F2F9F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10" dirty="0" smtClean="0">
                <a:latin typeface="Carlito"/>
                <a:cs typeface="Carlito"/>
              </a:rPr>
              <a:t>T</a:t>
            </a:r>
            <a:r>
              <a:rPr sz="1600" spc="-10" smtClean="0">
                <a:latin typeface="Carlito"/>
                <a:cs typeface="Carlito"/>
              </a:rPr>
              <a:t>racking</a:t>
            </a:r>
            <a:r>
              <a:rPr lang="en-US" sz="1600" spc="-10" dirty="0" smtClean="0">
                <a:latin typeface="Carlito"/>
                <a:cs typeface="Carlito"/>
              </a:rPr>
              <a:t> pa’s details</a:t>
            </a:r>
            <a:r>
              <a:rPr sz="1600" spc="-10" smtClean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10" dirty="0" smtClean="0">
                <a:latin typeface="Carlito"/>
                <a:cs typeface="Carlito"/>
              </a:rPr>
              <a:t>Chamber’s details</a:t>
            </a:r>
            <a:r>
              <a:rPr sz="1600" spc="-10" smtClean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10" dirty="0" smtClean="0">
                <a:latin typeface="Carlito"/>
                <a:cs typeface="Carlito"/>
              </a:rPr>
              <a:t>Payment procedure</a:t>
            </a:r>
            <a:r>
              <a:rPr sz="1600" spc="-10" smtClean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4724400" y="1504950"/>
            <a:ext cx="30480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600" b="1" spc="-25">
                <a:solidFill>
                  <a:srgbClr val="FF0000"/>
                </a:solidFill>
                <a:latin typeface="Carlito"/>
                <a:cs typeface="Carlito"/>
              </a:rPr>
              <a:t>FEATURES</a:t>
            </a:r>
            <a:r>
              <a:rPr sz="1600" b="1" spc="-25" smtClean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160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Blood details.</a:t>
            </a: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Method of payments.</a:t>
            </a: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Test details, process and result.</a:t>
            </a:r>
            <a:r>
              <a:rPr sz="1400" spc="-10" smtClean="0">
                <a:latin typeface="Carlito"/>
                <a:cs typeface="Carlito"/>
              </a:rPr>
              <a:t>.</a:t>
            </a:r>
            <a:endParaRPr lang="en-US" sz="1400" spc="-10" dirty="0" smtClean="0">
              <a:latin typeface="Carlito"/>
              <a:cs typeface="Carlito"/>
            </a:endParaRPr>
          </a:p>
          <a:p>
            <a:pPr marL="382905" indent="-343535">
              <a:lnSpc>
                <a:spcPct val="100000"/>
              </a:lnSpc>
              <a:buAutoNum type="arabicPeriod"/>
              <a:tabLst>
                <a:tab pos="382905" algn="l"/>
                <a:tab pos="383540" algn="l"/>
              </a:tabLst>
            </a:pPr>
            <a:r>
              <a:rPr lang="en-US" sz="1400" spc="-10" dirty="0" smtClean="0">
                <a:latin typeface="Carlito"/>
                <a:cs typeface="Carlito"/>
              </a:rPr>
              <a:t>Overall payment history.</a:t>
            </a:r>
            <a:endParaRPr sz="140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010" y="231902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NTITIES</a:t>
            </a:r>
            <a:endParaRPr sz="18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780" y="667130"/>
            <a:ext cx="8151495" cy="2540"/>
          </a:xfrm>
          <a:custGeom>
            <a:avLst/>
            <a:gdLst/>
            <a:ahLst/>
            <a:cxnLst/>
            <a:rect l="l" t="t" r="r" b="b"/>
            <a:pathLst>
              <a:path w="8151495" h="2540">
                <a:moveTo>
                  <a:pt x="0" y="0"/>
                </a:moveTo>
                <a:lnTo>
                  <a:pt x="8151088" y="2235"/>
                </a:lnTo>
              </a:path>
            </a:pathLst>
          </a:custGeom>
          <a:ln w="19050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000" y="283654"/>
            <a:ext cx="6837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170" dirty="0">
                <a:solidFill>
                  <a:schemeClr val="accent6"/>
                </a:solidFill>
                <a:latin typeface="Franklin Gothic Demi" pitchFamily="34" charset="0"/>
                <a:cs typeface="Georgia"/>
              </a:rPr>
              <a:t>E</a:t>
            </a:r>
            <a:r>
              <a:rPr sz="2400" i="1" spc="-80" dirty="0">
                <a:solidFill>
                  <a:schemeClr val="accent5">
                    <a:lumMod val="50000"/>
                  </a:schemeClr>
                </a:solidFill>
                <a:latin typeface="Franklin Gothic Demi" pitchFamily="34" charset="0"/>
                <a:cs typeface="Georgia"/>
              </a:rPr>
              <a:t>R</a:t>
            </a:r>
            <a:r>
              <a:rPr sz="2400" i="1" spc="-80" dirty="0">
                <a:solidFill>
                  <a:srgbClr val="002060"/>
                </a:solidFill>
                <a:latin typeface="Franklin Gothic Demi" pitchFamily="34" charset="0"/>
                <a:cs typeface="Georgia"/>
              </a:rPr>
              <a:t>D</a:t>
            </a:r>
            <a:endParaRPr sz="2400">
              <a:solidFill>
                <a:srgbClr val="002060"/>
              </a:solidFill>
              <a:latin typeface="Franklin Gothic Demi" pitchFamily="34" charset="0"/>
              <a:cs typeface="Georgia"/>
            </a:endParaRPr>
          </a:p>
        </p:txBody>
      </p:sp>
      <p:pic>
        <p:nvPicPr>
          <p:cNvPr id="8" name="Picture 7" descr="E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971550"/>
            <a:ext cx="7239000" cy="3674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36102" y="4634484"/>
            <a:ext cx="326898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780" y="667130"/>
            <a:ext cx="8151495" cy="2540"/>
          </a:xfrm>
          <a:custGeom>
            <a:avLst/>
            <a:gdLst/>
            <a:ahLst/>
            <a:cxnLst/>
            <a:rect l="l" t="t" r="r" b="b"/>
            <a:pathLst>
              <a:path w="8151495" h="2540">
                <a:moveTo>
                  <a:pt x="0" y="0"/>
                </a:moveTo>
                <a:lnTo>
                  <a:pt x="8151088" y="2235"/>
                </a:lnTo>
              </a:path>
            </a:pathLst>
          </a:custGeom>
          <a:ln w="19050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1" y="285750"/>
            <a:ext cx="1143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i="1" spc="-170" dirty="0" smtClean="0">
                <a:solidFill>
                  <a:srgbClr val="002060"/>
                </a:solidFill>
                <a:latin typeface="Franklin Gothic Demi" pitchFamily="34" charset="0"/>
                <a:cs typeface="Georgia"/>
              </a:rPr>
              <a:t>SCHEMA</a:t>
            </a:r>
            <a:endParaRPr sz="2000">
              <a:solidFill>
                <a:srgbClr val="002060"/>
              </a:solidFill>
              <a:latin typeface="Franklin Gothic Demi" pitchFamily="34" charset="0"/>
              <a:cs typeface="Georgia"/>
            </a:endParaRPr>
          </a:p>
        </p:txBody>
      </p:sp>
      <p:pic>
        <p:nvPicPr>
          <p:cNvPr id="8" name="Picture 7" descr="SCHE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895350"/>
            <a:ext cx="7239000" cy="3994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450010" y="231902"/>
            <a:ext cx="162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latin typeface="Times New Roman"/>
                <a:cs typeface="Times New Roman"/>
              </a:rPr>
              <a:t>REAKDOWN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5566790" y="1054227"/>
            <a:ext cx="0" cy="1187450"/>
          </a:xfrm>
          <a:custGeom>
            <a:avLst/>
            <a:gdLst/>
            <a:ahLst/>
            <a:cxnLst/>
            <a:rect l="l" t="t" r="r" b="b"/>
            <a:pathLst>
              <a:path h="1187450">
                <a:moveTo>
                  <a:pt x="0" y="0"/>
                </a:moveTo>
                <a:lnTo>
                  <a:pt x="0" y="1187183"/>
                </a:lnTo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5562980" y="2409063"/>
            <a:ext cx="0" cy="1187450"/>
          </a:xfrm>
          <a:custGeom>
            <a:avLst/>
            <a:gdLst/>
            <a:ahLst/>
            <a:cxnLst/>
            <a:rect l="l" t="t" r="r" b="b"/>
            <a:pathLst>
              <a:path h="1187450">
                <a:moveTo>
                  <a:pt x="0" y="0"/>
                </a:moveTo>
                <a:lnTo>
                  <a:pt x="0" y="1187183"/>
                </a:lnTo>
              </a:path>
            </a:pathLst>
          </a:custGeom>
          <a:ln w="19050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5568314" y="3798188"/>
            <a:ext cx="146686" cy="1135762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742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 txBox="1"/>
          <p:nvPr/>
        </p:nvSpPr>
        <p:spPr>
          <a:xfrm>
            <a:off x="6019800" y="1428750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WEEK </a:t>
            </a:r>
            <a:r>
              <a:rPr sz="1800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-</a:t>
            </a:r>
            <a:r>
              <a:rPr sz="1800" spc="-70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01</a:t>
            </a:r>
            <a:endParaRPr sz="1800">
              <a:solidFill>
                <a:srgbClr val="FF0000"/>
              </a:solidFill>
              <a:latin typeface="Franklin Gothic Demi" pitchFamily="34" charset="0"/>
              <a:cs typeface="Carlit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895350"/>
          <a:ext cx="2971800" cy="33528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182879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Open Sans"/>
                        </a:rPr>
                        <a:t>CRUD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Open Sans"/>
                        </a:rPr>
                        <a:t>Operations.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object 14"/>
          <p:cNvSpPr txBox="1"/>
          <p:nvPr/>
        </p:nvSpPr>
        <p:spPr>
          <a:xfrm>
            <a:off x="6019800" y="4171950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WEEK </a:t>
            </a:r>
            <a:r>
              <a:rPr sz="180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-</a:t>
            </a:r>
            <a:r>
              <a:rPr sz="1800" spc="-7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 </a:t>
            </a:r>
            <a:r>
              <a:rPr sz="1800" smtClean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3</a:t>
            </a:r>
            <a:endParaRPr sz="1800">
              <a:solidFill>
                <a:srgbClr val="FF0000"/>
              </a:solidFill>
              <a:latin typeface="Franklin Gothic Demi" pitchFamily="34" charset="0"/>
              <a:cs typeface="Carlito"/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6019800" y="2724150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WEEK </a:t>
            </a:r>
            <a:r>
              <a:rPr sz="180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-</a:t>
            </a:r>
            <a:r>
              <a:rPr sz="1800" spc="-7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 </a:t>
            </a:r>
            <a:r>
              <a:rPr sz="1800" smtClean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latin typeface="Franklin Gothic Demi" pitchFamily="34" charset="0"/>
                <a:cs typeface="Carlito"/>
              </a:rPr>
              <a:t>2</a:t>
            </a:r>
            <a:endParaRPr sz="1800">
              <a:solidFill>
                <a:srgbClr val="FF0000"/>
              </a:solidFill>
              <a:latin typeface="Franklin Gothic Demi" pitchFamily="34" charset="0"/>
              <a:cs typeface="Carlito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33780" y="667130"/>
            <a:ext cx="8151495" cy="2540"/>
          </a:xfrm>
          <a:custGeom>
            <a:avLst/>
            <a:gdLst/>
            <a:ahLst/>
            <a:cxnLst/>
            <a:rect l="l" t="t" r="r" b="b"/>
            <a:pathLst>
              <a:path w="8151495" h="2540">
                <a:moveTo>
                  <a:pt x="0" y="0"/>
                </a:moveTo>
                <a:lnTo>
                  <a:pt x="8151088" y="2235"/>
                </a:lnTo>
              </a:path>
            </a:pathLst>
          </a:custGeom>
          <a:ln w="19050">
            <a:solidFill>
              <a:srgbClr val="006FC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7575625" y="283654"/>
            <a:ext cx="11080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AceBinghamSH" pitchFamily="2" charset="2"/>
                <a:cs typeface="Georgia"/>
              </a:rPr>
              <a:t>To-do</a:t>
            </a:r>
            <a:r>
              <a:rPr sz="2800" i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ceBinghamSH" pitchFamily="2" charset="2"/>
                <a:cs typeface="Georgia"/>
              </a:rPr>
              <a:t> </a:t>
            </a:r>
            <a:r>
              <a:rPr sz="2800" i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ceBinghamSH" pitchFamily="2" charset="2"/>
                <a:cs typeface="Georgia"/>
              </a:rPr>
              <a:t>List</a:t>
            </a:r>
            <a:endParaRPr sz="2800">
              <a:solidFill>
                <a:schemeClr val="tx1">
                  <a:lumMod val="95000"/>
                  <a:lumOff val="5000"/>
                </a:schemeClr>
              </a:solidFill>
              <a:latin typeface="AceBinghamSH" pitchFamily="2" charset="2"/>
              <a:cs typeface="Georgia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1885950"/>
          <a:ext cx="3276600" cy="33528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Open Sans"/>
                        </a:rPr>
                        <a:t>Editing using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Open Sans"/>
                        </a:rPr>
                        <a:t>PHP.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3562350"/>
          <a:ext cx="4191000" cy="335280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Open Sans"/>
                        </a:rPr>
                        <a:t>Using advanced queries in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Open Sans"/>
                        </a:rPr>
                        <a:t>WebPages.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1276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design of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website.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266950"/>
            <a:ext cx="243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query usage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INSERT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query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usage. </a:t>
            </a:r>
          </a:p>
          <a:p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UPDATE query usage.  </a:t>
            </a:r>
            <a:b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DELETE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query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usage.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4019550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JOIN query 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usage. 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AGGREGATE query 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usage. </a:t>
            </a:r>
          </a:p>
          <a:p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SUBQUERY 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usage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00B0F0"/>
                </a:solidFill>
              </a:rPr>
              <a:t>THANK</a:t>
            </a:r>
            <a:r>
              <a:rPr spc="150" dirty="0">
                <a:solidFill>
                  <a:srgbClr val="00B0F0"/>
                </a:solidFill>
              </a:rPr>
              <a:t> </a:t>
            </a:r>
            <a:r>
              <a:rPr spc="-480" dirty="0">
                <a:solidFill>
                  <a:srgbClr val="00B0F0"/>
                </a:solidFill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165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ONLINE PATIENT MANAGEMENT SYSTEM</vt:lpstr>
      <vt:lpstr>BREAKDOWN</vt:lpstr>
      <vt:lpstr>FEATURES</vt:lpstr>
      <vt:lpstr>ENTITIES</vt:lpstr>
      <vt:lpstr>Slide 5</vt:lpstr>
      <vt:lpstr>BREAKDOWN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Sadot Arefin</dc:creator>
  <cp:lastModifiedBy>DCL</cp:lastModifiedBy>
  <cp:revision>54</cp:revision>
  <dcterms:created xsi:type="dcterms:W3CDTF">2021-12-24T11:17:17Z</dcterms:created>
  <dcterms:modified xsi:type="dcterms:W3CDTF">2022-01-06T08:12:38Z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2021-12-22T00:00:00Z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2021-12-24T00:00:00Z</vt:filetime>
  </property>
</Properties>
</file>