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78" r:id="rId2"/>
    <p:sldId id="381" r:id="rId3"/>
    <p:sldId id="382" r:id="rId4"/>
    <p:sldId id="379" r:id="rId5"/>
    <p:sldId id="257" r:id="rId6"/>
    <p:sldId id="310" r:id="rId7"/>
    <p:sldId id="311" r:id="rId8"/>
    <p:sldId id="383" r:id="rId9"/>
    <p:sldId id="362" r:id="rId10"/>
    <p:sldId id="363" r:id="rId11"/>
    <p:sldId id="364" r:id="rId12"/>
    <p:sldId id="365" r:id="rId13"/>
    <p:sldId id="312" r:id="rId14"/>
    <p:sldId id="313" r:id="rId15"/>
    <p:sldId id="314" r:id="rId16"/>
    <p:sldId id="368" r:id="rId17"/>
    <p:sldId id="369" r:id="rId18"/>
    <p:sldId id="370" r:id="rId19"/>
    <p:sldId id="371" r:id="rId20"/>
    <p:sldId id="315" r:id="rId21"/>
    <p:sldId id="375" r:id="rId22"/>
    <p:sldId id="376" r:id="rId23"/>
    <p:sldId id="377" r:id="rId24"/>
    <p:sldId id="316" r:id="rId25"/>
    <p:sldId id="317" r:id="rId26"/>
    <p:sldId id="349" r:id="rId27"/>
    <p:sldId id="350" r:id="rId28"/>
    <p:sldId id="352" r:id="rId29"/>
    <p:sldId id="353" r:id="rId30"/>
    <p:sldId id="372" r:id="rId31"/>
    <p:sldId id="373" r:id="rId32"/>
    <p:sldId id="374" r:id="rId33"/>
    <p:sldId id="319" r:id="rId34"/>
    <p:sldId id="320" r:id="rId35"/>
    <p:sldId id="321" r:id="rId36"/>
    <p:sldId id="322" r:id="rId37"/>
    <p:sldId id="384" r:id="rId38"/>
    <p:sldId id="385" r:id="rId39"/>
    <p:sldId id="386" r:id="rId40"/>
    <p:sldId id="360" r:id="rId41"/>
    <p:sldId id="361" r:id="rId42"/>
    <p:sldId id="323" r:id="rId43"/>
    <p:sldId id="324" r:id="rId44"/>
    <p:sldId id="325" r:id="rId45"/>
    <p:sldId id="32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23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A4787-E93C-461B-A9C6-6DB0FA8109B3}" type="datetimeFigureOut">
              <a:rPr lang="en-US" smtClean="0"/>
              <a:pPr/>
              <a:t>11/24/2020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239147-0655-404F-B82D-D01A358AF00D}" type="slidenum">
              <a:rPr lang="en-US" smtClean="0"/>
              <a:pPr/>
              <a:t>‹#›</a:t>
            </a:fld>
            <a:endParaRPr lang="en-US"/>
          </a:p>
        </p:txBody>
      </p:sp>
    </p:spTree>
    <p:extLst>
      <p:ext uri="{BB962C8B-B14F-4D97-AF65-F5344CB8AC3E}">
        <p14:creationId xmlns:p14="http://schemas.microsoft.com/office/powerpoint/2010/main" val="424024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239147-0655-404F-B82D-D01A358AF00D}" type="slidenum">
              <a:rPr lang="en-US" smtClean="0"/>
              <a:pPr/>
              <a:t>1</a:t>
            </a:fld>
            <a:endParaRPr lang="en-US"/>
          </a:p>
        </p:txBody>
      </p:sp>
    </p:spTree>
    <p:extLst>
      <p:ext uri="{BB962C8B-B14F-4D97-AF65-F5344CB8AC3E}">
        <p14:creationId xmlns:p14="http://schemas.microsoft.com/office/powerpoint/2010/main" val="341407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74D8FF-250E-4694-B1C9-CE1F6B14A04F}" type="slidenum">
              <a:rPr lang="en-US"/>
              <a:pPr/>
              <a:t>24</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340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AEACC-0800-4919-8F18-ED07A28CF202}" type="slidenum">
              <a:rPr lang="en-US"/>
              <a:pPr/>
              <a:t>25</a:t>
            </a:fld>
            <a:endParaRPr lang="en-US"/>
          </a:p>
        </p:txBody>
      </p:sp>
      <p:sp>
        <p:nvSpPr>
          <p:cNvPr id="301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1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2637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89FF1EF-11D2-4B05-9FB2-BBC311CF2FB1}" type="slidenum">
              <a:rPr lang="en-US" smtClean="0"/>
              <a:pPr/>
              <a:t>26</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a:t>An electroscope contains two very thin </a:t>
            </a:r>
            <a:r>
              <a:rPr lang="en-US" i="1"/>
              <a:t>leaves </a:t>
            </a:r>
            <a:r>
              <a:rPr lang="en-US"/>
              <a:t>of metal that can swing from a central rod connected to a metal ball.  Charges can flow freely between the ball and the leaves.</a:t>
            </a:r>
          </a:p>
          <a:p>
            <a:pPr eaLnBrk="1" hangingPunct="1"/>
            <a:r>
              <a:rPr lang="en-US"/>
              <a:t>Suppose a positively charged rod touches the metal ball of an electroscope. </a:t>
            </a:r>
          </a:p>
          <a:p>
            <a:pPr eaLnBrk="1" hangingPunct="1"/>
            <a:r>
              <a:rPr lang="en-US"/>
              <a:t>Some negative electrons are attracted to the rod. </a:t>
            </a:r>
          </a:p>
          <a:p>
            <a:pPr eaLnBrk="1" hangingPunct="1"/>
            <a:r>
              <a:rPr lang="en-US"/>
              <a:t>The metal ball and leaves of the electroscope are left with a net positive charge. </a:t>
            </a:r>
          </a:p>
          <a:p>
            <a:pPr eaLnBrk="1" hangingPunct="1"/>
            <a:r>
              <a:rPr lang="en-US"/>
              <a:t>Since both leaves have the same positive charge, the leaves repel each other and spread apart.</a:t>
            </a:r>
          </a:p>
          <a:p>
            <a:pPr eaLnBrk="1" hangingPunct="1"/>
            <a:r>
              <a:rPr lang="en-US"/>
              <a:t>Once an electroscope is charged, it can be used to test other charged objects. </a:t>
            </a:r>
          </a:p>
          <a:p>
            <a:pPr eaLnBrk="1" hangingPunct="1"/>
            <a:r>
              <a:rPr lang="en-US"/>
              <a:t>The leaves spread farther apart if another positively charged rod is brought near the metal ball. </a:t>
            </a:r>
          </a:p>
          <a:p>
            <a:pPr eaLnBrk="1" hangingPunct="1"/>
            <a:r>
              <a:rPr lang="en-US"/>
              <a:t>This happens because the positive rod attracts some negative electrons from the leaves toward the ball, increasing the positive charge on the leaves. </a:t>
            </a:r>
          </a:p>
        </p:txBody>
      </p:sp>
    </p:spTree>
    <p:extLst>
      <p:ext uri="{BB962C8B-B14F-4D97-AF65-F5344CB8AC3E}">
        <p14:creationId xmlns:p14="http://schemas.microsoft.com/office/powerpoint/2010/main" val="93463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1B2C7E3-96D7-4746-9280-D084FB9B36C8}" type="slidenum">
              <a:rPr lang="en-US" smtClean="0"/>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a:t>If a negatively charged rod touches the ball, the opposite effect occurs. </a:t>
            </a:r>
          </a:p>
          <a:p>
            <a:pPr eaLnBrk="1" hangingPunct="1"/>
            <a:r>
              <a:rPr lang="en-US"/>
              <a:t>A negatively charged rod repels negative electrons from the ball into the leaves</a:t>
            </a:r>
          </a:p>
          <a:p>
            <a:pPr eaLnBrk="1" hangingPunct="1"/>
            <a:r>
              <a:rPr lang="en-US"/>
              <a:t>where they neutralize some of the positive charge. The positive charge on the</a:t>
            </a:r>
          </a:p>
          <a:p>
            <a:pPr eaLnBrk="1" hangingPunct="1"/>
            <a:r>
              <a:rPr lang="en-US"/>
              <a:t>leaves is reduced and the leaves reduce their repulsion.</a:t>
            </a:r>
          </a:p>
          <a:p>
            <a:pPr eaLnBrk="1" hangingPunct="1"/>
            <a:endParaRPr lang="en-US"/>
          </a:p>
        </p:txBody>
      </p:sp>
    </p:spTree>
    <p:extLst>
      <p:ext uri="{BB962C8B-B14F-4D97-AF65-F5344CB8AC3E}">
        <p14:creationId xmlns:p14="http://schemas.microsoft.com/office/powerpoint/2010/main" val="75710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AA7A7EF-D935-4E28-BC00-C6A16EB42704}" type="slidenum">
              <a:rPr lang="en-US" smtClean="0"/>
              <a:pPr/>
              <a:t>29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t>1) You are asked to find the current.</a:t>
            </a:r>
          </a:p>
          <a:p>
            <a:pPr eaLnBrk="1" hangingPunct="1"/>
            <a:r>
              <a:rPr lang="en-US"/>
              <a:t>2) You are given the charge and the time.</a:t>
            </a:r>
          </a:p>
          <a:p>
            <a:pPr eaLnBrk="1" hangingPunct="1"/>
            <a:r>
              <a:rPr lang="en-US"/>
              <a:t>3) Use the equation I = q/t.</a:t>
            </a:r>
          </a:p>
          <a:p>
            <a:pPr eaLnBrk="1" hangingPunct="1"/>
            <a:r>
              <a:rPr lang="en-US"/>
              <a:t>4) Solve: I = (2 C) ÷ (5 sec) = 0.4 C/sec or 0.4 A</a:t>
            </a:r>
          </a:p>
          <a:p>
            <a:pPr eaLnBrk="1" hangingPunct="1"/>
            <a:endParaRPr lang="en-US"/>
          </a:p>
        </p:txBody>
      </p:sp>
    </p:spTree>
    <p:extLst>
      <p:ext uri="{BB962C8B-B14F-4D97-AF65-F5344CB8AC3E}">
        <p14:creationId xmlns:p14="http://schemas.microsoft.com/office/powerpoint/2010/main" val="2468871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BB66C-EE70-4BA8-9D74-36B78B3B2D16}" type="slidenum">
              <a:rPr lang="en-US"/>
              <a:pPr/>
              <a:t>33</a:t>
            </a:fld>
            <a:endParaRPr lang="en-US"/>
          </a:p>
        </p:txBody>
      </p:sp>
      <p:sp>
        <p:nvSpPr>
          <p:cNvPr id="3051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5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50433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BE28D-09F4-4D94-8047-14C3318CDDF0}" type="slidenum">
              <a:rPr lang="en-US"/>
              <a:pPr/>
              <a:t>34</a:t>
            </a:fld>
            <a:endParaRPr lang="en-US"/>
          </a:p>
        </p:txBody>
      </p:sp>
      <p:sp>
        <p:nvSpPr>
          <p:cNvPr id="3072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29118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005E1-FAB1-4366-AAFD-8B6411931473}" type="slidenum">
              <a:rPr lang="en-US"/>
              <a:pPr/>
              <a:t>35</a:t>
            </a:fld>
            <a:endParaRPr lang="en-US"/>
          </a:p>
        </p:txBody>
      </p:sp>
      <p:sp>
        <p:nvSpPr>
          <p:cNvPr id="309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0300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7EBFF-83B3-435F-82A5-820E389E52FA}" type="slidenum">
              <a:rPr lang="en-US"/>
              <a:pPr/>
              <a:t>36</a:t>
            </a:fld>
            <a:endParaRPr lang="en-US"/>
          </a:p>
        </p:txBody>
      </p:sp>
      <p:sp>
        <p:nvSpPr>
          <p:cNvPr id="3112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1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03287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239147-0655-404F-B82D-D01A358AF00D}" type="slidenum">
              <a:rPr lang="en-US" smtClean="0"/>
              <a:pPr/>
              <a:t>41</a:t>
            </a:fld>
            <a:endParaRPr lang="en-US"/>
          </a:p>
        </p:txBody>
      </p:sp>
    </p:spTree>
    <p:extLst>
      <p:ext uri="{BB962C8B-B14F-4D97-AF65-F5344CB8AC3E}">
        <p14:creationId xmlns:p14="http://schemas.microsoft.com/office/powerpoint/2010/main" val="24226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D9D09-38B4-4177-8B06-525B70104C23}" type="slidenum">
              <a:rPr lang="en-US"/>
              <a:pPr/>
              <a:t>6</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815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C3220-9225-43C0-A9CF-EE868A3EA73B}" type="slidenum">
              <a:rPr lang="en-US"/>
              <a:pPr/>
              <a:t>42</a:t>
            </a:fld>
            <a:endParaRPr lang="en-US"/>
          </a:p>
        </p:txBody>
      </p:sp>
      <p:sp>
        <p:nvSpPr>
          <p:cNvPr id="3584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0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61957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7AC76-1D73-4308-8497-5A8A6078C4AE}" type="slidenum">
              <a:rPr lang="en-US"/>
              <a:pPr/>
              <a:t>43</a:t>
            </a:fld>
            <a:endParaRPr lang="en-US"/>
          </a:p>
        </p:txBody>
      </p:sp>
      <p:sp>
        <p:nvSpPr>
          <p:cNvPr id="3604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045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013908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19B74-AA5B-472C-8F86-8ABA5B4C0CD5}" type="slidenum">
              <a:rPr lang="en-US"/>
              <a:pPr/>
              <a:t>44</a:t>
            </a:fld>
            <a:endParaRPr lang="en-US"/>
          </a:p>
        </p:txBody>
      </p:sp>
      <p:sp>
        <p:nvSpPr>
          <p:cNvPr id="3624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249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054983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DA628-CBF9-4ED5-A619-874E03F8EF9F}" type="slidenum">
              <a:rPr lang="en-US"/>
              <a:pPr/>
              <a:t>45</a:t>
            </a:fld>
            <a:endParaRPr lang="en-US"/>
          </a:p>
        </p:txBody>
      </p:sp>
      <p:sp>
        <p:nvSpPr>
          <p:cNvPr id="317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58638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C3295-2AC0-42B8-9C34-0CC1D59DB9E1}" type="slidenum">
              <a:rPr lang="en-US"/>
              <a:pPr/>
              <a:t>7</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229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E448A-7441-4BDB-86F9-715D1D629DC9}" type="slidenum">
              <a:rPr lang="en-US"/>
              <a:pPr/>
              <a:t>13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051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BFE19-302F-408F-BBCA-1B2D649F3DB8}" type="slidenum">
              <a:rPr lang="en-US"/>
              <a:pPr/>
              <a:t>14</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061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99D71-2DB6-4826-BB53-3CF87251FD16}" type="slidenum">
              <a:rPr lang="en-US"/>
              <a:pPr/>
              <a:t>15</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0157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B538A21-EDE8-4002-8482-80C126B8F1C8}" type="slidenum">
              <a:rPr lang="en-US" smtClean="0"/>
              <a:pPr/>
              <a:t>18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t>A charged balloon will stick to a (neutral) wall or other insulating surface.</a:t>
            </a:r>
          </a:p>
          <a:p>
            <a:pPr eaLnBrk="1" hangingPunct="1"/>
            <a:r>
              <a:rPr lang="en-US"/>
              <a:t>When a negatively charged balloon is near a wall, electrons inside atoms in the wall are repelled.</a:t>
            </a:r>
          </a:p>
          <a:p>
            <a:pPr eaLnBrk="1" hangingPunct="1"/>
            <a:r>
              <a:rPr lang="en-US"/>
              <a:t>Since the wall is made of insulating material, the repelled electrons are not free to travel between atoms. </a:t>
            </a:r>
          </a:p>
          <a:p>
            <a:pPr eaLnBrk="1" hangingPunct="1"/>
            <a:r>
              <a:rPr lang="en-US"/>
              <a:t>The electrons </a:t>
            </a:r>
            <a:r>
              <a:rPr lang="en-US" i="1"/>
              <a:t>can </a:t>
            </a:r>
            <a:r>
              <a:rPr lang="en-US"/>
              <a:t>move within each atom, so they spend more time on the side of the atom that is farthest from the balloon. </a:t>
            </a:r>
          </a:p>
          <a:p>
            <a:pPr eaLnBrk="1" hangingPunct="1"/>
            <a:endParaRPr lang="en-US"/>
          </a:p>
        </p:txBody>
      </p:sp>
    </p:spTree>
    <p:extLst>
      <p:ext uri="{BB962C8B-B14F-4D97-AF65-F5344CB8AC3E}">
        <p14:creationId xmlns:p14="http://schemas.microsoft.com/office/powerpoint/2010/main" val="137155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44CBA12-2F73-4CE6-A32F-9AB52AAD2C14}" type="slidenum">
              <a:rPr lang="en-US" altLang="en-US" smtClean="0"/>
              <a:pPr/>
              <a:t>19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83894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B8332-8BA9-4D77-A962-3BE87F33E98C}" type="slidenum">
              <a:rPr lang="en-US"/>
              <a:pPr/>
              <a:t>20</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481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r>
              <a:rPr lang="en-US"/>
              <a:t>Summer July 06</a:t>
            </a: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t>PHYS632 E&amp;M</a:t>
            </a: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F81E0FF8-5F37-4C6F-8E50-58D45E6E009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t>Summer July 06</a:t>
            </a: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PHYS632 E&amp;M</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287A035-CF87-4C27-B8ED-59F3CC95B1C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BBA74A-C748-45F7-A333-44419EEDB3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1.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10" Type="http://schemas.openxmlformats.org/officeDocument/2006/relationships/image" Target="../media/image22.wmf"/><Relationship Id="rId4" Type="http://schemas.openxmlformats.org/officeDocument/2006/relationships/image" Target="../media/image10.png"/><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5.xml"/><Relationship Id="rId7"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33.wmf"/><Relationship Id="rId4" Type="http://schemas.openxmlformats.org/officeDocument/2006/relationships/oleObject" Target="../embeddings/oleObject6.bin"/><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7.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wmf"/><Relationship Id="rId3" Type="http://schemas.openxmlformats.org/officeDocument/2006/relationships/notesSlide" Target="../notesSlides/notesSlide17.xml"/><Relationship Id="rId7" Type="http://schemas.openxmlformats.org/officeDocument/2006/relationships/image" Target="../media/image40.wmf"/><Relationship Id="rId12"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8.xml"/><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44.wmf"/><Relationship Id="rId4" Type="http://schemas.openxmlformats.org/officeDocument/2006/relationships/oleObject" Target="../embeddings/oleObject15.bin"/><Relationship Id="rId9" Type="http://schemas.openxmlformats.org/officeDocument/2006/relationships/image" Target="../media/image46.wmf"/></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55.wmf"/><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60.wmf"/><Relationship Id="rId18" Type="http://schemas.openxmlformats.org/officeDocument/2006/relationships/oleObject" Target="../embeddings/oleObject26.bin"/><Relationship Id="rId3" Type="http://schemas.openxmlformats.org/officeDocument/2006/relationships/notesSlide" Target="../notesSlides/notesSlide21.xml"/><Relationship Id="rId7" Type="http://schemas.openxmlformats.org/officeDocument/2006/relationships/image" Target="../media/image57.wmf"/><Relationship Id="rId12" Type="http://schemas.openxmlformats.org/officeDocument/2006/relationships/oleObject" Target="../embeddings/oleObject23.bin"/><Relationship Id="rId17"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22.bin"/><Relationship Id="rId19" Type="http://schemas.openxmlformats.org/officeDocument/2006/relationships/image" Target="../media/image55.wmf"/><Relationship Id="rId4" Type="http://schemas.openxmlformats.org/officeDocument/2006/relationships/oleObject" Target="../embeddings/oleObject19.bin"/><Relationship Id="rId9" Type="http://schemas.openxmlformats.org/officeDocument/2006/relationships/image" Target="../media/image58.wmf"/><Relationship Id="rId1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67.wmf"/><Relationship Id="rId18" Type="http://schemas.openxmlformats.org/officeDocument/2006/relationships/oleObject" Target="../embeddings/oleObject34.bin"/><Relationship Id="rId3" Type="http://schemas.openxmlformats.org/officeDocument/2006/relationships/notesSlide" Target="../notesSlides/notesSlide22.xml"/><Relationship Id="rId7" Type="http://schemas.openxmlformats.org/officeDocument/2006/relationships/image" Target="../media/image64.wmf"/><Relationship Id="rId12" Type="http://schemas.openxmlformats.org/officeDocument/2006/relationships/oleObject" Target="../embeddings/oleObject31.bin"/><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30.bin"/><Relationship Id="rId19" Type="http://schemas.openxmlformats.org/officeDocument/2006/relationships/image" Target="../media/image55.wmf"/><Relationship Id="rId4" Type="http://schemas.openxmlformats.org/officeDocument/2006/relationships/oleObject" Target="../embeddings/oleObject27.bin"/><Relationship Id="rId9" Type="http://schemas.openxmlformats.org/officeDocument/2006/relationships/image" Target="../media/image65.wmf"/><Relationship Id="rId14" Type="http://schemas.openxmlformats.org/officeDocument/2006/relationships/oleObject" Target="../embeddings/oleObject3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74.wmf"/><Relationship Id="rId3" Type="http://schemas.openxmlformats.org/officeDocument/2006/relationships/notesSlide" Target="../notesSlides/notesSlide23.xml"/><Relationship Id="rId7" Type="http://schemas.openxmlformats.org/officeDocument/2006/relationships/image" Target="../media/image71.wmf"/><Relationship Id="rId12"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36.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72.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057400"/>
            <a:ext cx="6110775" cy="3539430"/>
          </a:xfrm>
          <a:prstGeom prst="rect">
            <a:avLst/>
          </a:prstGeom>
          <a:noFill/>
        </p:spPr>
        <p:txBody>
          <a:bodyPr wrap="none" rtlCol="0">
            <a:spAutoFit/>
          </a:bodyPr>
          <a:lstStyle/>
          <a:p>
            <a:pPr marL="342900" indent="-342900">
              <a:buAutoNum type="arabicPeriod"/>
            </a:pPr>
            <a:r>
              <a:rPr lang="en-US" sz="2800" dirty="0"/>
              <a:t>Concept of Charge and Coulomb’s Law</a:t>
            </a:r>
          </a:p>
          <a:p>
            <a:pPr marL="342900" indent="-342900">
              <a:buAutoNum type="arabicPeriod"/>
            </a:pPr>
            <a:r>
              <a:rPr lang="en-US" sz="2800" dirty="0"/>
              <a:t>Electric Fields</a:t>
            </a:r>
          </a:p>
          <a:p>
            <a:pPr marL="342900" indent="-342900">
              <a:buAutoNum type="arabicPeriod"/>
            </a:pPr>
            <a:r>
              <a:rPr lang="en-US" sz="2800" dirty="0"/>
              <a:t>Gauss’ Law</a:t>
            </a:r>
          </a:p>
          <a:p>
            <a:pPr marL="342900" indent="-342900">
              <a:buAutoNum type="arabicPeriod"/>
            </a:pPr>
            <a:r>
              <a:rPr lang="en-US" sz="2800" dirty="0"/>
              <a:t> Electric potential</a:t>
            </a:r>
          </a:p>
          <a:p>
            <a:pPr marL="342900" indent="-342900">
              <a:buAutoNum type="arabicPeriod"/>
            </a:pPr>
            <a:r>
              <a:rPr lang="en-US" sz="2800" dirty="0"/>
              <a:t> Capacitance</a:t>
            </a:r>
          </a:p>
          <a:p>
            <a:pPr marL="342900" indent="-342900">
              <a:buAutoNum type="arabicPeriod"/>
            </a:pPr>
            <a:r>
              <a:rPr lang="en-US" sz="2800" dirty="0"/>
              <a:t> Current and Resistance</a:t>
            </a:r>
          </a:p>
          <a:p>
            <a:pPr marL="342900" indent="-342900">
              <a:buAutoNum type="arabicPeriod"/>
            </a:pPr>
            <a:r>
              <a:rPr lang="en-US" sz="2800" dirty="0"/>
              <a:t> Circuit</a:t>
            </a:r>
          </a:p>
          <a:p>
            <a:pPr marL="342900" indent="-342900">
              <a:buAutoNum type="arabicPeriod"/>
            </a:pPr>
            <a:r>
              <a:rPr lang="en-US" sz="2800" dirty="0"/>
              <a:t> Magnetic Fields </a:t>
            </a:r>
          </a:p>
        </p:txBody>
      </p:sp>
      <p:sp>
        <p:nvSpPr>
          <p:cNvPr id="5" name="TextBox 4"/>
          <p:cNvSpPr txBox="1"/>
          <p:nvPr/>
        </p:nvSpPr>
        <p:spPr>
          <a:xfrm>
            <a:off x="3496865" y="457200"/>
            <a:ext cx="1409553" cy="707886"/>
          </a:xfrm>
          <a:prstGeom prst="rect">
            <a:avLst/>
          </a:prstGeom>
          <a:noFill/>
        </p:spPr>
        <p:txBody>
          <a:bodyPr wrap="none" rtlCol="0">
            <a:spAutoFit/>
          </a:bodyPr>
          <a:lstStyle/>
          <a:p>
            <a:pPr algn="ctr"/>
            <a:r>
              <a:rPr lang="en-US" sz="4000"/>
              <a:t>Part II</a:t>
            </a:r>
            <a:endParaRPr lang="en-US" sz="4000" dirty="0"/>
          </a:p>
        </p:txBody>
      </p:sp>
      <p:sp>
        <p:nvSpPr>
          <p:cNvPr id="6" name="TextBox 5"/>
          <p:cNvSpPr txBox="1"/>
          <p:nvPr/>
        </p:nvSpPr>
        <p:spPr>
          <a:xfrm>
            <a:off x="2209800" y="1331933"/>
            <a:ext cx="5168466" cy="646331"/>
          </a:xfrm>
          <a:prstGeom prst="rect">
            <a:avLst/>
          </a:prstGeom>
          <a:noFill/>
        </p:spPr>
        <p:txBody>
          <a:bodyPr wrap="none" rtlCol="0">
            <a:spAutoFit/>
          </a:bodyPr>
          <a:lstStyle/>
          <a:p>
            <a:r>
              <a:rPr lang="en-US" sz="3600" b="1" dirty="0"/>
              <a:t>Electricity and Magnetism</a:t>
            </a:r>
          </a:p>
        </p:txBody>
      </p:sp>
    </p:spTree>
    <p:extLst>
      <p:ext uri="{BB962C8B-B14F-4D97-AF65-F5344CB8AC3E}">
        <p14:creationId xmlns:p14="http://schemas.microsoft.com/office/powerpoint/2010/main" val="97701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58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153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01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39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51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086600" cy="1143000"/>
          </a:xfrm>
        </p:spPr>
        <p:txBody>
          <a:bodyPr/>
          <a:lstStyle/>
          <a:p>
            <a:r>
              <a:rPr lang="en-US" sz="2800" b="1">
                <a:solidFill>
                  <a:srgbClr val="FF0000"/>
                </a:solidFill>
                <a:latin typeface="Arial" pitchFamily="34" charset="0"/>
              </a:rPr>
              <a:t>Methods of Charging Objects:</a:t>
            </a:r>
            <a:br>
              <a:rPr lang="en-US" sz="2800" b="1">
                <a:solidFill>
                  <a:srgbClr val="FF0000"/>
                </a:solidFill>
                <a:latin typeface="Arial" pitchFamily="34" charset="0"/>
              </a:rPr>
            </a:br>
            <a:r>
              <a:rPr lang="en-US" sz="2800" b="1">
                <a:solidFill>
                  <a:srgbClr val="FF0000"/>
                </a:solidFill>
                <a:latin typeface="Arial" pitchFamily="34" charset="0"/>
              </a:rPr>
              <a:t>Friction, Contact, and Induction</a:t>
            </a:r>
            <a:endParaRPr lang="en-US"/>
          </a:p>
        </p:txBody>
      </p:sp>
      <p:sp>
        <p:nvSpPr>
          <p:cNvPr id="13315" name="Rectangle 3"/>
          <p:cNvSpPr>
            <a:spLocks noGrp="1" noChangeArrowheads="1"/>
          </p:cNvSpPr>
          <p:nvPr>
            <p:ph type="body" idx="1"/>
          </p:nvPr>
        </p:nvSpPr>
        <p:spPr>
          <a:xfrm>
            <a:off x="685800" y="1752600"/>
            <a:ext cx="7772400" cy="4343400"/>
          </a:xfrm>
        </p:spPr>
        <p:txBody>
          <a:bodyPr/>
          <a:lstStyle/>
          <a:p>
            <a:endParaRPr lang="en-US" sz="2000" dirty="0">
              <a:latin typeface="Arial" pitchFamily="34" charset="0"/>
            </a:endParaRPr>
          </a:p>
          <a:p>
            <a:r>
              <a:rPr lang="en-US" sz="2000" dirty="0">
                <a:latin typeface="Arial" pitchFamily="34" charset="0"/>
              </a:rPr>
              <a:t>Normally atoms are in the lowest energy state. This means that the material is electrically neutral. You have the same number of electrons as protons in the material. </a:t>
            </a:r>
          </a:p>
          <a:p>
            <a:pPr>
              <a:buFontTx/>
              <a:buNone/>
            </a:pPr>
            <a:r>
              <a:rPr lang="en-US" sz="2000" dirty="0">
                <a:latin typeface="Arial" pitchFamily="34" charset="0"/>
              </a:rPr>
              <a:t>  </a:t>
            </a:r>
          </a:p>
          <a:p>
            <a:r>
              <a:rPr lang="en-US" sz="2000" dirty="0">
                <a:latin typeface="Arial" pitchFamily="34" charset="0"/>
              </a:rPr>
              <a:t>How do we change this?          </a:t>
            </a:r>
          </a:p>
          <a:p>
            <a:endParaRPr lang="en-US" sz="2000" dirty="0">
              <a:latin typeface="Arial" pitchFamily="34" charset="0"/>
            </a:endParaRPr>
          </a:p>
          <a:p>
            <a:r>
              <a:rPr lang="en-US" sz="2000" dirty="0">
                <a:latin typeface="Arial" pitchFamily="34" charset="0"/>
              </a:rPr>
              <a:t>How do we add more electrons than protons or remove electrons?</a:t>
            </a:r>
          </a:p>
          <a:p>
            <a:pPr lvl="1"/>
            <a:endParaRPr lang="en-US" sz="1800" dirty="0">
              <a:latin typeface="Arial" pitchFamily="34" charset="0"/>
            </a:endParaRPr>
          </a:p>
          <a:p>
            <a:endParaRPr lang="en-US" sz="2000" dirty="0">
              <a:latin typeface="Arial" pitchFamily="34" charset="0"/>
            </a:endParaRP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73100" y="495300"/>
            <a:ext cx="6819900" cy="469900"/>
          </a:xfrm>
        </p:spPr>
        <p:txBody>
          <a:bodyPr>
            <a:normAutofit fontScale="90000"/>
          </a:bodyPr>
          <a:lstStyle/>
          <a:p>
            <a:r>
              <a:rPr lang="en-US"/>
              <a:t>Summary Comments</a:t>
            </a:r>
          </a:p>
        </p:txBody>
      </p:sp>
      <p:sp>
        <p:nvSpPr>
          <p:cNvPr id="156675" name="Text Box 3"/>
          <p:cNvSpPr txBox="1">
            <a:spLocks noChangeArrowheads="1"/>
          </p:cNvSpPr>
          <p:nvPr/>
        </p:nvSpPr>
        <p:spPr bwMode="auto">
          <a:xfrm>
            <a:off x="923925" y="1509713"/>
            <a:ext cx="6751638" cy="4370427"/>
          </a:xfrm>
          <a:prstGeom prst="rect">
            <a:avLst/>
          </a:prstGeom>
          <a:noFill/>
          <a:ln w="9525">
            <a:noFill/>
            <a:miter lim="800000"/>
            <a:headEnd/>
            <a:tailEnd/>
          </a:ln>
          <a:effectLst/>
        </p:spPr>
        <p:txBody>
          <a:bodyPr>
            <a:spAutoFit/>
          </a:bodyPr>
          <a:lstStyle/>
          <a:p>
            <a:pPr>
              <a:spcBef>
                <a:spcPct val="50000"/>
              </a:spcBef>
              <a:buFontTx/>
              <a:buChar char="•"/>
            </a:pPr>
            <a:r>
              <a:rPr lang="en-US" sz="2000" dirty="0"/>
              <a:t>Silk(+) on </a:t>
            </a:r>
            <a:r>
              <a:rPr lang="en-US" sz="2000" dirty="0" err="1"/>
              <a:t>teflon</a:t>
            </a:r>
            <a:r>
              <a:rPr lang="en-US" sz="2000" dirty="0"/>
              <a:t>(-)</a:t>
            </a:r>
          </a:p>
          <a:p>
            <a:pPr>
              <a:spcBef>
                <a:spcPct val="50000"/>
              </a:spcBef>
              <a:buFontTx/>
              <a:buChar char="•"/>
            </a:pPr>
            <a:r>
              <a:rPr lang="en-US" sz="2000" dirty="0"/>
              <a:t>Silk (-) on acrylic (+)</a:t>
            </a:r>
          </a:p>
          <a:p>
            <a:pPr>
              <a:spcBef>
                <a:spcPct val="50000"/>
              </a:spcBef>
              <a:buFontTx/>
              <a:buChar char="•"/>
            </a:pPr>
            <a:r>
              <a:rPr lang="en-US" sz="2000" dirty="0"/>
              <a:t>Wood doesn’t charge</a:t>
            </a:r>
          </a:p>
          <a:p>
            <a:pPr>
              <a:spcBef>
                <a:spcPct val="50000"/>
              </a:spcBef>
              <a:buFontTx/>
              <a:buChar char="•"/>
            </a:pPr>
            <a:r>
              <a:rPr lang="en-US" sz="2000" dirty="0"/>
              <a:t>Charged objects always attract neutral objects</a:t>
            </a:r>
          </a:p>
          <a:p>
            <a:pPr>
              <a:spcBef>
                <a:spcPct val="50000"/>
              </a:spcBef>
              <a:buFontTx/>
              <a:buChar char="•"/>
            </a:pPr>
            <a:endParaRPr lang="en-US" sz="2000" dirty="0"/>
          </a:p>
          <a:p>
            <a:pPr>
              <a:spcBef>
                <a:spcPct val="50000"/>
              </a:spcBef>
              <a:buFontTx/>
              <a:buChar char="•"/>
            </a:pPr>
            <a:r>
              <a:rPr lang="en-US" sz="2000" dirty="0"/>
              <a:t>Show </a:t>
            </a:r>
            <a:r>
              <a:rPr lang="en-US" sz="2000" dirty="0" err="1"/>
              <a:t>Triboelectric</a:t>
            </a:r>
            <a:r>
              <a:rPr lang="en-US" sz="2000" dirty="0"/>
              <a:t> series</a:t>
            </a:r>
          </a:p>
          <a:p>
            <a:pPr>
              <a:spcBef>
                <a:spcPct val="50000"/>
              </a:spcBef>
              <a:buFontTx/>
              <a:buChar char="•"/>
            </a:pPr>
            <a:r>
              <a:rPr lang="en-US" sz="2000" dirty="0"/>
              <a:t>Not only chemical composition important, structure of surface is important - monolayer of molecules involved, quantum effect.</a:t>
            </a:r>
            <a:br>
              <a:rPr lang="en-US" sz="2000" dirty="0"/>
            </a:br>
            <a:r>
              <a:rPr lang="en-US" sz="2000" dirty="0"/>
              <a:t>(nanotechnology)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92100" y="203200"/>
            <a:ext cx="7615238" cy="617538"/>
          </a:xfrm>
        </p:spPr>
        <p:txBody>
          <a:bodyPr>
            <a:normAutofit fontScale="90000"/>
          </a:bodyPr>
          <a:lstStyle/>
          <a:p>
            <a:r>
              <a:rPr lang="en-US" sz="2800">
                <a:latin typeface="Arial" pitchFamily="34" charset="0"/>
              </a:rPr>
              <a:t>Triboelectric series</a:t>
            </a:r>
            <a:br>
              <a:rPr lang="en-US" sz="2800">
                <a:latin typeface="Arial" pitchFamily="34" charset="0"/>
              </a:rPr>
            </a:br>
            <a:r>
              <a:rPr lang="en-US" sz="1600">
                <a:solidFill>
                  <a:schemeClr val="tx1"/>
                </a:solidFill>
                <a:latin typeface="Arial" pitchFamily="34" charset="0"/>
              </a:rPr>
              <a:t>http://www.sciencejoywagon.com/physicszone/lesson/07elecst/static/triboele.htm</a:t>
            </a:r>
            <a:endParaRPr lang="en-US" sz="1800">
              <a:solidFill>
                <a:schemeClr val="tx1"/>
              </a:solidFill>
              <a:latin typeface="Arial" pitchFamily="34" charset="0"/>
            </a:endParaRPr>
          </a:p>
        </p:txBody>
      </p:sp>
      <p:graphicFrame>
        <p:nvGraphicFramePr>
          <p:cNvPr id="72707" name="Object 3"/>
          <p:cNvGraphicFramePr>
            <a:graphicFrameLocks noChangeAspect="1"/>
          </p:cNvGraphicFramePr>
          <p:nvPr/>
        </p:nvGraphicFramePr>
        <p:xfrm>
          <a:off x="508000" y="1217613"/>
          <a:ext cx="8021638" cy="4173537"/>
        </p:xfrm>
        <a:graphic>
          <a:graphicData uri="http://schemas.openxmlformats.org/presentationml/2006/ole">
            <mc:AlternateContent xmlns:mc="http://schemas.openxmlformats.org/markup-compatibility/2006">
              <mc:Choice xmlns:v="urn:schemas-microsoft-com:vml" Requires="v">
                <p:oleObj spid="_x0000_s1126" name="Document" r:id="rId4" imgW="5486400" imgH="2993136" progId="Word.Document.8">
                  <p:embed/>
                </p:oleObj>
              </mc:Choice>
              <mc:Fallback>
                <p:oleObj name="Document" r:id="rId4" imgW="5486400" imgH="2993136" progId="Word.Document.8">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217613"/>
                        <a:ext cx="8021638" cy="417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4"/>
          <p:cNvGraphicFramePr>
            <a:graphicFrameLocks noChangeAspect="1"/>
          </p:cNvGraphicFramePr>
          <p:nvPr>
            <p:extLst>
              <p:ext uri="{D42A27DB-BD31-4B8C-83A1-F6EECF244321}">
                <p14:modId xmlns:p14="http://schemas.microsoft.com/office/powerpoint/2010/main" val="1297546936"/>
              </p:ext>
            </p:extLst>
          </p:nvPr>
        </p:nvGraphicFramePr>
        <p:xfrm>
          <a:off x="4926012" y="820738"/>
          <a:ext cx="7419975" cy="4999038"/>
        </p:xfrm>
        <a:graphic>
          <a:graphicData uri="http://schemas.openxmlformats.org/presentationml/2006/ole">
            <mc:AlternateContent xmlns:mc="http://schemas.openxmlformats.org/markup-compatibility/2006">
              <mc:Choice xmlns:v="urn:schemas-microsoft-com:vml" Requires="v">
                <p:oleObj spid="_x0000_s1127" name="Document" r:id="rId6" imgW="5486400" imgH="3697224" progId="Word.Document.8">
                  <p:embed/>
                </p:oleObj>
              </mc:Choice>
              <mc:Fallback>
                <p:oleObj name="Document" r:id="rId6" imgW="5486400" imgH="3697224" progId="Word.Document.8">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6012" y="820738"/>
                        <a:ext cx="7419975" cy="499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  Conductors and insulators</a:t>
            </a:r>
          </a:p>
        </p:txBody>
      </p:sp>
      <p:sp>
        <p:nvSpPr>
          <p:cNvPr id="786435" name="Rectangle 3"/>
          <p:cNvSpPr>
            <a:spLocks noGrp="1" noChangeArrowheads="1"/>
          </p:cNvSpPr>
          <p:nvPr>
            <p:ph idx="1"/>
          </p:nvPr>
        </p:nvSpPr>
        <p:spPr>
          <a:xfrm>
            <a:off x="457200" y="2362200"/>
            <a:ext cx="5105400" cy="3429000"/>
          </a:xfrm>
        </p:spPr>
        <p:txBody>
          <a:bodyPr>
            <a:normAutofit fontScale="92500" lnSpcReduction="20000"/>
          </a:bodyPr>
          <a:lstStyle/>
          <a:p>
            <a:pPr eaLnBrk="1" hangingPunct="1"/>
            <a:r>
              <a:rPr lang="en-US"/>
              <a:t>All materials contain electrons. </a:t>
            </a:r>
          </a:p>
          <a:p>
            <a:pPr eaLnBrk="1" hangingPunct="1"/>
            <a:r>
              <a:rPr lang="en-US"/>
              <a:t>The electrons are what carry the current in a </a:t>
            </a:r>
            <a:r>
              <a:rPr lang="en-US">
                <a:solidFill>
                  <a:srgbClr val="FF0000"/>
                </a:solidFill>
              </a:rPr>
              <a:t>conductor.</a:t>
            </a:r>
          </a:p>
          <a:p>
            <a:pPr eaLnBrk="1" hangingPunct="1"/>
            <a:r>
              <a:rPr lang="en-US"/>
              <a:t>The electrons in </a:t>
            </a:r>
            <a:r>
              <a:rPr lang="en-US">
                <a:solidFill>
                  <a:srgbClr val="FF0000"/>
                </a:solidFill>
              </a:rPr>
              <a:t>insulators</a:t>
            </a:r>
            <a:r>
              <a:rPr lang="en-US"/>
              <a:t> are </a:t>
            </a:r>
            <a:r>
              <a:rPr lang="en-US" u="sng"/>
              <a:t>not</a:t>
            </a:r>
            <a:r>
              <a:rPr lang="en-US"/>
              <a:t> free to move—they are tightly bound inside atoms.</a:t>
            </a:r>
          </a:p>
        </p:txBody>
      </p:sp>
      <p:pic>
        <p:nvPicPr>
          <p:cNvPr id="786436" name="Picture 4"/>
          <p:cNvPicPr>
            <a:picLocks noChangeAspect="1" noChangeArrowheads="1"/>
          </p:cNvPicPr>
          <p:nvPr/>
        </p:nvPicPr>
        <p:blipFill>
          <a:blip r:embed="rId2"/>
          <a:srcRect/>
          <a:stretch>
            <a:fillRect/>
          </a:stretch>
        </p:blipFill>
        <p:spPr bwMode="auto">
          <a:xfrm>
            <a:off x="6324600" y="1981200"/>
            <a:ext cx="2362200" cy="947738"/>
          </a:xfrm>
          <a:prstGeom prst="rect">
            <a:avLst/>
          </a:prstGeom>
          <a:noFill/>
          <a:ln w="9525">
            <a:noFill/>
            <a:miter lim="800000"/>
            <a:headEnd/>
            <a:tailEnd/>
          </a:ln>
        </p:spPr>
      </p:pic>
      <p:pic>
        <p:nvPicPr>
          <p:cNvPr id="786437" name="Picture 5"/>
          <p:cNvPicPr>
            <a:picLocks noChangeAspect="1" noChangeArrowheads="1"/>
          </p:cNvPicPr>
          <p:nvPr/>
        </p:nvPicPr>
        <p:blipFill>
          <a:blip r:embed="rId3"/>
          <a:srcRect/>
          <a:stretch>
            <a:fillRect/>
          </a:stretch>
        </p:blipFill>
        <p:spPr bwMode="auto">
          <a:xfrm>
            <a:off x="6248400" y="5181600"/>
            <a:ext cx="2667000" cy="1020763"/>
          </a:xfrm>
          <a:prstGeom prst="rect">
            <a:avLst/>
          </a:prstGeom>
          <a:noFill/>
          <a:ln w="9525">
            <a:noFill/>
            <a:miter lim="800000"/>
            <a:headEnd/>
            <a:tailEnd/>
          </a:ln>
        </p:spPr>
      </p:pic>
      <p:pic>
        <p:nvPicPr>
          <p:cNvPr id="786438" name="Picture 6"/>
          <p:cNvPicPr>
            <a:picLocks noChangeAspect="1" noChangeArrowheads="1"/>
          </p:cNvPicPr>
          <p:nvPr/>
        </p:nvPicPr>
        <p:blipFill>
          <a:blip r:embed="rId4"/>
          <a:srcRect/>
          <a:stretch>
            <a:fillRect/>
          </a:stretch>
        </p:blipFill>
        <p:spPr bwMode="auto">
          <a:xfrm>
            <a:off x="6324600" y="3048000"/>
            <a:ext cx="2362200" cy="955675"/>
          </a:xfrm>
          <a:prstGeom prst="rect">
            <a:avLst/>
          </a:prstGeom>
          <a:noFill/>
          <a:ln w="9525">
            <a:noFill/>
            <a:miter lim="800000"/>
            <a:headEnd/>
            <a:tailEnd/>
          </a:ln>
        </p:spPr>
      </p:pic>
    </p:spTree>
    <p:extLst>
      <p:ext uri="{BB962C8B-B14F-4D97-AF65-F5344CB8AC3E}">
        <p14:creationId xmlns:p14="http://schemas.microsoft.com/office/powerpoint/2010/main" val="339411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86436"/>
                                        </p:tgtEl>
                                        <p:attrNameLst>
                                          <p:attrName>style.visibility</p:attrName>
                                        </p:attrNameLst>
                                      </p:cBhvr>
                                      <p:to>
                                        <p:strVal val="visible"/>
                                      </p:to>
                                    </p:set>
                                    <p:anim calcmode="lin" valueType="num">
                                      <p:cBhvr additive="base">
                                        <p:cTn id="15" dur="500" fill="hold"/>
                                        <p:tgtEl>
                                          <p:spTgt spid="786436"/>
                                        </p:tgtEl>
                                        <p:attrNameLst>
                                          <p:attrName>ppt_x</p:attrName>
                                        </p:attrNameLst>
                                      </p:cBhvr>
                                      <p:tavLst>
                                        <p:tav tm="0">
                                          <p:val>
                                            <p:strVal val="0-#ppt_w/2"/>
                                          </p:val>
                                        </p:tav>
                                        <p:tav tm="100000">
                                          <p:val>
                                            <p:strVal val="#ppt_x"/>
                                          </p:val>
                                        </p:tav>
                                      </p:tavLst>
                                    </p:anim>
                                    <p:anim calcmode="lin" valueType="num">
                                      <p:cBhvr additive="base">
                                        <p:cTn id="16" dur="500" fill="hold"/>
                                        <p:tgtEl>
                                          <p:spTgt spid="78643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86438"/>
                                        </p:tgtEl>
                                        <p:attrNameLst>
                                          <p:attrName>style.visibility</p:attrName>
                                        </p:attrNameLst>
                                      </p:cBhvr>
                                      <p:to>
                                        <p:strVal val="visible"/>
                                      </p:to>
                                    </p:set>
                                    <p:anim calcmode="lin" valueType="num">
                                      <p:cBhvr additive="base">
                                        <p:cTn id="21" dur="500" fill="hold"/>
                                        <p:tgtEl>
                                          <p:spTgt spid="786438"/>
                                        </p:tgtEl>
                                        <p:attrNameLst>
                                          <p:attrName>ppt_x</p:attrName>
                                        </p:attrNameLst>
                                      </p:cBhvr>
                                      <p:tavLst>
                                        <p:tav tm="0">
                                          <p:val>
                                            <p:strVal val="0-#ppt_w/2"/>
                                          </p:val>
                                        </p:tav>
                                        <p:tav tm="100000">
                                          <p:val>
                                            <p:strVal val="#ppt_x"/>
                                          </p:val>
                                        </p:tav>
                                      </p:tavLst>
                                    </p:anim>
                                    <p:anim calcmode="lin" valueType="num">
                                      <p:cBhvr additive="base">
                                        <p:cTn id="22" dur="500" fill="hold"/>
                                        <p:tgtEl>
                                          <p:spTgt spid="7864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64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6437"/>
                                        </p:tgtEl>
                                        <p:attrNameLst>
                                          <p:attrName>style.visibility</p:attrName>
                                        </p:attrNameLst>
                                      </p:cBhvr>
                                      <p:to>
                                        <p:strVal val="visible"/>
                                      </p:to>
                                    </p:set>
                                    <p:anim calcmode="lin" valueType="num">
                                      <p:cBhvr additive="base">
                                        <p:cTn id="31" dur="500" fill="hold"/>
                                        <p:tgtEl>
                                          <p:spTgt spid="786437"/>
                                        </p:tgtEl>
                                        <p:attrNameLst>
                                          <p:attrName>ppt_x</p:attrName>
                                        </p:attrNameLst>
                                      </p:cBhvr>
                                      <p:tavLst>
                                        <p:tav tm="0">
                                          <p:val>
                                            <p:strVal val="0-#ppt_w/2"/>
                                          </p:val>
                                        </p:tav>
                                        <p:tav tm="100000">
                                          <p:val>
                                            <p:strVal val="#ppt_x"/>
                                          </p:val>
                                        </p:tav>
                                      </p:tavLst>
                                    </p:anim>
                                    <p:anim calcmode="lin" valueType="num">
                                      <p:cBhvr additive="base">
                                        <p:cTn id="32" dur="500" fill="hold"/>
                                        <p:tgtEl>
                                          <p:spTgt spid="786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  Conductors and insulators</a:t>
            </a:r>
          </a:p>
        </p:txBody>
      </p:sp>
      <p:pic>
        <p:nvPicPr>
          <p:cNvPr id="785412" name="Picture 4"/>
          <p:cNvPicPr>
            <a:picLocks noChangeAspect="1" noChangeArrowheads="1"/>
          </p:cNvPicPr>
          <p:nvPr/>
        </p:nvPicPr>
        <p:blipFill>
          <a:blip r:embed="rId2"/>
          <a:srcRect r="1176"/>
          <a:stretch>
            <a:fillRect/>
          </a:stretch>
        </p:blipFill>
        <p:spPr bwMode="auto">
          <a:xfrm>
            <a:off x="3352800" y="2722563"/>
            <a:ext cx="5334000" cy="4135437"/>
          </a:xfrm>
          <a:prstGeom prst="rect">
            <a:avLst/>
          </a:prstGeom>
          <a:noFill/>
          <a:ln w="9525">
            <a:noFill/>
            <a:miter lim="800000"/>
            <a:headEnd/>
            <a:tailEnd/>
          </a:ln>
        </p:spPr>
      </p:pic>
      <p:pic>
        <p:nvPicPr>
          <p:cNvPr id="785413" name="Picture 5"/>
          <p:cNvPicPr>
            <a:picLocks noChangeAspect="1" noChangeArrowheads="1"/>
          </p:cNvPicPr>
          <p:nvPr/>
        </p:nvPicPr>
        <p:blipFill>
          <a:blip r:embed="rId3"/>
          <a:srcRect/>
          <a:stretch>
            <a:fillRect/>
          </a:stretch>
        </p:blipFill>
        <p:spPr bwMode="auto">
          <a:xfrm>
            <a:off x="457200" y="2819400"/>
            <a:ext cx="2362200" cy="947738"/>
          </a:xfrm>
          <a:prstGeom prst="rect">
            <a:avLst/>
          </a:prstGeom>
          <a:noFill/>
          <a:ln w="9525">
            <a:noFill/>
            <a:miter lim="800000"/>
            <a:headEnd/>
            <a:tailEnd/>
          </a:ln>
        </p:spPr>
      </p:pic>
      <p:pic>
        <p:nvPicPr>
          <p:cNvPr id="785415" name="Picture 7"/>
          <p:cNvPicPr>
            <a:picLocks noChangeAspect="1" noChangeArrowheads="1"/>
          </p:cNvPicPr>
          <p:nvPr/>
        </p:nvPicPr>
        <p:blipFill>
          <a:blip r:embed="rId4"/>
          <a:srcRect/>
          <a:stretch>
            <a:fillRect/>
          </a:stretch>
        </p:blipFill>
        <p:spPr bwMode="auto">
          <a:xfrm>
            <a:off x="381000" y="5334000"/>
            <a:ext cx="2667000" cy="1020763"/>
          </a:xfrm>
          <a:prstGeom prst="rect">
            <a:avLst/>
          </a:prstGeom>
          <a:noFill/>
          <a:ln w="9525">
            <a:noFill/>
            <a:miter lim="800000"/>
            <a:headEnd/>
            <a:tailEnd/>
          </a:ln>
        </p:spPr>
      </p:pic>
      <p:pic>
        <p:nvPicPr>
          <p:cNvPr id="785417" name="Picture 9"/>
          <p:cNvPicPr>
            <a:picLocks noChangeAspect="1" noChangeArrowheads="1"/>
          </p:cNvPicPr>
          <p:nvPr/>
        </p:nvPicPr>
        <p:blipFill>
          <a:blip r:embed="rId5"/>
          <a:srcRect/>
          <a:stretch>
            <a:fillRect/>
          </a:stretch>
        </p:blipFill>
        <p:spPr bwMode="auto">
          <a:xfrm>
            <a:off x="457200" y="3886200"/>
            <a:ext cx="2362200" cy="955675"/>
          </a:xfrm>
          <a:prstGeom prst="rect">
            <a:avLst/>
          </a:prstGeom>
          <a:noFill/>
          <a:ln w="9525">
            <a:noFill/>
            <a:miter lim="800000"/>
            <a:headEnd/>
            <a:tailEnd/>
          </a:ln>
        </p:spPr>
      </p:pic>
      <p:sp>
        <p:nvSpPr>
          <p:cNvPr id="785418" name="Rectangle 10"/>
          <p:cNvSpPr>
            <a:spLocks noChangeArrowheads="1"/>
          </p:cNvSpPr>
          <p:nvPr/>
        </p:nvSpPr>
        <p:spPr bwMode="auto">
          <a:xfrm>
            <a:off x="830263" y="1860550"/>
            <a:ext cx="8085137" cy="730250"/>
          </a:xfrm>
          <a:prstGeom prst="rect">
            <a:avLst/>
          </a:prstGeom>
          <a:noFill/>
          <a:ln w="9525">
            <a:noFill/>
            <a:miter lim="800000"/>
            <a:headEnd/>
            <a:tailEnd/>
          </a:ln>
        </p:spPr>
        <p:txBody>
          <a:bodyPr lIns="0" tIns="0" rIns="0" bIns="0">
            <a:spAutoFit/>
          </a:bodyPr>
          <a:lstStyle/>
          <a:p>
            <a:pPr eaLnBrk="0" hangingPunct="0">
              <a:spcBef>
                <a:spcPct val="75000"/>
              </a:spcBef>
              <a:buClr>
                <a:srgbClr val="0099FF"/>
              </a:buClr>
              <a:buFont typeface="Wingdings" pitchFamily="2" charset="2"/>
              <a:buChar char="§"/>
            </a:pPr>
            <a:r>
              <a:rPr lang="en-US" sz="2400" b="1">
                <a:solidFill>
                  <a:schemeClr val="accent1"/>
                </a:solidFill>
                <a:latin typeface="Futura Md BT" pitchFamily="34" charset="0"/>
              </a:rPr>
              <a:t>A </a:t>
            </a:r>
            <a:r>
              <a:rPr lang="en-US" sz="2400" b="1">
                <a:solidFill>
                  <a:schemeClr val="hlink"/>
                </a:solidFill>
                <a:latin typeface="Futura Md BT" pitchFamily="34" charset="0"/>
              </a:rPr>
              <a:t>semiconductor</a:t>
            </a:r>
            <a:r>
              <a:rPr lang="en-US" sz="2400" b="1">
                <a:solidFill>
                  <a:schemeClr val="accent1"/>
                </a:solidFill>
                <a:latin typeface="Futura Md BT" pitchFamily="34" charset="0"/>
              </a:rPr>
              <a:t> has a few free electrons and atoms with bound electrons that act as insulators.</a:t>
            </a:r>
          </a:p>
        </p:txBody>
      </p:sp>
    </p:spTree>
    <p:extLst>
      <p:ext uri="{BB962C8B-B14F-4D97-AF65-F5344CB8AC3E}">
        <p14:creationId xmlns:p14="http://schemas.microsoft.com/office/powerpoint/2010/main" val="392295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5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85413"/>
                                        </p:tgtEl>
                                        <p:attrNameLst>
                                          <p:attrName>style.visibility</p:attrName>
                                        </p:attrNameLst>
                                      </p:cBhvr>
                                      <p:to>
                                        <p:strVal val="visible"/>
                                      </p:to>
                                    </p:set>
                                    <p:anim calcmode="lin" valueType="num">
                                      <p:cBhvr additive="base">
                                        <p:cTn id="15" dur="500" fill="hold"/>
                                        <p:tgtEl>
                                          <p:spTgt spid="785413"/>
                                        </p:tgtEl>
                                        <p:attrNameLst>
                                          <p:attrName>ppt_x</p:attrName>
                                        </p:attrNameLst>
                                      </p:cBhvr>
                                      <p:tavLst>
                                        <p:tav tm="0">
                                          <p:val>
                                            <p:strVal val="0-#ppt_w/2"/>
                                          </p:val>
                                        </p:tav>
                                        <p:tav tm="100000">
                                          <p:val>
                                            <p:strVal val="#ppt_x"/>
                                          </p:val>
                                        </p:tav>
                                      </p:tavLst>
                                    </p:anim>
                                    <p:anim calcmode="lin" valueType="num">
                                      <p:cBhvr additive="base">
                                        <p:cTn id="16" dur="500" fill="hold"/>
                                        <p:tgtEl>
                                          <p:spTgt spid="7854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85417"/>
                                        </p:tgtEl>
                                        <p:attrNameLst>
                                          <p:attrName>style.visibility</p:attrName>
                                        </p:attrNameLst>
                                      </p:cBhvr>
                                      <p:to>
                                        <p:strVal val="visible"/>
                                      </p:to>
                                    </p:set>
                                    <p:anim calcmode="lin" valueType="num">
                                      <p:cBhvr additive="base">
                                        <p:cTn id="21" dur="500" fill="hold"/>
                                        <p:tgtEl>
                                          <p:spTgt spid="785417"/>
                                        </p:tgtEl>
                                        <p:attrNameLst>
                                          <p:attrName>ppt_x</p:attrName>
                                        </p:attrNameLst>
                                      </p:cBhvr>
                                      <p:tavLst>
                                        <p:tav tm="0">
                                          <p:val>
                                            <p:strVal val="0-#ppt_w/2"/>
                                          </p:val>
                                        </p:tav>
                                        <p:tav tm="100000">
                                          <p:val>
                                            <p:strVal val="#ppt_x"/>
                                          </p:val>
                                        </p:tav>
                                      </p:tavLst>
                                    </p:anim>
                                    <p:anim calcmode="lin" valueType="num">
                                      <p:cBhvr additive="base">
                                        <p:cTn id="22" dur="500" fill="hold"/>
                                        <p:tgtEl>
                                          <p:spTgt spid="7854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85415"/>
                                        </p:tgtEl>
                                        <p:attrNameLst>
                                          <p:attrName>style.visibility</p:attrName>
                                        </p:attrNameLst>
                                      </p:cBhvr>
                                      <p:to>
                                        <p:strVal val="visible"/>
                                      </p:to>
                                    </p:set>
                                    <p:anim calcmode="lin" valueType="num">
                                      <p:cBhvr additive="base">
                                        <p:cTn id="27" dur="500" fill="hold"/>
                                        <p:tgtEl>
                                          <p:spTgt spid="785415"/>
                                        </p:tgtEl>
                                        <p:attrNameLst>
                                          <p:attrName>ppt_x</p:attrName>
                                        </p:attrNameLst>
                                      </p:cBhvr>
                                      <p:tavLst>
                                        <p:tav tm="0">
                                          <p:val>
                                            <p:strVal val="0-#ppt_w/2"/>
                                          </p:val>
                                        </p:tav>
                                        <p:tav tm="100000">
                                          <p:val>
                                            <p:strVal val="#ppt_x"/>
                                          </p:val>
                                        </p:tav>
                                      </p:tavLst>
                                    </p:anim>
                                    <p:anim calcmode="lin" valueType="num">
                                      <p:cBhvr additive="base">
                                        <p:cTn id="28" dur="500" fill="hold"/>
                                        <p:tgtEl>
                                          <p:spTgt spid="785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  Conductors and insulators</a:t>
            </a:r>
          </a:p>
        </p:txBody>
      </p:sp>
      <p:sp>
        <p:nvSpPr>
          <p:cNvPr id="784387" name="Rectangle 3"/>
          <p:cNvSpPr>
            <a:spLocks noGrp="1" noChangeArrowheads="1"/>
          </p:cNvSpPr>
          <p:nvPr>
            <p:ph idx="1"/>
          </p:nvPr>
        </p:nvSpPr>
        <p:spPr>
          <a:xfrm>
            <a:off x="533400" y="1981200"/>
            <a:ext cx="4953000" cy="4648200"/>
          </a:xfrm>
        </p:spPr>
        <p:txBody>
          <a:bodyPr>
            <a:normAutofit fontScale="92500" lnSpcReduction="10000"/>
          </a:bodyPr>
          <a:lstStyle/>
          <a:p>
            <a:pPr eaLnBrk="1" hangingPunct="1">
              <a:spcBef>
                <a:spcPct val="25000"/>
              </a:spcBef>
            </a:pPr>
            <a:r>
              <a:rPr lang="en-US"/>
              <a:t>When two neutral objects are rubbed together, charge is transferred from one to the other and the objects become oppositely charged. </a:t>
            </a:r>
          </a:p>
          <a:p>
            <a:pPr eaLnBrk="1" hangingPunct="1">
              <a:spcBef>
                <a:spcPct val="25000"/>
              </a:spcBef>
            </a:pPr>
            <a:r>
              <a:rPr lang="en-US"/>
              <a:t>This is called </a:t>
            </a:r>
            <a:r>
              <a:rPr lang="en-US">
                <a:solidFill>
                  <a:schemeClr val="hlink"/>
                </a:solidFill>
              </a:rPr>
              <a:t>charging by friction.</a:t>
            </a:r>
          </a:p>
          <a:p>
            <a:pPr eaLnBrk="1" hangingPunct="1">
              <a:spcBef>
                <a:spcPct val="25000"/>
              </a:spcBef>
            </a:pPr>
            <a:r>
              <a:rPr lang="en-US"/>
              <a:t>Objects charged by this method will attract each other.</a:t>
            </a:r>
          </a:p>
        </p:txBody>
      </p:sp>
      <p:pic>
        <p:nvPicPr>
          <p:cNvPr id="22532" name="Picture 9"/>
          <p:cNvPicPr>
            <a:picLocks noChangeAspect="1" noChangeArrowheads="1"/>
          </p:cNvPicPr>
          <p:nvPr/>
        </p:nvPicPr>
        <p:blipFill>
          <a:blip r:embed="rId3"/>
          <a:srcRect/>
          <a:stretch>
            <a:fillRect/>
          </a:stretch>
        </p:blipFill>
        <p:spPr bwMode="auto">
          <a:xfrm>
            <a:off x="6019800" y="2286000"/>
            <a:ext cx="2713038" cy="2895600"/>
          </a:xfrm>
          <a:prstGeom prst="rect">
            <a:avLst/>
          </a:prstGeom>
          <a:noFill/>
          <a:ln w="9525">
            <a:noFill/>
            <a:miter lim="800000"/>
            <a:headEnd/>
            <a:tailEnd/>
          </a:ln>
        </p:spPr>
      </p:pic>
    </p:spTree>
    <p:extLst>
      <p:ext uri="{BB962C8B-B14F-4D97-AF65-F5344CB8AC3E}">
        <p14:creationId xmlns:p14="http://schemas.microsoft.com/office/powerpoint/2010/main" val="277508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229600" cy="792163"/>
          </a:xfrm>
        </p:spPr>
        <p:txBody>
          <a:bodyPr/>
          <a:lstStyle/>
          <a:p>
            <a:pPr eaLnBrk="1" hangingPunct="1">
              <a:defRPr/>
            </a:pPr>
            <a:r>
              <a:rPr lang="en-US" sz="4000" kern="1200" dirty="0">
                <a:ea typeface="+mn-ea"/>
                <a:cs typeface="+mn-cs"/>
              </a:rPr>
              <a:t>Conductors and Insulators</a:t>
            </a:r>
          </a:p>
        </p:txBody>
      </p:sp>
      <p:graphicFrame>
        <p:nvGraphicFramePr>
          <p:cNvPr id="35853" name="Group 13"/>
          <p:cNvGraphicFramePr>
            <a:graphicFrameLocks noGrp="1"/>
          </p:cNvGraphicFramePr>
          <p:nvPr>
            <p:ph type="tbl" idx="1"/>
          </p:nvPr>
        </p:nvGraphicFramePr>
        <p:xfrm>
          <a:off x="228600" y="914400"/>
          <a:ext cx="8229600" cy="90328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903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a:ln>
                            <a:noFill/>
                          </a:ln>
                          <a:solidFill>
                            <a:srgbClr val="FF0000"/>
                          </a:solidFill>
                          <a:effectLst/>
                          <a:latin typeface="Arial" charset="0"/>
                        </a:rPr>
                        <a:t>Conductors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a:ln>
                            <a:noFill/>
                          </a:ln>
                          <a:solidFill>
                            <a:srgbClr val="FF0000"/>
                          </a:solidFill>
                          <a:effectLst/>
                          <a:latin typeface="Arial" charset="0"/>
                        </a:rPr>
                        <a:t>Insulators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51" name="Rectangle 11"/>
          <p:cNvSpPr>
            <a:spLocks noChangeArrowheads="1"/>
          </p:cNvSpPr>
          <p:nvPr/>
        </p:nvSpPr>
        <p:spPr bwMode="auto">
          <a:xfrm>
            <a:off x="457200" y="2286000"/>
            <a:ext cx="4129088" cy="4449763"/>
          </a:xfrm>
          <a:prstGeom prst="rect">
            <a:avLst/>
          </a:prstGeom>
          <a:noFill/>
          <a:ln w="9525" algn="ctr">
            <a:noFill/>
            <a:miter lim="800000"/>
            <a:headEnd/>
            <a:tailEnd/>
          </a:ln>
        </p:spPr>
        <p:txBody>
          <a:bodyPr>
            <a:spAutoFit/>
          </a:bodyPr>
          <a:lstStyle/>
          <a:p>
            <a:r>
              <a:rPr lang="en-US" altLang="en-US" sz="2800"/>
              <a:t>Electrons flow easily between atoms</a:t>
            </a:r>
          </a:p>
          <a:p>
            <a:endParaRPr lang="en-US" altLang="en-US" sz="2800"/>
          </a:p>
          <a:p>
            <a:pPr>
              <a:spcBef>
                <a:spcPct val="20000"/>
              </a:spcBef>
            </a:pPr>
            <a:r>
              <a:rPr lang="en-US" altLang="en-US" sz="2800"/>
              <a:t>1-3 valence electrons in outer orbit</a:t>
            </a:r>
          </a:p>
          <a:p>
            <a:pPr>
              <a:spcBef>
                <a:spcPct val="20000"/>
              </a:spcBef>
            </a:pPr>
            <a:endParaRPr lang="en-US" altLang="en-US" sz="2800"/>
          </a:p>
          <a:p>
            <a:r>
              <a:rPr lang="en-US" altLang="en-US" sz="2800"/>
              <a:t>Examples: Silver, Copper, Gold, Aluminum</a:t>
            </a:r>
          </a:p>
          <a:p>
            <a:endParaRPr lang="en-US" altLang="en-US" sz="2400"/>
          </a:p>
          <a:p>
            <a:endParaRPr lang="en-US" altLang="en-US" sz="2400"/>
          </a:p>
        </p:txBody>
      </p:sp>
      <p:sp>
        <p:nvSpPr>
          <p:cNvPr id="35852" name="Rectangle 12"/>
          <p:cNvSpPr>
            <a:spLocks noChangeArrowheads="1"/>
          </p:cNvSpPr>
          <p:nvPr/>
        </p:nvSpPr>
        <p:spPr bwMode="auto">
          <a:xfrm>
            <a:off x="4572000" y="2286000"/>
            <a:ext cx="4024313" cy="4610100"/>
          </a:xfrm>
          <a:prstGeom prst="rect">
            <a:avLst/>
          </a:prstGeom>
          <a:noFill/>
          <a:ln w="9525" algn="ctr">
            <a:noFill/>
            <a:miter lim="800000"/>
            <a:headEnd/>
            <a:tailEnd/>
          </a:ln>
        </p:spPr>
        <p:txBody>
          <a:bodyPr>
            <a:spAutoFit/>
          </a:bodyPr>
          <a:lstStyle/>
          <a:p>
            <a:pPr>
              <a:spcBef>
                <a:spcPct val="20000"/>
              </a:spcBef>
            </a:pPr>
            <a:r>
              <a:rPr lang="en-US" altLang="en-US" sz="2800" dirty="0"/>
              <a:t>Electron flow is difficult between atoms</a:t>
            </a:r>
          </a:p>
          <a:p>
            <a:endParaRPr lang="en-US" altLang="en-US" sz="2800" dirty="0"/>
          </a:p>
          <a:p>
            <a:pPr>
              <a:spcBef>
                <a:spcPct val="20000"/>
              </a:spcBef>
            </a:pPr>
            <a:r>
              <a:rPr lang="en-US" altLang="en-US" sz="2800" dirty="0"/>
              <a:t>5-8 valence electrons in outer orbit</a:t>
            </a:r>
          </a:p>
          <a:p>
            <a:pPr>
              <a:spcBef>
                <a:spcPct val="20000"/>
              </a:spcBef>
            </a:pPr>
            <a:endParaRPr lang="en-US" altLang="en-US" sz="2800" dirty="0"/>
          </a:p>
          <a:p>
            <a:pPr>
              <a:spcBef>
                <a:spcPct val="20000"/>
              </a:spcBef>
            </a:pPr>
            <a:r>
              <a:rPr lang="en-US" altLang="en-US" sz="2800" dirty="0"/>
              <a:t>Examples: Mica, Glass, Quartz</a:t>
            </a:r>
          </a:p>
          <a:p>
            <a:pPr>
              <a:spcBef>
                <a:spcPct val="20000"/>
              </a:spcBef>
            </a:pPr>
            <a:endParaRPr lang="en-US" altLang="en-US" sz="2400" dirty="0"/>
          </a:p>
          <a:p>
            <a:endParaRPr lang="en-US" altLang="en-US" sz="2400" dirty="0"/>
          </a:p>
        </p:txBody>
      </p:sp>
      <p:cxnSp>
        <p:nvCxnSpPr>
          <p:cNvPr id="7" name="Straight Connector 6"/>
          <p:cNvCxnSpPr/>
          <p:nvPr/>
        </p:nvCxnSpPr>
        <p:spPr>
          <a:xfrm rot="16200000" flipH="1">
            <a:off x="1409700" y="3848100"/>
            <a:ext cx="5943600" cy="762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19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51">
                                            <p:txEl>
                                              <p:pRg st="0" end="0"/>
                                            </p:txEl>
                                          </p:spTgt>
                                        </p:tgtEl>
                                        <p:attrNameLst>
                                          <p:attrName>style.visibility</p:attrName>
                                        </p:attrNameLst>
                                      </p:cBhvr>
                                      <p:to>
                                        <p:strVal val="visible"/>
                                      </p:to>
                                    </p:set>
                                    <p:animEffect transition="in" filter="fade">
                                      <p:cBhvr>
                                        <p:cTn id="7" dur="1000"/>
                                        <p:tgtEl>
                                          <p:spTgt spid="35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52">
                                            <p:txEl>
                                              <p:pRg st="0" end="0"/>
                                            </p:txEl>
                                          </p:spTgt>
                                        </p:tgtEl>
                                        <p:attrNameLst>
                                          <p:attrName>style.visibility</p:attrName>
                                        </p:attrNameLst>
                                      </p:cBhvr>
                                      <p:to>
                                        <p:strVal val="visible"/>
                                      </p:to>
                                    </p:set>
                                    <p:animEffect transition="in" filter="fade">
                                      <p:cBhvr>
                                        <p:cTn id="12" dur="1000"/>
                                        <p:tgtEl>
                                          <p:spTgt spid="358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5851">
                                            <p:txEl>
                                              <p:pRg st="2" end="2"/>
                                            </p:txEl>
                                          </p:spTgt>
                                        </p:tgtEl>
                                        <p:attrNameLst>
                                          <p:attrName>style.visibility</p:attrName>
                                        </p:attrNameLst>
                                      </p:cBhvr>
                                      <p:to>
                                        <p:strVal val="visible"/>
                                      </p:to>
                                    </p:set>
                                    <p:animEffect transition="in" filter="fade">
                                      <p:cBhvr>
                                        <p:cTn id="17" dur="1000"/>
                                        <p:tgtEl>
                                          <p:spTgt spid="35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5852">
                                            <p:txEl>
                                              <p:pRg st="2" end="2"/>
                                            </p:txEl>
                                          </p:spTgt>
                                        </p:tgtEl>
                                        <p:attrNameLst>
                                          <p:attrName>style.visibility</p:attrName>
                                        </p:attrNameLst>
                                      </p:cBhvr>
                                      <p:to>
                                        <p:strVal val="visible"/>
                                      </p:to>
                                    </p:set>
                                    <p:animEffect transition="in" filter="fade">
                                      <p:cBhvr>
                                        <p:cTn id="22" dur="1000"/>
                                        <p:tgtEl>
                                          <p:spTgt spid="3585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5851">
                                            <p:txEl>
                                              <p:pRg st="4" end="4"/>
                                            </p:txEl>
                                          </p:spTgt>
                                        </p:tgtEl>
                                        <p:attrNameLst>
                                          <p:attrName>style.visibility</p:attrName>
                                        </p:attrNameLst>
                                      </p:cBhvr>
                                      <p:to>
                                        <p:strVal val="visible"/>
                                      </p:to>
                                    </p:set>
                                    <p:animEffect transition="in" filter="fade">
                                      <p:cBhvr>
                                        <p:cTn id="27" dur="1000"/>
                                        <p:tgtEl>
                                          <p:spTgt spid="358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5852">
                                            <p:txEl>
                                              <p:pRg st="4" end="4"/>
                                            </p:txEl>
                                          </p:spTgt>
                                        </p:tgtEl>
                                        <p:attrNameLst>
                                          <p:attrName>style.visibility</p:attrName>
                                        </p:attrNameLst>
                                      </p:cBhvr>
                                      <p:to>
                                        <p:strVal val="visible"/>
                                      </p:to>
                                    </p:set>
                                    <p:animEffect transition="in" filter="fade">
                                      <p:cBhvr>
                                        <p:cTn id="32" dur="1000"/>
                                        <p:tgtEl>
                                          <p:spTgt spid="358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323497" y="1371600"/>
            <a:ext cx="7218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4000" dirty="0"/>
              <a:t>Heat and Thermodynamics </a:t>
            </a:r>
          </a:p>
        </p:txBody>
      </p:sp>
      <p:sp>
        <p:nvSpPr>
          <p:cNvPr id="3075" name="Text Box 6"/>
          <p:cNvSpPr txBox="1">
            <a:spLocks noChangeArrowheads="1"/>
          </p:cNvSpPr>
          <p:nvPr/>
        </p:nvSpPr>
        <p:spPr bwMode="auto">
          <a:xfrm>
            <a:off x="381000" y="3535363"/>
            <a:ext cx="125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3200" b="1"/>
              <a:t>Heat</a:t>
            </a:r>
          </a:p>
        </p:txBody>
      </p:sp>
      <p:sp>
        <p:nvSpPr>
          <p:cNvPr id="3076" name="Line 7"/>
          <p:cNvSpPr>
            <a:spLocks noChangeShapeType="1"/>
          </p:cNvSpPr>
          <p:nvPr/>
        </p:nvSpPr>
        <p:spPr bwMode="auto">
          <a:xfrm>
            <a:off x="2590800" y="2514600"/>
            <a:ext cx="0" cy="3733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 name="AutoShape 8"/>
          <p:cNvSpPr>
            <a:spLocks noChangeArrowheads="1"/>
          </p:cNvSpPr>
          <p:nvPr/>
        </p:nvSpPr>
        <p:spPr bwMode="auto">
          <a:xfrm>
            <a:off x="1676400" y="3733800"/>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3078" name="Text Box 9"/>
          <p:cNvSpPr txBox="1">
            <a:spLocks noChangeArrowheads="1"/>
          </p:cNvSpPr>
          <p:nvPr/>
        </p:nvSpPr>
        <p:spPr bwMode="auto">
          <a:xfrm>
            <a:off x="2946748" y="2811462"/>
            <a:ext cx="2962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3200" dirty="0"/>
              <a:t>Thermometry</a:t>
            </a:r>
          </a:p>
        </p:txBody>
      </p:sp>
      <p:sp>
        <p:nvSpPr>
          <p:cNvPr id="3079" name="Text Box 10"/>
          <p:cNvSpPr txBox="1">
            <a:spLocks noChangeArrowheads="1"/>
          </p:cNvSpPr>
          <p:nvPr/>
        </p:nvSpPr>
        <p:spPr bwMode="auto">
          <a:xfrm>
            <a:off x="2971800" y="3815165"/>
            <a:ext cx="4559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3200" dirty="0"/>
              <a:t>Kinetic Theory of Gas</a:t>
            </a:r>
          </a:p>
        </p:txBody>
      </p:sp>
      <p:sp>
        <p:nvSpPr>
          <p:cNvPr id="3080" name="Text Box 11"/>
          <p:cNvSpPr txBox="1">
            <a:spLocks noChangeArrowheads="1"/>
          </p:cNvSpPr>
          <p:nvPr/>
        </p:nvSpPr>
        <p:spPr bwMode="auto">
          <a:xfrm>
            <a:off x="2827338" y="5095875"/>
            <a:ext cx="3732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3200" dirty="0"/>
              <a:t>Equation of State</a:t>
            </a:r>
          </a:p>
        </p:txBody>
      </p:sp>
      <p:sp>
        <p:nvSpPr>
          <p:cNvPr id="2" name="TextBox 1"/>
          <p:cNvSpPr txBox="1"/>
          <p:nvPr/>
        </p:nvSpPr>
        <p:spPr>
          <a:xfrm>
            <a:off x="3555484" y="484257"/>
            <a:ext cx="1409553" cy="707886"/>
          </a:xfrm>
          <a:prstGeom prst="rect">
            <a:avLst/>
          </a:prstGeom>
          <a:noFill/>
        </p:spPr>
        <p:txBody>
          <a:bodyPr wrap="none" rtlCol="0">
            <a:spAutoFit/>
          </a:bodyPr>
          <a:lstStyle/>
          <a:p>
            <a:r>
              <a:rPr lang="en-US" sz="4000" dirty="0"/>
              <a:t>Part II</a:t>
            </a:r>
          </a:p>
        </p:txBody>
      </p:sp>
    </p:spTree>
    <p:extLst>
      <p:ext uri="{BB962C8B-B14F-4D97-AF65-F5344CB8AC3E}">
        <p14:creationId xmlns:p14="http://schemas.microsoft.com/office/powerpoint/2010/main" val="30352167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sz="2800" b="1">
                <a:solidFill>
                  <a:srgbClr val="FF0000"/>
                </a:solidFill>
                <a:latin typeface="Arial" pitchFamily="34" charset="0"/>
              </a:rPr>
              <a:t>Summary:</a:t>
            </a:r>
            <a:br>
              <a:rPr lang="en-US" sz="2800" b="1">
                <a:solidFill>
                  <a:srgbClr val="FF0000"/>
                </a:solidFill>
                <a:latin typeface="Arial" pitchFamily="34" charset="0"/>
              </a:rPr>
            </a:br>
            <a:r>
              <a:rPr lang="en-US" sz="2800" b="1">
                <a:solidFill>
                  <a:srgbClr val="FF0000"/>
                </a:solidFill>
                <a:latin typeface="Arial" pitchFamily="34" charset="0"/>
              </a:rPr>
              <a:t>Electrostatics is based on 4 four empirical facts</a:t>
            </a:r>
            <a:endParaRPr lang="en-US" sz="2800" b="1">
              <a:latin typeface="Arial" pitchFamily="34" charset="0"/>
            </a:endParaRPr>
          </a:p>
        </p:txBody>
      </p:sp>
      <p:sp>
        <p:nvSpPr>
          <p:cNvPr id="55299" name="Rectangle 3"/>
          <p:cNvSpPr>
            <a:spLocks noGrp="1" noChangeArrowheads="1"/>
          </p:cNvSpPr>
          <p:nvPr>
            <p:ph type="body" idx="1"/>
          </p:nvPr>
        </p:nvSpPr>
        <p:spPr/>
        <p:txBody>
          <a:bodyPr/>
          <a:lstStyle/>
          <a:p>
            <a:pPr>
              <a:buFontTx/>
              <a:buNone/>
            </a:pPr>
            <a:endParaRPr lang="en-US" sz="2000" dirty="0">
              <a:solidFill>
                <a:schemeClr val="tx2"/>
              </a:solidFill>
              <a:latin typeface="Arial" pitchFamily="34" charset="0"/>
            </a:endParaRPr>
          </a:p>
          <a:p>
            <a:r>
              <a:rPr lang="en-US" sz="2400" dirty="0">
                <a:solidFill>
                  <a:schemeClr val="tx2"/>
                </a:solidFill>
                <a:latin typeface="Arial" pitchFamily="34" charset="0"/>
              </a:rPr>
              <a:t>Conservation of charge</a:t>
            </a:r>
          </a:p>
          <a:p>
            <a:endParaRPr lang="en-US" sz="2400" dirty="0">
              <a:solidFill>
                <a:schemeClr val="tx2"/>
              </a:solidFill>
              <a:latin typeface="Arial" pitchFamily="34" charset="0"/>
            </a:endParaRPr>
          </a:p>
          <a:p>
            <a:r>
              <a:rPr lang="en-US" sz="2400" dirty="0">
                <a:solidFill>
                  <a:schemeClr val="tx2"/>
                </a:solidFill>
                <a:latin typeface="Arial" pitchFamily="34" charset="0"/>
              </a:rPr>
              <a:t>Quantization of charge</a:t>
            </a:r>
          </a:p>
          <a:p>
            <a:endParaRPr lang="en-US" sz="2400" dirty="0">
              <a:solidFill>
                <a:schemeClr val="tx2"/>
              </a:solidFill>
              <a:latin typeface="Arial" pitchFamily="34" charset="0"/>
            </a:endParaRPr>
          </a:p>
          <a:p>
            <a:r>
              <a:rPr lang="en-US" sz="2400" dirty="0">
                <a:solidFill>
                  <a:schemeClr val="tx2"/>
                </a:solidFill>
                <a:latin typeface="Arial" pitchFamily="34" charset="0"/>
              </a:rPr>
              <a:t>Coulomb’s Law</a:t>
            </a:r>
          </a:p>
          <a:p>
            <a:endParaRPr lang="en-US" sz="2400" dirty="0">
              <a:solidFill>
                <a:schemeClr val="tx2"/>
              </a:solidFill>
              <a:latin typeface="Arial" pitchFamily="34" charset="0"/>
            </a:endParaRPr>
          </a:p>
          <a:p>
            <a:r>
              <a:rPr lang="en-US" sz="2400" dirty="0">
                <a:solidFill>
                  <a:schemeClr val="tx2"/>
                </a:solidFill>
                <a:latin typeface="Arial" pitchFamily="34" charset="0"/>
              </a:rPr>
              <a:t>The principle of superposition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45" y="16002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838200"/>
            <a:ext cx="4621778" cy="584775"/>
          </a:xfrm>
          <a:prstGeom prst="rect">
            <a:avLst/>
          </a:prstGeom>
        </p:spPr>
        <p:txBody>
          <a:bodyPr wrap="none">
            <a:spAutoFit/>
          </a:bodyPr>
          <a:lstStyle/>
          <a:p>
            <a:r>
              <a:rPr lang="en-US" sz="3200" b="1" dirty="0">
                <a:solidFill>
                  <a:schemeClr val="tx2"/>
                </a:solidFill>
                <a:latin typeface="Arial" pitchFamily="34" charset="0"/>
              </a:rPr>
              <a:t>Quantization of charge</a:t>
            </a:r>
          </a:p>
        </p:txBody>
      </p:sp>
    </p:spTree>
    <p:extLst>
      <p:ext uri="{BB962C8B-B14F-4D97-AF65-F5344CB8AC3E}">
        <p14:creationId xmlns:p14="http://schemas.microsoft.com/office/powerpoint/2010/main" val="48318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59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6763" y="690368"/>
            <a:ext cx="4201791" cy="523220"/>
          </a:xfrm>
          <a:prstGeom prst="rect">
            <a:avLst/>
          </a:prstGeom>
        </p:spPr>
        <p:txBody>
          <a:bodyPr wrap="none">
            <a:spAutoFit/>
          </a:bodyPr>
          <a:lstStyle/>
          <a:p>
            <a:r>
              <a:rPr lang="en-US" sz="2800" b="1" dirty="0">
                <a:solidFill>
                  <a:schemeClr val="tx2"/>
                </a:solidFill>
                <a:latin typeface="Arial" pitchFamily="34" charset="0"/>
              </a:rPr>
              <a:t>Conservation of charge</a:t>
            </a:r>
          </a:p>
        </p:txBody>
      </p:sp>
    </p:spTree>
    <p:extLst>
      <p:ext uri="{BB962C8B-B14F-4D97-AF65-F5344CB8AC3E}">
        <p14:creationId xmlns:p14="http://schemas.microsoft.com/office/powerpoint/2010/main" val="78384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828800"/>
            <a:ext cx="706632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67074"/>
            <a:ext cx="55626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914400"/>
            <a:ext cx="4767267" cy="461665"/>
          </a:xfrm>
          <a:prstGeom prst="rect">
            <a:avLst/>
          </a:prstGeom>
          <a:noFill/>
        </p:spPr>
        <p:txBody>
          <a:bodyPr wrap="none" rtlCol="0">
            <a:spAutoFit/>
          </a:bodyPr>
          <a:lstStyle/>
          <a:p>
            <a:r>
              <a:rPr lang="en-US" sz="2400" b="1" dirty="0"/>
              <a:t>Examples of Conservation of Charge</a:t>
            </a:r>
          </a:p>
        </p:txBody>
      </p:sp>
    </p:spTree>
    <p:extLst>
      <p:ext uri="{BB962C8B-B14F-4D97-AF65-F5344CB8AC3E}">
        <p14:creationId xmlns:p14="http://schemas.microsoft.com/office/powerpoint/2010/main" val="288826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086600" cy="1143000"/>
          </a:xfrm>
        </p:spPr>
        <p:txBody>
          <a:bodyPr/>
          <a:lstStyle/>
          <a:p>
            <a:r>
              <a:rPr lang="en-US" sz="2800" b="1">
                <a:solidFill>
                  <a:srgbClr val="FF0000"/>
                </a:solidFill>
                <a:latin typeface="Arial" pitchFamily="34" charset="0"/>
              </a:rPr>
              <a:t>Conservation of charge</a:t>
            </a:r>
            <a:endParaRPr lang="en-US" sz="3200" b="1">
              <a:latin typeface="Arial" pitchFamily="34" charset="0"/>
            </a:endParaRPr>
          </a:p>
        </p:txBody>
      </p:sp>
      <p:sp>
        <p:nvSpPr>
          <p:cNvPr id="19459" name="Rectangle 3"/>
          <p:cNvSpPr>
            <a:spLocks noGrp="1" noChangeArrowheads="1"/>
          </p:cNvSpPr>
          <p:nvPr>
            <p:ph type="body" idx="1"/>
          </p:nvPr>
        </p:nvSpPr>
        <p:spPr>
          <a:xfrm>
            <a:off x="720725" y="1447800"/>
            <a:ext cx="7772400" cy="4343400"/>
          </a:xfrm>
        </p:spPr>
        <p:txBody>
          <a:bodyPr>
            <a:normAutofit/>
          </a:bodyPr>
          <a:lstStyle/>
          <a:p>
            <a:pPr>
              <a:lnSpc>
                <a:spcPct val="90000"/>
              </a:lnSpc>
            </a:pPr>
            <a:r>
              <a:rPr lang="en-US" dirty="0">
                <a:latin typeface="Arial" pitchFamily="34" charset="0"/>
              </a:rPr>
              <a:t>Rubbing does not create charge, it is transferred from one object to another</a:t>
            </a:r>
          </a:p>
          <a:p>
            <a:pPr>
              <a:lnSpc>
                <a:spcPct val="90000"/>
              </a:lnSpc>
            </a:pPr>
            <a:endParaRPr lang="en-US" sz="2000" dirty="0">
              <a:latin typeface="Arial" pitchFamily="34" charset="0"/>
            </a:endParaRPr>
          </a:p>
          <a:p>
            <a:pPr>
              <a:lnSpc>
                <a:spcPct val="90000"/>
              </a:lnSpc>
            </a:pPr>
            <a:r>
              <a:rPr lang="en-US" sz="2000" dirty="0">
                <a:latin typeface="Arial" pitchFamily="34" charset="0"/>
              </a:rPr>
              <a:t>Teflon negative - silk positive</a:t>
            </a:r>
          </a:p>
          <a:p>
            <a:pPr>
              <a:lnSpc>
                <a:spcPct val="90000"/>
              </a:lnSpc>
            </a:pPr>
            <a:endParaRPr lang="en-US" sz="2000" dirty="0">
              <a:latin typeface="Arial" pitchFamily="34" charset="0"/>
            </a:endParaRPr>
          </a:p>
          <a:p>
            <a:pPr>
              <a:lnSpc>
                <a:spcPct val="90000"/>
              </a:lnSpc>
            </a:pPr>
            <a:r>
              <a:rPr lang="en-US" sz="2000" dirty="0">
                <a:latin typeface="Arial" pitchFamily="34" charset="0"/>
              </a:rPr>
              <a:t>Acrylic positive - silk negative</a:t>
            </a:r>
          </a:p>
          <a:p>
            <a:pPr>
              <a:lnSpc>
                <a:spcPct val="90000"/>
              </a:lnSpc>
            </a:pPr>
            <a:endParaRPr lang="en-US" sz="2000" dirty="0">
              <a:latin typeface="Arial" pitchFamily="34" charset="0"/>
            </a:endParaRPr>
          </a:p>
          <a:p>
            <a:pPr>
              <a:lnSpc>
                <a:spcPct val="90000"/>
              </a:lnSpc>
            </a:pPr>
            <a:r>
              <a:rPr lang="en-US" sz="2000" dirty="0">
                <a:latin typeface="Arial" pitchFamily="34" charset="0"/>
              </a:rPr>
              <a:t>Nuclear reactions    </a:t>
            </a:r>
            <a:r>
              <a:rPr lang="en-US" sz="2400" dirty="0">
                <a:latin typeface="Arial" pitchFamily="34" charset="0"/>
                <a:sym typeface="Symbol" pitchFamily="18" charset="2"/>
              </a:rPr>
              <a:t></a:t>
            </a:r>
            <a:r>
              <a:rPr lang="en-US" sz="2400" baseline="30000" dirty="0">
                <a:latin typeface="Arial" pitchFamily="34" charset="0"/>
                <a:sym typeface="Symbol" pitchFamily="18" charset="2"/>
              </a:rPr>
              <a:t>0</a:t>
            </a:r>
            <a:r>
              <a:rPr lang="en-US" sz="2400" dirty="0">
                <a:latin typeface="Arial" pitchFamily="34" charset="0"/>
                <a:sym typeface="Symbol" pitchFamily="18" charset="2"/>
              </a:rPr>
              <a:t>  =  e</a:t>
            </a:r>
            <a:r>
              <a:rPr lang="en-US" sz="2400" baseline="30000" dirty="0">
                <a:latin typeface="Arial" pitchFamily="34" charset="0"/>
                <a:sym typeface="Symbol" pitchFamily="18" charset="2"/>
              </a:rPr>
              <a:t>+</a:t>
            </a:r>
            <a:r>
              <a:rPr lang="en-US" sz="2400" dirty="0">
                <a:latin typeface="Arial" pitchFamily="34" charset="0"/>
                <a:sym typeface="Symbol" pitchFamily="18" charset="2"/>
              </a:rPr>
              <a:t> + e</a:t>
            </a:r>
            <a:r>
              <a:rPr lang="en-US" sz="2400" baseline="30000" dirty="0">
                <a:latin typeface="Arial" pitchFamily="34" charset="0"/>
                <a:sym typeface="Symbol" pitchFamily="18" charset="2"/>
              </a:rPr>
              <a:t>-</a:t>
            </a:r>
            <a:endParaRPr lang="en-US" sz="2400" baseline="30000" dirty="0">
              <a:latin typeface="Arial" pitchFamily="34" charset="0"/>
            </a:endParaRPr>
          </a:p>
          <a:p>
            <a:pPr>
              <a:lnSpc>
                <a:spcPct val="90000"/>
              </a:lnSpc>
            </a:pPr>
            <a:endParaRPr lang="en-US" sz="2000" baseline="30000" dirty="0">
              <a:latin typeface="Arial" pitchFamily="34" charset="0"/>
            </a:endParaRPr>
          </a:p>
          <a:p>
            <a:pPr>
              <a:lnSpc>
                <a:spcPct val="90000"/>
              </a:lnSpc>
            </a:pPr>
            <a:r>
              <a:rPr lang="en-US" sz="2000" dirty="0">
                <a:latin typeface="Arial" pitchFamily="34" charset="0"/>
              </a:rPr>
              <a:t>Radioactive decay   </a:t>
            </a:r>
            <a:r>
              <a:rPr lang="en-US" sz="2000" baseline="30000" dirty="0">
                <a:latin typeface="Arial" pitchFamily="34" charset="0"/>
              </a:rPr>
              <a:t>238</a:t>
            </a:r>
            <a:r>
              <a:rPr lang="en-US" sz="2000" dirty="0">
                <a:latin typeface="Arial" pitchFamily="34" charset="0"/>
              </a:rPr>
              <a:t>U</a:t>
            </a:r>
            <a:r>
              <a:rPr lang="en-US" sz="2000" baseline="-22000" dirty="0">
                <a:latin typeface="Arial" pitchFamily="34" charset="0"/>
              </a:rPr>
              <a:t>92</a:t>
            </a:r>
            <a:r>
              <a:rPr lang="en-US" sz="2000" dirty="0">
                <a:latin typeface="Arial" pitchFamily="34" charset="0"/>
              </a:rPr>
              <a:t> = </a:t>
            </a:r>
            <a:r>
              <a:rPr lang="en-US" sz="2000" baseline="30000" dirty="0">
                <a:latin typeface="Arial" pitchFamily="34" charset="0"/>
              </a:rPr>
              <a:t>234</a:t>
            </a:r>
            <a:r>
              <a:rPr lang="en-US" sz="2000" dirty="0">
                <a:latin typeface="Arial" pitchFamily="34" charset="0"/>
              </a:rPr>
              <a:t>Th</a:t>
            </a:r>
            <a:r>
              <a:rPr lang="en-US" sz="2000" baseline="-22000" dirty="0">
                <a:latin typeface="Arial" pitchFamily="34" charset="0"/>
              </a:rPr>
              <a:t>90 </a:t>
            </a:r>
            <a:r>
              <a:rPr lang="en-US" sz="2000" dirty="0">
                <a:latin typeface="Arial" pitchFamily="34" charset="0"/>
              </a:rPr>
              <a:t>+ </a:t>
            </a:r>
            <a:r>
              <a:rPr lang="en-US" sz="2000" baseline="30000" dirty="0">
                <a:latin typeface="Arial" pitchFamily="34" charset="0"/>
              </a:rPr>
              <a:t>4</a:t>
            </a:r>
            <a:r>
              <a:rPr lang="en-US" sz="2000" dirty="0">
                <a:latin typeface="Arial" pitchFamily="34" charset="0"/>
              </a:rPr>
              <a:t>He</a:t>
            </a:r>
            <a:r>
              <a:rPr lang="en-US" sz="2000" baseline="-22000" dirty="0">
                <a:latin typeface="Arial" pitchFamily="34" charset="0"/>
              </a:rPr>
              <a:t>2</a:t>
            </a:r>
          </a:p>
          <a:p>
            <a:pPr>
              <a:lnSpc>
                <a:spcPct val="90000"/>
              </a:lnSpc>
            </a:pPr>
            <a:endParaRPr lang="en-US" sz="2000" baseline="-22000" dirty="0">
              <a:latin typeface="Arial" pitchFamily="34" charset="0"/>
            </a:endParaRPr>
          </a:p>
          <a:p>
            <a:pPr>
              <a:lnSpc>
                <a:spcPct val="90000"/>
              </a:lnSpc>
            </a:pPr>
            <a:r>
              <a:rPr lang="en-US" sz="2000" dirty="0">
                <a:latin typeface="Arial" pitchFamily="34" charset="0"/>
              </a:rPr>
              <a:t>High energy particle reactions e</a:t>
            </a:r>
            <a:r>
              <a:rPr lang="en-US" sz="2000" baseline="30000" dirty="0">
                <a:latin typeface="Arial" pitchFamily="34" charset="0"/>
              </a:rPr>
              <a:t>-</a:t>
            </a:r>
            <a:r>
              <a:rPr lang="en-US" sz="2000" dirty="0">
                <a:latin typeface="Arial" pitchFamily="34" charset="0"/>
              </a:rPr>
              <a:t> + p</a:t>
            </a:r>
            <a:r>
              <a:rPr lang="en-US" sz="2000" baseline="30000" dirty="0">
                <a:latin typeface="Arial" pitchFamily="34" charset="0"/>
              </a:rPr>
              <a:t>+</a:t>
            </a:r>
            <a:r>
              <a:rPr lang="en-US" sz="2000" dirty="0">
                <a:latin typeface="Arial" pitchFamily="34" charset="0"/>
              </a:rPr>
              <a:t> = e</a:t>
            </a:r>
            <a:r>
              <a:rPr lang="en-US" sz="2000" baseline="30000" dirty="0">
                <a:latin typeface="Arial" pitchFamily="34" charset="0"/>
              </a:rPr>
              <a:t>-</a:t>
            </a:r>
            <a:r>
              <a:rPr lang="en-US" sz="2000" dirty="0">
                <a:latin typeface="Arial" pitchFamily="34" charset="0"/>
              </a:rPr>
              <a:t> + </a:t>
            </a:r>
            <a:r>
              <a:rPr lang="en-US" sz="2000" dirty="0">
                <a:latin typeface="Symbol" pitchFamily="18" charset="2"/>
              </a:rPr>
              <a:t>p</a:t>
            </a:r>
            <a:r>
              <a:rPr lang="en-US" sz="2000" baseline="30000" dirty="0">
                <a:latin typeface="Symbol" pitchFamily="18" charset="2"/>
              </a:rPr>
              <a:t>+</a:t>
            </a:r>
            <a:r>
              <a:rPr lang="en-US" sz="2000" dirty="0">
                <a:latin typeface="Arial" pitchFamily="34" charset="0"/>
              </a:rPr>
              <a:t> + n</a:t>
            </a:r>
            <a:r>
              <a:rPr lang="en-US" sz="2000" baseline="30000" dirty="0">
                <a:latin typeface="Arial" pitchFamily="34" charset="0"/>
              </a:rPr>
              <a:t>0</a:t>
            </a:r>
            <a:endParaRPr lang="en-US" sz="2000" dirty="0">
              <a:latin typeface="Arial" pitchFamily="34" charset="0"/>
            </a:endParaRPr>
          </a:p>
          <a:p>
            <a:pPr>
              <a:lnSpc>
                <a:spcPct val="90000"/>
              </a:lnSpc>
            </a:pPr>
            <a:endParaRPr lang="en-US" sz="2000" dirty="0">
              <a:latin typeface="Arial" pitchFamily="34" charset="0"/>
            </a:endParaRPr>
          </a:p>
          <a:p>
            <a:pPr>
              <a:lnSpc>
                <a:spcPct val="90000"/>
              </a:lnSpc>
            </a:pPr>
            <a:endParaRPr lang="en-US" sz="2000" dirty="0">
              <a:latin typeface="Arial" pitchFamily="34" charset="0"/>
            </a:endParaRPr>
          </a:p>
          <a:p>
            <a:pPr>
              <a:lnSpc>
                <a:spcPct val="90000"/>
              </a:lnSpc>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sz="2800" b="1">
                <a:solidFill>
                  <a:srgbClr val="FF0000"/>
                </a:solidFill>
                <a:latin typeface="Arial" pitchFamily="34" charset="0"/>
              </a:rPr>
              <a:t>What is meant by quantization of charge?</a:t>
            </a:r>
            <a:endParaRPr lang="en-US" sz="2800" b="1">
              <a:latin typeface="Arial" pitchFamily="34" charset="0"/>
            </a:endParaRPr>
          </a:p>
        </p:txBody>
      </p:sp>
      <mc:AlternateContent xmlns:mc="http://schemas.openxmlformats.org/markup-compatibility/2006" xmlns:a14="http://schemas.microsoft.com/office/drawing/2010/main">
        <mc:Choice Requires="a14">
          <p:sp>
            <p:nvSpPr>
              <p:cNvPr id="300035" name="Rectangle 3"/>
              <p:cNvSpPr>
                <a:spLocks noGrp="1" noChangeArrowheads="1"/>
              </p:cNvSpPr>
              <p:nvPr>
                <p:ph type="body" sz="half" idx="1"/>
              </p:nvPr>
            </p:nvSpPr>
            <p:spPr>
              <a:xfrm>
                <a:off x="584200" y="1981200"/>
                <a:ext cx="8026400" cy="4025900"/>
              </a:xfrm>
            </p:spPr>
            <p:txBody>
              <a:bodyPr>
                <a:normAutofit fontScale="85000" lnSpcReduction="20000"/>
              </a:bodyPr>
              <a:lstStyle/>
              <a:p>
                <a:pPr>
                  <a:lnSpc>
                    <a:spcPct val="90000"/>
                  </a:lnSpc>
                </a:pPr>
                <a:r>
                  <a:rPr lang="en-US" sz="2000" dirty="0">
                    <a:latin typeface="Arial" pitchFamily="34" charset="0"/>
                  </a:rPr>
                  <a:t>Discovered in 1911 by Robert A. Millikan in the oil drop experiment</a:t>
                </a:r>
              </a:p>
              <a:p>
                <a:pPr>
                  <a:lnSpc>
                    <a:spcPct val="90000"/>
                  </a:lnSpc>
                </a:pPr>
                <a:endParaRPr lang="en-US" sz="2000" dirty="0">
                  <a:latin typeface="Arial" pitchFamily="34" charset="0"/>
                </a:endParaRPr>
              </a:p>
              <a:p>
                <a:pPr>
                  <a:lnSpc>
                    <a:spcPct val="90000"/>
                  </a:lnSpc>
                </a:pPr>
                <a:r>
                  <a:rPr lang="en-US" sz="2000" dirty="0">
                    <a:latin typeface="Arial" pitchFamily="34" charset="0"/>
                  </a:rPr>
                  <a:t>The unit of charge is so tiny that we will never notice it comes in indivisible lumps.</a:t>
                </a:r>
              </a:p>
              <a:p>
                <a:pPr>
                  <a:lnSpc>
                    <a:spcPct val="90000"/>
                  </a:lnSpc>
                </a:pPr>
                <a:endParaRPr lang="en-US" sz="2000" dirty="0">
                  <a:latin typeface="Arial" pitchFamily="34" charset="0"/>
                </a:endParaRPr>
              </a:p>
              <a:p>
                <a:pPr marL="0" indent="0">
                  <a:lnSpc>
                    <a:spcPct val="90000"/>
                  </a:lnSpc>
                  <a:buNone/>
                </a:pPr>
                <a:r>
                  <a:rPr lang="en-US" sz="2000" b="1" dirty="0">
                    <a:latin typeface="Arial" pitchFamily="34" charset="0"/>
                  </a:rPr>
                  <a:t>Example-1:</a:t>
                </a:r>
                <a:r>
                  <a:rPr lang="en-US" sz="2000" dirty="0">
                    <a:latin typeface="Arial" pitchFamily="34" charset="0"/>
                  </a:rPr>
                  <a:t> Suppose in  a typical experiment we charge an object up with a </a:t>
                </a:r>
              </a:p>
              <a:p>
                <a:pPr marL="0" indent="0">
                  <a:lnSpc>
                    <a:spcPct val="90000"/>
                  </a:lnSpc>
                  <a:buNone/>
                </a:pPr>
                <a:r>
                  <a:rPr lang="en-US" sz="2000" dirty="0" err="1">
                    <a:latin typeface="Arial" pitchFamily="34" charset="0"/>
                  </a:rPr>
                  <a:t>nanoCoulomb</a:t>
                </a:r>
                <a:r>
                  <a:rPr lang="en-US" sz="2000" dirty="0">
                    <a:latin typeface="Arial" pitchFamily="34" charset="0"/>
                  </a:rPr>
                  <a:t> of charge (10</a:t>
                </a:r>
                <a:r>
                  <a:rPr lang="en-US" sz="2000" baseline="30000" dirty="0">
                    <a:latin typeface="Arial" pitchFamily="34" charset="0"/>
                  </a:rPr>
                  <a:t>-9</a:t>
                </a:r>
                <a:r>
                  <a:rPr lang="en-US" sz="2000" dirty="0">
                    <a:latin typeface="Arial" pitchFamily="34" charset="0"/>
                  </a:rPr>
                  <a:t> C). How many elementary units of charge is this?</a:t>
                </a:r>
              </a:p>
              <a:p>
                <a:pPr marL="0" indent="0">
                  <a:lnSpc>
                    <a:spcPct val="90000"/>
                  </a:lnSpc>
                  <a:buNone/>
                </a:pPr>
                <a:endParaRPr lang="en-US" sz="2000" dirty="0">
                  <a:latin typeface="Arial" pitchFamily="34" charset="0"/>
                </a:endParaRPr>
              </a:p>
              <a:p>
                <a:pPr marL="0" indent="0">
                  <a:lnSpc>
                    <a:spcPct val="90000"/>
                  </a:lnSpc>
                  <a:buNone/>
                </a:pPr>
                <a:r>
                  <a:rPr lang="en-US" sz="2000" b="1" dirty="0">
                    <a:latin typeface="Arial" pitchFamily="34" charset="0"/>
                  </a:rPr>
                  <a:t>Solution:</a:t>
                </a:r>
                <a:r>
                  <a:rPr lang="en-US" sz="2000" dirty="0">
                    <a:latin typeface="Arial" pitchFamily="34" charset="0"/>
                  </a:rPr>
                  <a:t> We know,</a:t>
                </a:r>
              </a:p>
              <a:p>
                <a:pPr>
                  <a:lnSpc>
                    <a:spcPct val="90000"/>
                  </a:lnSpc>
                </a:pPr>
                <a:endParaRPr lang="en-US" sz="2000" dirty="0">
                  <a:latin typeface="Arial" pitchFamily="34" charset="0"/>
                </a:endParaRPr>
              </a:p>
              <a:p>
                <a:pPr>
                  <a:lnSpc>
                    <a:spcPct val="90000"/>
                  </a:lnSpc>
                  <a:buFontTx/>
                  <a:buNone/>
                </a:pPr>
                <a:r>
                  <a:rPr lang="en-US" sz="2000" b="1" dirty="0">
                    <a:latin typeface="Arial" pitchFamily="34" charset="0"/>
                  </a:rPr>
                  <a:t>			so 						    </a:t>
                </a:r>
              </a:p>
              <a:p>
                <a:pPr>
                  <a:lnSpc>
                    <a:spcPct val="90000"/>
                  </a:lnSpc>
                  <a:buFontTx/>
                  <a:buNone/>
                </a:pPr>
                <a:r>
                  <a:rPr lang="en-US" sz="2000" b="1" dirty="0">
                    <a:latin typeface="Arial" pitchFamily="34" charset="0"/>
                  </a:rPr>
                  <a:t>	</a:t>
                </a:r>
              </a:p>
              <a:p>
                <a:pPr>
                  <a:lnSpc>
                    <a:spcPct val="90000"/>
                  </a:lnSpc>
                  <a:buFontTx/>
                  <a:buNone/>
                </a:pPr>
                <a:r>
                  <a:rPr lang="en-US" sz="2000" b="1" dirty="0">
                    <a:latin typeface="Arial" pitchFamily="34" charset="0"/>
                  </a:rPr>
                  <a:t>	</a:t>
                </a:r>
              </a:p>
              <a:p>
                <a:pPr>
                  <a:lnSpc>
                    <a:spcPct val="90000"/>
                  </a:lnSpc>
                  <a:buFontTx/>
                  <a:buNone/>
                </a:pPr>
                <a:r>
                  <a:rPr lang="en-US" sz="2000" b="1" dirty="0">
                    <a:latin typeface="Arial" pitchFamily="34" charset="0"/>
                  </a:rPr>
                  <a:t>           =</a:t>
                </a:r>
                <a:r>
                  <a:rPr lang="en-US" sz="2000" dirty="0">
                    <a:latin typeface="Arial" pitchFamily="34" charset="0"/>
                  </a:rPr>
                  <a:t> six billion units of charge or 6 billion electrons.</a:t>
                </a:r>
              </a:p>
              <a:p>
                <a:pPr>
                  <a:lnSpc>
                    <a:spcPct val="90000"/>
                  </a:lnSpc>
                  <a:buFontTx/>
                  <a:buNone/>
                </a:pPr>
                <a:endParaRPr lang="en-US" sz="2000" dirty="0">
                  <a:latin typeface="Arial" pitchFamily="34" charset="0"/>
                </a:endParaRPr>
              </a:p>
              <a:p>
                <a:pPr>
                  <a:lnSpc>
                    <a:spcPct val="90000"/>
                  </a:lnSpc>
                  <a:buFontTx/>
                  <a:buNone/>
                </a:pPr>
                <a:r>
                  <a:rPr lang="en-US" sz="2000" dirty="0" err="1">
                    <a:latin typeface="Arial" pitchFamily="34" charset="0"/>
                  </a:rPr>
                  <a:t>Ans</a:t>
                </a:r>
                <a:r>
                  <a:rPr lang="en-US" sz="2000" dirty="0">
                    <a:latin typeface="Arial" pitchFamily="34" charset="0"/>
                  </a:rPr>
                  <a:t>: </a:t>
                </a:r>
                <a14:m>
                  <m:oMath xmlns:m="http://schemas.openxmlformats.org/officeDocument/2006/math">
                    <m:r>
                      <a:rPr lang="en-US" sz="2000" b="0" i="1" smtClean="0">
                        <a:latin typeface="Cambria Math" panose="02040503050406030204" pitchFamily="18" charset="0"/>
                      </a:rPr>
                      <m:t>6 </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9</m:t>
                        </m:r>
                      </m:sup>
                    </m:sSup>
                  </m:oMath>
                </a14:m>
                <a:r>
                  <a:rPr lang="en-US" dirty="0"/>
                  <a:t> </a:t>
                </a:r>
                <a:r>
                  <a:rPr lang="en-US" sz="1900" b="1" dirty="0">
                    <a:latin typeface="Arial Black" panose="020B0A04020102020204" pitchFamily="34" charset="0"/>
                  </a:rPr>
                  <a:t>unit charge</a:t>
                </a:r>
              </a:p>
            </p:txBody>
          </p:sp>
        </mc:Choice>
        <mc:Fallback xmlns="">
          <p:sp>
            <p:nvSpPr>
              <p:cNvPr id="300035" name="Rectangle 3"/>
              <p:cNvSpPr>
                <a:spLocks noGrp="1" noRot="1" noChangeAspect="1" noMove="1" noResize="1" noEditPoints="1" noAdjustHandles="1" noChangeArrowheads="1" noChangeShapeType="1" noTextEdit="1"/>
              </p:cNvSpPr>
              <p:nvPr>
                <p:ph type="body" sz="half" idx="1"/>
              </p:nvPr>
            </p:nvSpPr>
            <p:spPr>
              <a:xfrm>
                <a:off x="584200" y="1981200"/>
                <a:ext cx="8026400" cy="4025900"/>
              </a:xfrm>
              <a:blipFill rotWithShape="0">
                <a:blip r:embed="rId4"/>
                <a:stretch>
                  <a:fillRect l="-532" t="-2273"/>
                </a:stretch>
              </a:blipFill>
            </p:spPr>
            <p:txBody>
              <a:bodyPr/>
              <a:lstStyle/>
              <a:p>
                <a:r>
                  <a:rPr lang="en-US">
                    <a:noFill/>
                  </a:rPr>
                  <a:t> </a:t>
                </a:r>
              </a:p>
            </p:txBody>
          </p:sp>
        </mc:Fallback>
      </mc:AlternateContent>
      <p:graphicFrame>
        <p:nvGraphicFramePr>
          <p:cNvPr id="300036" name="Object 4"/>
          <p:cNvGraphicFramePr>
            <a:graphicFrameLocks noGrp="1" noChangeAspect="1"/>
          </p:cNvGraphicFramePr>
          <p:nvPr>
            <p:ph sz="quarter" idx="2"/>
          </p:nvPr>
        </p:nvGraphicFramePr>
        <p:xfrm>
          <a:off x="6496050" y="2863850"/>
          <a:ext cx="114300" cy="215900"/>
        </p:xfrm>
        <a:graphic>
          <a:graphicData uri="http://schemas.openxmlformats.org/presentationml/2006/ole">
            <mc:AlternateContent xmlns:mc="http://schemas.openxmlformats.org/markup-compatibility/2006">
              <mc:Choice xmlns:v="urn:schemas-microsoft-com:vml" Requires="v">
                <p:oleObj spid="_x0000_s2200" name="Equation" r:id="rId5" imgW="114151" imgH="215619" progId="Equation.3">
                  <p:embed/>
                </p:oleObj>
              </mc:Choice>
              <mc:Fallback>
                <p:oleObj name="Equation" r:id="rId5" imgW="114151" imgH="215619" progId="Equation.3">
                  <p:embed/>
                  <p:pic>
                    <p:nvPicPr>
                      <p:cNvPr id="0" name="Picture 2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050" y="28638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37" name="Object 5"/>
          <p:cNvGraphicFramePr>
            <a:graphicFrameLocks noGrp="1" noChangeAspect="1"/>
          </p:cNvGraphicFramePr>
          <p:nvPr>
            <p:ph sz="quarter" idx="3"/>
            <p:extLst>
              <p:ext uri="{D42A27DB-BD31-4B8C-83A1-F6EECF244321}">
                <p14:modId xmlns:p14="http://schemas.microsoft.com/office/powerpoint/2010/main" val="3856300588"/>
              </p:ext>
            </p:extLst>
          </p:nvPr>
        </p:nvGraphicFramePr>
        <p:xfrm>
          <a:off x="1204976" y="4244352"/>
          <a:ext cx="1158875" cy="360363"/>
        </p:xfrm>
        <a:graphic>
          <a:graphicData uri="http://schemas.openxmlformats.org/presentationml/2006/ole">
            <mc:AlternateContent xmlns:mc="http://schemas.openxmlformats.org/markup-compatibility/2006">
              <mc:Choice xmlns:v="urn:schemas-microsoft-com:vml" Requires="v">
                <p:oleObj spid="_x0000_s2201" name="Equation" r:id="rId7" imgW="571500" imgH="177800" progId="">
                  <p:embed/>
                </p:oleObj>
              </mc:Choice>
              <mc:Fallback>
                <p:oleObj name="Equation" r:id="rId7" imgW="571500" imgH="177800" progId="">
                  <p:embed/>
                  <p:pic>
                    <p:nvPicPr>
                      <p:cNvPr id="0" name="Picture 3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976" y="4244352"/>
                        <a:ext cx="11588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38" name="Object 6"/>
          <p:cNvGraphicFramePr>
            <a:graphicFrameLocks noChangeAspect="1"/>
          </p:cNvGraphicFramePr>
          <p:nvPr>
            <p:extLst>
              <p:ext uri="{D42A27DB-BD31-4B8C-83A1-F6EECF244321}">
                <p14:modId xmlns:p14="http://schemas.microsoft.com/office/powerpoint/2010/main" val="2781398656"/>
              </p:ext>
            </p:extLst>
          </p:nvPr>
        </p:nvGraphicFramePr>
        <p:xfrm>
          <a:off x="3048000" y="3989559"/>
          <a:ext cx="4144962" cy="869950"/>
        </p:xfrm>
        <a:graphic>
          <a:graphicData uri="http://schemas.openxmlformats.org/presentationml/2006/ole">
            <mc:AlternateContent xmlns:mc="http://schemas.openxmlformats.org/markup-compatibility/2006">
              <mc:Choice xmlns:v="urn:schemas-microsoft-com:vml" Requires="v">
                <p:oleObj spid="_x0000_s2202" name="Equation" r:id="rId9" imgW="1993900" imgH="444500" progId="">
                  <p:embed/>
                </p:oleObj>
              </mc:Choice>
              <mc:Fallback>
                <p:oleObj name="Equation" r:id="rId9" imgW="1993900" imgH="444500" progId="">
                  <p:embed/>
                  <p:pic>
                    <p:nvPicPr>
                      <p:cNvPr id="0"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989559"/>
                        <a:ext cx="4144962"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  Electric forces</a:t>
            </a:r>
          </a:p>
        </p:txBody>
      </p:sp>
      <p:sp>
        <p:nvSpPr>
          <p:cNvPr id="775171" name="Rectangle 3"/>
          <p:cNvSpPr>
            <a:spLocks noGrp="1" noChangeArrowheads="1"/>
          </p:cNvSpPr>
          <p:nvPr>
            <p:ph idx="1"/>
          </p:nvPr>
        </p:nvSpPr>
        <p:spPr>
          <a:xfrm>
            <a:off x="457200" y="1905000"/>
            <a:ext cx="8077200" cy="1143000"/>
          </a:xfrm>
        </p:spPr>
        <p:txBody>
          <a:bodyPr/>
          <a:lstStyle/>
          <a:p>
            <a:pPr eaLnBrk="1" hangingPunct="1"/>
            <a:r>
              <a:rPr lang="en-US"/>
              <a:t>The forces between the two kinds of charge can be observed with an </a:t>
            </a:r>
            <a:r>
              <a:rPr lang="en-US">
                <a:solidFill>
                  <a:schemeClr val="hlink"/>
                </a:solidFill>
              </a:rPr>
              <a:t>electroscope</a:t>
            </a:r>
            <a:r>
              <a:rPr lang="en-US"/>
              <a:t>.</a:t>
            </a:r>
          </a:p>
        </p:txBody>
      </p:sp>
      <p:pic>
        <p:nvPicPr>
          <p:cNvPr id="775172" name="Picture 4"/>
          <p:cNvPicPr>
            <a:picLocks noChangeAspect="1" noChangeArrowheads="1"/>
          </p:cNvPicPr>
          <p:nvPr/>
        </p:nvPicPr>
        <p:blipFill>
          <a:blip r:embed="rId3"/>
          <a:srcRect r="43750" b="4857"/>
          <a:stretch>
            <a:fillRect/>
          </a:stretch>
        </p:blipFill>
        <p:spPr bwMode="auto">
          <a:xfrm>
            <a:off x="300038" y="2971800"/>
            <a:ext cx="2622550" cy="3886200"/>
          </a:xfrm>
          <a:prstGeom prst="rect">
            <a:avLst/>
          </a:prstGeom>
          <a:noFill/>
          <a:ln w="9525">
            <a:noFill/>
            <a:miter lim="800000"/>
            <a:headEnd/>
            <a:tailEnd/>
          </a:ln>
        </p:spPr>
      </p:pic>
      <p:pic>
        <p:nvPicPr>
          <p:cNvPr id="775176" name="Picture 8"/>
          <p:cNvPicPr>
            <a:picLocks noChangeAspect="1" noChangeArrowheads="1"/>
          </p:cNvPicPr>
          <p:nvPr/>
        </p:nvPicPr>
        <p:blipFill>
          <a:blip r:embed="rId3"/>
          <a:srcRect l="54167" b="4758"/>
          <a:stretch>
            <a:fillRect/>
          </a:stretch>
        </p:blipFill>
        <p:spPr bwMode="auto">
          <a:xfrm>
            <a:off x="2894013" y="2971800"/>
            <a:ext cx="2135187" cy="3886200"/>
          </a:xfrm>
          <a:prstGeom prst="rect">
            <a:avLst/>
          </a:prstGeom>
          <a:noFill/>
          <a:ln w="9525">
            <a:noFill/>
            <a:miter lim="800000"/>
            <a:headEnd/>
            <a:tailEnd/>
          </a:ln>
        </p:spPr>
      </p:pic>
      <p:pic>
        <p:nvPicPr>
          <p:cNvPr id="775179" name="Picture 11"/>
          <p:cNvPicPr>
            <a:picLocks noChangeAspect="1" noChangeArrowheads="1"/>
          </p:cNvPicPr>
          <p:nvPr/>
        </p:nvPicPr>
        <p:blipFill>
          <a:blip r:embed="rId4"/>
          <a:srcRect/>
          <a:stretch>
            <a:fillRect/>
          </a:stretch>
        </p:blipFill>
        <p:spPr bwMode="auto">
          <a:xfrm>
            <a:off x="5181600" y="2971800"/>
            <a:ext cx="3886200" cy="3806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775172"/>
                                        </p:tgtEl>
                                        <p:attrNameLst>
                                          <p:attrName>style.visibility</p:attrName>
                                        </p:attrNameLst>
                                      </p:cBhvr>
                                      <p:to>
                                        <p:strVal val="visible"/>
                                      </p:to>
                                    </p:set>
                                    <p:animEffect transition="in" filter="barn(outVertical)">
                                      <p:cBhvr>
                                        <p:cTn id="11" dur="500"/>
                                        <p:tgtEl>
                                          <p:spTgt spid="77517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775176"/>
                                        </p:tgtEl>
                                        <p:attrNameLst>
                                          <p:attrName>style.visibility</p:attrName>
                                        </p:attrNameLst>
                                      </p:cBhvr>
                                      <p:to>
                                        <p:strVal val="visible"/>
                                      </p:to>
                                    </p:set>
                                    <p:animEffect transition="in" filter="barn(outVertical)">
                                      <p:cBhvr>
                                        <p:cTn id="16" dur="500"/>
                                        <p:tgtEl>
                                          <p:spTgt spid="77517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  Electric forces</a:t>
            </a:r>
          </a:p>
        </p:txBody>
      </p:sp>
      <p:sp>
        <p:nvSpPr>
          <p:cNvPr id="777219" name="Rectangle 3"/>
          <p:cNvSpPr>
            <a:spLocks noGrp="1" noChangeArrowheads="1"/>
          </p:cNvSpPr>
          <p:nvPr>
            <p:ph idx="1"/>
          </p:nvPr>
        </p:nvSpPr>
        <p:spPr>
          <a:xfrm>
            <a:off x="685800" y="1905000"/>
            <a:ext cx="8077200" cy="1143000"/>
          </a:xfrm>
        </p:spPr>
        <p:txBody>
          <a:bodyPr/>
          <a:lstStyle/>
          <a:p>
            <a:pPr eaLnBrk="1" hangingPunct="1"/>
            <a:r>
              <a:rPr lang="en-US"/>
              <a:t>Charge can be transferred by conduction.</a:t>
            </a:r>
          </a:p>
        </p:txBody>
      </p:sp>
      <p:pic>
        <p:nvPicPr>
          <p:cNvPr id="777220" name="Picture 4"/>
          <p:cNvPicPr>
            <a:picLocks noChangeAspect="1" noChangeArrowheads="1"/>
          </p:cNvPicPr>
          <p:nvPr/>
        </p:nvPicPr>
        <p:blipFill>
          <a:blip r:embed="rId3"/>
          <a:srcRect r="43750" b="4857"/>
          <a:stretch>
            <a:fillRect/>
          </a:stretch>
        </p:blipFill>
        <p:spPr bwMode="auto">
          <a:xfrm>
            <a:off x="300038" y="2971800"/>
            <a:ext cx="2622550" cy="3886200"/>
          </a:xfrm>
          <a:prstGeom prst="rect">
            <a:avLst/>
          </a:prstGeom>
          <a:noFill/>
          <a:ln w="9525">
            <a:noFill/>
            <a:miter lim="800000"/>
            <a:headEnd/>
            <a:tailEnd/>
          </a:ln>
        </p:spPr>
      </p:pic>
      <p:pic>
        <p:nvPicPr>
          <p:cNvPr id="777222" name="Picture 6"/>
          <p:cNvPicPr>
            <a:picLocks noChangeAspect="1" noChangeArrowheads="1"/>
          </p:cNvPicPr>
          <p:nvPr/>
        </p:nvPicPr>
        <p:blipFill>
          <a:blip r:embed="rId3"/>
          <a:srcRect l="54167" b="4758"/>
          <a:stretch>
            <a:fillRect/>
          </a:stretch>
        </p:blipFill>
        <p:spPr bwMode="auto">
          <a:xfrm>
            <a:off x="2901950" y="2971800"/>
            <a:ext cx="2135188" cy="3886200"/>
          </a:xfrm>
          <a:prstGeom prst="rect">
            <a:avLst/>
          </a:prstGeom>
          <a:noFill/>
          <a:ln w="9525">
            <a:noFill/>
            <a:miter lim="800000"/>
            <a:headEnd/>
            <a:tailEnd/>
          </a:ln>
        </p:spPr>
      </p:pic>
      <p:pic>
        <p:nvPicPr>
          <p:cNvPr id="777225" name="Picture 9"/>
          <p:cNvPicPr>
            <a:picLocks noChangeAspect="1" noChangeArrowheads="1"/>
          </p:cNvPicPr>
          <p:nvPr/>
        </p:nvPicPr>
        <p:blipFill>
          <a:blip r:embed="rId4"/>
          <a:srcRect/>
          <a:stretch>
            <a:fillRect/>
          </a:stretch>
        </p:blipFill>
        <p:spPr bwMode="auto">
          <a:xfrm>
            <a:off x="5241925" y="2895600"/>
            <a:ext cx="3673475" cy="3886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77220"/>
                                        </p:tgtEl>
                                        <p:attrNameLst>
                                          <p:attrName>style.visibility</p:attrName>
                                        </p:attrNameLst>
                                      </p:cBhvr>
                                      <p:to>
                                        <p:strVal val="visible"/>
                                      </p:to>
                                    </p:set>
                                    <p:animEffect transition="in" filter="barn(inVertical)">
                                      <p:cBhvr>
                                        <p:cTn id="11" dur="500"/>
                                        <p:tgtEl>
                                          <p:spTgt spid="7772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77222"/>
                                        </p:tgtEl>
                                        <p:attrNameLst>
                                          <p:attrName>style.visibility</p:attrName>
                                        </p:attrNameLst>
                                      </p:cBhvr>
                                      <p:to>
                                        <p:strVal val="visible"/>
                                      </p:to>
                                    </p:set>
                                    <p:animEffect transition="in" filter="barn(inVertical)">
                                      <p:cBhvr>
                                        <p:cTn id="16" dur="500"/>
                                        <p:tgtEl>
                                          <p:spTgt spid="7772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7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  Electric current</a:t>
            </a:r>
          </a:p>
        </p:txBody>
      </p:sp>
      <p:sp>
        <p:nvSpPr>
          <p:cNvPr id="779267" name="Rectangle 3"/>
          <p:cNvSpPr>
            <a:spLocks noGrp="1" noChangeArrowheads="1"/>
          </p:cNvSpPr>
          <p:nvPr>
            <p:ph idx="1"/>
          </p:nvPr>
        </p:nvSpPr>
        <p:spPr>
          <a:xfrm>
            <a:off x="533400" y="2057400"/>
            <a:ext cx="8305800" cy="1066800"/>
          </a:xfrm>
        </p:spPr>
        <p:txBody>
          <a:bodyPr/>
          <a:lstStyle/>
          <a:p>
            <a:pPr eaLnBrk="1" hangingPunct="1"/>
            <a:r>
              <a:rPr lang="en-US">
                <a:solidFill>
                  <a:schemeClr val="hlink"/>
                </a:solidFill>
              </a:rPr>
              <a:t>Current</a:t>
            </a:r>
            <a:r>
              <a:rPr lang="en-US"/>
              <a:t> is the movement of electric charge through a substance.</a:t>
            </a:r>
          </a:p>
        </p:txBody>
      </p:sp>
      <p:sp>
        <p:nvSpPr>
          <p:cNvPr id="779268" name="Text Box 4"/>
          <p:cNvSpPr txBox="1">
            <a:spLocks noChangeArrowheads="1"/>
          </p:cNvSpPr>
          <p:nvPr/>
        </p:nvSpPr>
        <p:spPr bwMode="auto">
          <a:xfrm>
            <a:off x="1219200" y="3597275"/>
            <a:ext cx="1622425" cy="730250"/>
          </a:xfrm>
          <a:prstGeom prst="rect">
            <a:avLst/>
          </a:prstGeom>
          <a:noFill/>
          <a:ln w="9525" algn="ctr">
            <a:noFill/>
            <a:miter lim="800000"/>
            <a:headEnd/>
            <a:tailEnd/>
          </a:ln>
        </p:spPr>
        <p:txBody>
          <a:bodyPr lIns="0" tIns="0" rIns="0" bIns="0">
            <a:spAutoFit/>
          </a:bodyPr>
          <a:lstStyle/>
          <a:p>
            <a:pPr algn="ctr" eaLnBrk="0" hangingPunct="0">
              <a:buClr>
                <a:schemeClr val="accent1"/>
              </a:buClr>
              <a:buSzPct val="90000"/>
              <a:buFont typeface="Wingdings" pitchFamily="2" charset="2"/>
              <a:buNone/>
            </a:pPr>
            <a:r>
              <a:rPr lang="en-US" sz="2400" b="1">
                <a:solidFill>
                  <a:schemeClr val="accent2"/>
                </a:solidFill>
                <a:latin typeface="Gill Sans MT" pitchFamily="34" charset="0"/>
              </a:rPr>
              <a:t>Current</a:t>
            </a:r>
          </a:p>
          <a:p>
            <a:pPr algn="ctr" eaLnBrk="0" hangingPunct="0">
              <a:buClr>
                <a:schemeClr val="accent1"/>
              </a:buClr>
              <a:buSzPct val="90000"/>
              <a:buFont typeface="Wingdings" pitchFamily="2" charset="2"/>
              <a:buNone/>
            </a:pPr>
            <a:r>
              <a:rPr lang="en-US" sz="2400" b="1">
                <a:solidFill>
                  <a:schemeClr val="accent2"/>
                </a:solidFill>
                <a:latin typeface="Gill Sans MT" pitchFamily="34" charset="0"/>
              </a:rPr>
              <a:t> (amps)</a:t>
            </a:r>
          </a:p>
        </p:txBody>
      </p:sp>
      <p:sp>
        <p:nvSpPr>
          <p:cNvPr id="779269" name="Line 5"/>
          <p:cNvSpPr>
            <a:spLocks noChangeShapeType="1"/>
          </p:cNvSpPr>
          <p:nvPr/>
        </p:nvSpPr>
        <p:spPr bwMode="auto">
          <a:xfrm flipH="1">
            <a:off x="3048000" y="4054475"/>
            <a:ext cx="762000" cy="0"/>
          </a:xfrm>
          <a:prstGeom prst="line">
            <a:avLst/>
          </a:prstGeom>
          <a:noFill/>
          <a:ln w="9525">
            <a:solidFill>
              <a:schemeClr val="tx1"/>
            </a:solidFill>
            <a:round/>
            <a:headEnd type="triangle" w="med" len="med"/>
            <a:tailEnd/>
          </a:ln>
        </p:spPr>
        <p:txBody>
          <a:bodyPr lIns="0" tIns="0" rIns="0" bIns="0" anchor="ctr">
            <a:spAutoFit/>
          </a:bodyPr>
          <a:lstStyle/>
          <a:p>
            <a:endParaRPr lang="en-US"/>
          </a:p>
        </p:txBody>
      </p:sp>
      <p:sp>
        <p:nvSpPr>
          <p:cNvPr id="779270" name="Text Box 6"/>
          <p:cNvSpPr txBox="1">
            <a:spLocks noChangeArrowheads="1"/>
          </p:cNvSpPr>
          <p:nvPr/>
        </p:nvSpPr>
        <p:spPr bwMode="auto">
          <a:xfrm>
            <a:off x="5943600" y="3216275"/>
            <a:ext cx="2743200" cy="730250"/>
          </a:xfrm>
          <a:prstGeom prst="rect">
            <a:avLst/>
          </a:prstGeom>
          <a:noFill/>
          <a:ln w="9525" algn="ctr">
            <a:noFill/>
            <a:miter lim="800000"/>
            <a:headEnd/>
            <a:tailEnd/>
          </a:ln>
        </p:spPr>
        <p:txBody>
          <a:bodyPr lIns="0" tIns="0" rIns="0" bIns="0">
            <a:spAutoFit/>
          </a:bodyPr>
          <a:lstStyle/>
          <a:p>
            <a:pPr algn="ctr" eaLnBrk="0" hangingPunct="0">
              <a:buClr>
                <a:schemeClr val="accent1"/>
              </a:buClr>
              <a:buSzPct val="90000"/>
              <a:buFont typeface="Wingdings" pitchFamily="2" charset="2"/>
              <a:buNone/>
            </a:pPr>
            <a:r>
              <a:rPr lang="en-US" sz="2400" b="1">
                <a:solidFill>
                  <a:schemeClr val="accent2"/>
                </a:solidFill>
                <a:latin typeface="Gill Sans MT" pitchFamily="34" charset="0"/>
              </a:rPr>
              <a:t>Charge that flows</a:t>
            </a:r>
          </a:p>
          <a:p>
            <a:pPr algn="ctr" eaLnBrk="0" hangingPunct="0">
              <a:buClr>
                <a:schemeClr val="accent1"/>
              </a:buClr>
              <a:buSzPct val="90000"/>
              <a:buFont typeface="Wingdings" pitchFamily="2" charset="2"/>
              <a:buNone/>
            </a:pPr>
            <a:r>
              <a:rPr lang="en-US" sz="2400" b="1">
                <a:solidFill>
                  <a:schemeClr val="accent2"/>
                </a:solidFill>
                <a:latin typeface="Gill Sans MT" pitchFamily="34" charset="0"/>
              </a:rPr>
              <a:t>(coulombs)</a:t>
            </a:r>
          </a:p>
        </p:txBody>
      </p:sp>
      <p:sp>
        <p:nvSpPr>
          <p:cNvPr id="779277" name="Text Box 13"/>
          <p:cNvSpPr txBox="1">
            <a:spLocks noChangeArrowheads="1"/>
          </p:cNvSpPr>
          <p:nvPr/>
        </p:nvSpPr>
        <p:spPr bwMode="auto">
          <a:xfrm>
            <a:off x="5791200" y="4892675"/>
            <a:ext cx="2232025" cy="365125"/>
          </a:xfrm>
          <a:prstGeom prst="rect">
            <a:avLst/>
          </a:prstGeom>
          <a:noFill/>
          <a:ln w="9525" algn="ctr">
            <a:noFill/>
            <a:miter lim="800000"/>
            <a:headEnd/>
            <a:tailEnd/>
          </a:ln>
        </p:spPr>
        <p:txBody>
          <a:bodyPr lIns="0" tIns="0" rIns="0" bIns="0">
            <a:spAutoFit/>
          </a:bodyPr>
          <a:lstStyle/>
          <a:p>
            <a:pPr algn="ctr" eaLnBrk="0" hangingPunct="0">
              <a:buClr>
                <a:schemeClr val="accent1"/>
              </a:buClr>
              <a:buSzPct val="90000"/>
              <a:buFont typeface="Wingdings" pitchFamily="2" charset="2"/>
              <a:buNone/>
            </a:pPr>
            <a:r>
              <a:rPr lang="en-US" sz="2400" b="1">
                <a:solidFill>
                  <a:schemeClr val="accent2"/>
                </a:solidFill>
                <a:latin typeface="Gill Sans MT" pitchFamily="34" charset="0"/>
              </a:rPr>
              <a:t>Time (sec)</a:t>
            </a:r>
          </a:p>
        </p:txBody>
      </p:sp>
      <p:sp>
        <p:nvSpPr>
          <p:cNvPr id="779278" name="Line 14"/>
          <p:cNvSpPr>
            <a:spLocks noChangeShapeType="1"/>
          </p:cNvSpPr>
          <p:nvPr/>
        </p:nvSpPr>
        <p:spPr bwMode="auto">
          <a:xfrm flipV="1">
            <a:off x="5105400" y="3597275"/>
            <a:ext cx="762000" cy="381000"/>
          </a:xfrm>
          <a:prstGeom prst="line">
            <a:avLst/>
          </a:prstGeom>
          <a:noFill/>
          <a:ln w="9525">
            <a:solidFill>
              <a:schemeClr val="tx1"/>
            </a:solidFill>
            <a:round/>
            <a:headEnd type="triangle" w="med" len="med"/>
            <a:tailEnd/>
          </a:ln>
        </p:spPr>
        <p:txBody>
          <a:bodyPr lIns="0" tIns="0" rIns="0" bIns="0" anchor="ctr">
            <a:spAutoFit/>
          </a:bodyPr>
          <a:lstStyle/>
          <a:p>
            <a:endParaRPr lang="en-US"/>
          </a:p>
        </p:txBody>
      </p:sp>
      <p:grpSp>
        <p:nvGrpSpPr>
          <p:cNvPr id="2" name="Group 16"/>
          <p:cNvGrpSpPr>
            <a:grpSpLocks/>
          </p:cNvGrpSpPr>
          <p:nvPr/>
        </p:nvGrpSpPr>
        <p:grpSpPr bwMode="auto">
          <a:xfrm>
            <a:off x="3962400" y="3749675"/>
            <a:ext cx="1241425" cy="1098550"/>
            <a:chOff x="1618" y="2142"/>
            <a:chExt cx="782" cy="692"/>
          </a:xfrm>
        </p:grpSpPr>
        <p:sp>
          <p:nvSpPr>
            <p:cNvPr id="18443" name="Text Box 9"/>
            <p:cNvSpPr txBox="1">
              <a:spLocks noChangeArrowheads="1"/>
            </p:cNvSpPr>
            <p:nvPr/>
          </p:nvSpPr>
          <p:spPr bwMode="auto">
            <a:xfrm>
              <a:off x="1618" y="2142"/>
              <a:ext cx="782" cy="692"/>
            </a:xfrm>
            <a:prstGeom prst="rect">
              <a:avLst/>
            </a:prstGeom>
            <a:noFill/>
            <a:ln w="9525" algn="ctr">
              <a:noFill/>
              <a:miter lim="800000"/>
              <a:headEnd/>
              <a:tailEnd/>
            </a:ln>
          </p:spPr>
          <p:txBody>
            <a:bodyPr lIns="0" tIns="0" rIns="0" bIns="0">
              <a:spAutoFit/>
            </a:bodyPr>
            <a:lstStyle/>
            <a:p>
              <a:pPr eaLnBrk="0" hangingPunct="0">
                <a:buClr>
                  <a:schemeClr val="accent1"/>
                </a:buClr>
                <a:buSzPct val="90000"/>
                <a:buFont typeface="Wingdings" pitchFamily="2" charset="2"/>
                <a:buNone/>
              </a:pPr>
              <a:r>
                <a:rPr lang="en-US" sz="3600" b="1">
                  <a:solidFill>
                    <a:srgbClr val="003399"/>
                  </a:solidFill>
                  <a:latin typeface="Gill Sans MT" pitchFamily="34" charset="0"/>
                </a:rPr>
                <a:t>I = q</a:t>
              </a:r>
              <a:endParaRPr lang="en-US" sz="3600" b="1" baseline="-25000">
                <a:solidFill>
                  <a:srgbClr val="003399"/>
                </a:solidFill>
                <a:latin typeface="Gill Sans MT" pitchFamily="34" charset="0"/>
              </a:endParaRPr>
            </a:p>
            <a:p>
              <a:pPr eaLnBrk="0" hangingPunct="0">
                <a:buClr>
                  <a:schemeClr val="accent1"/>
                </a:buClr>
                <a:buSzPct val="90000"/>
                <a:buFont typeface="Wingdings" pitchFamily="2" charset="2"/>
                <a:buNone/>
              </a:pPr>
              <a:r>
                <a:rPr lang="en-US" sz="3600" b="1">
                  <a:solidFill>
                    <a:srgbClr val="003399"/>
                  </a:solidFill>
                  <a:latin typeface="Gill Sans MT" pitchFamily="34" charset="0"/>
                </a:rPr>
                <a:t>      t</a:t>
              </a:r>
              <a:endParaRPr lang="en-US" sz="3600" b="1" baseline="-25000">
                <a:solidFill>
                  <a:srgbClr val="003399"/>
                </a:solidFill>
                <a:latin typeface="Gill Sans MT" pitchFamily="34" charset="0"/>
              </a:endParaRPr>
            </a:p>
          </p:txBody>
        </p:sp>
        <p:sp>
          <p:nvSpPr>
            <p:cNvPr id="18444" name="Line 15"/>
            <p:cNvSpPr>
              <a:spLocks noChangeShapeType="1"/>
            </p:cNvSpPr>
            <p:nvPr/>
          </p:nvSpPr>
          <p:spPr bwMode="auto">
            <a:xfrm>
              <a:off x="2064" y="2496"/>
              <a:ext cx="240" cy="0"/>
            </a:xfrm>
            <a:prstGeom prst="line">
              <a:avLst/>
            </a:prstGeom>
            <a:noFill/>
            <a:ln w="38100">
              <a:solidFill>
                <a:schemeClr val="tx1"/>
              </a:solidFill>
              <a:miter lim="800000"/>
              <a:headEnd/>
              <a:tailEnd/>
            </a:ln>
          </p:spPr>
          <p:txBody>
            <a:bodyPr lIns="0" tIns="0" rIns="0" bIns="0" anchor="ctr">
              <a:spAutoFit/>
            </a:bodyPr>
            <a:lstStyle/>
            <a:p>
              <a:endParaRPr lang="en-US"/>
            </a:p>
          </p:txBody>
        </p:sp>
      </p:grpSp>
      <p:sp>
        <p:nvSpPr>
          <p:cNvPr id="779281" name="Line 17"/>
          <p:cNvSpPr>
            <a:spLocks noChangeShapeType="1"/>
          </p:cNvSpPr>
          <p:nvPr/>
        </p:nvSpPr>
        <p:spPr bwMode="auto">
          <a:xfrm flipH="1" flipV="1">
            <a:off x="5029200" y="4587875"/>
            <a:ext cx="762000" cy="381000"/>
          </a:xfrm>
          <a:prstGeom prst="line">
            <a:avLst/>
          </a:prstGeom>
          <a:noFill/>
          <a:ln w="9525">
            <a:solidFill>
              <a:schemeClr val="tx1"/>
            </a:solidFill>
            <a:round/>
            <a:headEnd/>
            <a:tailEnd type="triangle" w="med" len="med"/>
          </a:ln>
        </p:spPr>
        <p:txBody>
          <a:bodyPr lIns="0" tIns="0" rIns="0" bIns="0"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9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92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2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92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268" grpId="0"/>
      <p:bldP spid="779269" grpId="0" animBg="1"/>
      <p:bldP spid="779270" grpId="0"/>
      <p:bldP spid="779277" grpId="0"/>
      <p:bldP spid="779278" grpId="0" animBg="1"/>
      <p:bldP spid="7792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04850"/>
            <a:ext cx="8229600" cy="1143000"/>
          </a:xfrm>
        </p:spPr>
        <p:txBody>
          <a:bodyPr/>
          <a:lstStyle/>
          <a:p>
            <a:pPr eaLnBrk="1" hangingPunct="1"/>
            <a:r>
              <a:rPr lang="en-US"/>
              <a:t>  Calculate current</a:t>
            </a:r>
          </a:p>
        </p:txBody>
      </p:sp>
      <p:sp>
        <p:nvSpPr>
          <p:cNvPr id="19459" name="Rectangle 5"/>
          <p:cNvSpPr>
            <a:spLocks noGrp="1" noChangeArrowheads="1"/>
          </p:cNvSpPr>
          <p:nvPr>
            <p:ph sz="half" idx="1"/>
          </p:nvPr>
        </p:nvSpPr>
        <p:spPr>
          <a:xfrm>
            <a:off x="685800" y="4114800"/>
            <a:ext cx="8058150" cy="1905000"/>
          </a:xfrm>
        </p:spPr>
        <p:txBody>
          <a:bodyPr/>
          <a:lstStyle/>
          <a:p>
            <a:pPr eaLnBrk="1" hangingPunct="1"/>
            <a:r>
              <a:rPr lang="en-US"/>
              <a:t>Two coulombs of charge pass through a wire in five seconds.</a:t>
            </a:r>
          </a:p>
          <a:p>
            <a:pPr eaLnBrk="1" hangingPunct="1"/>
            <a:r>
              <a:rPr lang="en-US"/>
              <a:t>Calculate the current in the wire.</a:t>
            </a:r>
          </a:p>
        </p:txBody>
      </p:sp>
      <p:pic>
        <p:nvPicPr>
          <p:cNvPr id="19460" name="Picture 6"/>
          <p:cNvPicPr>
            <a:picLocks noChangeAspect="1" noChangeArrowheads="1"/>
          </p:cNvPicPr>
          <p:nvPr/>
        </p:nvPicPr>
        <p:blipFill>
          <a:blip r:embed="rId3"/>
          <a:srcRect/>
          <a:stretch>
            <a:fillRect/>
          </a:stretch>
        </p:blipFill>
        <p:spPr bwMode="auto">
          <a:xfrm>
            <a:off x="533400" y="1981200"/>
            <a:ext cx="3200400" cy="1214438"/>
          </a:xfrm>
          <a:prstGeom prst="rect">
            <a:avLst/>
          </a:prstGeom>
          <a:noFill/>
          <a:ln w="9525">
            <a:noFill/>
            <a:miter lim="800000"/>
            <a:headEnd/>
            <a:tailEnd/>
          </a:ln>
        </p:spPr>
      </p:pic>
      <p:pic>
        <p:nvPicPr>
          <p:cNvPr id="19461" name="Picture 7"/>
          <p:cNvPicPr>
            <a:picLocks noChangeAspect="1" noChangeArrowheads="1"/>
          </p:cNvPicPr>
          <p:nvPr/>
        </p:nvPicPr>
        <p:blipFill>
          <a:blip r:embed="rId4"/>
          <a:srcRect/>
          <a:stretch>
            <a:fillRect/>
          </a:stretch>
        </p:blipFill>
        <p:spPr bwMode="auto">
          <a:xfrm rot="-5400000">
            <a:off x="5665787" y="887413"/>
            <a:ext cx="1622425" cy="3810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52400" y="2782888"/>
            <a:ext cx="360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a:t>Thermodynamics</a:t>
            </a:r>
          </a:p>
        </p:txBody>
      </p:sp>
      <p:sp>
        <p:nvSpPr>
          <p:cNvPr id="4099" name="Line 5"/>
          <p:cNvSpPr>
            <a:spLocks noChangeShapeType="1"/>
          </p:cNvSpPr>
          <p:nvPr/>
        </p:nvSpPr>
        <p:spPr bwMode="auto">
          <a:xfrm>
            <a:off x="3962400" y="228600"/>
            <a:ext cx="0" cy="6324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Text Box 6"/>
          <p:cNvSpPr txBox="1">
            <a:spLocks noChangeArrowheads="1"/>
          </p:cNvSpPr>
          <p:nvPr/>
        </p:nvSpPr>
        <p:spPr bwMode="auto">
          <a:xfrm>
            <a:off x="4114800" y="533400"/>
            <a:ext cx="469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First Law of Thermodynamics</a:t>
            </a:r>
          </a:p>
        </p:txBody>
      </p:sp>
      <p:sp>
        <p:nvSpPr>
          <p:cNvPr id="4101" name="Text Box 7"/>
          <p:cNvSpPr txBox="1">
            <a:spLocks noChangeArrowheads="1"/>
          </p:cNvSpPr>
          <p:nvPr/>
        </p:nvSpPr>
        <p:spPr bwMode="auto">
          <a:xfrm>
            <a:off x="3962400" y="2057400"/>
            <a:ext cx="514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Second Law of Thermodynamics</a:t>
            </a:r>
          </a:p>
        </p:txBody>
      </p:sp>
      <p:sp>
        <p:nvSpPr>
          <p:cNvPr id="4102" name="Text Box 8"/>
          <p:cNvSpPr txBox="1">
            <a:spLocks noChangeArrowheads="1"/>
          </p:cNvSpPr>
          <p:nvPr/>
        </p:nvSpPr>
        <p:spPr bwMode="auto">
          <a:xfrm>
            <a:off x="4191000" y="3352800"/>
            <a:ext cx="137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Entropy</a:t>
            </a:r>
          </a:p>
        </p:txBody>
      </p:sp>
      <p:sp>
        <p:nvSpPr>
          <p:cNvPr id="4103" name="Text Box 9"/>
          <p:cNvSpPr txBox="1">
            <a:spLocks noChangeArrowheads="1"/>
          </p:cNvSpPr>
          <p:nvPr/>
        </p:nvSpPr>
        <p:spPr bwMode="auto">
          <a:xfrm>
            <a:off x="4267200" y="4495800"/>
            <a:ext cx="421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Thermodynamic Functions</a:t>
            </a:r>
          </a:p>
        </p:txBody>
      </p:sp>
      <p:sp>
        <p:nvSpPr>
          <p:cNvPr id="4104" name="Text Box 10"/>
          <p:cNvSpPr txBox="1">
            <a:spLocks noChangeArrowheads="1"/>
          </p:cNvSpPr>
          <p:nvPr/>
        </p:nvSpPr>
        <p:spPr bwMode="auto">
          <a:xfrm>
            <a:off x="4267200" y="5715000"/>
            <a:ext cx="307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Maxwell’s Reations</a:t>
            </a:r>
          </a:p>
        </p:txBody>
      </p:sp>
    </p:spTree>
    <p:extLst>
      <p:ext uri="{BB962C8B-B14F-4D97-AF65-F5344CB8AC3E}">
        <p14:creationId xmlns:p14="http://schemas.microsoft.com/office/powerpoint/2010/main" val="302575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0010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546100" y="609600"/>
            <a:ext cx="7772400" cy="774700"/>
          </a:xfrm>
        </p:spPr>
        <p:txBody>
          <a:bodyPr/>
          <a:lstStyle/>
          <a:p>
            <a:r>
              <a:rPr lang="en-US" sz="2800" b="1" dirty="0">
                <a:solidFill>
                  <a:srgbClr val="FF0000"/>
                </a:solidFill>
                <a:latin typeface="Arial" pitchFamily="34" charset="0"/>
              </a:rPr>
              <a:t>Coulombs Law</a:t>
            </a:r>
            <a:endParaRPr lang="en-US" sz="2800" dirty="0">
              <a:latin typeface="Arial" pitchFamily="34"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343400"/>
            <a:ext cx="7848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415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848600"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4867275"/>
            <a:ext cx="83248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1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38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84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49300" y="177800"/>
            <a:ext cx="7772400" cy="469900"/>
          </a:xfrm>
        </p:spPr>
        <p:txBody>
          <a:bodyPr>
            <a:normAutofit fontScale="90000"/>
          </a:bodyPr>
          <a:lstStyle/>
          <a:p>
            <a:r>
              <a:rPr lang="en-US" sz="2800"/>
              <a:t>Uniformly charged metal spheres of Radius R</a:t>
            </a:r>
            <a:endParaRPr lang="en-US"/>
          </a:p>
        </p:txBody>
      </p:sp>
      <p:graphicFrame>
        <p:nvGraphicFramePr>
          <p:cNvPr id="304131" name="Object 3"/>
          <p:cNvGraphicFramePr>
            <a:graphicFrameLocks noGrp="1" noChangeAspect="1"/>
          </p:cNvGraphicFramePr>
          <p:nvPr>
            <p:ph sz="half" idx="1"/>
          </p:nvPr>
        </p:nvGraphicFramePr>
        <p:xfrm>
          <a:off x="7713663" y="1195388"/>
          <a:ext cx="725487" cy="685800"/>
        </p:xfrm>
        <a:graphic>
          <a:graphicData uri="http://schemas.openxmlformats.org/presentationml/2006/ole">
            <mc:AlternateContent xmlns:mc="http://schemas.openxmlformats.org/markup-compatibility/2006">
              <mc:Choice xmlns:v="urn:schemas-microsoft-com:vml" Requires="v">
                <p:oleObj spid="_x0000_s4198" name="Equation" r:id="rId4" imgW="469900" imgH="444500" progId="">
                  <p:embed/>
                </p:oleObj>
              </mc:Choice>
              <mc:Fallback>
                <p:oleObj name="Equation" r:id="rId4" imgW="469900" imgH="444500"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3663" y="1195388"/>
                        <a:ext cx="7254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2" name="Object 4"/>
          <p:cNvGraphicFramePr>
            <a:graphicFrameLocks noGrp="1" noChangeAspect="1"/>
          </p:cNvGraphicFramePr>
          <p:nvPr>
            <p:ph sz="half" idx="2"/>
          </p:nvPr>
        </p:nvGraphicFramePr>
        <p:xfrm>
          <a:off x="5732463" y="3563938"/>
          <a:ext cx="1385887" cy="850900"/>
        </p:xfrm>
        <a:graphic>
          <a:graphicData uri="http://schemas.openxmlformats.org/presentationml/2006/ole">
            <mc:AlternateContent xmlns:mc="http://schemas.openxmlformats.org/markup-compatibility/2006">
              <mc:Choice xmlns:v="urn:schemas-microsoft-com:vml" Requires="v">
                <p:oleObj spid="_x0000_s4199" name="Equation" r:id="rId6" imgW="723900" imgH="444500" progId="">
                  <p:embed/>
                </p:oleObj>
              </mc:Choice>
              <mc:Fallback>
                <p:oleObj name="Equation" r:id="rId6" imgW="723900" imgH="444500"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2463" y="3563938"/>
                        <a:ext cx="1385887"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5" name="Text Box 7"/>
          <p:cNvSpPr txBox="1">
            <a:spLocks noChangeArrowheads="1"/>
          </p:cNvSpPr>
          <p:nvPr/>
        </p:nvSpPr>
        <p:spPr bwMode="auto">
          <a:xfrm>
            <a:off x="1558925" y="5145088"/>
            <a:ext cx="5154613" cy="1069975"/>
          </a:xfrm>
          <a:prstGeom prst="rect">
            <a:avLst/>
          </a:prstGeom>
          <a:noFill/>
          <a:ln w="9525">
            <a:noFill/>
            <a:miter lim="800000"/>
            <a:headEnd/>
            <a:tailEnd/>
          </a:ln>
          <a:effectLst/>
        </p:spPr>
        <p:txBody>
          <a:bodyPr wrap="none">
            <a:spAutoFit/>
          </a:bodyPr>
          <a:lstStyle/>
          <a:p>
            <a:r>
              <a:rPr lang="en-US" sz="1600"/>
              <a:t>Demo: Show uniformity of charge around sphere using </a:t>
            </a:r>
          </a:p>
          <a:p>
            <a:r>
              <a:rPr lang="en-US" sz="1600"/>
              <a:t>electrometer. </a:t>
            </a:r>
          </a:p>
          <a:p>
            <a:r>
              <a:rPr lang="en-US" sz="1600"/>
              <a:t>Demo: Show charging spheres by induction using </a:t>
            </a:r>
          </a:p>
          <a:p>
            <a:r>
              <a:rPr lang="en-US" sz="1600"/>
              <a:t>electrometer</a:t>
            </a:r>
            <a:endParaRPr lang="en-US"/>
          </a:p>
        </p:txBody>
      </p:sp>
      <p:grpSp>
        <p:nvGrpSpPr>
          <p:cNvPr id="2" name="Group 12"/>
          <p:cNvGrpSpPr>
            <a:grpSpLocks/>
          </p:cNvGrpSpPr>
          <p:nvPr/>
        </p:nvGrpSpPr>
        <p:grpSpPr bwMode="auto">
          <a:xfrm>
            <a:off x="1433513" y="847725"/>
            <a:ext cx="5567362" cy="2114550"/>
            <a:chOff x="479" y="870"/>
            <a:chExt cx="3507" cy="1332"/>
          </a:xfrm>
        </p:grpSpPr>
        <p:pic>
          <p:nvPicPr>
            <p:cNvPr id="304134" name="Picture 6"/>
            <p:cNvPicPr>
              <a:picLocks noChangeAspect="1" noChangeArrowheads="1"/>
            </p:cNvPicPr>
            <p:nvPr/>
          </p:nvPicPr>
          <p:blipFill>
            <a:blip r:embed="rId8"/>
            <a:srcRect/>
            <a:stretch>
              <a:fillRect/>
            </a:stretch>
          </p:blipFill>
          <p:spPr bwMode="auto">
            <a:xfrm>
              <a:off x="479" y="870"/>
              <a:ext cx="3507" cy="1332"/>
            </a:xfrm>
            <a:prstGeom prst="rect">
              <a:avLst/>
            </a:prstGeom>
            <a:noFill/>
          </p:spPr>
        </p:pic>
        <p:sp>
          <p:nvSpPr>
            <p:cNvPr id="304136" name="Line 8"/>
            <p:cNvSpPr>
              <a:spLocks noChangeShapeType="1"/>
            </p:cNvSpPr>
            <p:nvPr/>
          </p:nvSpPr>
          <p:spPr bwMode="auto">
            <a:xfrm>
              <a:off x="984" y="1328"/>
              <a:ext cx="408" cy="0"/>
            </a:xfrm>
            <a:prstGeom prst="line">
              <a:avLst/>
            </a:prstGeom>
            <a:noFill/>
            <a:ln w="28575">
              <a:solidFill>
                <a:schemeClr val="tx1"/>
              </a:solidFill>
              <a:round/>
              <a:headEnd/>
              <a:tailEnd/>
            </a:ln>
            <a:effectLst/>
          </p:spPr>
          <p:txBody>
            <a:bodyPr wrap="none" anchor="ctr"/>
            <a:lstStyle/>
            <a:p>
              <a:endParaRPr lang="en-US"/>
            </a:p>
          </p:txBody>
        </p:sp>
        <p:sp>
          <p:nvSpPr>
            <p:cNvPr id="304137" name="Line 9"/>
            <p:cNvSpPr>
              <a:spLocks noChangeShapeType="1"/>
            </p:cNvSpPr>
            <p:nvPr/>
          </p:nvSpPr>
          <p:spPr bwMode="auto">
            <a:xfrm>
              <a:off x="3192" y="1336"/>
              <a:ext cx="312" cy="0"/>
            </a:xfrm>
            <a:prstGeom prst="line">
              <a:avLst/>
            </a:prstGeom>
            <a:noFill/>
            <a:ln w="28575">
              <a:solidFill>
                <a:schemeClr val="tx1"/>
              </a:solidFill>
              <a:round/>
              <a:headEnd/>
              <a:tailEnd/>
            </a:ln>
            <a:effectLst/>
          </p:spPr>
          <p:txBody>
            <a:bodyPr wrap="none" anchor="ctr"/>
            <a:lstStyle/>
            <a:p>
              <a:endParaRPr lang="en-US"/>
            </a:p>
          </p:txBody>
        </p:sp>
      </p:grpSp>
      <p:grpSp>
        <p:nvGrpSpPr>
          <p:cNvPr id="3" name="Group 11"/>
          <p:cNvGrpSpPr>
            <a:grpSpLocks/>
          </p:cNvGrpSpPr>
          <p:nvPr/>
        </p:nvGrpSpPr>
        <p:grpSpPr bwMode="auto">
          <a:xfrm>
            <a:off x="1339850" y="3119438"/>
            <a:ext cx="2965450" cy="1924050"/>
            <a:chOff x="1332" y="2285"/>
            <a:chExt cx="1868" cy="1212"/>
          </a:xfrm>
        </p:grpSpPr>
        <p:pic>
          <p:nvPicPr>
            <p:cNvPr id="304133" name="Picture 5"/>
            <p:cNvPicPr>
              <a:picLocks noChangeAspect="1" noChangeArrowheads="1"/>
            </p:cNvPicPr>
            <p:nvPr/>
          </p:nvPicPr>
          <p:blipFill>
            <a:blip r:embed="rId9"/>
            <a:srcRect/>
            <a:stretch>
              <a:fillRect/>
            </a:stretch>
          </p:blipFill>
          <p:spPr bwMode="auto">
            <a:xfrm>
              <a:off x="1332" y="2285"/>
              <a:ext cx="1868" cy="1212"/>
            </a:xfrm>
            <a:prstGeom prst="rect">
              <a:avLst/>
            </a:prstGeom>
            <a:noFill/>
          </p:spPr>
        </p:pic>
        <p:sp>
          <p:nvSpPr>
            <p:cNvPr id="304138" name="Line 10"/>
            <p:cNvSpPr>
              <a:spLocks noChangeShapeType="1"/>
            </p:cNvSpPr>
            <p:nvPr/>
          </p:nvSpPr>
          <p:spPr bwMode="auto">
            <a:xfrm>
              <a:off x="2392" y="2640"/>
              <a:ext cx="312" cy="8"/>
            </a:xfrm>
            <a:prstGeom prst="line">
              <a:avLst/>
            </a:prstGeom>
            <a:noFill/>
            <a:ln w="28575">
              <a:solidFill>
                <a:schemeClr val="tx1"/>
              </a:solidFill>
              <a:round/>
              <a:headEnd/>
              <a:tailEnd/>
            </a:ln>
            <a:effec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317500"/>
            <a:ext cx="7772400" cy="457200"/>
          </a:xfrm>
        </p:spPr>
        <p:txBody>
          <a:bodyPr>
            <a:normAutofit fontScale="90000"/>
          </a:bodyPr>
          <a:lstStyle/>
          <a:p>
            <a:r>
              <a:rPr lang="en-US" sz="2800" b="1">
                <a:solidFill>
                  <a:srgbClr val="FF0000"/>
                </a:solidFill>
                <a:latin typeface="Arial" pitchFamily="34" charset="0"/>
              </a:rPr>
              <a:t>Coulombs Law </a:t>
            </a:r>
            <a:br>
              <a:rPr lang="en-US" sz="2800" b="1">
                <a:solidFill>
                  <a:srgbClr val="FF0000"/>
                </a:solidFill>
                <a:latin typeface="Arial" pitchFamily="34" charset="0"/>
              </a:rPr>
            </a:br>
            <a:r>
              <a:rPr lang="en-US" sz="2800" b="1">
                <a:solidFill>
                  <a:srgbClr val="FF0000"/>
                </a:solidFill>
                <a:latin typeface="Arial" pitchFamily="34" charset="0"/>
              </a:rPr>
              <a:t>Two Positive Charges</a:t>
            </a:r>
            <a:endParaRPr lang="en-US" sz="2800">
              <a:latin typeface="Arial" pitchFamily="34" charset="0"/>
            </a:endParaRPr>
          </a:p>
        </p:txBody>
      </p:sp>
      <p:sp>
        <p:nvSpPr>
          <p:cNvPr id="306179" name="Rectangle 3"/>
          <p:cNvSpPr>
            <a:spLocks noGrp="1" noChangeArrowheads="1"/>
          </p:cNvSpPr>
          <p:nvPr>
            <p:ph type="body" sz="half" idx="1"/>
          </p:nvPr>
        </p:nvSpPr>
        <p:spPr>
          <a:xfrm>
            <a:off x="606425" y="5273675"/>
            <a:ext cx="7759700" cy="774700"/>
          </a:xfrm>
        </p:spPr>
        <p:txBody>
          <a:bodyPr>
            <a:normAutofit fontScale="70000" lnSpcReduction="20000"/>
          </a:bodyPr>
          <a:lstStyle/>
          <a:p>
            <a:pPr>
              <a:lnSpc>
                <a:spcPct val="90000"/>
              </a:lnSpc>
              <a:buFontTx/>
              <a:buNone/>
            </a:pPr>
            <a:endParaRPr lang="en-US" sz="1600" b="1" dirty="0">
              <a:latin typeface="Arial" pitchFamily="34" charset="0"/>
            </a:endParaRPr>
          </a:p>
          <a:p>
            <a:pPr lvl="1">
              <a:lnSpc>
                <a:spcPct val="90000"/>
              </a:lnSpc>
              <a:buFontTx/>
              <a:buNone/>
            </a:pPr>
            <a:r>
              <a:rPr lang="en-US" sz="3100" b="1" dirty="0">
                <a:latin typeface="Arial" pitchFamily="34" charset="0"/>
              </a:rPr>
              <a:t> </a:t>
            </a:r>
            <a:r>
              <a:rPr lang="en-US" sz="3100" dirty="0">
                <a:latin typeface="Arial" pitchFamily="34" charset="0"/>
              </a:rPr>
              <a:t>(equivalent to a weight of something with a mass of 10</a:t>
            </a:r>
            <a:r>
              <a:rPr lang="en-US" sz="3100" baseline="30000" dirty="0">
                <a:latin typeface="Arial" pitchFamily="34" charset="0"/>
              </a:rPr>
              <a:t>-5</a:t>
            </a:r>
            <a:r>
              <a:rPr lang="en-US" sz="3100" dirty="0">
                <a:latin typeface="Arial" pitchFamily="34" charset="0"/>
              </a:rPr>
              <a:t> kg = 10</a:t>
            </a:r>
            <a:r>
              <a:rPr lang="en-US" sz="3100" baseline="30000" dirty="0">
                <a:latin typeface="Arial" pitchFamily="34" charset="0"/>
              </a:rPr>
              <a:t>-2</a:t>
            </a:r>
            <a:r>
              <a:rPr lang="en-US" sz="3100" dirty="0">
                <a:latin typeface="Arial" pitchFamily="34" charset="0"/>
              </a:rPr>
              <a:t> gm or 10 mg - long strand of hair)</a:t>
            </a:r>
            <a:endParaRPr lang="en-US" sz="3100" dirty="0"/>
          </a:p>
        </p:txBody>
      </p:sp>
      <p:graphicFrame>
        <p:nvGraphicFramePr>
          <p:cNvPr id="306180" name="Object 4"/>
          <p:cNvGraphicFramePr>
            <a:graphicFrameLocks noGrp="1" noChangeAspect="1"/>
          </p:cNvGraphicFramePr>
          <p:nvPr>
            <p:ph sz="quarter" idx="2"/>
          </p:nvPr>
        </p:nvGraphicFramePr>
        <p:xfrm>
          <a:off x="1954213" y="3359150"/>
          <a:ext cx="1119187" cy="738188"/>
        </p:xfrm>
        <a:graphic>
          <a:graphicData uri="http://schemas.openxmlformats.org/presentationml/2006/ole">
            <mc:AlternateContent xmlns:mc="http://schemas.openxmlformats.org/markup-compatibility/2006">
              <mc:Choice xmlns:v="urn:schemas-microsoft-com:vml" Requires="v">
                <p:oleObj spid="_x0000_s5222" name="Equation" r:id="rId4" imgW="596900" imgH="393700" progId="">
                  <p:embed/>
                </p:oleObj>
              </mc:Choice>
              <mc:Fallback>
                <p:oleObj name="Equation" r:id="rId4" imgW="596900" imgH="393700"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3" y="3359150"/>
                        <a:ext cx="11191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4905375" y="2701925"/>
            <a:ext cx="2735263" cy="581025"/>
            <a:chOff x="3090" y="1702"/>
            <a:chExt cx="1723" cy="366"/>
          </a:xfrm>
        </p:grpSpPr>
        <p:sp>
          <p:nvSpPr>
            <p:cNvPr id="306182" name="Text Box 6"/>
            <p:cNvSpPr txBox="1">
              <a:spLocks noChangeArrowheads="1"/>
            </p:cNvSpPr>
            <p:nvPr/>
          </p:nvSpPr>
          <p:spPr bwMode="auto">
            <a:xfrm>
              <a:off x="4307" y="1702"/>
              <a:ext cx="506" cy="231"/>
            </a:xfrm>
            <a:prstGeom prst="rect">
              <a:avLst/>
            </a:prstGeom>
            <a:noFill/>
            <a:ln w="9525">
              <a:noFill/>
              <a:miter lim="800000"/>
              <a:headEnd/>
              <a:tailEnd/>
            </a:ln>
            <a:effectLst/>
          </p:spPr>
          <p:txBody>
            <a:bodyPr>
              <a:spAutoFit/>
            </a:bodyPr>
            <a:lstStyle/>
            <a:p>
              <a:r>
                <a:rPr lang="en-US" sz="1800" b="1"/>
                <a:t>1 nC</a:t>
              </a:r>
              <a:endParaRPr lang="en-US" b="1" baseline="-25000"/>
            </a:p>
          </p:txBody>
        </p:sp>
        <p:grpSp>
          <p:nvGrpSpPr>
            <p:cNvPr id="3" name="Group 7"/>
            <p:cNvGrpSpPr>
              <a:grpSpLocks/>
            </p:cNvGrpSpPr>
            <p:nvPr/>
          </p:nvGrpSpPr>
          <p:grpSpPr bwMode="auto">
            <a:xfrm>
              <a:off x="3090" y="1703"/>
              <a:ext cx="1349" cy="365"/>
              <a:chOff x="3090" y="1703"/>
              <a:chExt cx="1349" cy="365"/>
            </a:xfrm>
          </p:grpSpPr>
          <p:grpSp>
            <p:nvGrpSpPr>
              <p:cNvPr id="4" name="Group 8"/>
              <p:cNvGrpSpPr>
                <a:grpSpLocks/>
              </p:cNvGrpSpPr>
              <p:nvPr/>
            </p:nvGrpSpPr>
            <p:grpSpPr bwMode="auto">
              <a:xfrm>
                <a:off x="3090" y="1703"/>
                <a:ext cx="1349" cy="365"/>
                <a:chOff x="912" y="2568"/>
                <a:chExt cx="1349" cy="365"/>
              </a:xfrm>
            </p:grpSpPr>
            <p:sp>
              <p:nvSpPr>
                <p:cNvPr id="306185" name="Line 9"/>
                <p:cNvSpPr>
                  <a:spLocks noChangeShapeType="1"/>
                </p:cNvSpPr>
                <p:nvPr/>
              </p:nvSpPr>
              <p:spPr bwMode="auto">
                <a:xfrm>
                  <a:off x="1013" y="2922"/>
                  <a:ext cx="1248" cy="11"/>
                </a:xfrm>
                <a:prstGeom prst="line">
                  <a:avLst/>
                </a:prstGeom>
                <a:noFill/>
                <a:ln w="19050">
                  <a:solidFill>
                    <a:schemeClr val="tx1"/>
                  </a:solidFill>
                  <a:round/>
                  <a:headEnd type="oval" w="med" len="med"/>
                  <a:tailEnd type="oval" w="med" len="med"/>
                </a:ln>
                <a:effectLst/>
              </p:spPr>
              <p:txBody>
                <a:bodyPr wrap="none" anchor="ctr"/>
                <a:lstStyle/>
                <a:p>
                  <a:endParaRPr lang="en-US"/>
                </a:p>
              </p:txBody>
            </p:sp>
            <p:sp>
              <p:nvSpPr>
                <p:cNvPr id="306186" name="Text Box 10"/>
                <p:cNvSpPr txBox="1">
                  <a:spLocks noChangeArrowheads="1"/>
                </p:cNvSpPr>
                <p:nvPr/>
              </p:nvSpPr>
              <p:spPr bwMode="auto">
                <a:xfrm>
                  <a:off x="912" y="2568"/>
                  <a:ext cx="426" cy="231"/>
                </a:xfrm>
                <a:prstGeom prst="rect">
                  <a:avLst/>
                </a:prstGeom>
                <a:noFill/>
                <a:ln w="9525">
                  <a:noFill/>
                  <a:miter lim="800000"/>
                  <a:headEnd/>
                  <a:tailEnd/>
                </a:ln>
                <a:effectLst/>
              </p:spPr>
              <p:txBody>
                <a:bodyPr>
                  <a:spAutoFit/>
                </a:bodyPr>
                <a:lstStyle/>
                <a:p>
                  <a:pPr>
                    <a:spcBef>
                      <a:spcPct val="50000"/>
                    </a:spcBef>
                  </a:pPr>
                  <a:r>
                    <a:rPr lang="en-US" sz="1600" b="1"/>
                    <a:t>1 </a:t>
                  </a:r>
                  <a:r>
                    <a:rPr lang="en-US" sz="1800" b="1"/>
                    <a:t>nC</a:t>
                  </a:r>
                  <a:endParaRPr lang="en-US" b="1"/>
                </a:p>
              </p:txBody>
            </p:sp>
          </p:grpSp>
          <p:sp>
            <p:nvSpPr>
              <p:cNvPr id="306187" name="Text Box 11"/>
              <p:cNvSpPr txBox="1">
                <a:spLocks noChangeArrowheads="1"/>
              </p:cNvSpPr>
              <p:nvPr/>
            </p:nvSpPr>
            <p:spPr bwMode="auto">
              <a:xfrm>
                <a:off x="3661" y="1717"/>
                <a:ext cx="490" cy="231"/>
              </a:xfrm>
              <a:prstGeom prst="rect">
                <a:avLst/>
              </a:prstGeom>
              <a:noFill/>
              <a:ln w="9525">
                <a:noFill/>
                <a:miter lim="800000"/>
                <a:headEnd/>
                <a:tailEnd/>
              </a:ln>
              <a:effectLst/>
            </p:spPr>
            <p:txBody>
              <a:bodyPr>
                <a:spAutoFit/>
              </a:bodyPr>
              <a:lstStyle/>
              <a:p>
                <a:pPr>
                  <a:spcBef>
                    <a:spcPct val="50000"/>
                  </a:spcBef>
                </a:pPr>
                <a:r>
                  <a:rPr lang="en-US" sz="1800" b="1"/>
                  <a:t>1 cm</a:t>
                </a:r>
                <a:endParaRPr lang="en-US" b="1"/>
              </a:p>
            </p:txBody>
          </p:sp>
        </p:grpSp>
      </p:grpSp>
      <p:grpSp>
        <p:nvGrpSpPr>
          <p:cNvPr id="5" name="Group 12"/>
          <p:cNvGrpSpPr>
            <a:grpSpLocks/>
          </p:cNvGrpSpPr>
          <p:nvPr/>
        </p:nvGrpSpPr>
        <p:grpSpPr bwMode="auto">
          <a:xfrm>
            <a:off x="1347788" y="2724150"/>
            <a:ext cx="2735262" cy="581025"/>
            <a:chOff x="912" y="2567"/>
            <a:chExt cx="1723" cy="366"/>
          </a:xfrm>
        </p:grpSpPr>
        <p:sp>
          <p:nvSpPr>
            <p:cNvPr id="306189" name="Text Box 13"/>
            <p:cNvSpPr txBox="1">
              <a:spLocks noChangeArrowheads="1"/>
            </p:cNvSpPr>
            <p:nvPr/>
          </p:nvSpPr>
          <p:spPr bwMode="auto">
            <a:xfrm>
              <a:off x="2129" y="2567"/>
              <a:ext cx="506" cy="250"/>
            </a:xfrm>
            <a:prstGeom prst="rect">
              <a:avLst/>
            </a:prstGeom>
            <a:noFill/>
            <a:ln w="9525">
              <a:noFill/>
              <a:miter lim="800000"/>
              <a:headEnd/>
              <a:tailEnd/>
            </a:ln>
            <a:effectLst/>
          </p:spPr>
          <p:txBody>
            <a:bodyPr>
              <a:spAutoFit/>
            </a:bodyPr>
            <a:lstStyle/>
            <a:p>
              <a:r>
                <a:rPr lang="en-US" b="1"/>
                <a:t>q</a:t>
              </a:r>
              <a:r>
                <a:rPr lang="en-US" b="1" baseline="-25000"/>
                <a:t>2</a:t>
              </a:r>
            </a:p>
          </p:txBody>
        </p:sp>
        <p:grpSp>
          <p:nvGrpSpPr>
            <p:cNvPr id="6" name="Group 14"/>
            <p:cNvGrpSpPr>
              <a:grpSpLocks/>
            </p:cNvGrpSpPr>
            <p:nvPr/>
          </p:nvGrpSpPr>
          <p:grpSpPr bwMode="auto">
            <a:xfrm>
              <a:off x="912" y="2568"/>
              <a:ext cx="1349" cy="365"/>
              <a:chOff x="912" y="2568"/>
              <a:chExt cx="1349" cy="365"/>
            </a:xfrm>
          </p:grpSpPr>
          <p:grpSp>
            <p:nvGrpSpPr>
              <p:cNvPr id="7" name="Group 15"/>
              <p:cNvGrpSpPr>
                <a:grpSpLocks/>
              </p:cNvGrpSpPr>
              <p:nvPr/>
            </p:nvGrpSpPr>
            <p:grpSpPr bwMode="auto">
              <a:xfrm>
                <a:off x="912" y="2568"/>
                <a:ext cx="1349" cy="365"/>
                <a:chOff x="912" y="2568"/>
                <a:chExt cx="1349" cy="365"/>
              </a:xfrm>
            </p:grpSpPr>
            <p:sp>
              <p:nvSpPr>
                <p:cNvPr id="306192" name="Line 16"/>
                <p:cNvSpPr>
                  <a:spLocks noChangeShapeType="1"/>
                </p:cNvSpPr>
                <p:nvPr/>
              </p:nvSpPr>
              <p:spPr bwMode="auto">
                <a:xfrm>
                  <a:off x="1013" y="2922"/>
                  <a:ext cx="1248" cy="11"/>
                </a:xfrm>
                <a:prstGeom prst="line">
                  <a:avLst/>
                </a:prstGeom>
                <a:noFill/>
                <a:ln w="19050">
                  <a:solidFill>
                    <a:schemeClr val="tx1"/>
                  </a:solidFill>
                  <a:round/>
                  <a:headEnd type="oval" w="med" len="med"/>
                  <a:tailEnd type="oval" w="med" len="med"/>
                </a:ln>
                <a:effectLst/>
              </p:spPr>
              <p:txBody>
                <a:bodyPr wrap="none" anchor="ctr"/>
                <a:lstStyle/>
                <a:p>
                  <a:endParaRPr lang="en-US"/>
                </a:p>
              </p:txBody>
            </p:sp>
            <p:sp>
              <p:nvSpPr>
                <p:cNvPr id="306193" name="Text Box 17"/>
                <p:cNvSpPr txBox="1">
                  <a:spLocks noChangeArrowheads="1"/>
                </p:cNvSpPr>
                <p:nvPr/>
              </p:nvSpPr>
              <p:spPr bwMode="auto">
                <a:xfrm>
                  <a:off x="912" y="2568"/>
                  <a:ext cx="426" cy="250"/>
                </a:xfrm>
                <a:prstGeom prst="rect">
                  <a:avLst/>
                </a:prstGeom>
                <a:noFill/>
                <a:ln w="9525">
                  <a:noFill/>
                  <a:miter lim="800000"/>
                  <a:headEnd/>
                  <a:tailEnd/>
                </a:ln>
                <a:effectLst/>
              </p:spPr>
              <p:txBody>
                <a:bodyPr>
                  <a:spAutoFit/>
                </a:bodyPr>
                <a:lstStyle/>
                <a:p>
                  <a:pPr>
                    <a:spcBef>
                      <a:spcPct val="50000"/>
                    </a:spcBef>
                  </a:pPr>
                  <a:r>
                    <a:rPr lang="en-US" b="1"/>
                    <a:t>q</a:t>
                  </a:r>
                  <a:r>
                    <a:rPr lang="en-US" b="1" baseline="-25000"/>
                    <a:t>1</a:t>
                  </a:r>
                </a:p>
              </p:txBody>
            </p:sp>
          </p:grpSp>
          <p:sp>
            <p:nvSpPr>
              <p:cNvPr id="306194" name="Text Box 18"/>
              <p:cNvSpPr txBox="1">
                <a:spLocks noChangeArrowheads="1"/>
              </p:cNvSpPr>
              <p:nvPr/>
            </p:nvSpPr>
            <p:spPr bwMode="auto">
              <a:xfrm>
                <a:off x="1579" y="2635"/>
                <a:ext cx="223" cy="250"/>
              </a:xfrm>
              <a:prstGeom prst="rect">
                <a:avLst/>
              </a:prstGeom>
              <a:noFill/>
              <a:ln w="9525">
                <a:noFill/>
                <a:miter lim="800000"/>
                <a:headEnd/>
                <a:tailEnd/>
              </a:ln>
              <a:effectLst/>
            </p:spPr>
            <p:txBody>
              <a:bodyPr>
                <a:spAutoFit/>
              </a:bodyPr>
              <a:lstStyle/>
              <a:p>
                <a:pPr>
                  <a:spcBef>
                    <a:spcPct val="50000"/>
                  </a:spcBef>
                </a:pPr>
                <a:r>
                  <a:rPr lang="en-US" b="1"/>
                  <a:t>r</a:t>
                </a:r>
              </a:p>
            </p:txBody>
          </p:sp>
        </p:grpSp>
      </p:grpSp>
      <p:sp>
        <p:nvSpPr>
          <p:cNvPr id="306195" name="Rectangle 19"/>
          <p:cNvSpPr>
            <a:spLocks noChangeArrowheads="1"/>
          </p:cNvSpPr>
          <p:nvPr/>
        </p:nvSpPr>
        <p:spPr bwMode="auto">
          <a:xfrm>
            <a:off x="566738" y="1039813"/>
            <a:ext cx="8129587" cy="1200329"/>
          </a:xfrm>
          <a:prstGeom prst="rect">
            <a:avLst/>
          </a:prstGeom>
          <a:noFill/>
          <a:ln w="9525">
            <a:noFill/>
            <a:miter lim="800000"/>
            <a:headEnd/>
            <a:tailEnd/>
          </a:ln>
          <a:effectLst/>
        </p:spPr>
        <p:txBody>
          <a:bodyPr>
            <a:spAutoFit/>
          </a:bodyPr>
          <a:lstStyle/>
          <a:p>
            <a:pPr>
              <a:spcBef>
                <a:spcPct val="20000"/>
              </a:spcBef>
            </a:pPr>
            <a:r>
              <a:rPr lang="en-US" sz="2400" b="1" dirty="0"/>
              <a:t>Example-2:</a:t>
            </a:r>
            <a:r>
              <a:rPr lang="en-US" sz="2400" dirty="0"/>
              <a:t> What is the force between two positive charges each 1 </a:t>
            </a:r>
            <a:r>
              <a:rPr lang="en-US" sz="2400" dirty="0" err="1"/>
              <a:t>nano</a:t>
            </a:r>
            <a:r>
              <a:rPr lang="en-US" sz="2400" dirty="0"/>
              <a:t> Coulomb, 1cm apart in a typical demo? Why is the force so weak here?</a:t>
            </a:r>
          </a:p>
        </p:txBody>
      </p:sp>
      <p:sp>
        <p:nvSpPr>
          <p:cNvPr id="306196" name="Line 20"/>
          <p:cNvSpPr>
            <a:spLocks noChangeShapeType="1"/>
          </p:cNvSpPr>
          <p:nvPr/>
        </p:nvSpPr>
        <p:spPr bwMode="auto">
          <a:xfrm>
            <a:off x="7043738" y="3284538"/>
            <a:ext cx="4572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06197" name="Line 21"/>
          <p:cNvSpPr>
            <a:spLocks noChangeShapeType="1"/>
          </p:cNvSpPr>
          <p:nvPr/>
        </p:nvSpPr>
        <p:spPr bwMode="auto">
          <a:xfrm flipH="1">
            <a:off x="4656138" y="3268663"/>
            <a:ext cx="4064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06198" name="Text Box 22"/>
          <p:cNvSpPr txBox="1">
            <a:spLocks noChangeArrowheads="1"/>
          </p:cNvSpPr>
          <p:nvPr/>
        </p:nvSpPr>
        <p:spPr bwMode="auto">
          <a:xfrm>
            <a:off x="5699125" y="3533775"/>
            <a:ext cx="1314450" cy="396875"/>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rPr>
              <a:t>Repulsion</a:t>
            </a:r>
            <a:endParaRPr lang="en-US" baseline="30000">
              <a:effectLst>
                <a:outerShdw blurRad="38100" dist="38100" dir="2700000" algn="tl">
                  <a:srgbClr val="C0C0C0"/>
                </a:outerShdw>
              </a:effectLst>
            </a:endParaRPr>
          </a:p>
        </p:txBody>
      </p:sp>
      <p:graphicFrame>
        <p:nvGraphicFramePr>
          <p:cNvPr id="306199" name="Object 23"/>
          <p:cNvGraphicFramePr>
            <a:graphicFrameLocks noGrp="1" noChangeAspect="1"/>
          </p:cNvGraphicFramePr>
          <p:nvPr>
            <p:ph sz="quarter" idx="3"/>
          </p:nvPr>
        </p:nvGraphicFramePr>
        <p:xfrm>
          <a:off x="1944688" y="4195763"/>
          <a:ext cx="3533775" cy="1055687"/>
        </p:xfrm>
        <a:graphic>
          <a:graphicData uri="http://schemas.openxmlformats.org/presentationml/2006/ole">
            <mc:AlternateContent xmlns:mc="http://schemas.openxmlformats.org/markup-compatibility/2006">
              <mc:Choice xmlns:v="urn:schemas-microsoft-com:vml" Requires="v">
                <p:oleObj spid="_x0000_s5223" name="Equation" r:id="rId6" imgW="1955800" imgH="584200" progId="">
                  <p:embed/>
                </p:oleObj>
              </mc:Choice>
              <mc:Fallback>
                <p:oleObj name="Equation" r:id="rId6" imgW="1955800" imgH="584200"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4688" y="4195763"/>
                        <a:ext cx="353377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62888" y="2286367"/>
            <a:ext cx="1334020" cy="461665"/>
          </a:xfrm>
          <a:prstGeom prst="rect">
            <a:avLst/>
          </a:prstGeom>
          <a:noFill/>
        </p:spPr>
        <p:txBody>
          <a:bodyPr wrap="none" rtlCol="0">
            <a:spAutoFit/>
          </a:bodyPr>
          <a:lstStyle/>
          <a:p>
            <a:r>
              <a:rPr lang="en-US" sz="2400" b="1" dirty="0"/>
              <a:t>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6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6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P spid="306196" grpId="0" animBg="1"/>
      <p:bldP spid="306197" grpId="0" animBg="1"/>
      <p:bldP spid="30619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47700" y="177800"/>
            <a:ext cx="7772400" cy="495300"/>
          </a:xfrm>
        </p:spPr>
        <p:txBody>
          <a:bodyPr>
            <a:normAutofit fontScale="90000"/>
          </a:bodyPr>
          <a:lstStyle/>
          <a:p>
            <a:r>
              <a:rPr lang="en-US" sz="2800" b="1">
                <a:solidFill>
                  <a:srgbClr val="FF0000"/>
                </a:solidFill>
                <a:latin typeface="Arial" pitchFamily="34" charset="0"/>
              </a:rPr>
              <a:t>Coulombs Law </a:t>
            </a:r>
            <a:br>
              <a:rPr lang="en-US" sz="2800" b="1">
                <a:solidFill>
                  <a:srgbClr val="FF0000"/>
                </a:solidFill>
                <a:latin typeface="Arial" pitchFamily="34" charset="0"/>
              </a:rPr>
            </a:br>
            <a:r>
              <a:rPr lang="en-US" sz="2800" b="1">
                <a:solidFill>
                  <a:srgbClr val="FF0000"/>
                </a:solidFill>
                <a:latin typeface="Arial" pitchFamily="34" charset="0"/>
              </a:rPr>
              <a:t>Two Pennies without electrons</a:t>
            </a:r>
            <a:endParaRPr lang="en-US" sz="2800">
              <a:latin typeface="Arial" pitchFamily="34" charset="0"/>
            </a:endParaRPr>
          </a:p>
        </p:txBody>
      </p:sp>
      <p:sp>
        <p:nvSpPr>
          <p:cNvPr id="308227" name="Rectangle 3"/>
          <p:cNvSpPr>
            <a:spLocks noGrp="1" noChangeArrowheads="1"/>
          </p:cNvSpPr>
          <p:nvPr>
            <p:ph type="body" sz="half" idx="1"/>
          </p:nvPr>
        </p:nvSpPr>
        <p:spPr>
          <a:xfrm>
            <a:off x="0" y="3016250"/>
            <a:ext cx="2006600" cy="584200"/>
          </a:xfrm>
        </p:spPr>
        <p:txBody>
          <a:bodyPr/>
          <a:lstStyle/>
          <a:p>
            <a:pPr lvl="1">
              <a:lnSpc>
                <a:spcPct val="90000"/>
              </a:lnSpc>
              <a:buFontTx/>
              <a:buNone/>
            </a:pPr>
            <a:r>
              <a:rPr lang="en-US" sz="2000">
                <a:latin typeface="Arial" pitchFamily="34" charset="0"/>
              </a:rPr>
              <a:t>The force is</a:t>
            </a:r>
          </a:p>
        </p:txBody>
      </p:sp>
      <p:sp>
        <p:nvSpPr>
          <p:cNvPr id="308228" name="AutoShape 4"/>
          <p:cNvSpPr>
            <a:spLocks noChangeArrowheads="1"/>
          </p:cNvSpPr>
          <p:nvPr/>
        </p:nvSpPr>
        <p:spPr bwMode="auto">
          <a:xfrm>
            <a:off x="5692775" y="1579563"/>
            <a:ext cx="796925" cy="269875"/>
          </a:xfrm>
          <a:prstGeom prst="flowChartMagneticDisk">
            <a:avLst/>
          </a:prstGeom>
          <a:solidFill>
            <a:srgbClr val="FF6600"/>
          </a:solidFill>
          <a:ln w="9525">
            <a:solidFill>
              <a:schemeClr val="tx1"/>
            </a:solidFill>
            <a:round/>
            <a:headEnd/>
            <a:tailEnd/>
          </a:ln>
          <a:effectLst/>
        </p:spPr>
        <p:txBody>
          <a:bodyPr wrap="none" anchor="ctr"/>
          <a:lstStyle/>
          <a:p>
            <a:pPr algn="ctr"/>
            <a:endParaRPr lang="en-US" baseline="30000">
              <a:solidFill>
                <a:srgbClr val="FF6600"/>
              </a:solidFill>
              <a:effectLst>
                <a:outerShdw blurRad="38100" dist="38100" dir="2700000" algn="tl">
                  <a:srgbClr val="000000"/>
                </a:outerShdw>
              </a:effectLst>
            </a:endParaRPr>
          </a:p>
        </p:txBody>
      </p:sp>
      <p:sp>
        <p:nvSpPr>
          <p:cNvPr id="308229" name="AutoShape 5"/>
          <p:cNvSpPr>
            <a:spLocks noChangeArrowheads="1"/>
          </p:cNvSpPr>
          <p:nvPr/>
        </p:nvSpPr>
        <p:spPr bwMode="auto">
          <a:xfrm>
            <a:off x="7505700" y="1606550"/>
            <a:ext cx="796925" cy="269875"/>
          </a:xfrm>
          <a:prstGeom prst="flowChartMagneticDisk">
            <a:avLst/>
          </a:prstGeom>
          <a:solidFill>
            <a:srgbClr val="FF6600"/>
          </a:solidFill>
          <a:ln w="9525">
            <a:solidFill>
              <a:schemeClr val="tx1"/>
            </a:solidFill>
            <a:round/>
            <a:headEnd/>
            <a:tailEnd/>
          </a:ln>
          <a:effectLst/>
        </p:spPr>
        <p:txBody>
          <a:bodyPr wrap="none" anchor="ctr"/>
          <a:lstStyle/>
          <a:p>
            <a:endParaRPr lang="en-US"/>
          </a:p>
        </p:txBody>
      </p:sp>
      <p:sp>
        <p:nvSpPr>
          <p:cNvPr id="308230" name="Rectangle 6"/>
          <p:cNvSpPr>
            <a:spLocks noChangeArrowheads="1"/>
          </p:cNvSpPr>
          <p:nvPr/>
        </p:nvSpPr>
        <p:spPr bwMode="auto">
          <a:xfrm>
            <a:off x="20370" y="840961"/>
            <a:ext cx="9190978" cy="1311128"/>
          </a:xfrm>
          <a:prstGeom prst="rect">
            <a:avLst/>
          </a:prstGeom>
          <a:noFill/>
          <a:ln w="9525">
            <a:noFill/>
            <a:miter lim="800000"/>
            <a:headEnd/>
            <a:tailEnd/>
          </a:ln>
          <a:effectLst/>
        </p:spPr>
        <p:txBody>
          <a:bodyPr wrap="none">
            <a:spAutoFit/>
          </a:bodyPr>
          <a:lstStyle/>
          <a:p>
            <a:pPr lvl="1">
              <a:lnSpc>
                <a:spcPct val="90000"/>
              </a:lnSpc>
              <a:spcBef>
                <a:spcPct val="20000"/>
              </a:spcBef>
            </a:pPr>
            <a:r>
              <a:rPr lang="en-US" sz="1800" b="1" dirty="0"/>
              <a:t>Example-3:</a:t>
            </a:r>
            <a:r>
              <a:rPr lang="en-US" sz="1800" dirty="0"/>
              <a:t> (</a:t>
            </a:r>
            <a:r>
              <a:rPr lang="en-US" sz="1800" dirty="0" err="1"/>
              <a:t>i</a:t>
            </a:r>
            <a:r>
              <a:rPr lang="en-US" sz="1800" dirty="0"/>
              <a:t>) What is the force between two 3 </a:t>
            </a:r>
            <a:r>
              <a:rPr lang="en-US" sz="1800" dirty="0" err="1"/>
              <a:t>gm</a:t>
            </a:r>
            <a:r>
              <a:rPr lang="en-US" sz="1800" dirty="0"/>
              <a:t> pennies one meter apart if we remove </a:t>
            </a:r>
          </a:p>
          <a:p>
            <a:pPr lvl="0">
              <a:spcBef>
                <a:spcPct val="20000"/>
              </a:spcBef>
            </a:pPr>
            <a:r>
              <a:rPr lang="en-US" sz="1800" dirty="0"/>
              <a:t>         all the electrons from the copper atoms? [Modeling] (ii)</a:t>
            </a:r>
            <a:r>
              <a:rPr lang="en-US" dirty="0">
                <a:solidFill>
                  <a:prstClr val="black"/>
                </a:solidFill>
              </a:rPr>
              <a:t> What is their acceleration as they</a:t>
            </a:r>
          </a:p>
          <a:p>
            <a:pPr lvl="0">
              <a:spcBef>
                <a:spcPct val="20000"/>
              </a:spcBef>
            </a:pPr>
            <a:r>
              <a:rPr lang="en-US" dirty="0">
                <a:solidFill>
                  <a:prstClr val="black"/>
                </a:solidFill>
              </a:rPr>
              <a:t>          separate?</a:t>
            </a:r>
          </a:p>
          <a:p>
            <a:pPr lvl="1">
              <a:lnSpc>
                <a:spcPct val="90000"/>
              </a:lnSpc>
              <a:spcBef>
                <a:spcPct val="20000"/>
              </a:spcBef>
            </a:pPr>
            <a:endParaRPr lang="en-US" sz="1800" dirty="0"/>
          </a:p>
        </p:txBody>
      </p:sp>
      <p:sp>
        <p:nvSpPr>
          <p:cNvPr id="308231" name="Rectangle 7"/>
          <p:cNvSpPr>
            <a:spLocks noChangeArrowheads="1"/>
          </p:cNvSpPr>
          <p:nvPr/>
        </p:nvSpPr>
        <p:spPr bwMode="auto">
          <a:xfrm>
            <a:off x="893763" y="5187950"/>
            <a:ext cx="4587538" cy="369332"/>
          </a:xfrm>
          <a:prstGeom prst="rect">
            <a:avLst/>
          </a:prstGeom>
          <a:noFill/>
          <a:ln w="9525">
            <a:noFill/>
            <a:miter lim="800000"/>
            <a:headEnd/>
            <a:tailEnd/>
          </a:ln>
          <a:effectLst/>
        </p:spPr>
        <p:txBody>
          <a:bodyPr wrap="none">
            <a:spAutoFit/>
          </a:bodyPr>
          <a:lstStyle/>
          <a:p>
            <a:pPr>
              <a:spcBef>
                <a:spcPct val="20000"/>
              </a:spcBef>
            </a:pPr>
            <a:r>
              <a:rPr lang="en-US" sz="1800" b="1" dirty="0"/>
              <a:t>(ii) </a:t>
            </a:r>
            <a:r>
              <a:rPr lang="en-US" sz="1800" dirty="0"/>
              <a:t>What is their acceleration as they separate?</a:t>
            </a:r>
          </a:p>
        </p:txBody>
      </p:sp>
      <p:sp>
        <p:nvSpPr>
          <p:cNvPr id="308232" name="Rectangle 8"/>
          <p:cNvSpPr>
            <a:spLocks noChangeArrowheads="1"/>
          </p:cNvSpPr>
          <p:nvPr/>
        </p:nvSpPr>
        <p:spPr bwMode="auto">
          <a:xfrm>
            <a:off x="674688" y="3586163"/>
            <a:ext cx="6356350" cy="1006475"/>
          </a:xfrm>
          <a:prstGeom prst="rect">
            <a:avLst/>
          </a:prstGeom>
          <a:noFill/>
          <a:ln w="9525">
            <a:noFill/>
            <a:miter lim="800000"/>
            <a:headEnd/>
            <a:tailEnd/>
          </a:ln>
          <a:effectLst/>
        </p:spPr>
        <p:txBody>
          <a:bodyPr>
            <a:spAutoFit/>
          </a:bodyPr>
          <a:lstStyle/>
          <a:p>
            <a:r>
              <a:rPr lang="en-US"/>
              <a:t>The atom Cu has 29 protons and a 3 gm penny has </a:t>
            </a:r>
          </a:p>
          <a:p>
            <a:endParaRPr lang="en-US"/>
          </a:p>
          <a:p>
            <a:r>
              <a:rPr lang="en-US"/>
              <a:t>=</a:t>
            </a:r>
            <a:endParaRPr lang="en-US" b="1"/>
          </a:p>
        </p:txBody>
      </p:sp>
      <p:sp>
        <p:nvSpPr>
          <p:cNvPr id="308233" name="Rectangle 9"/>
          <p:cNvSpPr>
            <a:spLocks noChangeArrowheads="1"/>
          </p:cNvSpPr>
          <p:nvPr/>
        </p:nvSpPr>
        <p:spPr bwMode="auto">
          <a:xfrm>
            <a:off x="690563" y="4899025"/>
            <a:ext cx="2522537" cy="339725"/>
          </a:xfrm>
          <a:prstGeom prst="rect">
            <a:avLst/>
          </a:prstGeom>
          <a:noFill/>
          <a:ln w="9525">
            <a:noFill/>
            <a:miter lim="800000"/>
            <a:headEnd/>
            <a:tailEnd/>
          </a:ln>
          <a:effectLst/>
        </p:spPr>
        <p:txBody>
          <a:bodyPr wrap="none">
            <a:spAutoFit/>
          </a:bodyPr>
          <a:lstStyle/>
          <a:p>
            <a:pPr lvl="1">
              <a:lnSpc>
                <a:spcPct val="90000"/>
              </a:lnSpc>
              <a:spcBef>
                <a:spcPct val="20000"/>
              </a:spcBef>
            </a:pPr>
            <a:r>
              <a:rPr lang="en-US" sz="1800"/>
              <a:t>The total charge is</a:t>
            </a:r>
            <a:endParaRPr lang="en-US" sz="1800" b="1"/>
          </a:p>
        </p:txBody>
      </p:sp>
      <p:graphicFrame>
        <p:nvGraphicFramePr>
          <p:cNvPr id="308234" name="Object 10"/>
          <p:cNvGraphicFramePr>
            <a:graphicFrameLocks noGrp="1" noChangeAspect="1"/>
          </p:cNvGraphicFramePr>
          <p:nvPr>
            <p:ph sz="quarter" idx="3"/>
            <p:extLst>
              <p:ext uri="{D42A27DB-BD31-4B8C-83A1-F6EECF244321}">
                <p14:modId xmlns:p14="http://schemas.microsoft.com/office/powerpoint/2010/main" val="3781536308"/>
              </p:ext>
            </p:extLst>
          </p:nvPr>
        </p:nvGraphicFramePr>
        <p:xfrm>
          <a:off x="2385826" y="1870076"/>
          <a:ext cx="2698750" cy="954087"/>
        </p:xfrm>
        <a:graphic>
          <a:graphicData uri="http://schemas.openxmlformats.org/presentationml/2006/ole">
            <mc:AlternateContent xmlns:mc="http://schemas.openxmlformats.org/markup-compatibility/2006">
              <mc:Choice xmlns:v="urn:schemas-microsoft-com:vml" Requires="v">
                <p:oleObj spid="_x0000_s6396" name="Equation" r:id="rId4" imgW="1473200" imgH="520700" progId="">
                  <p:embed/>
                </p:oleObj>
              </mc:Choice>
              <mc:Fallback>
                <p:oleObj name="Equation" r:id="rId4" imgW="1473200" imgH="520700" progId="">
                  <p:embed/>
                  <p:pic>
                    <p:nvPicPr>
                      <p:cNvPr id="0" name="Picture 4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826" y="1870076"/>
                        <a:ext cx="269875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5" name="Object 11"/>
          <p:cNvGraphicFramePr>
            <a:graphicFrameLocks noChangeAspect="1"/>
          </p:cNvGraphicFramePr>
          <p:nvPr/>
        </p:nvGraphicFramePr>
        <p:xfrm>
          <a:off x="3201988" y="4887913"/>
          <a:ext cx="5065712" cy="384175"/>
        </p:xfrm>
        <a:graphic>
          <a:graphicData uri="http://schemas.openxmlformats.org/presentationml/2006/ole">
            <mc:AlternateContent xmlns:mc="http://schemas.openxmlformats.org/markup-compatibility/2006">
              <mc:Choice xmlns:v="urn:schemas-microsoft-com:vml" Requires="v">
                <p:oleObj spid="_x0000_s6397" name="Equation" r:id="rId6" imgW="3225800" imgH="228600" progId="">
                  <p:embed/>
                </p:oleObj>
              </mc:Choice>
              <mc:Fallback>
                <p:oleObj name="Equation" r:id="rId6" imgW="3225800" imgH="228600" progId="">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988" y="4887913"/>
                        <a:ext cx="506571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6" name="Object 12"/>
          <p:cNvGraphicFramePr>
            <a:graphicFrameLocks noChangeAspect="1"/>
          </p:cNvGraphicFramePr>
          <p:nvPr/>
        </p:nvGraphicFramePr>
        <p:xfrm>
          <a:off x="1441450" y="5659438"/>
          <a:ext cx="3454400" cy="692150"/>
        </p:xfrm>
        <a:graphic>
          <a:graphicData uri="http://schemas.openxmlformats.org/presentationml/2006/ole">
            <mc:AlternateContent xmlns:mc="http://schemas.openxmlformats.org/markup-compatibility/2006">
              <mc:Choice xmlns:v="urn:schemas-microsoft-com:vml" Requires="v">
                <p:oleObj spid="_x0000_s6398" name="Equation" r:id="rId8" imgW="1727200" imgH="444500" progId="">
                  <p:embed/>
                </p:oleObj>
              </mc:Choice>
              <mc:Fallback>
                <p:oleObj name="Equation" r:id="rId8" imgW="1727200" imgH="444500" progId="">
                  <p:embed/>
                  <p:pic>
                    <p:nvPicPr>
                      <p:cNvPr id="0"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1450" y="5659438"/>
                        <a:ext cx="34544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7" name="Object 13"/>
          <p:cNvGraphicFramePr>
            <a:graphicFrameLocks noChangeAspect="1"/>
          </p:cNvGraphicFramePr>
          <p:nvPr/>
        </p:nvGraphicFramePr>
        <p:xfrm>
          <a:off x="1147763" y="4046538"/>
          <a:ext cx="6007100" cy="795337"/>
        </p:xfrm>
        <a:graphic>
          <a:graphicData uri="http://schemas.openxmlformats.org/presentationml/2006/ole">
            <mc:AlternateContent xmlns:mc="http://schemas.openxmlformats.org/markup-compatibility/2006">
              <mc:Choice xmlns:v="urn:schemas-microsoft-com:vml" Requires="v">
                <p:oleObj spid="_x0000_s6399" name="Equation" r:id="rId10" imgW="2679700" imgH="469900" progId="">
                  <p:embed/>
                </p:oleObj>
              </mc:Choice>
              <mc:Fallback>
                <p:oleObj name="Equation" r:id="rId10" imgW="2679700" imgH="469900" progId="">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7763" y="4046538"/>
                        <a:ext cx="60071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8" name="Object 14"/>
          <p:cNvGraphicFramePr>
            <a:graphicFrameLocks noChangeAspect="1"/>
          </p:cNvGraphicFramePr>
          <p:nvPr/>
        </p:nvGraphicFramePr>
        <p:xfrm>
          <a:off x="2335213" y="2670175"/>
          <a:ext cx="4797425" cy="947738"/>
        </p:xfrm>
        <a:graphic>
          <a:graphicData uri="http://schemas.openxmlformats.org/presentationml/2006/ole">
            <mc:AlternateContent xmlns:mc="http://schemas.openxmlformats.org/markup-compatibility/2006">
              <mc:Choice xmlns:v="urn:schemas-microsoft-com:vml" Requires="v">
                <p:oleObj spid="_x0000_s6400" name="Equation" r:id="rId12" imgW="2374900" imgH="495300" progId="">
                  <p:embed/>
                </p:oleObj>
              </mc:Choice>
              <mc:Fallback>
                <p:oleObj name="Equation" r:id="rId12" imgW="2374900" imgH="495300" progId="">
                  <p:embed/>
                  <p:pic>
                    <p:nvPicPr>
                      <p:cNvPr id="0" name="Picture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5213" y="2670175"/>
                        <a:ext cx="479742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372376" y="1795457"/>
            <a:ext cx="2291076" cy="369332"/>
          </a:xfrm>
          <a:prstGeom prst="rect">
            <a:avLst/>
          </a:prstGeom>
          <a:noFill/>
        </p:spPr>
        <p:txBody>
          <a:bodyPr wrap="none" rtlCol="0">
            <a:spAutoFit/>
          </a:bodyPr>
          <a:lstStyle/>
          <a:p>
            <a:r>
              <a:rPr lang="en-US" b="1" dirty="0"/>
              <a:t>Solution: (</a:t>
            </a:r>
            <a:r>
              <a:rPr lang="en-US" b="1" dirty="0" err="1"/>
              <a:t>i</a:t>
            </a:r>
            <a:r>
              <a:rPr lang="en-US" b="1" dirty="0"/>
              <a:t>) </a:t>
            </a:r>
            <a:r>
              <a:rPr lang="en-US" dirty="0"/>
              <a:t>We know,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2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43357604" fill="hold" grpId="0" nodeType="clickEffect">
                                  <p:stCondLst>
                                    <p:cond delay="0"/>
                                  </p:stCondLst>
                                  <p:childTnLst>
                                    <p:set>
                                      <p:cBhvr>
                                        <p:cTn id="22" dur="1" fill="hold">
                                          <p:stCondLst>
                                            <p:cond delay="499"/>
                                          </p:stCondLst>
                                        </p:cTn>
                                        <p:tgtEl>
                                          <p:spTgt spid="30822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2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82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2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2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2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82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8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P spid="308228" grpId="0" animBg="1" autoUpdateAnimBg="0"/>
      <p:bldP spid="308229" grpId="0" animBg="1"/>
      <p:bldP spid="308230" grpId="0" autoUpdateAnimBg="0"/>
      <p:bldP spid="308231" grpId="0" autoUpdateAnimBg="0"/>
      <p:bldP spid="308232" grpId="0" autoUpdateAnimBg="0"/>
      <p:bldP spid="30823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2800" b="1">
                <a:solidFill>
                  <a:srgbClr val="FF0000"/>
                </a:solidFill>
                <a:latin typeface="Arial" pitchFamily="34" charset="0"/>
              </a:rPr>
              <a:t>Principle of Superposition</a:t>
            </a:r>
            <a:br>
              <a:rPr lang="en-US" sz="2800" b="1">
                <a:solidFill>
                  <a:srgbClr val="FF0000"/>
                </a:solidFill>
                <a:latin typeface="Arial" pitchFamily="34" charset="0"/>
              </a:rPr>
            </a:br>
            <a:r>
              <a:rPr lang="en-US" sz="2800" b="1">
                <a:solidFill>
                  <a:srgbClr val="FF0000"/>
                </a:solidFill>
                <a:latin typeface="Arial" pitchFamily="34" charset="0"/>
              </a:rPr>
              <a:t>Three charges In a line</a:t>
            </a:r>
            <a:endParaRPr lang="en-US"/>
          </a:p>
        </p:txBody>
      </p:sp>
      <p:sp>
        <p:nvSpPr>
          <p:cNvPr id="310275" name="Rectangle 3"/>
          <p:cNvSpPr>
            <a:spLocks noGrp="1" noChangeArrowheads="1"/>
          </p:cNvSpPr>
          <p:nvPr>
            <p:ph type="body" sz="half" idx="1"/>
          </p:nvPr>
        </p:nvSpPr>
        <p:spPr>
          <a:xfrm>
            <a:off x="685800" y="1981200"/>
            <a:ext cx="7785100" cy="2438400"/>
          </a:xfrm>
        </p:spPr>
        <p:txBody>
          <a:bodyPr>
            <a:normAutofit lnSpcReduction="10000"/>
          </a:bodyPr>
          <a:lstStyle/>
          <a:p>
            <a:pPr>
              <a:lnSpc>
                <a:spcPct val="80000"/>
              </a:lnSpc>
            </a:pPr>
            <a:r>
              <a:rPr lang="en-US" sz="1600" dirty="0">
                <a:latin typeface="Arial" pitchFamily="34" charset="0"/>
              </a:rPr>
              <a:t>In the previous example we tacitly assumed that the forces between nuclei simply added and did not interfere with each other. That is the force between two nuclei in each penny is the same as if all the others were not there. This idea is correct and is referred to as the </a:t>
            </a:r>
            <a:r>
              <a:rPr lang="en-US" sz="1400" dirty="0">
                <a:latin typeface="Arial" pitchFamily="34" charset="0"/>
              </a:rPr>
              <a:t>Principle of Superposition.</a:t>
            </a:r>
          </a:p>
          <a:p>
            <a:pPr>
              <a:lnSpc>
                <a:spcPct val="80000"/>
              </a:lnSpc>
            </a:pPr>
            <a:endParaRPr lang="en-US" sz="1400" dirty="0">
              <a:latin typeface="Arial" pitchFamily="34" charset="0"/>
            </a:endParaRPr>
          </a:p>
          <a:p>
            <a:pPr marL="0" indent="0">
              <a:lnSpc>
                <a:spcPct val="80000"/>
              </a:lnSpc>
              <a:buNone/>
            </a:pPr>
            <a:r>
              <a:rPr lang="en-US" sz="1400" b="1" dirty="0">
                <a:latin typeface="Arial" pitchFamily="34" charset="0"/>
              </a:rPr>
              <a:t>Example-4:</a:t>
            </a:r>
            <a:r>
              <a:rPr lang="en-US" sz="1400" dirty="0">
                <a:latin typeface="Arial" pitchFamily="34" charset="0"/>
              </a:rPr>
              <a:t> Example of charges in a line.</a:t>
            </a:r>
          </a:p>
          <a:p>
            <a:pPr>
              <a:lnSpc>
                <a:spcPct val="80000"/>
              </a:lnSpc>
            </a:pPr>
            <a:endParaRPr lang="en-US" sz="1400" dirty="0">
              <a:latin typeface="Arial" pitchFamily="34" charset="0"/>
            </a:endParaRPr>
          </a:p>
          <a:p>
            <a:pPr>
              <a:lnSpc>
                <a:spcPct val="80000"/>
              </a:lnSpc>
            </a:pPr>
            <a:endParaRPr lang="en-US" sz="1400" dirty="0">
              <a:latin typeface="Arial" pitchFamily="34" charset="0"/>
            </a:endParaRPr>
          </a:p>
          <a:p>
            <a:pPr marL="457200" lvl="1" indent="0">
              <a:lnSpc>
                <a:spcPct val="80000"/>
              </a:lnSpc>
              <a:buNone/>
            </a:pPr>
            <a:r>
              <a:rPr lang="en-US" sz="1400" dirty="0">
                <a:latin typeface="Arial" pitchFamily="34" charset="0"/>
              </a:rPr>
              <a:t>Three charges lie on the x axis: q</a:t>
            </a:r>
            <a:r>
              <a:rPr lang="en-US" sz="1400" baseline="-25000" dirty="0">
                <a:latin typeface="Arial" pitchFamily="34" charset="0"/>
              </a:rPr>
              <a:t>1</a:t>
            </a:r>
            <a:r>
              <a:rPr lang="en-US" sz="1400" dirty="0">
                <a:latin typeface="Arial" pitchFamily="34" charset="0"/>
              </a:rPr>
              <a:t>=+25 </a:t>
            </a:r>
            <a:r>
              <a:rPr lang="en-US" sz="1400" dirty="0" err="1">
                <a:latin typeface="Arial" pitchFamily="34" charset="0"/>
              </a:rPr>
              <a:t>nC</a:t>
            </a:r>
            <a:r>
              <a:rPr lang="en-US" sz="1400" dirty="0">
                <a:latin typeface="Arial" pitchFamily="34" charset="0"/>
              </a:rPr>
              <a:t> at the origin, q</a:t>
            </a:r>
            <a:r>
              <a:rPr lang="en-US" sz="1400" baseline="-25000" dirty="0">
                <a:latin typeface="Arial" pitchFamily="34" charset="0"/>
              </a:rPr>
              <a:t>2</a:t>
            </a:r>
            <a:r>
              <a:rPr lang="en-US" sz="1400" dirty="0">
                <a:latin typeface="Arial" pitchFamily="34" charset="0"/>
              </a:rPr>
              <a:t>= -12 </a:t>
            </a:r>
            <a:r>
              <a:rPr lang="en-US" sz="1400" dirty="0" err="1">
                <a:latin typeface="Arial" pitchFamily="34" charset="0"/>
              </a:rPr>
              <a:t>nC</a:t>
            </a:r>
            <a:r>
              <a:rPr lang="en-US" sz="1400" dirty="0">
                <a:latin typeface="Arial" pitchFamily="34" charset="0"/>
              </a:rPr>
              <a:t> at x =2m, q</a:t>
            </a:r>
            <a:r>
              <a:rPr lang="en-US" sz="1400" baseline="-25000" dirty="0">
                <a:latin typeface="Arial" pitchFamily="34" charset="0"/>
              </a:rPr>
              <a:t>3</a:t>
            </a:r>
            <a:r>
              <a:rPr lang="en-US" sz="1400" dirty="0">
                <a:latin typeface="Arial" pitchFamily="34" charset="0"/>
              </a:rPr>
              <a:t>=+18 </a:t>
            </a:r>
            <a:r>
              <a:rPr lang="en-US" sz="1400" dirty="0" err="1">
                <a:latin typeface="Arial" pitchFamily="34" charset="0"/>
              </a:rPr>
              <a:t>nC</a:t>
            </a:r>
            <a:r>
              <a:rPr lang="en-US" sz="1400" dirty="0">
                <a:latin typeface="Arial" pitchFamily="34" charset="0"/>
              </a:rPr>
              <a:t> at x=3 m. What is the net force on q</a:t>
            </a:r>
            <a:r>
              <a:rPr lang="en-US" sz="1400" baseline="-25000" dirty="0">
                <a:latin typeface="Arial" pitchFamily="34" charset="0"/>
              </a:rPr>
              <a:t>1</a:t>
            </a:r>
            <a:r>
              <a:rPr lang="en-US" sz="1400" dirty="0">
                <a:latin typeface="Arial" pitchFamily="34" charset="0"/>
              </a:rPr>
              <a:t>?</a:t>
            </a:r>
          </a:p>
          <a:p>
            <a:pPr marL="457200" lvl="1" indent="0">
              <a:lnSpc>
                <a:spcPct val="80000"/>
              </a:lnSpc>
              <a:buNone/>
            </a:pPr>
            <a:endParaRPr lang="en-US" sz="1400" b="1" dirty="0">
              <a:latin typeface="Arial" pitchFamily="34" charset="0"/>
            </a:endParaRPr>
          </a:p>
          <a:p>
            <a:pPr marL="457200" lvl="1" indent="0">
              <a:lnSpc>
                <a:spcPct val="80000"/>
              </a:lnSpc>
              <a:buNone/>
            </a:pPr>
            <a:r>
              <a:rPr lang="en-US" sz="1400" b="1" dirty="0">
                <a:latin typeface="Arial" pitchFamily="34" charset="0"/>
              </a:rPr>
              <a:t>Solution:</a:t>
            </a:r>
            <a:r>
              <a:rPr lang="en-US" sz="1400" dirty="0">
                <a:latin typeface="Arial" pitchFamily="34" charset="0"/>
              </a:rPr>
              <a:t> We simply add the two forces keeping track of their directions. Let a positive force be one in the + x direction.</a:t>
            </a:r>
          </a:p>
        </p:txBody>
      </p:sp>
      <p:graphicFrame>
        <p:nvGraphicFramePr>
          <p:cNvPr id="310276" name="Object 4"/>
          <p:cNvGraphicFramePr>
            <a:graphicFrameLocks noGrp="1" noChangeAspect="1"/>
          </p:cNvGraphicFramePr>
          <p:nvPr>
            <p:ph sz="quarter" idx="2"/>
          </p:nvPr>
        </p:nvGraphicFramePr>
        <p:xfrm>
          <a:off x="1628775" y="5106988"/>
          <a:ext cx="5680075" cy="784225"/>
        </p:xfrm>
        <a:graphic>
          <a:graphicData uri="http://schemas.openxmlformats.org/presentationml/2006/ole">
            <mc:AlternateContent xmlns:mc="http://schemas.openxmlformats.org/markup-compatibility/2006">
              <mc:Choice xmlns:v="urn:schemas-microsoft-com:vml" Requires="v">
                <p:oleObj spid="_x0000_s7320" name="Equation" r:id="rId4" imgW="3403600" imgH="469900" progId="">
                  <p:embed/>
                </p:oleObj>
              </mc:Choice>
              <mc:Fallback>
                <p:oleObj name="Equation" r:id="rId4" imgW="3403600" imgH="469900" progId="">
                  <p:embed/>
                  <p:pic>
                    <p:nvPicPr>
                      <p:cNvPr id="0" name="Picture 2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775" y="5106988"/>
                        <a:ext cx="56800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4191000" y="2863364"/>
            <a:ext cx="4629150" cy="558800"/>
            <a:chOff x="2202" y="2201"/>
            <a:chExt cx="2916" cy="352"/>
          </a:xfrm>
        </p:grpSpPr>
        <p:sp>
          <p:nvSpPr>
            <p:cNvPr id="310278" name="Text Box 6"/>
            <p:cNvSpPr txBox="1">
              <a:spLocks noChangeArrowheads="1"/>
            </p:cNvSpPr>
            <p:nvPr/>
          </p:nvSpPr>
          <p:spPr bwMode="auto">
            <a:xfrm>
              <a:off x="2202" y="2380"/>
              <a:ext cx="366" cy="173"/>
            </a:xfrm>
            <a:prstGeom prst="rect">
              <a:avLst/>
            </a:prstGeom>
            <a:noFill/>
            <a:ln w="9525">
              <a:noFill/>
              <a:miter lim="800000"/>
              <a:headEnd/>
              <a:tailEnd/>
            </a:ln>
            <a:effectLst/>
          </p:spPr>
          <p:txBody>
            <a:bodyPr>
              <a:spAutoFit/>
            </a:bodyPr>
            <a:lstStyle/>
            <a:p>
              <a:pPr>
                <a:spcBef>
                  <a:spcPct val="50000"/>
                </a:spcBef>
              </a:pPr>
              <a:r>
                <a:rPr lang="en-US" sz="1800" baseline="30000"/>
                <a:t>1</a:t>
              </a:r>
            </a:p>
          </p:txBody>
        </p:sp>
        <p:grpSp>
          <p:nvGrpSpPr>
            <p:cNvPr id="3" name="Group 7"/>
            <p:cNvGrpSpPr>
              <a:grpSpLocks/>
            </p:cNvGrpSpPr>
            <p:nvPr/>
          </p:nvGrpSpPr>
          <p:grpSpPr bwMode="auto">
            <a:xfrm>
              <a:off x="2256" y="2201"/>
              <a:ext cx="2862" cy="343"/>
              <a:chOff x="2256" y="2201"/>
              <a:chExt cx="2862" cy="343"/>
            </a:xfrm>
          </p:grpSpPr>
          <p:sp>
            <p:nvSpPr>
              <p:cNvPr id="310280" name="Text Box 8"/>
              <p:cNvSpPr txBox="1">
                <a:spLocks noChangeArrowheads="1"/>
              </p:cNvSpPr>
              <p:nvPr/>
            </p:nvSpPr>
            <p:spPr bwMode="auto">
              <a:xfrm>
                <a:off x="3399" y="2371"/>
                <a:ext cx="306" cy="173"/>
              </a:xfrm>
              <a:prstGeom prst="rect">
                <a:avLst/>
              </a:prstGeom>
              <a:noFill/>
              <a:ln w="9525">
                <a:noFill/>
                <a:miter lim="800000"/>
                <a:headEnd/>
                <a:tailEnd/>
              </a:ln>
              <a:effectLst/>
            </p:spPr>
            <p:txBody>
              <a:bodyPr>
                <a:spAutoFit/>
              </a:bodyPr>
              <a:lstStyle/>
              <a:p>
                <a:pPr>
                  <a:spcBef>
                    <a:spcPct val="50000"/>
                  </a:spcBef>
                </a:pPr>
                <a:r>
                  <a:rPr lang="en-US" sz="1800" baseline="30000"/>
                  <a:t>2</a:t>
                </a:r>
              </a:p>
            </p:txBody>
          </p:sp>
          <p:grpSp>
            <p:nvGrpSpPr>
              <p:cNvPr id="4" name="Group 9"/>
              <p:cNvGrpSpPr>
                <a:grpSpLocks/>
              </p:cNvGrpSpPr>
              <p:nvPr/>
            </p:nvGrpSpPr>
            <p:grpSpPr bwMode="auto">
              <a:xfrm>
                <a:off x="2256" y="2201"/>
                <a:ext cx="2862" cy="343"/>
                <a:chOff x="2256" y="2201"/>
                <a:chExt cx="2862" cy="343"/>
              </a:xfrm>
            </p:grpSpPr>
            <p:grpSp>
              <p:nvGrpSpPr>
                <p:cNvPr id="5" name="Group 10"/>
                <p:cNvGrpSpPr>
                  <a:grpSpLocks/>
                </p:cNvGrpSpPr>
                <p:nvPr/>
              </p:nvGrpSpPr>
              <p:grpSpPr bwMode="auto">
                <a:xfrm>
                  <a:off x="2256" y="2201"/>
                  <a:ext cx="2862" cy="223"/>
                  <a:chOff x="1555" y="2349"/>
                  <a:chExt cx="2842" cy="205"/>
                </a:xfrm>
              </p:grpSpPr>
              <p:grpSp>
                <p:nvGrpSpPr>
                  <p:cNvPr id="6" name="Group 11"/>
                  <p:cNvGrpSpPr>
                    <a:grpSpLocks/>
                  </p:cNvGrpSpPr>
                  <p:nvPr/>
                </p:nvGrpSpPr>
                <p:grpSpPr bwMode="auto">
                  <a:xfrm>
                    <a:off x="1555" y="2359"/>
                    <a:ext cx="2842" cy="195"/>
                    <a:chOff x="1584" y="2448"/>
                    <a:chExt cx="2842" cy="195"/>
                  </a:xfrm>
                </p:grpSpPr>
                <p:grpSp>
                  <p:nvGrpSpPr>
                    <p:cNvPr id="7" name="Group 12"/>
                    <p:cNvGrpSpPr>
                      <a:grpSpLocks/>
                    </p:cNvGrpSpPr>
                    <p:nvPr/>
                  </p:nvGrpSpPr>
                  <p:grpSpPr bwMode="auto">
                    <a:xfrm>
                      <a:off x="1584" y="2448"/>
                      <a:ext cx="2256" cy="96"/>
                      <a:chOff x="1584" y="2448"/>
                      <a:chExt cx="2256" cy="96"/>
                    </a:xfrm>
                  </p:grpSpPr>
                  <p:grpSp>
                    <p:nvGrpSpPr>
                      <p:cNvPr id="8" name="Group 13"/>
                      <p:cNvGrpSpPr>
                        <a:grpSpLocks/>
                      </p:cNvGrpSpPr>
                      <p:nvPr/>
                    </p:nvGrpSpPr>
                    <p:grpSpPr bwMode="auto">
                      <a:xfrm>
                        <a:off x="1584" y="2448"/>
                        <a:ext cx="1824" cy="96"/>
                        <a:chOff x="1584" y="2448"/>
                        <a:chExt cx="1824" cy="96"/>
                      </a:xfrm>
                    </p:grpSpPr>
                    <p:grpSp>
                      <p:nvGrpSpPr>
                        <p:cNvPr id="9" name="Group 14"/>
                        <p:cNvGrpSpPr>
                          <a:grpSpLocks/>
                        </p:cNvGrpSpPr>
                        <p:nvPr/>
                      </p:nvGrpSpPr>
                      <p:grpSpPr bwMode="auto">
                        <a:xfrm>
                          <a:off x="1584" y="2448"/>
                          <a:ext cx="1824" cy="96"/>
                          <a:chOff x="1584" y="2448"/>
                          <a:chExt cx="1824" cy="96"/>
                        </a:xfrm>
                      </p:grpSpPr>
                      <p:sp>
                        <p:nvSpPr>
                          <p:cNvPr id="310287" name="Line 15"/>
                          <p:cNvSpPr>
                            <a:spLocks noChangeShapeType="1"/>
                          </p:cNvSpPr>
                          <p:nvPr/>
                        </p:nvSpPr>
                        <p:spPr bwMode="auto">
                          <a:xfrm>
                            <a:off x="1680" y="2496"/>
                            <a:ext cx="1728" cy="0"/>
                          </a:xfrm>
                          <a:prstGeom prst="line">
                            <a:avLst/>
                          </a:prstGeom>
                          <a:noFill/>
                          <a:ln w="9525">
                            <a:solidFill>
                              <a:schemeClr val="tx1"/>
                            </a:solidFill>
                            <a:round/>
                            <a:headEnd/>
                            <a:tailEnd/>
                          </a:ln>
                          <a:effectLst/>
                        </p:spPr>
                        <p:txBody>
                          <a:bodyPr wrap="none" anchor="ctr"/>
                          <a:lstStyle/>
                          <a:p>
                            <a:endParaRPr lang="en-US"/>
                          </a:p>
                        </p:txBody>
                      </p:sp>
                      <p:sp>
                        <p:nvSpPr>
                          <p:cNvPr id="310288" name="Oval 16"/>
                          <p:cNvSpPr>
                            <a:spLocks noChangeArrowheads="1"/>
                          </p:cNvSpPr>
                          <p:nvPr/>
                        </p:nvSpPr>
                        <p:spPr bwMode="auto">
                          <a:xfrm>
                            <a:off x="1584" y="2448"/>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0289" name="Oval 17"/>
                        <p:cNvSpPr>
                          <a:spLocks noChangeArrowheads="1"/>
                        </p:cNvSpPr>
                        <p:nvPr/>
                      </p:nvSpPr>
                      <p:spPr bwMode="auto">
                        <a:xfrm>
                          <a:off x="2736" y="2448"/>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0290" name="Line 18"/>
                      <p:cNvSpPr>
                        <a:spLocks noChangeShapeType="1"/>
                      </p:cNvSpPr>
                      <p:nvPr/>
                    </p:nvSpPr>
                    <p:spPr bwMode="auto">
                      <a:xfrm>
                        <a:off x="3456" y="2496"/>
                        <a:ext cx="384" cy="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310291" name="Text Box 19"/>
                    <p:cNvSpPr txBox="1">
                      <a:spLocks noChangeArrowheads="1"/>
                    </p:cNvSpPr>
                    <p:nvPr/>
                  </p:nvSpPr>
                  <p:spPr bwMode="auto">
                    <a:xfrm>
                      <a:off x="3935" y="2448"/>
                      <a:ext cx="491" cy="195"/>
                    </a:xfrm>
                    <a:prstGeom prst="rect">
                      <a:avLst/>
                    </a:prstGeom>
                    <a:noFill/>
                    <a:ln w="9525">
                      <a:noFill/>
                      <a:miter lim="800000"/>
                      <a:headEnd/>
                      <a:tailEnd/>
                    </a:ln>
                    <a:effectLst/>
                  </p:spPr>
                  <p:txBody>
                    <a:bodyPr>
                      <a:spAutoFit/>
                    </a:bodyPr>
                    <a:lstStyle/>
                    <a:p>
                      <a:r>
                        <a:rPr lang="en-US" sz="2400" baseline="30000"/>
                        <a:t>x</a:t>
                      </a:r>
                      <a:endParaRPr lang="en-US" sz="1800" baseline="30000"/>
                    </a:p>
                  </p:txBody>
                </p:sp>
              </p:grpSp>
              <p:sp>
                <p:nvSpPr>
                  <p:cNvPr id="310292" name="Oval 20"/>
                  <p:cNvSpPr>
                    <a:spLocks noChangeArrowheads="1"/>
                  </p:cNvSpPr>
                  <p:nvPr/>
                </p:nvSpPr>
                <p:spPr bwMode="auto">
                  <a:xfrm>
                    <a:off x="3350" y="2349"/>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0293" name="Text Box 21"/>
                <p:cNvSpPr txBox="1">
                  <a:spLocks noChangeArrowheads="1"/>
                </p:cNvSpPr>
                <p:nvPr/>
              </p:nvSpPr>
              <p:spPr bwMode="auto">
                <a:xfrm>
                  <a:off x="4039" y="2371"/>
                  <a:ext cx="296" cy="173"/>
                </a:xfrm>
                <a:prstGeom prst="rect">
                  <a:avLst/>
                </a:prstGeom>
                <a:noFill/>
                <a:ln w="9525">
                  <a:noFill/>
                  <a:miter lim="800000"/>
                  <a:headEnd/>
                  <a:tailEnd/>
                </a:ln>
                <a:effectLst/>
              </p:spPr>
              <p:txBody>
                <a:bodyPr>
                  <a:spAutoFit/>
                </a:bodyPr>
                <a:lstStyle/>
                <a:p>
                  <a:pPr>
                    <a:spcBef>
                      <a:spcPct val="50000"/>
                    </a:spcBef>
                  </a:pPr>
                  <a:r>
                    <a:rPr lang="en-US" sz="1800" baseline="30000"/>
                    <a:t>3</a:t>
                  </a:r>
                </a:p>
              </p:txBody>
            </p:sp>
          </p:grpSp>
        </p:grpSp>
      </p:grpSp>
      <p:graphicFrame>
        <p:nvGraphicFramePr>
          <p:cNvPr id="310294" name="Object 22"/>
          <p:cNvGraphicFramePr>
            <a:graphicFrameLocks noChangeAspect="1"/>
          </p:cNvGraphicFramePr>
          <p:nvPr/>
        </p:nvGraphicFramePr>
        <p:xfrm>
          <a:off x="1417638" y="4252913"/>
          <a:ext cx="3114675" cy="792162"/>
        </p:xfrm>
        <a:graphic>
          <a:graphicData uri="http://schemas.openxmlformats.org/presentationml/2006/ole">
            <mc:AlternateContent xmlns:mc="http://schemas.openxmlformats.org/markup-compatibility/2006">
              <mc:Choice xmlns:v="urn:schemas-microsoft-com:vml" Requires="v">
                <p:oleObj spid="_x0000_s7321" name="Equation" r:id="rId6" imgW="1511300" imgH="457200" progId="">
                  <p:embed/>
                </p:oleObj>
              </mc:Choice>
              <mc:Fallback>
                <p:oleObj name="Equation" r:id="rId6" imgW="1511300" imgH="457200" progId="">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638" y="4252913"/>
                        <a:ext cx="311467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95" name="Object 23"/>
          <p:cNvGraphicFramePr>
            <a:graphicFrameLocks noGrp="1" noChangeAspect="1"/>
          </p:cNvGraphicFramePr>
          <p:nvPr>
            <p:ph sz="quarter" idx="3"/>
          </p:nvPr>
        </p:nvGraphicFramePr>
        <p:xfrm>
          <a:off x="1511300" y="5880100"/>
          <a:ext cx="1382713" cy="320675"/>
        </p:xfrm>
        <a:graphic>
          <a:graphicData uri="http://schemas.openxmlformats.org/presentationml/2006/ole">
            <mc:AlternateContent xmlns:mc="http://schemas.openxmlformats.org/markup-compatibility/2006">
              <mc:Choice xmlns:v="urn:schemas-microsoft-com:vml" Requires="v">
                <p:oleObj spid="_x0000_s7322" name="Equation" r:id="rId8" imgW="876300" imgH="203200" progId="Equation.3">
                  <p:embed/>
                </p:oleObj>
              </mc:Choice>
              <mc:Fallback>
                <p:oleObj name="Equation" r:id="rId8" imgW="876300" imgH="203200" progId="Equation.3">
                  <p:embed/>
                  <p:pic>
                    <p:nvPicPr>
                      <p:cNvPr id="0" name="Picture 3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5880100"/>
                        <a:ext cx="1382713"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2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838200"/>
            <a:ext cx="8305800" cy="584775"/>
          </a:xfrm>
          <a:prstGeom prst="rect">
            <a:avLst/>
          </a:prstGeom>
        </p:spPr>
        <p:txBody>
          <a:bodyPr wrap="square">
            <a:spAutoFit/>
          </a:bodyPr>
          <a:lstStyle/>
          <a:p>
            <a:r>
              <a:rPr lang="en-US" sz="3200" b="1" dirty="0"/>
              <a:t>Finding the net force due to two other particles</a:t>
            </a:r>
            <a:endParaRPr lang="en-US" sz="3200" dirty="0"/>
          </a:p>
        </p:txBody>
      </p:sp>
      <mc:AlternateContent xmlns:mc="http://schemas.openxmlformats.org/markup-compatibility/2006" xmlns:a14="http://schemas.microsoft.com/office/drawing/2010/main">
        <mc:Choice Requires="a14">
          <p:sp>
            <p:nvSpPr>
              <p:cNvPr id="8" name="Rectangle 7"/>
              <p:cNvSpPr/>
              <p:nvPr/>
            </p:nvSpPr>
            <p:spPr>
              <a:xfrm>
                <a:off x="533400" y="2136339"/>
                <a:ext cx="8305800" cy="2246769"/>
              </a:xfrm>
              <a:prstGeom prst="rect">
                <a:avLst/>
              </a:prstGeom>
            </p:spPr>
            <p:txBody>
              <a:bodyPr wrap="square">
                <a:spAutoFit/>
              </a:bodyPr>
              <a:lstStyle/>
              <a:p>
                <a:r>
                  <a:rPr lang="en-US" sz="2800" dirty="0"/>
                  <a:t>(a) Figure 21-8</a:t>
                </a:r>
                <a:r>
                  <a:rPr lang="en-US" sz="2800" i="1" dirty="0"/>
                  <a:t>a </a:t>
                </a:r>
                <a:r>
                  <a:rPr lang="en-US" sz="2800" dirty="0"/>
                  <a:t>shows two positively charged particles fixed in place on an </a:t>
                </a:r>
                <a:r>
                  <a:rPr lang="en-US" sz="2800" i="1" dirty="0"/>
                  <a:t>x </a:t>
                </a:r>
                <a:r>
                  <a:rPr lang="en-US" sz="2800" dirty="0"/>
                  <a:t>axis. The charges are </a:t>
                </a:r>
                <a:r>
                  <a:rPr lang="en-US" sz="2800" i="1" dirty="0"/>
                  <a:t>q</a:t>
                </a:r>
                <a:r>
                  <a:rPr lang="en-US" sz="2800" dirty="0"/>
                  <a:t>1=1.60</a:t>
                </a:r>
                <a14:m>
                  <m:oMath xmlns:m="http://schemas.openxmlformats.org/officeDocument/2006/math">
                    <m:r>
                      <a:rPr lang="en-US" sz="2800" i="1" smtClean="0">
                        <a:latin typeface="Cambria Math"/>
                        <a:ea typeface="Cambria Math"/>
                      </a:rPr>
                      <m:t>×</m:t>
                    </m:r>
                  </m:oMath>
                </a14:m>
                <a:r>
                  <a:rPr lang="en-US" sz="2800" dirty="0"/>
                  <a:t>10</a:t>
                </a:r>
                <a:r>
                  <a:rPr lang="en-US" sz="2800" baseline="30000" dirty="0"/>
                  <a:t>-19</a:t>
                </a:r>
                <a:r>
                  <a:rPr lang="en-US" sz="2800" dirty="0"/>
                  <a:t> C and </a:t>
                </a:r>
                <a:r>
                  <a:rPr lang="en-US" sz="2800" i="1" dirty="0"/>
                  <a:t>q</a:t>
                </a:r>
                <a:r>
                  <a:rPr lang="en-US" sz="2800" dirty="0"/>
                  <a:t>2 = 3.20</a:t>
                </a:r>
                <a14:m>
                  <m:oMath xmlns:m="http://schemas.openxmlformats.org/officeDocument/2006/math">
                    <m:r>
                      <a:rPr lang="en-US" sz="2800" i="1">
                        <a:latin typeface="Cambria Math"/>
                        <a:ea typeface="Cambria Math"/>
                      </a:rPr>
                      <m:t>×</m:t>
                    </m:r>
                  </m:oMath>
                </a14:m>
                <a:r>
                  <a:rPr lang="en-US" sz="2800" dirty="0"/>
                  <a:t>10</a:t>
                </a:r>
                <a:r>
                  <a:rPr lang="en-US" sz="2800" baseline="30000" dirty="0"/>
                  <a:t>-19</a:t>
                </a:r>
                <a:r>
                  <a:rPr lang="en-US" sz="2800" dirty="0"/>
                  <a:t> C, and the particle separation is </a:t>
                </a:r>
                <a:r>
                  <a:rPr lang="en-US" sz="2800" i="1" dirty="0"/>
                  <a:t>R = </a:t>
                </a:r>
                <a:r>
                  <a:rPr lang="en-US" sz="2800" dirty="0"/>
                  <a:t>0.0200 m. What are the magnitude and direction of the electrostatic force </a:t>
                </a:r>
                <a:r>
                  <a:rPr lang="fr-FR" sz="2800" dirty="0"/>
                  <a:t>on particule 1 </a:t>
                </a:r>
                <a:r>
                  <a:rPr lang="fr-FR" sz="2800" dirty="0" err="1"/>
                  <a:t>from</a:t>
                </a:r>
                <a:r>
                  <a:rPr lang="fr-FR" sz="2800" dirty="0"/>
                  <a:t> </a:t>
                </a:r>
                <a:r>
                  <a:rPr lang="fr-FR" sz="2800" dirty="0" err="1"/>
                  <a:t>particle</a:t>
                </a:r>
                <a:r>
                  <a:rPr lang="fr-FR" sz="2800" dirty="0"/>
                  <a:t> 2?</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533400" y="2136339"/>
                <a:ext cx="8305800" cy="2246769"/>
              </a:xfrm>
              <a:prstGeom prst="rect">
                <a:avLst/>
              </a:prstGeom>
              <a:blipFill rotWithShape="1">
                <a:blip r:embed="rId2"/>
                <a:stretch>
                  <a:fillRect l="-1542" t="-2439" r="-2423" b="-6775"/>
                </a:stretch>
              </a:blipFill>
            </p:spPr>
            <p:txBody>
              <a:bodyPr/>
              <a:lstStyle/>
              <a:p>
                <a:r>
                  <a:rPr lang="en-US">
                    <a:noFill/>
                  </a:rPr>
                  <a:t> </a:t>
                </a:r>
              </a:p>
            </p:txBody>
          </p:sp>
        </mc:Fallback>
      </mc:AlternateContent>
    </p:spTree>
    <p:extLst>
      <p:ext uri="{BB962C8B-B14F-4D97-AF65-F5344CB8AC3E}">
        <p14:creationId xmlns:p14="http://schemas.microsoft.com/office/powerpoint/2010/main" val="2152531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591855" y="1367011"/>
                <a:ext cx="8153400" cy="3046988"/>
              </a:xfrm>
              <a:prstGeom prst="rect">
                <a:avLst/>
              </a:prstGeom>
            </p:spPr>
            <p:txBody>
              <a:bodyPr wrap="square">
                <a:spAutoFit/>
              </a:bodyPr>
              <a:lstStyle/>
              <a:p>
                <a:r>
                  <a:rPr lang="en-US" sz="3200" dirty="0"/>
                  <a:t>(b) Figure 21-8</a:t>
                </a:r>
                <a:r>
                  <a:rPr lang="en-US" sz="3200" i="1" dirty="0"/>
                  <a:t>c </a:t>
                </a:r>
                <a:r>
                  <a:rPr lang="en-US" sz="3200" dirty="0"/>
                  <a:t>is identical to Fig. 21-8</a:t>
                </a:r>
                <a:r>
                  <a:rPr lang="en-US" sz="3200" i="1" dirty="0"/>
                  <a:t>a </a:t>
                </a:r>
                <a:r>
                  <a:rPr lang="en-US" sz="3200" dirty="0"/>
                  <a:t>except that particle 3 now lies on the </a:t>
                </a:r>
                <a:r>
                  <a:rPr lang="en-US" sz="3200" i="1" dirty="0"/>
                  <a:t>x </a:t>
                </a:r>
                <a:r>
                  <a:rPr lang="en-US" sz="3200" dirty="0"/>
                  <a:t>axis between particles 1 and 2. Particle 3 has charge </a:t>
                </a:r>
                <a:r>
                  <a:rPr lang="en-US" sz="3200" i="1" dirty="0"/>
                  <a:t>q</a:t>
                </a:r>
                <a:r>
                  <a:rPr lang="en-US" sz="3200" dirty="0"/>
                  <a:t>3 = 3.20 </a:t>
                </a:r>
                <a14:m>
                  <m:oMath xmlns:m="http://schemas.openxmlformats.org/officeDocument/2006/math">
                    <m:r>
                      <a:rPr lang="en-US" sz="3200" i="1" smtClean="0">
                        <a:latin typeface="Cambria Math"/>
                        <a:ea typeface="Cambria Math"/>
                      </a:rPr>
                      <m:t>×</m:t>
                    </m:r>
                  </m:oMath>
                </a14:m>
                <a:r>
                  <a:rPr lang="en-US" sz="3200" dirty="0"/>
                  <a:t> 10</a:t>
                </a:r>
                <a:r>
                  <a:rPr lang="en-US" sz="3200" baseline="30000" dirty="0"/>
                  <a:t>-19 </a:t>
                </a:r>
                <a:r>
                  <a:rPr lang="en-US" sz="3200" dirty="0"/>
                  <a:t>C and is at a 3/4R distance from particle 1.What is the net electrostatic force on particle 1 due to particles 2 and 3?</a:t>
                </a:r>
              </a:p>
            </p:txBody>
          </p:sp>
        </mc:Choice>
        <mc:Fallback xmlns="">
          <p:sp>
            <p:nvSpPr>
              <p:cNvPr id="6" name="Rectangle 5"/>
              <p:cNvSpPr>
                <a:spLocks noRot="1" noChangeAspect="1" noMove="1" noResize="1" noEditPoints="1" noAdjustHandles="1" noChangeArrowheads="1" noChangeShapeType="1" noTextEdit="1"/>
              </p:cNvSpPr>
              <p:nvPr/>
            </p:nvSpPr>
            <p:spPr>
              <a:xfrm>
                <a:off x="591855" y="1367011"/>
                <a:ext cx="8153400" cy="3046988"/>
              </a:xfrm>
              <a:prstGeom prst="rect">
                <a:avLst/>
              </a:prstGeom>
              <a:blipFill rotWithShape="1">
                <a:blip r:embed="rId2"/>
                <a:stretch>
                  <a:fillRect l="-1868" t="-2600" r="-2466" b="-5600"/>
                </a:stretch>
              </a:blipFill>
            </p:spPr>
            <p:txBody>
              <a:bodyPr/>
              <a:lstStyle/>
              <a:p>
                <a:r>
                  <a:rPr lang="en-US">
                    <a:noFill/>
                  </a:rPr>
                  <a:t> </a:t>
                </a:r>
              </a:p>
            </p:txBody>
          </p:sp>
        </mc:Fallback>
      </mc:AlternateContent>
    </p:spTree>
    <p:extLst>
      <p:ext uri="{BB962C8B-B14F-4D97-AF65-F5344CB8AC3E}">
        <p14:creationId xmlns:p14="http://schemas.microsoft.com/office/powerpoint/2010/main" val="2066462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533400" y="1397675"/>
                <a:ext cx="8001000" cy="3046988"/>
              </a:xfrm>
              <a:prstGeom prst="rect">
                <a:avLst/>
              </a:prstGeom>
            </p:spPr>
            <p:txBody>
              <a:bodyPr wrap="square">
                <a:spAutoFit/>
              </a:bodyPr>
              <a:lstStyle/>
              <a:p>
                <a:r>
                  <a:rPr lang="en-US" sz="3200" dirty="0"/>
                  <a:t>(c) Figure 21-8</a:t>
                </a:r>
                <a:r>
                  <a:rPr lang="en-US" sz="3200" i="1" dirty="0"/>
                  <a:t>e </a:t>
                </a:r>
                <a:r>
                  <a:rPr lang="en-US" sz="3200" dirty="0"/>
                  <a:t>is identical to Fig. 21-8</a:t>
                </a:r>
                <a:r>
                  <a:rPr lang="en-US" sz="3200" i="1" dirty="0"/>
                  <a:t>a </a:t>
                </a:r>
                <a:r>
                  <a:rPr lang="en-US" sz="3200" dirty="0"/>
                  <a:t>except that particle 4 is now included. It has charge </a:t>
                </a:r>
                <a:r>
                  <a:rPr lang="en-US" sz="3200" i="1" dirty="0"/>
                  <a:t>q</a:t>
                </a:r>
                <a:r>
                  <a:rPr lang="en-US" sz="3200" dirty="0"/>
                  <a:t>4 =3.20</a:t>
                </a:r>
                <a14:m>
                  <m:oMath xmlns:m="http://schemas.openxmlformats.org/officeDocument/2006/math">
                    <m:r>
                      <a:rPr lang="en-US" sz="3200" i="1" smtClean="0">
                        <a:latin typeface="Cambria Math"/>
                        <a:ea typeface="Cambria Math"/>
                      </a:rPr>
                      <m:t>×</m:t>
                    </m:r>
                  </m:oMath>
                </a14:m>
                <a:r>
                  <a:rPr lang="en-US" sz="3200" dirty="0"/>
                  <a:t> 10</a:t>
                </a:r>
                <a:r>
                  <a:rPr lang="en-US" sz="3200" baseline="30000" dirty="0"/>
                  <a:t>-19 </a:t>
                </a:r>
                <a:r>
                  <a:rPr lang="en-US" sz="3200" dirty="0"/>
                  <a:t>C, is at a distance from particle 1, and lies on a line that makes an angle u  60° with the </a:t>
                </a:r>
                <a:r>
                  <a:rPr lang="en-US" sz="3200" i="1" dirty="0"/>
                  <a:t>x </a:t>
                </a:r>
                <a:r>
                  <a:rPr lang="en-US" sz="3200" dirty="0"/>
                  <a:t>axis. What is the net electrostatic force on particle 1 due to particles 2 and 4?</a:t>
                </a:r>
              </a:p>
            </p:txBody>
          </p:sp>
        </mc:Choice>
        <mc:Fallback xmlns="">
          <p:sp>
            <p:nvSpPr>
              <p:cNvPr id="6" name="Rectangle 5"/>
              <p:cNvSpPr>
                <a:spLocks noRot="1" noChangeAspect="1" noMove="1" noResize="1" noEditPoints="1" noAdjustHandles="1" noChangeArrowheads="1" noChangeShapeType="1" noTextEdit="1"/>
              </p:cNvSpPr>
              <p:nvPr/>
            </p:nvSpPr>
            <p:spPr>
              <a:xfrm>
                <a:off x="533400" y="1397675"/>
                <a:ext cx="8001000" cy="3046988"/>
              </a:xfrm>
              <a:prstGeom prst="rect">
                <a:avLst/>
              </a:prstGeom>
              <a:blipFill rotWithShape="1">
                <a:blip r:embed="rId2"/>
                <a:stretch>
                  <a:fillRect l="-1982" t="-2600" r="-2668" b="-5600"/>
                </a:stretch>
              </a:blipFill>
            </p:spPr>
            <p:txBody>
              <a:bodyPr/>
              <a:lstStyle/>
              <a:p>
                <a:r>
                  <a:rPr lang="en-US">
                    <a:noFill/>
                  </a:rPr>
                  <a:t> </a:t>
                </a:r>
              </a:p>
            </p:txBody>
          </p:sp>
        </mc:Fallback>
      </mc:AlternateContent>
    </p:spTree>
    <p:extLst>
      <p:ext uri="{BB962C8B-B14F-4D97-AF65-F5344CB8AC3E}">
        <p14:creationId xmlns:p14="http://schemas.microsoft.com/office/powerpoint/2010/main" val="69841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09600"/>
            <a:ext cx="8458200" cy="1600200"/>
          </a:xfrm>
        </p:spPr>
        <p:txBody>
          <a:bodyPr>
            <a:noAutofit/>
          </a:bodyPr>
          <a:lstStyle/>
          <a:p>
            <a:r>
              <a:rPr lang="en-US" sz="6000" dirty="0"/>
              <a:t>Lecture on Electricity: Coulomb’s Law</a:t>
            </a:r>
          </a:p>
        </p:txBody>
      </p:sp>
      <p:sp>
        <p:nvSpPr>
          <p:cNvPr id="3" name="Subtitle 2"/>
          <p:cNvSpPr>
            <a:spLocks noGrp="1"/>
          </p:cNvSpPr>
          <p:nvPr>
            <p:ph type="subTitle" idx="1"/>
          </p:nvPr>
        </p:nvSpPr>
        <p:spPr>
          <a:xfrm>
            <a:off x="76200" y="2514600"/>
            <a:ext cx="8763000" cy="4038600"/>
          </a:xfrm>
        </p:spPr>
        <p:txBody>
          <a:bodyPr>
            <a:normAutofit/>
          </a:bodyPr>
          <a:lstStyle/>
          <a:p>
            <a:r>
              <a:rPr lang="en-US" sz="2400" dirty="0">
                <a:solidFill>
                  <a:schemeClr val="tx1"/>
                </a:solidFill>
              </a:rPr>
              <a:t>Prof. Dr. Md. Abu </a:t>
            </a:r>
            <a:r>
              <a:rPr lang="en-US" sz="2400" dirty="0" err="1">
                <a:solidFill>
                  <a:schemeClr val="tx1"/>
                </a:solidFill>
              </a:rPr>
              <a:t>Saklayen</a:t>
            </a:r>
            <a:endParaRPr lang="en-US" sz="2400" dirty="0">
              <a:solidFill>
                <a:schemeClr val="tx1"/>
              </a:solidFill>
            </a:endParaRPr>
          </a:p>
          <a:p>
            <a:r>
              <a:rPr lang="en-US" sz="2800" b="1" dirty="0">
                <a:solidFill>
                  <a:schemeClr val="tx1"/>
                </a:solidFill>
              </a:rPr>
              <a:t>United International University</a:t>
            </a:r>
          </a:p>
          <a:p>
            <a:pPr lvl="0"/>
            <a:endParaRPr lang="en-US" sz="2800" b="1" dirty="0">
              <a:solidFill>
                <a:schemeClr val="tx1"/>
              </a:solidFill>
            </a:endParaRPr>
          </a:p>
          <a:p>
            <a:pPr lvl="0"/>
            <a:r>
              <a:rPr lang="en-US" sz="1800" dirty="0">
                <a:solidFill>
                  <a:prstClr val="black"/>
                </a:solidFill>
              </a:rPr>
              <a:t>Reference Books: </a:t>
            </a:r>
            <a:r>
              <a:rPr lang="en-US" sz="1800" dirty="0">
                <a:solidFill>
                  <a:schemeClr val="tx1"/>
                </a:solidFill>
              </a:rPr>
              <a:t>1. Fundamentals of Physics-</a:t>
            </a:r>
          </a:p>
          <a:p>
            <a:r>
              <a:rPr lang="en-US" sz="1800" dirty="0">
                <a:solidFill>
                  <a:schemeClr val="tx1"/>
                </a:solidFill>
              </a:rPr>
              <a:t>  By </a:t>
            </a:r>
            <a:r>
              <a:rPr lang="en-US" sz="1800" dirty="0" err="1">
                <a:solidFill>
                  <a:schemeClr val="tx1"/>
                </a:solidFill>
              </a:rPr>
              <a:t>Halliday</a:t>
            </a:r>
            <a:r>
              <a:rPr lang="en-US" sz="1800" dirty="0">
                <a:solidFill>
                  <a:schemeClr val="tx1"/>
                </a:solidFill>
              </a:rPr>
              <a:t>-</a:t>
            </a:r>
            <a:r>
              <a:rPr lang="en-US" sz="1800" dirty="0" err="1">
                <a:solidFill>
                  <a:schemeClr val="tx1"/>
                </a:solidFill>
              </a:rPr>
              <a:t>Resnick</a:t>
            </a:r>
            <a:r>
              <a:rPr lang="en-US" sz="1800" dirty="0">
                <a:solidFill>
                  <a:schemeClr val="tx1"/>
                </a:solidFill>
              </a:rPr>
              <a:t>-Walker (10</a:t>
            </a:r>
            <a:r>
              <a:rPr lang="en-US" sz="1800" baseline="30000" dirty="0">
                <a:solidFill>
                  <a:schemeClr val="tx1"/>
                </a:solidFill>
              </a:rPr>
              <a:t>th</a:t>
            </a:r>
            <a:r>
              <a:rPr lang="en-US" sz="1800" dirty="0">
                <a:solidFill>
                  <a:schemeClr val="tx1"/>
                </a:solidFill>
              </a:rPr>
              <a:t> edition)</a:t>
            </a:r>
          </a:p>
          <a:p>
            <a:r>
              <a:rPr lang="en-US" sz="2800" dirty="0">
                <a:solidFill>
                  <a:schemeClr val="tx1"/>
                </a:solidFill>
              </a:rPr>
              <a:t>             </a:t>
            </a:r>
            <a:r>
              <a:rPr lang="en-US" sz="1800" dirty="0">
                <a:solidFill>
                  <a:schemeClr val="tx1"/>
                </a:solidFill>
              </a:rPr>
              <a:t>2. Physics for Engineers (Par-II)-By Dr. </a:t>
            </a:r>
            <a:r>
              <a:rPr lang="en-US" sz="1800" dirty="0" err="1">
                <a:solidFill>
                  <a:schemeClr val="tx1"/>
                </a:solidFill>
              </a:rPr>
              <a:t>Giasuddin</a:t>
            </a:r>
            <a:r>
              <a:rPr lang="en-US" sz="1800" dirty="0">
                <a:solidFill>
                  <a:schemeClr val="tx1"/>
                </a:solidFill>
              </a:rPr>
              <a:t> Ahmed</a:t>
            </a:r>
          </a:p>
        </p:txBody>
      </p:sp>
    </p:spTree>
    <p:extLst>
      <p:ext uri="{BB962C8B-B14F-4D97-AF65-F5344CB8AC3E}">
        <p14:creationId xmlns:p14="http://schemas.microsoft.com/office/powerpoint/2010/main" val="741327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89" name="Picture 1"/>
          <p:cNvPicPr>
            <a:picLocks noChangeAspect="1" noChangeArrowheads="1"/>
          </p:cNvPicPr>
          <p:nvPr/>
        </p:nvPicPr>
        <p:blipFill>
          <a:blip r:embed="rId3"/>
          <a:srcRect/>
          <a:stretch>
            <a:fillRect/>
          </a:stretch>
        </p:blipFill>
        <p:spPr bwMode="auto">
          <a:xfrm>
            <a:off x="0" y="4914900"/>
            <a:ext cx="9144000" cy="1943100"/>
          </a:xfrm>
          <a:prstGeom prst="rect">
            <a:avLst/>
          </a:prstGeom>
          <a:noFill/>
          <a:ln w="9525">
            <a:noFill/>
            <a:miter lim="800000"/>
            <a:headEnd/>
            <a:tailEnd/>
          </a:ln>
          <a:effectLst/>
        </p:spPr>
      </p:pic>
    </p:spTree>
    <p:extLst>
      <p:ext uri="{BB962C8B-B14F-4D97-AF65-F5344CB8AC3E}">
        <p14:creationId xmlns:p14="http://schemas.microsoft.com/office/powerpoint/2010/main" val="2798162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43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14600"/>
            <a:ext cx="4343400" cy="417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0"/>
            <a:ext cx="472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Grp="1" noChangeAspect="1" noChangeArrowheads="1"/>
          </p:cNvPicPr>
          <p:nvPr>
            <p:ph sz="quarter" idx="2"/>
          </p:nvPr>
        </p:nvPicPr>
        <p:blipFill>
          <a:blip r:embed="rId6">
            <a:extLst>
              <a:ext uri="{28A0092B-C50C-407E-A947-70E740481C1C}">
                <a14:useLocalDpi xmlns:a14="http://schemas.microsoft.com/office/drawing/2010/main" val="0"/>
              </a:ext>
            </a:extLst>
          </a:blip>
          <a:srcRect/>
          <a:stretch>
            <a:fillRect/>
          </a:stretch>
        </p:blipFill>
        <p:spPr bwMode="auto">
          <a:xfrm>
            <a:off x="4419600" y="2133600"/>
            <a:ext cx="46156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412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4911725" y="3910013"/>
            <a:ext cx="184150" cy="366712"/>
          </a:xfrm>
          <a:prstGeom prst="rect">
            <a:avLst/>
          </a:prstGeom>
          <a:noFill/>
          <a:ln w="9525">
            <a:noFill/>
            <a:miter lim="800000"/>
            <a:headEnd/>
            <a:tailEnd/>
          </a:ln>
          <a:effectLst/>
        </p:spPr>
        <p:txBody>
          <a:bodyPr wrap="none">
            <a:spAutoFit/>
          </a:bodyPr>
          <a:lstStyle/>
          <a:p>
            <a:endParaRPr lang="en-US" sz="1800"/>
          </a:p>
        </p:txBody>
      </p:sp>
      <p:sp>
        <p:nvSpPr>
          <p:cNvPr id="357379" name="Text Box 3"/>
          <p:cNvSpPr txBox="1">
            <a:spLocks noChangeArrowheads="1"/>
          </p:cNvSpPr>
          <p:nvPr/>
        </p:nvSpPr>
        <p:spPr bwMode="auto">
          <a:xfrm>
            <a:off x="685800" y="4648200"/>
            <a:ext cx="6629400" cy="366713"/>
          </a:xfrm>
          <a:prstGeom prst="rect">
            <a:avLst/>
          </a:prstGeom>
          <a:noFill/>
          <a:ln w="9525">
            <a:noFill/>
            <a:miter lim="800000"/>
            <a:headEnd/>
            <a:tailEnd/>
          </a:ln>
          <a:effectLst/>
        </p:spPr>
        <p:txBody>
          <a:bodyPr>
            <a:spAutoFit/>
          </a:bodyPr>
          <a:lstStyle/>
          <a:p>
            <a:r>
              <a:rPr lang="en-US" sz="1800" b="1" dirty="0"/>
              <a:t>Question:</a:t>
            </a:r>
            <a:r>
              <a:rPr lang="en-US" sz="1800" dirty="0"/>
              <a:t> What is the net force on q</a:t>
            </a:r>
            <a:r>
              <a:rPr lang="en-US" sz="1800" baseline="-25000" dirty="0"/>
              <a:t>1</a:t>
            </a:r>
            <a:r>
              <a:rPr lang="en-US" sz="1800" dirty="0"/>
              <a:t> and in what direction?</a:t>
            </a:r>
          </a:p>
        </p:txBody>
      </p:sp>
      <p:sp>
        <p:nvSpPr>
          <p:cNvPr id="357380" name="Text Box 4"/>
          <p:cNvSpPr txBox="1">
            <a:spLocks noChangeArrowheads="1"/>
          </p:cNvSpPr>
          <p:nvPr/>
        </p:nvSpPr>
        <p:spPr bwMode="auto">
          <a:xfrm>
            <a:off x="1295400" y="5105400"/>
            <a:ext cx="7543800" cy="641350"/>
          </a:xfrm>
          <a:prstGeom prst="rect">
            <a:avLst/>
          </a:prstGeom>
          <a:noFill/>
          <a:ln w="9525">
            <a:noFill/>
            <a:miter lim="800000"/>
            <a:headEnd/>
            <a:tailEnd/>
          </a:ln>
          <a:effectLst/>
        </p:spPr>
        <p:txBody>
          <a:bodyPr>
            <a:spAutoFit/>
          </a:bodyPr>
          <a:lstStyle/>
          <a:p>
            <a:r>
              <a:rPr lang="en-US" sz="1800"/>
              <a:t>Hint : Find x and y components of force on q</a:t>
            </a:r>
            <a:r>
              <a:rPr lang="en-US" sz="1800" baseline="-25000"/>
              <a:t>1</a:t>
            </a:r>
            <a:r>
              <a:rPr lang="en-US" sz="1800"/>
              <a:t> due to q</a:t>
            </a:r>
            <a:r>
              <a:rPr lang="en-US" sz="1800" baseline="-25000"/>
              <a:t>2 </a:t>
            </a:r>
            <a:r>
              <a:rPr lang="en-US" sz="1800"/>
              <a:t>and q</a:t>
            </a:r>
            <a:r>
              <a:rPr lang="en-US" sz="1800" baseline="-25000"/>
              <a:t>3 </a:t>
            </a:r>
            <a:r>
              <a:rPr lang="en-US" sz="1800"/>
              <a:t>and add them up.</a:t>
            </a:r>
          </a:p>
        </p:txBody>
      </p:sp>
      <p:sp>
        <p:nvSpPr>
          <p:cNvPr id="357381" name="Text Box 5"/>
          <p:cNvSpPr txBox="1">
            <a:spLocks noChangeArrowheads="1"/>
          </p:cNvSpPr>
          <p:nvPr/>
        </p:nvSpPr>
        <p:spPr bwMode="auto">
          <a:xfrm>
            <a:off x="1828800" y="3581400"/>
            <a:ext cx="755650" cy="366713"/>
          </a:xfrm>
          <a:prstGeom prst="rect">
            <a:avLst/>
          </a:prstGeom>
          <a:noFill/>
          <a:ln w="9525">
            <a:noFill/>
            <a:miter lim="800000"/>
            <a:headEnd/>
            <a:tailEnd/>
          </a:ln>
          <a:effectLst/>
        </p:spPr>
        <p:txBody>
          <a:bodyPr>
            <a:spAutoFit/>
          </a:bodyPr>
          <a:lstStyle/>
          <a:p>
            <a:pPr>
              <a:spcBef>
                <a:spcPct val="50000"/>
              </a:spcBef>
            </a:pPr>
            <a:r>
              <a:rPr lang="en-US" sz="1800"/>
              <a:t>F</a:t>
            </a:r>
            <a:r>
              <a:rPr lang="en-US" sz="1800" baseline="-25000"/>
              <a:t>12</a:t>
            </a:r>
            <a:endParaRPr lang="en-US" sz="1800"/>
          </a:p>
        </p:txBody>
      </p:sp>
      <p:sp>
        <p:nvSpPr>
          <p:cNvPr id="357382" name="Text Box 6"/>
          <p:cNvSpPr txBox="1">
            <a:spLocks noChangeArrowheads="1"/>
          </p:cNvSpPr>
          <p:nvPr/>
        </p:nvSpPr>
        <p:spPr bwMode="auto">
          <a:xfrm>
            <a:off x="3581400" y="3124200"/>
            <a:ext cx="493713" cy="641350"/>
          </a:xfrm>
          <a:prstGeom prst="rect">
            <a:avLst/>
          </a:prstGeom>
          <a:noFill/>
          <a:ln w="9525">
            <a:noFill/>
            <a:miter lim="800000"/>
            <a:headEnd/>
            <a:tailEnd/>
          </a:ln>
          <a:effectLst/>
        </p:spPr>
        <p:txBody>
          <a:bodyPr>
            <a:spAutoFit/>
          </a:bodyPr>
          <a:lstStyle/>
          <a:p>
            <a:pPr>
              <a:spcBef>
                <a:spcPct val="50000"/>
              </a:spcBef>
            </a:pPr>
            <a:r>
              <a:rPr lang="en-US" sz="1800"/>
              <a:t>F</a:t>
            </a:r>
            <a:r>
              <a:rPr lang="en-US" sz="1800" baseline="-25000"/>
              <a:t>13</a:t>
            </a:r>
            <a:endParaRPr lang="en-US" sz="1800"/>
          </a:p>
          <a:p>
            <a:endParaRPr lang="en-US" sz="1800"/>
          </a:p>
        </p:txBody>
      </p:sp>
      <p:sp>
        <p:nvSpPr>
          <p:cNvPr id="357383" name="Line 7"/>
          <p:cNvSpPr>
            <a:spLocks noChangeShapeType="1"/>
          </p:cNvSpPr>
          <p:nvPr/>
        </p:nvSpPr>
        <p:spPr bwMode="auto">
          <a:xfrm flipV="1">
            <a:off x="3429000" y="3124200"/>
            <a:ext cx="228600" cy="457200"/>
          </a:xfrm>
          <a:prstGeom prst="line">
            <a:avLst/>
          </a:prstGeom>
          <a:noFill/>
          <a:ln w="28575">
            <a:solidFill>
              <a:schemeClr val="tx1"/>
            </a:solidFill>
            <a:round/>
            <a:headEnd/>
            <a:tailEnd type="triangle" w="med" len="med"/>
          </a:ln>
          <a:effectLst/>
        </p:spPr>
        <p:txBody>
          <a:bodyPr/>
          <a:lstStyle/>
          <a:p>
            <a:endParaRPr lang="en-US"/>
          </a:p>
        </p:txBody>
      </p:sp>
      <p:sp>
        <p:nvSpPr>
          <p:cNvPr id="357384" name="Line 8"/>
          <p:cNvSpPr>
            <a:spLocks noChangeShapeType="1"/>
          </p:cNvSpPr>
          <p:nvPr/>
        </p:nvSpPr>
        <p:spPr bwMode="auto">
          <a:xfrm flipH="1">
            <a:off x="1981200" y="3581400"/>
            <a:ext cx="1447800" cy="0"/>
          </a:xfrm>
          <a:prstGeom prst="line">
            <a:avLst/>
          </a:prstGeom>
          <a:noFill/>
          <a:ln w="28575">
            <a:solidFill>
              <a:schemeClr val="tx1"/>
            </a:solidFill>
            <a:round/>
            <a:headEnd/>
            <a:tailEnd type="triangle" w="med" len="med"/>
          </a:ln>
          <a:effectLst/>
        </p:spPr>
        <p:txBody>
          <a:bodyPr/>
          <a:lstStyle/>
          <a:p>
            <a:endParaRPr lang="en-US"/>
          </a:p>
        </p:txBody>
      </p:sp>
      <p:sp>
        <p:nvSpPr>
          <p:cNvPr id="357385" name="Line 9"/>
          <p:cNvSpPr>
            <a:spLocks noChangeShapeType="1"/>
          </p:cNvSpPr>
          <p:nvPr/>
        </p:nvSpPr>
        <p:spPr bwMode="auto">
          <a:xfrm flipH="1" flipV="1">
            <a:off x="2057400" y="3124200"/>
            <a:ext cx="1371600" cy="457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0"/>
          <p:cNvGrpSpPr>
            <a:grpSpLocks/>
          </p:cNvGrpSpPr>
          <p:nvPr/>
        </p:nvGrpSpPr>
        <p:grpSpPr bwMode="auto">
          <a:xfrm>
            <a:off x="990600" y="228600"/>
            <a:ext cx="4778375" cy="3871913"/>
            <a:chOff x="624" y="144"/>
            <a:chExt cx="3010" cy="2439"/>
          </a:xfrm>
        </p:grpSpPr>
        <p:sp>
          <p:nvSpPr>
            <p:cNvPr id="357387" name="Text Box 11"/>
            <p:cNvSpPr txBox="1">
              <a:spLocks noChangeArrowheads="1"/>
            </p:cNvSpPr>
            <p:nvPr/>
          </p:nvSpPr>
          <p:spPr bwMode="auto">
            <a:xfrm>
              <a:off x="1680" y="2352"/>
              <a:ext cx="834" cy="231"/>
            </a:xfrm>
            <a:prstGeom prst="rect">
              <a:avLst/>
            </a:prstGeom>
            <a:noFill/>
            <a:ln w="12700">
              <a:noFill/>
              <a:miter lim="800000"/>
              <a:headEnd/>
              <a:tailEnd/>
            </a:ln>
            <a:effectLst/>
          </p:spPr>
          <p:txBody>
            <a:bodyPr>
              <a:spAutoFit/>
            </a:bodyPr>
            <a:lstStyle/>
            <a:p>
              <a:pPr>
                <a:spcBef>
                  <a:spcPct val="50000"/>
                </a:spcBef>
              </a:pPr>
              <a:r>
                <a:rPr lang="en-US" sz="1800"/>
                <a:t>q</a:t>
              </a:r>
              <a:r>
                <a:rPr lang="en-US" sz="1800" baseline="-25000"/>
                <a:t>1</a:t>
              </a:r>
              <a:r>
                <a:rPr lang="en-US" sz="1800"/>
                <a:t>= + 1 nC</a:t>
              </a:r>
              <a:endParaRPr lang="en-US" sz="1800" baseline="-25000"/>
            </a:p>
          </p:txBody>
        </p:sp>
        <p:sp>
          <p:nvSpPr>
            <p:cNvPr id="357388" name="Text Box 12"/>
            <p:cNvSpPr txBox="1">
              <a:spLocks noChangeArrowheads="1"/>
            </p:cNvSpPr>
            <p:nvPr/>
          </p:nvSpPr>
          <p:spPr bwMode="auto">
            <a:xfrm>
              <a:off x="2832" y="2352"/>
              <a:ext cx="802" cy="231"/>
            </a:xfrm>
            <a:prstGeom prst="rect">
              <a:avLst/>
            </a:prstGeom>
            <a:noFill/>
            <a:ln w="12700">
              <a:noFill/>
              <a:miter lim="800000"/>
              <a:headEnd/>
              <a:tailEnd/>
            </a:ln>
            <a:effectLst/>
          </p:spPr>
          <p:txBody>
            <a:bodyPr>
              <a:spAutoFit/>
            </a:bodyPr>
            <a:lstStyle/>
            <a:p>
              <a:r>
                <a:rPr lang="en-US" sz="1800"/>
                <a:t>q</a:t>
              </a:r>
              <a:r>
                <a:rPr lang="en-US" sz="1800" baseline="-25000"/>
                <a:t>2</a:t>
              </a:r>
              <a:r>
                <a:rPr lang="en-US" sz="1800"/>
                <a:t>= + 1 nC</a:t>
              </a:r>
              <a:endParaRPr lang="en-US" sz="1800" baseline="-25000"/>
            </a:p>
          </p:txBody>
        </p:sp>
        <p:grpSp>
          <p:nvGrpSpPr>
            <p:cNvPr id="3" name="Group 13"/>
            <p:cNvGrpSpPr>
              <a:grpSpLocks/>
            </p:cNvGrpSpPr>
            <p:nvPr/>
          </p:nvGrpSpPr>
          <p:grpSpPr bwMode="auto">
            <a:xfrm>
              <a:off x="624" y="144"/>
              <a:ext cx="2972" cy="2295"/>
              <a:chOff x="624" y="144"/>
              <a:chExt cx="2972" cy="2295"/>
            </a:xfrm>
          </p:grpSpPr>
          <p:sp>
            <p:nvSpPr>
              <p:cNvPr id="357390" name="Rectangle 14"/>
              <p:cNvSpPr>
                <a:spLocks noChangeArrowheads="1"/>
              </p:cNvSpPr>
              <p:nvPr/>
            </p:nvSpPr>
            <p:spPr bwMode="auto">
              <a:xfrm>
                <a:off x="3480" y="700"/>
                <a:ext cx="116" cy="231"/>
              </a:xfrm>
              <a:prstGeom prst="rect">
                <a:avLst/>
              </a:prstGeom>
              <a:noFill/>
              <a:ln w="9525">
                <a:noFill/>
                <a:miter lim="800000"/>
                <a:headEnd/>
                <a:tailEnd/>
              </a:ln>
              <a:effectLst/>
            </p:spPr>
            <p:txBody>
              <a:bodyPr wrap="none">
                <a:spAutoFit/>
              </a:bodyPr>
              <a:lstStyle/>
              <a:p>
                <a:endParaRPr lang="en-US" sz="1800"/>
              </a:p>
            </p:txBody>
          </p:sp>
          <p:sp>
            <p:nvSpPr>
              <p:cNvPr id="357391" name="Line 15"/>
              <p:cNvSpPr>
                <a:spLocks noChangeShapeType="1"/>
              </p:cNvSpPr>
              <p:nvPr/>
            </p:nvSpPr>
            <p:spPr bwMode="auto">
              <a:xfrm>
                <a:off x="624" y="2256"/>
                <a:ext cx="2736" cy="0"/>
              </a:xfrm>
              <a:prstGeom prst="line">
                <a:avLst/>
              </a:prstGeom>
              <a:noFill/>
              <a:ln w="12700">
                <a:solidFill>
                  <a:schemeClr val="tx1"/>
                </a:solidFill>
                <a:round/>
                <a:headEnd/>
                <a:tailEnd/>
              </a:ln>
              <a:effectLst/>
            </p:spPr>
            <p:txBody>
              <a:bodyPr/>
              <a:lstStyle/>
              <a:p>
                <a:endParaRPr lang="en-US"/>
              </a:p>
            </p:txBody>
          </p:sp>
          <p:sp>
            <p:nvSpPr>
              <p:cNvPr id="357392" name="Line 16"/>
              <p:cNvSpPr>
                <a:spLocks noChangeShapeType="1"/>
              </p:cNvSpPr>
              <p:nvPr/>
            </p:nvSpPr>
            <p:spPr bwMode="auto">
              <a:xfrm>
                <a:off x="3120" y="432"/>
                <a:ext cx="0" cy="1824"/>
              </a:xfrm>
              <a:prstGeom prst="line">
                <a:avLst/>
              </a:prstGeom>
              <a:noFill/>
              <a:ln w="12700">
                <a:solidFill>
                  <a:schemeClr val="tx1"/>
                </a:solidFill>
                <a:round/>
                <a:headEnd/>
                <a:tailEnd/>
              </a:ln>
              <a:effectLst/>
            </p:spPr>
            <p:txBody>
              <a:bodyPr/>
              <a:lstStyle/>
              <a:p>
                <a:endParaRPr lang="en-US"/>
              </a:p>
            </p:txBody>
          </p:sp>
          <p:sp>
            <p:nvSpPr>
              <p:cNvPr id="357393" name="Line 17"/>
              <p:cNvSpPr>
                <a:spLocks noChangeShapeType="1"/>
              </p:cNvSpPr>
              <p:nvPr/>
            </p:nvSpPr>
            <p:spPr bwMode="auto">
              <a:xfrm flipH="1">
                <a:off x="2160" y="432"/>
                <a:ext cx="960" cy="1824"/>
              </a:xfrm>
              <a:prstGeom prst="line">
                <a:avLst/>
              </a:prstGeom>
              <a:noFill/>
              <a:ln w="12700">
                <a:solidFill>
                  <a:schemeClr val="tx1"/>
                </a:solidFill>
                <a:round/>
                <a:headEnd/>
                <a:tailEnd/>
              </a:ln>
              <a:effectLst/>
            </p:spPr>
            <p:txBody>
              <a:bodyPr/>
              <a:lstStyle/>
              <a:p>
                <a:endParaRPr lang="en-US"/>
              </a:p>
            </p:txBody>
          </p:sp>
          <p:sp>
            <p:nvSpPr>
              <p:cNvPr id="357394" name="Line 18"/>
              <p:cNvSpPr>
                <a:spLocks noChangeShapeType="1"/>
              </p:cNvSpPr>
              <p:nvPr/>
            </p:nvSpPr>
            <p:spPr bwMode="auto">
              <a:xfrm flipV="1">
                <a:off x="2160" y="384"/>
                <a:ext cx="0" cy="1872"/>
              </a:xfrm>
              <a:prstGeom prst="line">
                <a:avLst/>
              </a:prstGeom>
              <a:noFill/>
              <a:ln w="12700">
                <a:solidFill>
                  <a:schemeClr val="tx1"/>
                </a:solidFill>
                <a:round/>
                <a:headEnd/>
                <a:tailEnd/>
              </a:ln>
              <a:effectLst/>
            </p:spPr>
            <p:txBody>
              <a:bodyPr/>
              <a:lstStyle/>
              <a:p>
                <a:endParaRPr lang="en-US"/>
              </a:p>
            </p:txBody>
          </p:sp>
          <p:sp>
            <p:nvSpPr>
              <p:cNvPr id="357395" name="Oval 19"/>
              <p:cNvSpPr>
                <a:spLocks noChangeArrowheads="1"/>
              </p:cNvSpPr>
              <p:nvPr/>
            </p:nvSpPr>
            <p:spPr bwMode="auto">
              <a:xfrm>
                <a:off x="3072" y="432"/>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7396" name="Oval 20"/>
              <p:cNvSpPr>
                <a:spLocks noChangeArrowheads="1"/>
              </p:cNvSpPr>
              <p:nvPr/>
            </p:nvSpPr>
            <p:spPr bwMode="auto">
              <a:xfrm>
                <a:off x="2112" y="2208"/>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7397" name="Oval 21"/>
              <p:cNvSpPr>
                <a:spLocks noChangeArrowheads="1"/>
              </p:cNvSpPr>
              <p:nvPr/>
            </p:nvSpPr>
            <p:spPr bwMode="auto">
              <a:xfrm>
                <a:off x="3072" y="2208"/>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7398" name="Text Box 22"/>
              <p:cNvSpPr txBox="1">
                <a:spLocks noChangeArrowheads="1"/>
              </p:cNvSpPr>
              <p:nvPr/>
            </p:nvSpPr>
            <p:spPr bwMode="auto">
              <a:xfrm>
                <a:off x="1872" y="432"/>
                <a:ext cx="336" cy="231"/>
              </a:xfrm>
              <a:prstGeom prst="rect">
                <a:avLst/>
              </a:prstGeom>
              <a:noFill/>
              <a:ln w="12700">
                <a:noFill/>
                <a:miter lim="800000"/>
                <a:headEnd/>
                <a:tailEnd/>
              </a:ln>
              <a:effectLst/>
            </p:spPr>
            <p:txBody>
              <a:bodyPr>
                <a:spAutoFit/>
              </a:bodyPr>
              <a:lstStyle/>
              <a:p>
                <a:pPr eaLnBrk="1" hangingPunct="1">
                  <a:spcBef>
                    <a:spcPct val="50000"/>
                  </a:spcBef>
                </a:pPr>
                <a:r>
                  <a:rPr lang="en-US" sz="1800"/>
                  <a:t>+y</a:t>
                </a:r>
              </a:p>
            </p:txBody>
          </p:sp>
          <p:sp>
            <p:nvSpPr>
              <p:cNvPr id="357399" name="Text Box 23"/>
              <p:cNvSpPr txBox="1">
                <a:spLocks noChangeArrowheads="1"/>
              </p:cNvSpPr>
              <p:nvPr/>
            </p:nvSpPr>
            <p:spPr bwMode="auto">
              <a:xfrm>
                <a:off x="3216" y="2208"/>
                <a:ext cx="288" cy="231"/>
              </a:xfrm>
              <a:prstGeom prst="rect">
                <a:avLst/>
              </a:prstGeom>
              <a:noFill/>
              <a:ln w="12700">
                <a:noFill/>
                <a:miter lim="800000"/>
                <a:headEnd/>
                <a:tailEnd/>
              </a:ln>
              <a:effectLst/>
            </p:spPr>
            <p:txBody>
              <a:bodyPr>
                <a:spAutoFit/>
              </a:bodyPr>
              <a:lstStyle/>
              <a:p>
                <a:pPr eaLnBrk="1" hangingPunct="1">
                  <a:spcBef>
                    <a:spcPct val="50000"/>
                  </a:spcBef>
                </a:pPr>
                <a:r>
                  <a:rPr lang="en-US" sz="1800"/>
                  <a:t>+x</a:t>
                </a:r>
              </a:p>
            </p:txBody>
          </p:sp>
          <p:graphicFrame>
            <p:nvGraphicFramePr>
              <p:cNvPr id="357400" name="Object 24"/>
              <p:cNvGraphicFramePr>
                <a:graphicFrameLocks noChangeAspect="1"/>
              </p:cNvGraphicFramePr>
              <p:nvPr/>
            </p:nvGraphicFramePr>
            <p:xfrm>
              <a:off x="2304" y="1008"/>
              <a:ext cx="423" cy="205"/>
            </p:xfrm>
            <a:graphic>
              <a:graphicData uri="http://schemas.openxmlformats.org/presentationml/2006/ole">
                <mc:AlternateContent xmlns:mc="http://schemas.openxmlformats.org/markup-compatibility/2006">
                  <mc:Choice xmlns:v="urn:schemas-microsoft-com:vml" Requires="v">
                    <p:oleObj spid="_x0000_s8244" name="Equation" r:id="rId4" imgW="495300" imgH="241300" progId="">
                      <p:embed/>
                    </p:oleObj>
                  </mc:Choice>
                  <mc:Fallback>
                    <p:oleObj name="Equation" r:id="rId4" imgW="495300" imgH="24130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008"/>
                            <a:ext cx="423"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401" name="Text Box 25"/>
              <p:cNvSpPr txBox="1">
                <a:spLocks noChangeArrowheads="1"/>
              </p:cNvSpPr>
              <p:nvPr/>
            </p:nvSpPr>
            <p:spPr bwMode="auto">
              <a:xfrm>
                <a:off x="3120" y="1200"/>
                <a:ext cx="468" cy="231"/>
              </a:xfrm>
              <a:prstGeom prst="rect">
                <a:avLst/>
              </a:prstGeom>
              <a:noFill/>
              <a:ln w="12700">
                <a:noFill/>
                <a:miter lim="800000"/>
                <a:headEnd/>
                <a:tailEnd/>
              </a:ln>
              <a:effectLst/>
            </p:spPr>
            <p:txBody>
              <a:bodyPr wrap="none">
                <a:spAutoFit/>
              </a:bodyPr>
              <a:lstStyle/>
              <a:p>
                <a:r>
                  <a:rPr lang="en-US" sz="1800"/>
                  <a:t>2 cm </a:t>
                </a:r>
              </a:p>
            </p:txBody>
          </p:sp>
          <p:sp>
            <p:nvSpPr>
              <p:cNvPr id="357402" name="Text Box 26"/>
              <p:cNvSpPr txBox="1">
                <a:spLocks noChangeArrowheads="1"/>
              </p:cNvSpPr>
              <p:nvPr/>
            </p:nvSpPr>
            <p:spPr bwMode="auto">
              <a:xfrm>
                <a:off x="2496" y="2208"/>
                <a:ext cx="432" cy="231"/>
              </a:xfrm>
              <a:prstGeom prst="rect">
                <a:avLst/>
              </a:prstGeom>
              <a:noFill/>
              <a:ln w="12700">
                <a:noFill/>
                <a:miter lim="800000"/>
                <a:headEnd/>
                <a:tailEnd/>
              </a:ln>
              <a:effectLst/>
            </p:spPr>
            <p:txBody>
              <a:bodyPr>
                <a:spAutoFit/>
              </a:bodyPr>
              <a:lstStyle/>
              <a:p>
                <a:r>
                  <a:rPr lang="en-US" sz="1800"/>
                  <a:t>1 cm</a:t>
                </a:r>
              </a:p>
            </p:txBody>
          </p:sp>
          <p:sp>
            <p:nvSpPr>
              <p:cNvPr id="357403" name="Rectangle 27"/>
              <p:cNvSpPr>
                <a:spLocks noChangeArrowheads="1"/>
              </p:cNvSpPr>
              <p:nvPr/>
            </p:nvSpPr>
            <p:spPr bwMode="auto">
              <a:xfrm>
                <a:off x="2784" y="144"/>
                <a:ext cx="765" cy="231"/>
              </a:xfrm>
              <a:prstGeom prst="rect">
                <a:avLst/>
              </a:prstGeom>
              <a:noFill/>
              <a:ln w="12700">
                <a:noFill/>
                <a:miter lim="800000"/>
                <a:headEnd/>
                <a:tailEnd/>
              </a:ln>
              <a:effectLst/>
            </p:spPr>
            <p:txBody>
              <a:bodyPr wrap="none">
                <a:spAutoFit/>
              </a:bodyPr>
              <a:lstStyle/>
              <a:p>
                <a:r>
                  <a:rPr lang="en-US" sz="1800"/>
                  <a:t>q</a:t>
                </a:r>
                <a:r>
                  <a:rPr lang="en-US" sz="1800" baseline="-25000"/>
                  <a:t>3</a:t>
                </a:r>
                <a:r>
                  <a:rPr lang="en-US" sz="1800"/>
                  <a:t>= - 2 nC</a:t>
                </a:r>
              </a:p>
            </p:txBody>
          </p:sp>
        </p:grpSp>
      </p:grpSp>
      <p:sp>
        <p:nvSpPr>
          <p:cNvPr id="357404" name="Rectangle 28"/>
          <p:cNvSpPr>
            <a:spLocks noGrp="1" noChangeArrowheads="1"/>
          </p:cNvSpPr>
          <p:nvPr>
            <p:ph type="ctrTitle"/>
          </p:nvPr>
        </p:nvSpPr>
        <p:spPr>
          <a:xfrm>
            <a:off x="0" y="0"/>
            <a:ext cx="4114800" cy="533400"/>
          </a:xfrm>
        </p:spPr>
        <p:txBody>
          <a:bodyPr/>
          <a:lstStyle/>
          <a:p>
            <a:r>
              <a:rPr lang="en-US" sz="2400" b="1" dirty="0"/>
              <a:t>Example-5:</a:t>
            </a:r>
            <a:r>
              <a:rPr lang="en-US" sz="2400" dirty="0"/>
              <a:t>  Three point charge</a:t>
            </a:r>
            <a:endParaRPr lang="en-US" dirty="0"/>
          </a:p>
        </p:txBody>
      </p:sp>
      <p:sp>
        <p:nvSpPr>
          <p:cNvPr id="357405" name="Text Box 29"/>
          <p:cNvSpPr txBox="1">
            <a:spLocks noChangeArrowheads="1"/>
          </p:cNvSpPr>
          <p:nvPr/>
        </p:nvSpPr>
        <p:spPr bwMode="auto">
          <a:xfrm>
            <a:off x="2133600" y="2819400"/>
            <a:ext cx="762000" cy="366713"/>
          </a:xfrm>
          <a:prstGeom prst="rect">
            <a:avLst/>
          </a:prstGeom>
          <a:noFill/>
          <a:ln w="9525">
            <a:noFill/>
            <a:miter lim="800000"/>
            <a:headEnd/>
            <a:tailEnd/>
          </a:ln>
          <a:effectLst/>
        </p:spPr>
        <p:txBody>
          <a:bodyPr>
            <a:spAutoFit/>
          </a:bodyPr>
          <a:lstStyle/>
          <a:p>
            <a:pPr eaLnBrk="1" hangingPunct="1">
              <a:spcBef>
                <a:spcPct val="50000"/>
              </a:spcBef>
            </a:pPr>
            <a:r>
              <a:rPr lang="en-US" sz="1800"/>
              <a:t>F</a:t>
            </a:r>
            <a:r>
              <a:rPr lang="en-US" sz="1800" baseline="-25000"/>
              <a:t>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73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73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73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73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74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7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animBg="1"/>
      <p:bldP spid="357384" grpId="0" animBg="1"/>
      <p:bldP spid="357385" grpId="0" animBg="1"/>
      <p:bldP spid="3574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4038600" y="2895600"/>
            <a:ext cx="3452813" cy="396875"/>
          </a:xfrm>
          <a:prstGeom prst="rect">
            <a:avLst/>
          </a:prstGeom>
          <a:noFill/>
          <a:ln w="9525">
            <a:noFill/>
            <a:miter lim="800000"/>
            <a:headEnd/>
            <a:tailEnd/>
          </a:ln>
          <a:effectLst/>
        </p:spPr>
        <p:txBody>
          <a:bodyPr wrap="none">
            <a:spAutoFit/>
          </a:bodyPr>
          <a:lstStyle/>
          <a:p>
            <a:pPr>
              <a:spcBef>
                <a:spcPct val="50000"/>
              </a:spcBef>
            </a:pPr>
            <a:r>
              <a:rPr lang="en-US"/>
              <a:t>Magnitude of Force due to q</a:t>
            </a:r>
            <a:r>
              <a:rPr lang="en-US" baseline="-25000"/>
              <a:t>3</a:t>
            </a:r>
          </a:p>
        </p:txBody>
      </p:sp>
      <p:grpSp>
        <p:nvGrpSpPr>
          <p:cNvPr id="2" name="Group 3"/>
          <p:cNvGrpSpPr>
            <a:grpSpLocks/>
          </p:cNvGrpSpPr>
          <p:nvPr/>
        </p:nvGrpSpPr>
        <p:grpSpPr bwMode="auto">
          <a:xfrm>
            <a:off x="685800" y="4267200"/>
            <a:ext cx="1446213" cy="1858963"/>
            <a:chOff x="1824" y="1200"/>
            <a:chExt cx="584" cy="896"/>
          </a:xfrm>
        </p:grpSpPr>
        <p:grpSp>
          <p:nvGrpSpPr>
            <p:cNvPr id="3" name="Group 4"/>
            <p:cNvGrpSpPr>
              <a:grpSpLocks/>
            </p:cNvGrpSpPr>
            <p:nvPr/>
          </p:nvGrpSpPr>
          <p:grpSpPr bwMode="auto">
            <a:xfrm>
              <a:off x="1824" y="1200"/>
              <a:ext cx="584" cy="896"/>
              <a:chOff x="3614" y="1931"/>
              <a:chExt cx="584" cy="896"/>
            </a:xfrm>
          </p:grpSpPr>
          <p:sp>
            <p:nvSpPr>
              <p:cNvPr id="359429" name="Text Box 5"/>
              <p:cNvSpPr txBox="1">
                <a:spLocks noChangeArrowheads="1"/>
              </p:cNvSpPr>
              <p:nvPr/>
            </p:nvSpPr>
            <p:spPr bwMode="auto">
              <a:xfrm>
                <a:off x="3968" y="2194"/>
                <a:ext cx="230" cy="177"/>
              </a:xfrm>
              <a:prstGeom prst="rect">
                <a:avLst/>
              </a:prstGeom>
              <a:noFill/>
              <a:ln w="9525">
                <a:noFill/>
                <a:miter lim="800000"/>
                <a:headEnd/>
                <a:tailEnd/>
              </a:ln>
              <a:effectLst/>
            </p:spPr>
            <p:txBody>
              <a:bodyPr wrap="none">
                <a:spAutoFit/>
              </a:bodyPr>
              <a:lstStyle/>
              <a:p>
                <a:r>
                  <a:rPr lang="en-US" sz="1800"/>
                  <a:t>F</a:t>
                </a:r>
                <a:r>
                  <a:rPr lang="en-US" sz="1800" baseline="-25000"/>
                  <a:t>13y</a:t>
                </a:r>
                <a:endParaRPr lang="en-US" sz="1800"/>
              </a:p>
            </p:txBody>
          </p:sp>
          <p:grpSp>
            <p:nvGrpSpPr>
              <p:cNvPr id="4" name="Group 6"/>
              <p:cNvGrpSpPr>
                <a:grpSpLocks/>
              </p:cNvGrpSpPr>
              <p:nvPr/>
            </p:nvGrpSpPr>
            <p:grpSpPr bwMode="auto">
              <a:xfrm>
                <a:off x="3668" y="1931"/>
                <a:ext cx="285" cy="745"/>
                <a:chOff x="1958" y="400"/>
                <a:chExt cx="736" cy="1530"/>
              </a:xfrm>
            </p:grpSpPr>
            <p:grpSp>
              <p:nvGrpSpPr>
                <p:cNvPr id="5" name="Group 7"/>
                <p:cNvGrpSpPr>
                  <a:grpSpLocks/>
                </p:cNvGrpSpPr>
                <p:nvPr/>
              </p:nvGrpSpPr>
              <p:grpSpPr bwMode="auto">
                <a:xfrm>
                  <a:off x="1958" y="407"/>
                  <a:ext cx="736" cy="1523"/>
                  <a:chOff x="1998" y="375"/>
                  <a:chExt cx="736" cy="1523"/>
                </a:xfrm>
              </p:grpSpPr>
              <p:sp>
                <p:nvSpPr>
                  <p:cNvPr id="359432" name="Line 8"/>
                  <p:cNvSpPr>
                    <a:spLocks noChangeShapeType="1"/>
                  </p:cNvSpPr>
                  <p:nvPr/>
                </p:nvSpPr>
                <p:spPr bwMode="auto">
                  <a:xfrm>
                    <a:off x="1998" y="1887"/>
                    <a:ext cx="736" cy="11"/>
                  </a:xfrm>
                  <a:prstGeom prst="line">
                    <a:avLst/>
                  </a:prstGeom>
                  <a:noFill/>
                  <a:ln w="19050">
                    <a:solidFill>
                      <a:schemeClr val="tx1"/>
                    </a:solidFill>
                    <a:round/>
                    <a:headEnd type="oval" w="med" len="med"/>
                    <a:tailEnd type="oval" w="med" len="med"/>
                  </a:ln>
                  <a:effectLst/>
                </p:spPr>
                <p:txBody>
                  <a:bodyPr wrap="none" anchor="ctr"/>
                  <a:lstStyle/>
                  <a:p>
                    <a:endParaRPr lang="en-US"/>
                  </a:p>
                </p:txBody>
              </p:sp>
              <p:sp>
                <p:nvSpPr>
                  <p:cNvPr id="359433" name="Line 9"/>
                  <p:cNvSpPr>
                    <a:spLocks noChangeShapeType="1"/>
                  </p:cNvSpPr>
                  <p:nvPr/>
                </p:nvSpPr>
                <p:spPr bwMode="auto">
                  <a:xfrm flipH="1">
                    <a:off x="2726" y="375"/>
                    <a:ext cx="8" cy="1523"/>
                  </a:xfrm>
                  <a:prstGeom prst="line">
                    <a:avLst/>
                  </a:prstGeom>
                  <a:noFill/>
                  <a:ln w="19050">
                    <a:solidFill>
                      <a:schemeClr val="tx1"/>
                    </a:solidFill>
                    <a:round/>
                    <a:headEnd type="oval" w="med" len="med"/>
                    <a:tailEnd type="oval" w="med" len="med"/>
                  </a:ln>
                  <a:effectLst/>
                </p:spPr>
                <p:txBody>
                  <a:bodyPr wrap="none" anchor="ctr"/>
                  <a:lstStyle/>
                  <a:p>
                    <a:endParaRPr lang="en-US"/>
                  </a:p>
                </p:txBody>
              </p:sp>
            </p:grpSp>
            <p:sp>
              <p:nvSpPr>
                <p:cNvPr id="359434" name="Line 10"/>
                <p:cNvSpPr>
                  <a:spLocks noChangeShapeType="1"/>
                </p:cNvSpPr>
                <p:nvPr/>
              </p:nvSpPr>
              <p:spPr bwMode="auto">
                <a:xfrm flipV="1">
                  <a:off x="1960" y="400"/>
                  <a:ext cx="728" cy="1520"/>
                </a:xfrm>
                <a:prstGeom prst="line">
                  <a:avLst/>
                </a:prstGeom>
                <a:noFill/>
                <a:ln w="9525">
                  <a:solidFill>
                    <a:schemeClr val="tx1"/>
                  </a:solidFill>
                  <a:round/>
                  <a:headEnd/>
                  <a:tailEnd/>
                </a:ln>
                <a:effectLst/>
              </p:spPr>
              <p:txBody>
                <a:bodyPr wrap="none" anchor="ctr"/>
                <a:lstStyle/>
                <a:p>
                  <a:endParaRPr lang="en-US"/>
                </a:p>
              </p:txBody>
            </p:sp>
          </p:grpSp>
          <p:sp>
            <p:nvSpPr>
              <p:cNvPr id="359435" name="Text Box 11"/>
              <p:cNvSpPr txBox="1">
                <a:spLocks noChangeArrowheads="1"/>
              </p:cNvSpPr>
              <p:nvPr/>
            </p:nvSpPr>
            <p:spPr bwMode="auto">
              <a:xfrm>
                <a:off x="3748" y="2650"/>
                <a:ext cx="332" cy="177"/>
              </a:xfrm>
              <a:prstGeom prst="rect">
                <a:avLst/>
              </a:prstGeom>
              <a:noFill/>
              <a:ln w="9525">
                <a:noFill/>
                <a:miter lim="800000"/>
                <a:headEnd/>
                <a:tailEnd/>
              </a:ln>
              <a:effectLst/>
            </p:spPr>
            <p:txBody>
              <a:bodyPr>
                <a:spAutoFit/>
              </a:bodyPr>
              <a:lstStyle/>
              <a:p>
                <a:r>
                  <a:rPr lang="en-US" sz="1800" dirty="0"/>
                  <a:t>F</a:t>
                </a:r>
                <a:r>
                  <a:rPr lang="en-US" sz="1800" baseline="-25000" dirty="0"/>
                  <a:t>13x</a:t>
                </a:r>
                <a:endParaRPr lang="en-US" sz="1800" dirty="0"/>
              </a:p>
            </p:txBody>
          </p:sp>
          <p:sp>
            <p:nvSpPr>
              <p:cNvPr id="359436" name="Text Box 12"/>
              <p:cNvSpPr txBox="1">
                <a:spLocks noChangeArrowheads="1"/>
              </p:cNvSpPr>
              <p:nvPr/>
            </p:nvSpPr>
            <p:spPr bwMode="auto">
              <a:xfrm>
                <a:off x="3614" y="2143"/>
                <a:ext cx="199" cy="177"/>
              </a:xfrm>
              <a:prstGeom prst="rect">
                <a:avLst/>
              </a:prstGeom>
              <a:noFill/>
              <a:ln w="9525">
                <a:noFill/>
                <a:miter lim="800000"/>
                <a:headEnd/>
                <a:tailEnd/>
              </a:ln>
              <a:effectLst/>
            </p:spPr>
            <p:txBody>
              <a:bodyPr wrap="none">
                <a:spAutoFit/>
              </a:bodyPr>
              <a:lstStyle/>
              <a:p>
                <a:r>
                  <a:rPr lang="en-US" sz="1800"/>
                  <a:t>F</a:t>
                </a:r>
                <a:r>
                  <a:rPr lang="en-US" sz="1800" baseline="-25000"/>
                  <a:t>13</a:t>
                </a:r>
              </a:p>
            </p:txBody>
          </p:sp>
          <p:sp>
            <p:nvSpPr>
              <p:cNvPr id="359437" name="Text Box 13"/>
              <p:cNvSpPr txBox="1">
                <a:spLocks noChangeArrowheads="1"/>
              </p:cNvSpPr>
              <p:nvPr/>
            </p:nvSpPr>
            <p:spPr bwMode="auto">
              <a:xfrm>
                <a:off x="3750" y="2413"/>
                <a:ext cx="151" cy="177"/>
              </a:xfrm>
              <a:prstGeom prst="rect">
                <a:avLst/>
              </a:prstGeom>
              <a:noFill/>
              <a:ln w="9525">
                <a:noFill/>
                <a:miter lim="800000"/>
                <a:headEnd/>
                <a:tailEnd/>
              </a:ln>
              <a:effectLst/>
            </p:spPr>
            <p:txBody>
              <a:bodyPr>
                <a:spAutoFit/>
              </a:bodyPr>
              <a:lstStyle/>
              <a:p>
                <a:r>
                  <a:rPr lang="en-US" sz="1800">
                    <a:latin typeface="Symbol" pitchFamily="18" charset="2"/>
                  </a:rPr>
                  <a:t>q</a:t>
                </a:r>
              </a:p>
            </p:txBody>
          </p:sp>
          <p:sp>
            <p:nvSpPr>
              <p:cNvPr id="359438" name="Arc 14"/>
              <p:cNvSpPr>
                <a:spLocks/>
              </p:cNvSpPr>
              <p:nvPr/>
            </p:nvSpPr>
            <p:spPr bwMode="auto">
              <a:xfrm>
                <a:off x="3704" y="2504"/>
                <a:ext cx="120" cy="170"/>
              </a:xfrm>
              <a:custGeom>
                <a:avLst/>
                <a:gdLst>
                  <a:gd name="G0" fmla="+- 0 0 0"/>
                  <a:gd name="G1" fmla="+- 20944 0 0"/>
                  <a:gd name="G2" fmla="+- 21600 0 0"/>
                  <a:gd name="T0" fmla="*/ 5280 w 21600"/>
                  <a:gd name="T1" fmla="*/ 0 h 20944"/>
                  <a:gd name="T2" fmla="*/ 21600 w 21600"/>
                  <a:gd name="T3" fmla="*/ 20944 h 20944"/>
                  <a:gd name="T4" fmla="*/ 0 w 21600"/>
                  <a:gd name="T5" fmla="*/ 20944 h 20944"/>
                </a:gdLst>
                <a:ahLst/>
                <a:cxnLst>
                  <a:cxn ang="0">
                    <a:pos x="T0" y="T1"/>
                  </a:cxn>
                  <a:cxn ang="0">
                    <a:pos x="T2" y="T3"/>
                  </a:cxn>
                  <a:cxn ang="0">
                    <a:pos x="T4" y="T5"/>
                  </a:cxn>
                </a:cxnLst>
                <a:rect l="0" t="0" r="r" b="b"/>
                <a:pathLst>
                  <a:path w="21600" h="20944" fill="none" extrusionOk="0">
                    <a:moveTo>
                      <a:pt x="5280" y="-1"/>
                    </a:moveTo>
                    <a:cubicBezTo>
                      <a:pt x="14875" y="2418"/>
                      <a:pt x="21600" y="11048"/>
                      <a:pt x="21600" y="20944"/>
                    </a:cubicBezTo>
                  </a:path>
                  <a:path w="21600" h="20944" stroke="0" extrusionOk="0">
                    <a:moveTo>
                      <a:pt x="5280" y="-1"/>
                    </a:moveTo>
                    <a:cubicBezTo>
                      <a:pt x="14875" y="2418"/>
                      <a:pt x="21600" y="11048"/>
                      <a:pt x="21600" y="20944"/>
                    </a:cubicBezTo>
                    <a:lnTo>
                      <a:pt x="0" y="20944"/>
                    </a:lnTo>
                    <a:close/>
                  </a:path>
                </a:pathLst>
              </a:custGeom>
              <a:noFill/>
              <a:ln w="9525">
                <a:solidFill>
                  <a:schemeClr val="tx1"/>
                </a:solidFill>
                <a:round/>
                <a:headEnd/>
                <a:tailEnd/>
              </a:ln>
              <a:effectLst/>
            </p:spPr>
            <p:txBody>
              <a:bodyPr wrap="none" anchor="ctr"/>
              <a:lstStyle/>
              <a:p>
                <a:endParaRPr lang="en-US"/>
              </a:p>
            </p:txBody>
          </p:sp>
        </p:grpSp>
        <p:sp>
          <p:nvSpPr>
            <p:cNvPr id="359439" name="Line 15"/>
            <p:cNvSpPr>
              <a:spLocks noChangeShapeType="1"/>
            </p:cNvSpPr>
            <p:nvPr/>
          </p:nvSpPr>
          <p:spPr bwMode="auto">
            <a:xfrm flipV="1">
              <a:off x="1872" y="1200"/>
              <a:ext cx="283" cy="740"/>
            </a:xfrm>
            <a:prstGeom prst="line">
              <a:avLst/>
            </a:prstGeom>
            <a:noFill/>
            <a:ln w="25400">
              <a:solidFill>
                <a:schemeClr val="tx1"/>
              </a:solidFill>
              <a:round/>
              <a:headEnd/>
              <a:tailEnd type="triangle" w="med" len="med"/>
            </a:ln>
            <a:effectLst/>
          </p:spPr>
          <p:txBody>
            <a:bodyPr wrap="none" anchor="ctr"/>
            <a:lstStyle/>
            <a:p>
              <a:endParaRPr lang="en-US"/>
            </a:p>
          </p:txBody>
        </p:sp>
      </p:grpSp>
      <p:graphicFrame>
        <p:nvGraphicFramePr>
          <p:cNvPr id="359440" name="Object 16"/>
          <p:cNvGraphicFramePr>
            <a:graphicFrameLocks noChangeAspect="1"/>
          </p:cNvGraphicFramePr>
          <p:nvPr/>
        </p:nvGraphicFramePr>
        <p:xfrm>
          <a:off x="4445000" y="5549900"/>
          <a:ext cx="101600" cy="177800"/>
        </p:xfrm>
        <a:graphic>
          <a:graphicData uri="http://schemas.openxmlformats.org/presentationml/2006/ole">
            <mc:AlternateContent xmlns:mc="http://schemas.openxmlformats.org/markup-compatibility/2006">
              <mc:Choice xmlns:v="urn:schemas-microsoft-com:vml" Requires="v">
                <p:oleObj spid="_x0000_s9618" name="Equation" r:id="rId4" imgW="101600" imgH="177800" progId="Equation.3">
                  <p:embed/>
                </p:oleObj>
              </mc:Choice>
              <mc:Fallback>
                <p:oleObj name="Equation" r:id="rId4" imgW="101600" imgH="17780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0" y="5549900"/>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441" name="Rectangle 17"/>
          <p:cNvSpPr>
            <a:spLocks noChangeArrowheads="1"/>
          </p:cNvSpPr>
          <p:nvPr/>
        </p:nvSpPr>
        <p:spPr bwMode="auto">
          <a:xfrm>
            <a:off x="4038601" y="2286000"/>
            <a:ext cx="4251860" cy="369332"/>
          </a:xfrm>
          <a:prstGeom prst="rect">
            <a:avLst/>
          </a:prstGeom>
          <a:noFill/>
          <a:ln w="9525">
            <a:noFill/>
            <a:miter lim="800000"/>
            <a:headEnd/>
            <a:tailEnd/>
          </a:ln>
          <a:effectLst/>
        </p:spPr>
        <p:txBody>
          <a:bodyPr wrap="square">
            <a:spAutoFit/>
          </a:bodyPr>
          <a:lstStyle/>
          <a:p>
            <a:pPr>
              <a:spcBef>
                <a:spcPct val="50000"/>
              </a:spcBef>
            </a:pPr>
            <a:r>
              <a:rPr lang="en-US"/>
              <a:t>x and y Components of force due to q</a:t>
            </a:r>
            <a:r>
              <a:rPr lang="en-US" baseline="-25000"/>
              <a:t>3</a:t>
            </a:r>
          </a:p>
        </p:txBody>
      </p:sp>
      <p:graphicFrame>
        <p:nvGraphicFramePr>
          <p:cNvPr id="359442" name="Object 18"/>
          <p:cNvGraphicFramePr>
            <a:graphicFrameLocks noChangeAspect="1"/>
          </p:cNvGraphicFramePr>
          <p:nvPr/>
        </p:nvGraphicFramePr>
        <p:xfrm>
          <a:off x="3795713" y="3657600"/>
          <a:ext cx="4997450" cy="652463"/>
        </p:xfrm>
        <a:graphic>
          <a:graphicData uri="http://schemas.openxmlformats.org/presentationml/2006/ole">
            <mc:AlternateContent xmlns:mc="http://schemas.openxmlformats.org/markup-compatibility/2006">
              <mc:Choice xmlns:v="urn:schemas-microsoft-com:vml" Requires="v">
                <p:oleObj spid="_x0000_s9619" name="Equation" r:id="rId6" imgW="3403600" imgH="444500" progId="Equation.3">
                  <p:embed/>
                </p:oleObj>
              </mc:Choice>
              <mc:Fallback>
                <p:oleObj name="Equation" r:id="rId6" imgW="3403600" imgH="444500" progId="Equation.3">
                  <p:embed/>
                  <p:pic>
                    <p:nvPicPr>
                      <p:cNvPr id="0"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5713" y="3657600"/>
                        <a:ext cx="49974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3" name="Object 19"/>
          <p:cNvGraphicFramePr>
            <a:graphicFrameLocks noChangeAspect="1"/>
          </p:cNvGraphicFramePr>
          <p:nvPr/>
        </p:nvGraphicFramePr>
        <p:xfrm>
          <a:off x="3962400" y="4648200"/>
          <a:ext cx="4813300" cy="563563"/>
        </p:xfrm>
        <a:graphic>
          <a:graphicData uri="http://schemas.openxmlformats.org/presentationml/2006/ole">
            <mc:AlternateContent xmlns:mc="http://schemas.openxmlformats.org/markup-compatibility/2006">
              <mc:Choice xmlns:v="urn:schemas-microsoft-com:vml" Requires="v">
                <p:oleObj spid="_x0000_s9620" name="Equation" r:id="rId8" imgW="3251200" imgH="381000" progId="Equation.3">
                  <p:embed/>
                </p:oleObj>
              </mc:Choice>
              <mc:Fallback>
                <p:oleObj name="Equation" r:id="rId8" imgW="3251200" imgH="381000" progId="Equation.3">
                  <p:embed/>
                  <p:pic>
                    <p:nvPicPr>
                      <p:cNvPr id="0"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4648200"/>
                        <a:ext cx="48133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4" name="Object 20"/>
          <p:cNvGraphicFramePr>
            <a:graphicFrameLocks noChangeAspect="1"/>
          </p:cNvGraphicFramePr>
          <p:nvPr/>
        </p:nvGraphicFramePr>
        <p:xfrm>
          <a:off x="3810000" y="5353050"/>
          <a:ext cx="4953000" cy="361950"/>
        </p:xfrm>
        <a:graphic>
          <a:graphicData uri="http://schemas.openxmlformats.org/presentationml/2006/ole">
            <mc:AlternateContent xmlns:mc="http://schemas.openxmlformats.org/markup-compatibility/2006">
              <mc:Choice xmlns:v="urn:schemas-microsoft-com:vml" Requires="v">
                <p:oleObj spid="_x0000_s9621" name="Equation" r:id="rId10" imgW="3314700" imgH="241300" progId="Equation.3">
                  <p:embed/>
                </p:oleObj>
              </mc:Choice>
              <mc:Fallback>
                <p:oleObj name="Equation" r:id="rId10" imgW="3314700" imgH="241300" progId="Equation.3">
                  <p:embed/>
                  <p:pic>
                    <p:nvPicPr>
                      <p:cNvPr id="0" name="Picture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5353050"/>
                        <a:ext cx="4953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5" name="Object 21"/>
          <p:cNvGraphicFramePr>
            <a:graphicFrameLocks noChangeAspect="1"/>
          </p:cNvGraphicFramePr>
          <p:nvPr/>
        </p:nvGraphicFramePr>
        <p:xfrm>
          <a:off x="3924300" y="5943600"/>
          <a:ext cx="4953000" cy="390525"/>
        </p:xfrm>
        <a:graphic>
          <a:graphicData uri="http://schemas.openxmlformats.org/presentationml/2006/ole">
            <mc:AlternateContent xmlns:mc="http://schemas.openxmlformats.org/markup-compatibility/2006">
              <mc:Choice xmlns:v="urn:schemas-microsoft-com:vml" Requires="v">
                <p:oleObj spid="_x0000_s9622" name="Equation" r:id="rId12" imgW="3225800" imgH="254000" progId="Equation.3">
                  <p:embed/>
                </p:oleObj>
              </mc:Choice>
              <mc:Fallback>
                <p:oleObj name="Equation" r:id="rId12" imgW="3225800" imgH="254000" progId="Equation.3">
                  <p:embed/>
                  <p:pic>
                    <p:nvPicPr>
                      <p:cNvPr id="0" name="Picture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300" y="5943600"/>
                        <a:ext cx="4953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46" name="Rectangle 22"/>
          <p:cNvSpPr>
            <a:spLocks noChangeArrowheads="1"/>
          </p:cNvSpPr>
          <p:nvPr/>
        </p:nvSpPr>
        <p:spPr bwMode="auto">
          <a:xfrm>
            <a:off x="4038600" y="304800"/>
            <a:ext cx="4572000" cy="396875"/>
          </a:xfrm>
          <a:prstGeom prst="rect">
            <a:avLst/>
          </a:prstGeom>
          <a:noFill/>
          <a:ln w="9525">
            <a:noFill/>
            <a:miter lim="800000"/>
            <a:headEnd/>
            <a:tailEnd/>
          </a:ln>
          <a:effectLst/>
        </p:spPr>
        <p:txBody>
          <a:bodyPr>
            <a:spAutoFit/>
          </a:bodyPr>
          <a:lstStyle/>
          <a:p>
            <a:pPr>
              <a:spcBef>
                <a:spcPct val="50000"/>
              </a:spcBef>
            </a:pPr>
            <a:r>
              <a:rPr lang="en-US"/>
              <a:t>x and y Components of force due to q</a:t>
            </a:r>
            <a:r>
              <a:rPr lang="en-US" baseline="-25000"/>
              <a:t>2</a:t>
            </a:r>
          </a:p>
        </p:txBody>
      </p:sp>
      <p:graphicFrame>
        <p:nvGraphicFramePr>
          <p:cNvPr id="359447" name="Object 23"/>
          <p:cNvGraphicFramePr>
            <a:graphicFrameLocks noChangeAspect="1"/>
          </p:cNvGraphicFramePr>
          <p:nvPr/>
        </p:nvGraphicFramePr>
        <p:xfrm>
          <a:off x="4086225" y="838200"/>
          <a:ext cx="3754438" cy="654050"/>
        </p:xfrm>
        <a:graphic>
          <a:graphicData uri="http://schemas.openxmlformats.org/presentationml/2006/ole">
            <mc:AlternateContent xmlns:mc="http://schemas.openxmlformats.org/markup-compatibility/2006">
              <mc:Choice xmlns:v="urn:schemas-microsoft-com:vml" Requires="v">
                <p:oleObj spid="_x0000_s9623" name="Equation" r:id="rId14" imgW="2476500" imgH="431800" progId="Equation.3">
                  <p:embed/>
                </p:oleObj>
              </mc:Choice>
              <mc:Fallback>
                <p:oleObj name="Equation" r:id="rId14" imgW="2476500" imgH="431800" progId="Equation.3">
                  <p:embed/>
                  <p:pic>
                    <p:nvPicPr>
                      <p:cNvPr id="0"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6225" y="838200"/>
                        <a:ext cx="3754438"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8" name="Object 24"/>
          <p:cNvGraphicFramePr>
            <a:graphicFrameLocks noChangeAspect="1"/>
          </p:cNvGraphicFramePr>
          <p:nvPr/>
        </p:nvGraphicFramePr>
        <p:xfrm>
          <a:off x="4086225" y="1600200"/>
          <a:ext cx="781050" cy="361950"/>
        </p:xfrm>
        <a:graphic>
          <a:graphicData uri="http://schemas.openxmlformats.org/presentationml/2006/ole">
            <mc:AlternateContent xmlns:mc="http://schemas.openxmlformats.org/markup-compatibility/2006">
              <mc:Choice xmlns:v="urn:schemas-microsoft-com:vml" Requires="v">
                <p:oleObj spid="_x0000_s9624" name="Equation" r:id="rId16" imgW="520474" imgH="241195" progId="Equation.3">
                  <p:embed/>
                </p:oleObj>
              </mc:Choice>
              <mc:Fallback>
                <p:oleObj name="Equation" r:id="rId16" imgW="520474" imgH="241195" progId="Equation.3">
                  <p:embed/>
                  <p:pic>
                    <p:nvPicPr>
                      <p:cNvPr id="0" name="Picture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6225" y="1600200"/>
                        <a:ext cx="7810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49" name="Text Box 25"/>
          <p:cNvSpPr txBox="1">
            <a:spLocks noChangeArrowheads="1"/>
          </p:cNvSpPr>
          <p:nvPr/>
        </p:nvSpPr>
        <p:spPr bwMode="auto">
          <a:xfrm>
            <a:off x="0" y="-26542"/>
            <a:ext cx="2301875" cy="461665"/>
          </a:xfrm>
          <a:prstGeom prst="rect">
            <a:avLst/>
          </a:prstGeom>
          <a:noFill/>
          <a:ln w="9525">
            <a:noFill/>
            <a:miter lim="800000"/>
            <a:headEnd/>
            <a:tailEnd/>
          </a:ln>
          <a:effectLst/>
        </p:spPr>
        <p:txBody>
          <a:bodyPr>
            <a:spAutoFit/>
          </a:bodyPr>
          <a:lstStyle/>
          <a:p>
            <a:pPr eaLnBrk="1" hangingPunct="1"/>
            <a:r>
              <a:rPr lang="en-US" sz="2400" b="1" dirty="0"/>
              <a:t>Solution:</a:t>
            </a:r>
            <a:endParaRPr lang="en-US" sz="1800" b="1" dirty="0"/>
          </a:p>
        </p:txBody>
      </p:sp>
      <p:sp>
        <p:nvSpPr>
          <p:cNvPr id="359450" name="Text Box 26"/>
          <p:cNvSpPr txBox="1">
            <a:spLocks noChangeArrowheads="1"/>
          </p:cNvSpPr>
          <p:nvPr/>
        </p:nvSpPr>
        <p:spPr bwMode="auto">
          <a:xfrm>
            <a:off x="3311525" y="3910013"/>
            <a:ext cx="184150" cy="366712"/>
          </a:xfrm>
          <a:prstGeom prst="rect">
            <a:avLst/>
          </a:prstGeom>
          <a:noFill/>
          <a:ln w="9525">
            <a:noFill/>
            <a:miter lim="800000"/>
            <a:headEnd/>
            <a:tailEnd/>
          </a:ln>
          <a:effectLst/>
        </p:spPr>
        <p:txBody>
          <a:bodyPr wrap="none">
            <a:spAutoFit/>
          </a:bodyPr>
          <a:lstStyle/>
          <a:p>
            <a:endParaRPr lang="en-US" sz="1800"/>
          </a:p>
        </p:txBody>
      </p:sp>
      <p:sp>
        <p:nvSpPr>
          <p:cNvPr id="359451" name="Text Box 27"/>
          <p:cNvSpPr txBox="1">
            <a:spLocks noChangeArrowheads="1"/>
          </p:cNvSpPr>
          <p:nvPr/>
        </p:nvSpPr>
        <p:spPr bwMode="auto">
          <a:xfrm>
            <a:off x="1752600" y="2895600"/>
            <a:ext cx="493713" cy="641350"/>
          </a:xfrm>
          <a:prstGeom prst="rect">
            <a:avLst/>
          </a:prstGeom>
          <a:noFill/>
          <a:ln w="9525">
            <a:noFill/>
            <a:miter lim="800000"/>
            <a:headEnd/>
            <a:tailEnd/>
          </a:ln>
          <a:effectLst/>
        </p:spPr>
        <p:txBody>
          <a:bodyPr>
            <a:spAutoFit/>
          </a:bodyPr>
          <a:lstStyle/>
          <a:p>
            <a:pPr>
              <a:spcBef>
                <a:spcPct val="50000"/>
              </a:spcBef>
            </a:pPr>
            <a:r>
              <a:rPr lang="en-US" sz="1800"/>
              <a:t>F</a:t>
            </a:r>
            <a:r>
              <a:rPr lang="en-US" sz="1800" baseline="-25000"/>
              <a:t>13</a:t>
            </a:r>
            <a:endParaRPr lang="en-US" sz="1800"/>
          </a:p>
          <a:p>
            <a:endParaRPr lang="en-US" sz="1800"/>
          </a:p>
        </p:txBody>
      </p:sp>
      <p:sp>
        <p:nvSpPr>
          <p:cNvPr id="359452" name="Line 28"/>
          <p:cNvSpPr>
            <a:spLocks noChangeShapeType="1"/>
          </p:cNvSpPr>
          <p:nvPr/>
        </p:nvSpPr>
        <p:spPr bwMode="auto">
          <a:xfrm flipV="1">
            <a:off x="1447800" y="3124200"/>
            <a:ext cx="228600" cy="457200"/>
          </a:xfrm>
          <a:prstGeom prst="line">
            <a:avLst/>
          </a:prstGeom>
          <a:noFill/>
          <a:ln w="28575">
            <a:solidFill>
              <a:schemeClr val="tx1"/>
            </a:solidFill>
            <a:round/>
            <a:headEnd/>
            <a:tailEnd type="triangle" w="med" len="med"/>
          </a:ln>
          <a:effectLst/>
        </p:spPr>
        <p:txBody>
          <a:bodyPr/>
          <a:lstStyle/>
          <a:p>
            <a:endParaRPr lang="en-US"/>
          </a:p>
        </p:txBody>
      </p:sp>
      <p:sp>
        <p:nvSpPr>
          <p:cNvPr id="359453" name="Line 29"/>
          <p:cNvSpPr>
            <a:spLocks noChangeShapeType="1"/>
          </p:cNvSpPr>
          <p:nvPr/>
        </p:nvSpPr>
        <p:spPr bwMode="auto">
          <a:xfrm flipH="1">
            <a:off x="0" y="3581400"/>
            <a:ext cx="1447800" cy="0"/>
          </a:xfrm>
          <a:prstGeom prst="line">
            <a:avLst/>
          </a:prstGeom>
          <a:noFill/>
          <a:ln w="28575">
            <a:solidFill>
              <a:schemeClr val="tx1"/>
            </a:solidFill>
            <a:round/>
            <a:headEnd/>
            <a:tailEnd type="triangle" w="med" len="med"/>
          </a:ln>
          <a:effectLst/>
        </p:spPr>
        <p:txBody>
          <a:bodyPr/>
          <a:lstStyle/>
          <a:p>
            <a:endParaRPr lang="en-US"/>
          </a:p>
        </p:txBody>
      </p:sp>
      <p:sp>
        <p:nvSpPr>
          <p:cNvPr id="359454" name="Rectangle 30"/>
          <p:cNvSpPr>
            <a:spLocks noChangeArrowheads="1"/>
          </p:cNvSpPr>
          <p:nvPr/>
        </p:nvSpPr>
        <p:spPr bwMode="auto">
          <a:xfrm>
            <a:off x="3543300" y="1111250"/>
            <a:ext cx="184150" cy="366713"/>
          </a:xfrm>
          <a:prstGeom prst="rect">
            <a:avLst/>
          </a:prstGeom>
          <a:noFill/>
          <a:ln w="9525">
            <a:noFill/>
            <a:miter lim="800000"/>
            <a:headEnd/>
            <a:tailEnd/>
          </a:ln>
          <a:effectLst/>
        </p:spPr>
        <p:txBody>
          <a:bodyPr wrap="none">
            <a:spAutoFit/>
          </a:bodyPr>
          <a:lstStyle/>
          <a:p>
            <a:endParaRPr lang="en-US" sz="1800"/>
          </a:p>
        </p:txBody>
      </p:sp>
      <p:grpSp>
        <p:nvGrpSpPr>
          <p:cNvPr id="6" name="Group 31"/>
          <p:cNvGrpSpPr>
            <a:grpSpLocks/>
          </p:cNvGrpSpPr>
          <p:nvPr/>
        </p:nvGrpSpPr>
        <p:grpSpPr bwMode="auto">
          <a:xfrm>
            <a:off x="0" y="228600"/>
            <a:ext cx="3714750" cy="3871913"/>
            <a:chOff x="0" y="144"/>
            <a:chExt cx="2340" cy="2439"/>
          </a:xfrm>
        </p:grpSpPr>
        <p:sp>
          <p:nvSpPr>
            <p:cNvPr id="359456" name="Text Box 32"/>
            <p:cNvSpPr txBox="1">
              <a:spLocks noChangeArrowheads="1"/>
            </p:cNvSpPr>
            <p:nvPr/>
          </p:nvSpPr>
          <p:spPr bwMode="auto">
            <a:xfrm>
              <a:off x="432" y="2352"/>
              <a:ext cx="834" cy="231"/>
            </a:xfrm>
            <a:prstGeom prst="rect">
              <a:avLst/>
            </a:prstGeom>
            <a:noFill/>
            <a:ln w="12700">
              <a:noFill/>
              <a:miter lim="800000"/>
              <a:headEnd/>
              <a:tailEnd/>
            </a:ln>
            <a:effectLst/>
          </p:spPr>
          <p:txBody>
            <a:bodyPr>
              <a:spAutoFit/>
            </a:bodyPr>
            <a:lstStyle/>
            <a:p>
              <a:pPr>
                <a:spcBef>
                  <a:spcPct val="50000"/>
                </a:spcBef>
              </a:pPr>
              <a:r>
                <a:rPr lang="en-US" sz="1800"/>
                <a:t>q</a:t>
              </a:r>
              <a:r>
                <a:rPr lang="en-US" sz="1800" baseline="-25000"/>
                <a:t>1</a:t>
              </a:r>
              <a:r>
                <a:rPr lang="en-US" sz="1800"/>
                <a:t>= + 1 nC</a:t>
              </a:r>
              <a:endParaRPr lang="en-US" sz="1800" baseline="-25000"/>
            </a:p>
          </p:txBody>
        </p:sp>
        <p:sp>
          <p:nvSpPr>
            <p:cNvPr id="359457" name="Text Box 33"/>
            <p:cNvSpPr txBox="1">
              <a:spLocks noChangeArrowheads="1"/>
            </p:cNvSpPr>
            <p:nvPr/>
          </p:nvSpPr>
          <p:spPr bwMode="auto">
            <a:xfrm>
              <a:off x="1440" y="2352"/>
              <a:ext cx="802" cy="231"/>
            </a:xfrm>
            <a:prstGeom prst="rect">
              <a:avLst/>
            </a:prstGeom>
            <a:noFill/>
            <a:ln w="12700">
              <a:noFill/>
              <a:miter lim="800000"/>
              <a:headEnd/>
              <a:tailEnd/>
            </a:ln>
            <a:effectLst/>
          </p:spPr>
          <p:txBody>
            <a:bodyPr>
              <a:spAutoFit/>
            </a:bodyPr>
            <a:lstStyle/>
            <a:p>
              <a:r>
                <a:rPr lang="en-US" sz="1800"/>
                <a:t>q</a:t>
              </a:r>
              <a:r>
                <a:rPr lang="en-US" sz="1800" baseline="-25000"/>
                <a:t>2</a:t>
              </a:r>
              <a:r>
                <a:rPr lang="en-US" sz="1800"/>
                <a:t>= + 1 nC</a:t>
              </a:r>
              <a:endParaRPr lang="en-US" sz="1800" baseline="-25000"/>
            </a:p>
          </p:txBody>
        </p:sp>
        <p:grpSp>
          <p:nvGrpSpPr>
            <p:cNvPr id="7" name="Group 34"/>
            <p:cNvGrpSpPr>
              <a:grpSpLocks/>
            </p:cNvGrpSpPr>
            <p:nvPr/>
          </p:nvGrpSpPr>
          <p:grpSpPr bwMode="auto">
            <a:xfrm>
              <a:off x="0" y="336"/>
              <a:ext cx="2340" cy="2103"/>
              <a:chOff x="0" y="336"/>
              <a:chExt cx="2340" cy="2103"/>
            </a:xfrm>
          </p:grpSpPr>
          <p:sp>
            <p:nvSpPr>
              <p:cNvPr id="359459" name="Line 35"/>
              <p:cNvSpPr>
                <a:spLocks noChangeShapeType="1"/>
              </p:cNvSpPr>
              <p:nvPr/>
            </p:nvSpPr>
            <p:spPr bwMode="auto">
              <a:xfrm>
                <a:off x="0" y="2256"/>
                <a:ext cx="2208" cy="0"/>
              </a:xfrm>
              <a:prstGeom prst="line">
                <a:avLst/>
              </a:prstGeom>
              <a:noFill/>
              <a:ln w="12700">
                <a:solidFill>
                  <a:schemeClr val="tx1"/>
                </a:solidFill>
                <a:round/>
                <a:headEnd/>
                <a:tailEnd/>
              </a:ln>
              <a:effectLst/>
            </p:spPr>
            <p:txBody>
              <a:bodyPr/>
              <a:lstStyle/>
              <a:p>
                <a:endParaRPr lang="en-US"/>
              </a:p>
            </p:txBody>
          </p:sp>
          <p:sp>
            <p:nvSpPr>
              <p:cNvPr id="359460" name="Line 36"/>
              <p:cNvSpPr>
                <a:spLocks noChangeShapeType="1"/>
              </p:cNvSpPr>
              <p:nvPr/>
            </p:nvSpPr>
            <p:spPr bwMode="auto">
              <a:xfrm>
                <a:off x="1872" y="432"/>
                <a:ext cx="0" cy="1824"/>
              </a:xfrm>
              <a:prstGeom prst="line">
                <a:avLst/>
              </a:prstGeom>
              <a:noFill/>
              <a:ln w="12700">
                <a:solidFill>
                  <a:schemeClr val="tx1"/>
                </a:solidFill>
                <a:round/>
                <a:headEnd/>
                <a:tailEnd/>
              </a:ln>
              <a:effectLst/>
            </p:spPr>
            <p:txBody>
              <a:bodyPr/>
              <a:lstStyle/>
              <a:p>
                <a:endParaRPr lang="en-US"/>
              </a:p>
            </p:txBody>
          </p:sp>
          <p:sp>
            <p:nvSpPr>
              <p:cNvPr id="359461" name="Line 37"/>
              <p:cNvSpPr>
                <a:spLocks noChangeShapeType="1"/>
              </p:cNvSpPr>
              <p:nvPr/>
            </p:nvSpPr>
            <p:spPr bwMode="auto">
              <a:xfrm flipH="1">
                <a:off x="912" y="432"/>
                <a:ext cx="960" cy="1824"/>
              </a:xfrm>
              <a:prstGeom prst="line">
                <a:avLst/>
              </a:prstGeom>
              <a:noFill/>
              <a:ln w="12700">
                <a:solidFill>
                  <a:schemeClr val="tx1"/>
                </a:solidFill>
                <a:round/>
                <a:headEnd/>
                <a:tailEnd/>
              </a:ln>
              <a:effectLst/>
            </p:spPr>
            <p:txBody>
              <a:bodyPr/>
              <a:lstStyle/>
              <a:p>
                <a:endParaRPr lang="en-US"/>
              </a:p>
            </p:txBody>
          </p:sp>
          <p:sp>
            <p:nvSpPr>
              <p:cNvPr id="359462" name="Line 38"/>
              <p:cNvSpPr>
                <a:spLocks noChangeShapeType="1"/>
              </p:cNvSpPr>
              <p:nvPr/>
            </p:nvSpPr>
            <p:spPr bwMode="auto">
              <a:xfrm flipV="1">
                <a:off x="912" y="336"/>
                <a:ext cx="0" cy="1872"/>
              </a:xfrm>
              <a:prstGeom prst="line">
                <a:avLst/>
              </a:prstGeom>
              <a:noFill/>
              <a:ln w="12700">
                <a:solidFill>
                  <a:schemeClr val="tx1"/>
                </a:solidFill>
                <a:round/>
                <a:headEnd/>
                <a:tailEnd/>
              </a:ln>
              <a:effectLst/>
            </p:spPr>
            <p:txBody>
              <a:bodyPr/>
              <a:lstStyle/>
              <a:p>
                <a:endParaRPr lang="en-US"/>
              </a:p>
            </p:txBody>
          </p:sp>
          <p:sp>
            <p:nvSpPr>
              <p:cNvPr id="359463" name="Oval 39"/>
              <p:cNvSpPr>
                <a:spLocks noChangeArrowheads="1"/>
              </p:cNvSpPr>
              <p:nvPr/>
            </p:nvSpPr>
            <p:spPr bwMode="auto">
              <a:xfrm>
                <a:off x="1824" y="432"/>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9464" name="Oval 40"/>
              <p:cNvSpPr>
                <a:spLocks noChangeArrowheads="1"/>
              </p:cNvSpPr>
              <p:nvPr/>
            </p:nvSpPr>
            <p:spPr bwMode="auto">
              <a:xfrm>
                <a:off x="864" y="2208"/>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9465" name="Oval 41"/>
              <p:cNvSpPr>
                <a:spLocks noChangeArrowheads="1"/>
              </p:cNvSpPr>
              <p:nvPr/>
            </p:nvSpPr>
            <p:spPr bwMode="auto">
              <a:xfrm>
                <a:off x="1824" y="2208"/>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59466" name="Text Box 42"/>
              <p:cNvSpPr txBox="1">
                <a:spLocks noChangeArrowheads="1"/>
              </p:cNvSpPr>
              <p:nvPr/>
            </p:nvSpPr>
            <p:spPr bwMode="auto">
              <a:xfrm>
                <a:off x="624" y="432"/>
                <a:ext cx="336" cy="231"/>
              </a:xfrm>
              <a:prstGeom prst="rect">
                <a:avLst/>
              </a:prstGeom>
              <a:noFill/>
              <a:ln w="12700">
                <a:noFill/>
                <a:miter lim="800000"/>
                <a:headEnd/>
                <a:tailEnd/>
              </a:ln>
              <a:effectLst/>
            </p:spPr>
            <p:txBody>
              <a:bodyPr>
                <a:spAutoFit/>
              </a:bodyPr>
              <a:lstStyle/>
              <a:p>
                <a:pPr eaLnBrk="1" hangingPunct="1">
                  <a:spcBef>
                    <a:spcPct val="50000"/>
                  </a:spcBef>
                </a:pPr>
                <a:r>
                  <a:rPr lang="en-US" sz="1800"/>
                  <a:t>+y</a:t>
                </a:r>
              </a:p>
            </p:txBody>
          </p:sp>
          <p:sp>
            <p:nvSpPr>
              <p:cNvPr id="359467" name="Text Box 43"/>
              <p:cNvSpPr txBox="1">
                <a:spLocks noChangeArrowheads="1"/>
              </p:cNvSpPr>
              <p:nvPr/>
            </p:nvSpPr>
            <p:spPr bwMode="auto">
              <a:xfrm>
                <a:off x="1968" y="2208"/>
                <a:ext cx="288" cy="231"/>
              </a:xfrm>
              <a:prstGeom prst="rect">
                <a:avLst/>
              </a:prstGeom>
              <a:noFill/>
              <a:ln w="12700">
                <a:noFill/>
                <a:miter lim="800000"/>
                <a:headEnd/>
                <a:tailEnd/>
              </a:ln>
              <a:effectLst/>
            </p:spPr>
            <p:txBody>
              <a:bodyPr>
                <a:spAutoFit/>
              </a:bodyPr>
              <a:lstStyle/>
              <a:p>
                <a:pPr eaLnBrk="1" hangingPunct="1">
                  <a:spcBef>
                    <a:spcPct val="50000"/>
                  </a:spcBef>
                </a:pPr>
                <a:r>
                  <a:rPr lang="en-US" sz="1800"/>
                  <a:t>+x</a:t>
                </a:r>
              </a:p>
            </p:txBody>
          </p:sp>
          <p:graphicFrame>
            <p:nvGraphicFramePr>
              <p:cNvPr id="359468" name="Object 44"/>
              <p:cNvGraphicFramePr>
                <a:graphicFrameLocks noChangeAspect="1"/>
              </p:cNvGraphicFramePr>
              <p:nvPr/>
            </p:nvGraphicFramePr>
            <p:xfrm>
              <a:off x="1056" y="1008"/>
              <a:ext cx="423" cy="205"/>
            </p:xfrm>
            <a:graphic>
              <a:graphicData uri="http://schemas.openxmlformats.org/presentationml/2006/ole">
                <mc:AlternateContent xmlns:mc="http://schemas.openxmlformats.org/markup-compatibility/2006">
                  <mc:Choice xmlns:v="urn:schemas-microsoft-com:vml" Requires="v">
                    <p:oleObj spid="_x0000_s9625" name="Equation" r:id="rId18" imgW="495300" imgH="241300" progId="">
                      <p:embed/>
                    </p:oleObj>
                  </mc:Choice>
                  <mc:Fallback>
                    <p:oleObj name="Equation" r:id="rId18" imgW="495300" imgH="241300" progId="">
                      <p:embed/>
                      <p:pic>
                        <p:nvPicPr>
                          <p:cNvPr id="0" name="Picture 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6" y="1008"/>
                            <a:ext cx="423"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469" name="Text Box 45"/>
              <p:cNvSpPr txBox="1">
                <a:spLocks noChangeArrowheads="1"/>
              </p:cNvSpPr>
              <p:nvPr/>
            </p:nvSpPr>
            <p:spPr bwMode="auto">
              <a:xfrm>
                <a:off x="1872" y="1200"/>
                <a:ext cx="468" cy="231"/>
              </a:xfrm>
              <a:prstGeom prst="rect">
                <a:avLst/>
              </a:prstGeom>
              <a:noFill/>
              <a:ln w="12700">
                <a:noFill/>
                <a:miter lim="800000"/>
                <a:headEnd/>
                <a:tailEnd/>
              </a:ln>
              <a:effectLst/>
            </p:spPr>
            <p:txBody>
              <a:bodyPr wrap="none">
                <a:spAutoFit/>
              </a:bodyPr>
              <a:lstStyle/>
              <a:p>
                <a:r>
                  <a:rPr lang="en-US" sz="1800"/>
                  <a:t>2 cm </a:t>
                </a:r>
              </a:p>
            </p:txBody>
          </p:sp>
          <p:sp>
            <p:nvSpPr>
              <p:cNvPr id="359470" name="Text Box 46"/>
              <p:cNvSpPr txBox="1">
                <a:spLocks noChangeArrowheads="1"/>
              </p:cNvSpPr>
              <p:nvPr/>
            </p:nvSpPr>
            <p:spPr bwMode="auto">
              <a:xfrm>
                <a:off x="1200" y="2208"/>
                <a:ext cx="432" cy="231"/>
              </a:xfrm>
              <a:prstGeom prst="rect">
                <a:avLst/>
              </a:prstGeom>
              <a:noFill/>
              <a:ln w="12700">
                <a:noFill/>
                <a:miter lim="800000"/>
                <a:headEnd/>
                <a:tailEnd/>
              </a:ln>
              <a:effectLst/>
            </p:spPr>
            <p:txBody>
              <a:bodyPr>
                <a:spAutoFit/>
              </a:bodyPr>
              <a:lstStyle/>
              <a:p>
                <a:r>
                  <a:rPr lang="en-US" sz="1800"/>
                  <a:t>1 cm</a:t>
                </a:r>
              </a:p>
            </p:txBody>
          </p:sp>
        </p:grpSp>
        <p:sp>
          <p:nvSpPr>
            <p:cNvPr id="359471" name="Rectangle 47"/>
            <p:cNvSpPr>
              <a:spLocks noChangeArrowheads="1"/>
            </p:cNvSpPr>
            <p:nvPr/>
          </p:nvSpPr>
          <p:spPr bwMode="auto">
            <a:xfrm>
              <a:off x="1536" y="144"/>
              <a:ext cx="765" cy="231"/>
            </a:xfrm>
            <a:prstGeom prst="rect">
              <a:avLst/>
            </a:prstGeom>
            <a:noFill/>
            <a:ln w="12700">
              <a:noFill/>
              <a:miter lim="800000"/>
              <a:headEnd/>
              <a:tailEnd/>
            </a:ln>
            <a:effectLst/>
          </p:spPr>
          <p:txBody>
            <a:bodyPr wrap="none">
              <a:spAutoFit/>
            </a:bodyPr>
            <a:lstStyle/>
            <a:p>
              <a:r>
                <a:rPr lang="en-US" sz="1800"/>
                <a:t>q</a:t>
              </a:r>
              <a:r>
                <a:rPr lang="en-US" sz="1800" baseline="-25000"/>
                <a:t>3</a:t>
              </a:r>
              <a:r>
                <a:rPr lang="en-US" sz="1800"/>
                <a:t>= - 2 nC</a:t>
              </a:r>
            </a:p>
          </p:txBody>
        </p:sp>
      </p:grpSp>
      <p:sp>
        <p:nvSpPr>
          <p:cNvPr id="359472" name="Text Box 48"/>
          <p:cNvSpPr txBox="1">
            <a:spLocks noChangeArrowheads="1"/>
          </p:cNvSpPr>
          <p:nvPr/>
        </p:nvSpPr>
        <p:spPr bwMode="auto">
          <a:xfrm>
            <a:off x="0" y="3581400"/>
            <a:ext cx="755650" cy="366713"/>
          </a:xfrm>
          <a:prstGeom prst="rect">
            <a:avLst/>
          </a:prstGeom>
          <a:noFill/>
          <a:ln w="9525">
            <a:noFill/>
            <a:miter lim="800000"/>
            <a:headEnd/>
            <a:tailEnd/>
          </a:ln>
          <a:effectLst/>
        </p:spPr>
        <p:txBody>
          <a:bodyPr>
            <a:spAutoFit/>
          </a:bodyPr>
          <a:lstStyle/>
          <a:p>
            <a:pPr>
              <a:spcBef>
                <a:spcPct val="50000"/>
              </a:spcBef>
            </a:pPr>
            <a:r>
              <a:rPr lang="en-US" sz="1800"/>
              <a:t>F</a:t>
            </a:r>
            <a:r>
              <a:rPr lang="en-US" sz="1800" baseline="-25000"/>
              <a:t>12</a:t>
            </a:r>
            <a:endParaRPr lang="en-US" sz="1800"/>
          </a:p>
        </p:txBody>
      </p:sp>
      <p:sp>
        <p:nvSpPr>
          <p:cNvPr id="359473" name="Arc 49"/>
          <p:cNvSpPr>
            <a:spLocks/>
          </p:cNvSpPr>
          <p:nvPr/>
        </p:nvSpPr>
        <p:spPr bwMode="auto">
          <a:xfrm>
            <a:off x="1600200" y="3276600"/>
            <a:ext cx="188913" cy="279400"/>
          </a:xfrm>
          <a:custGeom>
            <a:avLst/>
            <a:gdLst>
              <a:gd name="G0" fmla="+- 0 0 0"/>
              <a:gd name="G1" fmla="+- 21600 0 0"/>
              <a:gd name="G2" fmla="+- 21600 0 0"/>
              <a:gd name="T0" fmla="*/ 0 w 21498"/>
              <a:gd name="T1" fmla="*/ 0 h 21600"/>
              <a:gd name="T2" fmla="*/ 21498 w 21498"/>
              <a:gd name="T3" fmla="*/ 19506 h 21600"/>
              <a:gd name="T4" fmla="*/ 0 w 21498"/>
              <a:gd name="T5" fmla="*/ 21600 h 21600"/>
            </a:gdLst>
            <a:ahLst/>
            <a:cxnLst>
              <a:cxn ang="0">
                <a:pos x="T0" y="T1"/>
              </a:cxn>
              <a:cxn ang="0">
                <a:pos x="T2" y="T3"/>
              </a:cxn>
              <a:cxn ang="0">
                <a:pos x="T4" y="T5"/>
              </a:cxn>
            </a:cxnLst>
            <a:rect l="0" t="0" r="r" b="b"/>
            <a:pathLst>
              <a:path w="21498" h="21600" fill="none" extrusionOk="0">
                <a:moveTo>
                  <a:pt x="-1" y="0"/>
                </a:moveTo>
                <a:cubicBezTo>
                  <a:pt x="11118" y="0"/>
                  <a:pt x="20420" y="8440"/>
                  <a:pt x="21498" y="19505"/>
                </a:cubicBezTo>
              </a:path>
              <a:path w="21498" h="21600" stroke="0" extrusionOk="0">
                <a:moveTo>
                  <a:pt x="-1" y="0"/>
                </a:moveTo>
                <a:cubicBezTo>
                  <a:pt x="11118" y="0"/>
                  <a:pt x="20420" y="8440"/>
                  <a:pt x="21498" y="19505"/>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359474" name="Text Box 50"/>
          <p:cNvSpPr txBox="1">
            <a:spLocks noChangeArrowheads="1"/>
          </p:cNvSpPr>
          <p:nvPr/>
        </p:nvSpPr>
        <p:spPr bwMode="auto">
          <a:xfrm>
            <a:off x="1752600" y="3200400"/>
            <a:ext cx="315913" cy="396875"/>
          </a:xfrm>
          <a:prstGeom prst="rect">
            <a:avLst/>
          </a:prstGeom>
          <a:noFill/>
          <a:ln w="9525">
            <a:noFill/>
            <a:miter lim="800000"/>
            <a:headEnd/>
            <a:tailEnd/>
          </a:ln>
          <a:effectLst/>
        </p:spPr>
        <p:txBody>
          <a:bodyPr>
            <a:spAutoFit/>
          </a:bodyPr>
          <a:lstStyle/>
          <a:p>
            <a:r>
              <a:rPr lang="en-US">
                <a:latin typeface="Symbol" pitchFamily="18" charset="2"/>
              </a:rPr>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4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94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94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94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4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94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94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4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94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94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94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94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94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9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p:bldP spid="359441" grpId="0"/>
      <p:bldP spid="359446" grpId="0"/>
      <p:bldP spid="359451" grpId="0"/>
      <p:bldP spid="359452" grpId="0" animBg="1"/>
      <p:bldP spid="359453" grpId="0" animBg="1"/>
      <p:bldP spid="359472" grpId="0"/>
      <p:bldP spid="359473" grpId="0" animBg="1"/>
      <p:bldP spid="3594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474" name="Object 2"/>
          <p:cNvGraphicFramePr>
            <a:graphicFrameLocks noChangeAspect="1"/>
          </p:cNvGraphicFramePr>
          <p:nvPr/>
        </p:nvGraphicFramePr>
        <p:xfrm>
          <a:off x="3819525" y="3124200"/>
          <a:ext cx="5164138" cy="457200"/>
        </p:xfrm>
        <a:graphic>
          <a:graphicData uri="http://schemas.openxmlformats.org/presentationml/2006/ole">
            <mc:AlternateContent xmlns:mc="http://schemas.openxmlformats.org/markup-compatibility/2006">
              <mc:Choice xmlns:v="urn:schemas-microsoft-com:vml" Requires="v">
                <p:oleObj spid="_x0000_s10642" name="Equation" r:id="rId4" imgW="3429000" imgH="304800" progId="Equation.3">
                  <p:embed/>
                </p:oleObj>
              </mc:Choice>
              <mc:Fallback>
                <p:oleObj name="Equation" r:id="rId4" imgW="3429000" imgH="30480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3124200"/>
                        <a:ext cx="516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75" name="Rectangle 3"/>
          <p:cNvSpPr>
            <a:spLocks noChangeArrowheads="1"/>
          </p:cNvSpPr>
          <p:nvPr/>
        </p:nvSpPr>
        <p:spPr bwMode="auto">
          <a:xfrm>
            <a:off x="0" y="0"/>
            <a:ext cx="2806700" cy="774700"/>
          </a:xfrm>
          <a:prstGeom prst="rect">
            <a:avLst/>
          </a:prstGeom>
          <a:noFill/>
          <a:ln w="9525">
            <a:noFill/>
            <a:miter lim="800000"/>
            <a:headEnd/>
            <a:tailEnd/>
          </a:ln>
          <a:effectLst/>
        </p:spPr>
        <p:txBody>
          <a:bodyPr anchor="ctr"/>
          <a:lstStyle/>
          <a:p>
            <a:pPr algn="ctr"/>
            <a:r>
              <a:rPr lang="en-US" sz="2800">
                <a:solidFill>
                  <a:schemeClr val="tx2"/>
                </a:solidFill>
                <a:latin typeface="Times" charset="0"/>
              </a:rPr>
              <a:t>Example Cont.</a:t>
            </a:r>
            <a:endParaRPr lang="en-US" sz="4400">
              <a:solidFill>
                <a:schemeClr val="tx2"/>
              </a:solidFill>
              <a:latin typeface="Times" charset="0"/>
            </a:endParaRPr>
          </a:p>
        </p:txBody>
      </p:sp>
      <p:sp>
        <p:nvSpPr>
          <p:cNvPr id="361476" name="Text Box 4"/>
          <p:cNvSpPr txBox="1">
            <a:spLocks noChangeArrowheads="1"/>
          </p:cNvSpPr>
          <p:nvPr/>
        </p:nvSpPr>
        <p:spPr bwMode="auto">
          <a:xfrm>
            <a:off x="4495800" y="381000"/>
            <a:ext cx="2971800" cy="366713"/>
          </a:xfrm>
          <a:prstGeom prst="rect">
            <a:avLst/>
          </a:prstGeom>
          <a:noFill/>
          <a:ln w="9525">
            <a:noFill/>
            <a:miter lim="800000"/>
            <a:headEnd/>
            <a:tailEnd/>
          </a:ln>
          <a:effectLst/>
        </p:spPr>
        <p:txBody>
          <a:bodyPr>
            <a:spAutoFit/>
          </a:bodyPr>
          <a:lstStyle/>
          <a:p>
            <a:pPr eaLnBrk="1" hangingPunct="1">
              <a:spcBef>
                <a:spcPct val="50000"/>
              </a:spcBef>
            </a:pPr>
            <a:r>
              <a:rPr lang="en-US" sz="1800"/>
              <a:t>Total force along the x-axis</a:t>
            </a:r>
          </a:p>
        </p:txBody>
      </p:sp>
      <p:graphicFrame>
        <p:nvGraphicFramePr>
          <p:cNvPr id="361477" name="Object 5"/>
          <p:cNvGraphicFramePr>
            <a:graphicFrameLocks noChangeAspect="1"/>
          </p:cNvGraphicFramePr>
          <p:nvPr/>
        </p:nvGraphicFramePr>
        <p:xfrm>
          <a:off x="3635375" y="1066800"/>
          <a:ext cx="5508625" cy="347663"/>
        </p:xfrm>
        <a:graphic>
          <a:graphicData uri="http://schemas.openxmlformats.org/presentationml/2006/ole">
            <mc:AlternateContent xmlns:mc="http://schemas.openxmlformats.org/markup-compatibility/2006">
              <mc:Choice xmlns:v="urn:schemas-microsoft-com:vml" Requires="v">
                <p:oleObj spid="_x0000_s10643" name="Equation" r:id="rId6" imgW="4025900" imgH="254000" progId="Equation.3">
                  <p:embed/>
                </p:oleObj>
              </mc:Choice>
              <mc:Fallback>
                <p:oleObj name="Equation" r:id="rId6" imgW="4025900" imgH="254000" progId="Equation.3">
                  <p:embed/>
                  <p:pic>
                    <p:nvPicPr>
                      <p:cNvPr id="0"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1066800"/>
                        <a:ext cx="5508625"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78" name="Text Box 6"/>
          <p:cNvSpPr txBox="1">
            <a:spLocks noChangeArrowheads="1"/>
          </p:cNvSpPr>
          <p:nvPr/>
        </p:nvSpPr>
        <p:spPr bwMode="auto">
          <a:xfrm>
            <a:off x="4343400" y="1676400"/>
            <a:ext cx="3505200" cy="366713"/>
          </a:xfrm>
          <a:prstGeom prst="rect">
            <a:avLst/>
          </a:prstGeom>
          <a:noFill/>
          <a:ln w="9525">
            <a:noFill/>
            <a:miter lim="800000"/>
            <a:headEnd/>
            <a:tailEnd/>
          </a:ln>
          <a:effectLst/>
        </p:spPr>
        <p:txBody>
          <a:bodyPr>
            <a:spAutoFit/>
          </a:bodyPr>
          <a:lstStyle/>
          <a:p>
            <a:pPr eaLnBrk="1" hangingPunct="1">
              <a:spcBef>
                <a:spcPct val="50000"/>
              </a:spcBef>
            </a:pPr>
            <a:r>
              <a:rPr lang="en-US" sz="1800"/>
              <a:t>Total force along the y-axis</a:t>
            </a:r>
          </a:p>
        </p:txBody>
      </p:sp>
      <p:graphicFrame>
        <p:nvGraphicFramePr>
          <p:cNvPr id="361479" name="Object 7"/>
          <p:cNvGraphicFramePr>
            <a:graphicFrameLocks noChangeAspect="1"/>
          </p:cNvGraphicFramePr>
          <p:nvPr/>
        </p:nvGraphicFramePr>
        <p:xfrm>
          <a:off x="3824288" y="2362200"/>
          <a:ext cx="4762500" cy="347663"/>
        </p:xfrm>
        <a:graphic>
          <a:graphicData uri="http://schemas.openxmlformats.org/presentationml/2006/ole">
            <mc:AlternateContent xmlns:mc="http://schemas.openxmlformats.org/markup-compatibility/2006">
              <mc:Choice xmlns:v="urn:schemas-microsoft-com:vml" Requires="v">
                <p:oleObj spid="_x0000_s10644" name="Equation" r:id="rId8" imgW="3479800" imgH="254000" progId="Equation.3">
                  <p:embed/>
                </p:oleObj>
              </mc:Choice>
              <mc:Fallback>
                <p:oleObj name="Equation" r:id="rId8" imgW="3479800" imgH="254000" progId="Equation.3">
                  <p:embed/>
                  <p:pic>
                    <p:nvPicPr>
                      <p:cNvPr id="0"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4288" y="2362200"/>
                        <a:ext cx="47625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80" name="Object 8"/>
          <p:cNvGraphicFramePr>
            <a:graphicFrameLocks noChangeAspect="1"/>
          </p:cNvGraphicFramePr>
          <p:nvPr/>
        </p:nvGraphicFramePr>
        <p:xfrm>
          <a:off x="3962400" y="4495800"/>
          <a:ext cx="1447800" cy="1333500"/>
        </p:xfrm>
        <a:graphic>
          <a:graphicData uri="http://schemas.openxmlformats.org/presentationml/2006/ole">
            <mc:AlternateContent xmlns:mc="http://schemas.openxmlformats.org/markup-compatibility/2006">
              <mc:Choice xmlns:v="urn:schemas-microsoft-com:vml" Requires="v">
                <p:oleObj spid="_x0000_s10645" name="Equation" r:id="rId10" imgW="965200" imgH="889000" progId="Equation.3">
                  <p:embed/>
                </p:oleObj>
              </mc:Choice>
              <mc:Fallback>
                <p:oleObj name="Equation" r:id="rId10" imgW="965200" imgH="889000" progId="Equation.3">
                  <p:embed/>
                  <p:pic>
                    <p:nvPicPr>
                      <p:cNvPr id="0" name="Picture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495800"/>
                        <a:ext cx="144780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81" name="Object 9"/>
          <p:cNvGraphicFramePr>
            <a:graphicFrameLocks noChangeAspect="1"/>
          </p:cNvGraphicFramePr>
          <p:nvPr/>
        </p:nvGraphicFramePr>
        <p:xfrm>
          <a:off x="5791200" y="5105400"/>
          <a:ext cx="2724150" cy="685800"/>
        </p:xfrm>
        <a:graphic>
          <a:graphicData uri="http://schemas.openxmlformats.org/presentationml/2006/ole">
            <mc:AlternateContent xmlns:mc="http://schemas.openxmlformats.org/markup-compatibility/2006">
              <mc:Choice xmlns:v="urn:schemas-microsoft-com:vml" Requires="v">
                <p:oleObj spid="_x0000_s10646" name="Equation" r:id="rId12" imgW="1816100" imgH="457200" progId="Equation.3">
                  <p:embed/>
                </p:oleObj>
              </mc:Choice>
              <mc:Fallback>
                <p:oleObj name="Equation" r:id="rId12" imgW="1816100" imgH="457200" progId="Equation.3">
                  <p:embed/>
                  <p:pic>
                    <p:nvPicPr>
                      <p:cNvPr id="0" name="Picture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105400"/>
                        <a:ext cx="27241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82" name="Object 10"/>
          <p:cNvGraphicFramePr>
            <a:graphicFrameLocks noChangeAspect="1"/>
          </p:cNvGraphicFramePr>
          <p:nvPr/>
        </p:nvGraphicFramePr>
        <p:xfrm>
          <a:off x="4486275" y="6096000"/>
          <a:ext cx="2724150" cy="323850"/>
        </p:xfrm>
        <a:graphic>
          <a:graphicData uri="http://schemas.openxmlformats.org/presentationml/2006/ole">
            <mc:AlternateContent xmlns:mc="http://schemas.openxmlformats.org/markup-compatibility/2006">
              <mc:Choice xmlns:v="urn:schemas-microsoft-com:vml" Requires="v">
                <p:oleObj spid="_x0000_s10647" name="Equation" r:id="rId14" imgW="1815312" imgH="215806" progId="Equation.3">
                  <p:embed/>
                </p:oleObj>
              </mc:Choice>
              <mc:Fallback>
                <p:oleObj name="Equation" r:id="rId14" imgW="1815312" imgH="215806" progId="Equation.3">
                  <p:embed/>
                  <p:pic>
                    <p:nvPicPr>
                      <p:cNvPr id="0"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86275" y="6096000"/>
                        <a:ext cx="2724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83" name="Object 11"/>
          <p:cNvGraphicFramePr>
            <a:graphicFrameLocks noChangeAspect="1"/>
          </p:cNvGraphicFramePr>
          <p:nvPr/>
        </p:nvGraphicFramePr>
        <p:xfrm>
          <a:off x="3962400" y="3962400"/>
          <a:ext cx="1903413" cy="363538"/>
        </p:xfrm>
        <a:graphic>
          <a:graphicData uri="http://schemas.openxmlformats.org/presentationml/2006/ole">
            <mc:AlternateContent xmlns:mc="http://schemas.openxmlformats.org/markup-compatibility/2006">
              <mc:Choice xmlns:v="urn:schemas-microsoft-com:vml" Requires="v">
                <p:oleObj spid="_x0000_s10648" name="Equation" r:id="rId16" imgW="1257300" imgH="241300" progId="Equation.3">
                  <p:embed/>
                </p:oleObj>
              </mc:Choice>
              <mc:Fallback>
                <p:oleObj name="Equation" r:id="rId16" imgW="1257300" imgH="241300" progId="Equation.3">
                  <p:embed/>
                  <p:pic>
                    <p:nvPicPr>
                      <p:cNvPr id="0" name="Picture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3962400"/>
                        <a:ext cx="1903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84" name="Arc 12"/>
          <p:cNvSpPr>
            <a:spLocks/>
          </p:cNvSpPr>
          <p:nvPr/>
        </p:nvSpPr>
        <p:spPr bwMode="auto">
          <a:xfrm flipH="1">
            <a:off x="762000" y="4038600"/>
            <a:ext cx="119063"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361485" name="Text Box 13"/>
          <p:cNvSpPr txBox="1">
            <a:spLocks noChangeArrowheads="1"/>
          </p:cNvSpPr>
          <p:nvPr/>
        </p:nvSpPr>
        <p:spPr bwMode="auto">
          <a:xfrm>
            <a:off x="304800" y="3886200"/>
            <a:ext cx="379413" cy="366713"/>
          </a:xfrm>
          <a:prstGeom prst="rect">
            <a:avLst/>
          </a:prstGeom>
          <a:noFill/>
          <a:ln w="9525">
            <a:noFill/>
            <a:miter lim="800000"/>
            <a:headEnd/>
            <a:tailEnd/>
          </a:ln>
          <a:effectLst/>
        </p:spPr>
        <p:txBody>
          <a:bodyPr wrap="none">
            <a:spAutoFit/>
          </a:bodyPr>
          <a:lstStyle/>
          <a:p>
            <a:r>
              <a:rPr lang="en-US" sz="1800">
                <a:latin typeface="Symbol" pitchFamily="18" charset="2"/>
              </a:rPr>
              <a:t>q</a:t>
            </a:r>
            <a:r>
              <a:rPr lang="en-US" sz="1800" baseline="-25000">
                <a:latin typeface="Symbol" pitchFamily="18" charset="2"/>
              </a:rPr>
              <a:t>1</a:t>
            </a:r>
            <a:endParaRPr lang="en-US" sz="1800">
              <a:latin typeface="Symbol" pitchFamily="18" charset="2"/>
            </a:endParaRPr>
          </a:p>
        </p:txBody>
      </p:sp>
      <p:sp>
        <p:nvSpPr>
          <p:cNvPr id="361486" name="Text Box 14"/>
          <p:cNvSpPr txBox="1">
            <a:spLocks noChangeArrowheads="1"/>
          </p:cNvSpPr>
          <p:nvPr/>
        </p:nvSpPr>
        <p:spPr bwMode="auto">
          <a:xfrm>
            <a:off x="3235325" y="4519613"/>
            <a:ext cx="184150" cy="366712"/>
          </a:xfrm>
          <a:prstGeom prst="rect">
            <a:avLst/>
          </a:prstGeom>
          <a:noFill/>
          <a:ln w="9525">
            <a:noFill/>
            <a:miter lim="800000"/>
            <a:headEnd/>
            <a:tailEnd/>
          </a:ln>
          <a:effectLst/>
        </p:spPr>
        <p:txBody>
          <a:bodyPr wrap="none">
            <a:spAutoFit/>
          </a:bodyPr>
          <a:lstStyle/>
          <a:p>
            <a:endParaRPr lang="en-US" sz="1800"/>
          </a:p>
        </p:txBody>
      </p:sp>
      <p:sp>
        <p:nvSpPr>
          <p:cNvPr id="361487" name="Text Box 15"/>
          <p:cNvSpPr txBox="1">
            <a:spLocks noChangeArrowheads="1"/>
          </p:cNvSpPr>
          <p:nvPr/>
        </p:nvSpPr>
        <p:spPr bwMode="auto">
          <a:xfrm>
            <a:off x="1676400" y="3505200"/>
            <a:ext cx="493713" cy="641350"/>
          </a:xfrm>
          <a:prstGeom prst="rect">
            <a:avLst/>
          </a:prstGeom>
          <a:noFill/>
          <a:ln w="9525">
            <a:noFill/>
            <a:miter lim="800000"/>
            <a:headEnd/>
            <a:tailEnd/>
          </a:ln>
          <a:effectLst/>
        </p:spPr>
        <p:txBody>
          <a:bodyPr>
            <a:spAutoFit/>
          </a:bodyPr>
          <a:lstStyle/>
          <a:p>
            <a:pPr>
              <a:spcBef>
                <a:spcPct val="50000"/>
              </a:spcBef>
            </a:pPr>
            <a:r>
              <a:rPr lang="en-US" sz="1800" dirty="0"/>
              <a:t>F</a:t>
            </a:r>
            <a:r>
              <a:rPr lang="en-US" sz="1800" baseline="-25000" dirty="0"/>
              <a:t>13</a:t>
            </a:r>
            <a:endParaRPr lang="en-US" sz="1800" dirty="0"/>
          </a:p>
          <a:p>
            <a:endParaRPr lang="en-US" sz="1800" dirty="0"/>
          </a:p>
        </p:txBody>
      </p:sp>
      <p:sp>
        <p:nvSpPr>
          <p:cNvPr id="361488" name="Line 16"/>
          <p:cNvSpPr>
            <a:spLocks noChangeShapeType="1"/>
          </p:cNvSpPr>
          <p:nvPr/>
        </p:nvSpPr>
        <p:spPr bwMode="auto">
          <a:xfrm flipV="1">
            <a:off x="1371600" y="3733800"/>
            <a:ext cx="228600" cy="457200"/>
          </a:xfrm>
          <a:prstGeom prst="line">
            <a:avLst/>
          </a:prstGeom>
          <a:noFill/>
          <a:ln w="28575">
            <a:solidFill>
              <a:schemeClr val="tx1"/>
            </a:solidFill>
            <a:round/>
            <a:headEnd/>
            <a:tailEnd type="triangle" w="med" len="med"/>
          </a:ln>
          <a:effectLst/>
        </p:spPr>
        <p:txBody>
          <a:bodyPr/>
          <a:lstStyle/>
          <a:p>
            <a:endParaRPr lang="en-US"/>
          </a:p>
        </p:txBody>
      </p:sp>
      <p:sp>
        <p:nvSpPr>
          <p:cNvPr id="361489" name="Text Box 17"/>
          <p:cNvSpPr txBox="1">
            <a:spLocks noChangeArrowheads="1"/>
          </p:cNvSpPr>
          <p:nvPr/>
        </p:nvSpPr>
        <p:spPr bwMode="auto">
          <a:xfrm>
            <a:off x="609600" y="4343400"/>
            <a:ext cx="1323975" cy="366713"/>
          </a:xfrm>
          <a:prstGeom prst="rect">
            <a:avLst/>
          </a:prstGeom>
          <a:noFill/>
          <a:ln w="12700">
            <a:noFill/>
            <a:miter lim="800000"/>
            <a:headEnd/>
            <a:tailEnd/>
          </a:ln>
          <a:effectLst/>
        </p:spPr>
        <p:txBody>
          <a:bodyPr>
            <a:spAutoFit/>
          </a:bodyPr>
          <a:lstStyle/>
          <a:p>
            <a:pPr>
              <a:spcBef>
                <a:spcPct val="50000"/>
              </a:spcBef>
            </a:pPr>
            <a:r>
              <a:rPr lang="en-US" sz="1800"/>
              <a:t>q</a:t>
            </a:r>
            <a:r>
              <a:rPr lang="en-US" sz="1800" baseline="-25000"/>
              <a:t>1</a:t>
            </a:r>
            <a:r>
              <a:rPr lang="en-US" sz="1800"/>
              <a:t>= + 1 nC</a:t>
            </a:r>
            <a:endParaRPr lang="en-US" sz="1800" baseline="-25000"/>
          </a:p>
        </p:txBody>
      </p:sp>
      <p:sp>
        <p:nvSpPr>
          <p:cNvPr id="361490" name="Line 18"/>
          <p:cNvSpPr>
            <a:spLocks noChangeShapeType="1"/>
          </p:cNvSpPr>
          <p:nvPr/>
        </p:nvSpPr>
        <p:spPr bwMode="auto">
          <a:xfrm flipH="1">
            <a:off x="1371600" y="1295400"/>
            <a:ext cx="1524000" cy="2895600"/>
          </a:xfrm>
          <a:prstGeom prst="line">
            <a:avLst/>
          </a:prstGeom>
          <a:noFill/>
          <a:ln w="12700">
            <a:solidFill>
              <a:schemeClr val="tx1"/>
            </a:solidFill>
            <a:round/>
            <a:headEnd/>
            <a:tailEnd/>
          </a:ln>
          <a:effectLst/>
        </p:spPr>
        <p:txBody>
          <a:bodyPr/>
          <a:lstStyle/>
          <a:p>
            <a:endParaRPr lang="en-US"/>
          </a:p>
        </p:txBody>
      </p:sp>
      <p:sp>
        <p:nvSpPr>
          <p:cNvPr id="361491" name="Line 19"/>
          <p:cNvSpPr>
            <a:spLocks noChangeShapeType="1"/>
          </p:cNvSpPr>
          <p:nvPr/>
        </p:nvSpPr>
        <p:spPr bwMode="auto">
          <a:xfrm flipV="1">
            <a:off x="1371600" y="1219200"/>
            <a:ext cx="0" cy="2971800"/>
          </a:xfrm>
          <a:prstGeom prst="line">
            <a:avLst/>
          </a:prstGeom>
          <a:noFill/>
          <a:ln w="12700">
            <a:solidFill>
              <a:schemeClr val="tx1"/>
            </a:solidFill>
            <a:round/>
            <a:headEnd/>
            <a:tailEnd/>
          </a:ln>
          <a:effectLst/>
        </p:spPr>
        <p:txBody>
          <a:bodyPr/>
          <a:lstStyle/>
          <a:p>
            <a:endParaRPr lang="en-US"/>
          </a:p>
        </p:txBody>
      </p:sp>
      <p:sp>
        <p:nvSpPr>
          <p:cNvPr id="361492" name="Oval 20"/>
          <p:cNvSpPr>
            <a:spLocks noChangeArrowheads="1"/>
          </p:cNvSpPr>
          <p:nvPr/>
        </p:nvSpPr>
        <p:spPr bwMode="auto">
          <a:xfrm>
            <a:off x="2819400" y="12954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61493" name="Oval 21"/>
          <p:cNvSpPr>
            <a:spLocks noChangeArrowheads="1"/>
          </p:cNvSpPr>
          <p:nvPr/>
        </p:nvSpPr>
        <p:spPr bwMode="auto">
          <a:xfrm>
            <a:off x="1295400" y="41148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61494" name="Oval 22"/>
          <p:cNvSpPr>
            <a:spLocks noChangeArrowheads="1"/>
          </p:cNvSpPr>
          <p:nvPr/>
        </p:nvSpPr>
        <p:spPr bwMode="auto">
          <a:xfrm>
            <a:off x="2819400" y="41148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61495" name="Text Box 23"/>
          <p:cNvSpPr txBox="1">
            <a:spLocks noChangeArrowheads="1"/>
          </p:cNvSpPr>
          <p:nvPr/>
        </p:nvSpPr>
        <p:spPr bwMode="auto">
          <a:xfrm>
            <a:off x="914400" y="1295400"/>
            <a:ext cx="533400" cy="366713"/>
          </a:xfrm>
          <a:prstGeom prst="rect">
            <a:avLst/>
          </a:prstGeom>
          <a:noFill/>
          <a:ln w="12700">
            <a:noFill/>
            <a:miter lim="800000"/>
            <a:headEnd/>
            <a:tailEnd/>
          </a:ln>
          <a:effectLst/>
        </p:spPr>
        <p:txBody>
          <a:bodyPr>
            <a:spAutoFit/>
          </a:bodyPr>
          <a:lstStyle/>
          <a:p>
            <a:pPr eaLnBrk="1" hangingPunct="1">
              <a:spcBef>
                <a:spcPct val="50000"/>
              </a:spcBef>
            </a:pPr>
            <a:r>
              <a:rPr lang="en-US" sz="1800"/>
              <a:t>+y</a:t>
            </a:r>
          </a:p>
        </p:txBody>
      </p:sp>
      <p:sp>
        <p:nvSpPr>
          <p:cNvPr id="361496" name="Text Box 24"/>
          <p:cNvSpPr txBox="1">
            <a:spLocks noChangeArrowheads="1"/>
          </p:cNvSpPr>
          <p:nvPr/>
        </p:nvSpPr>
        <p:spPr bwMode="auto">
          <a:xfrm>
            <a:off x="3048000" y="4114800"/>
            <a:ext cx="457200" cy="366713"/>
          </a:xfrm>
          <a:prstGeom prst="rect">
            <a:avLst/>
          </a:prstGeom>
          <a:noFill/>
          <a:ln w="12700">
            <a:noFill/>
            <a:miter lim="800000"/>
            <a:headEnd/>
            <a:tailEnd/>
          </a:ln>
          <a:effectLst/>
        </p:spPr>
        <p:txBody>
          <a:bodyPr>
            <a:spAutoFit/>
          </a:bodyPr>
          <a:lstStyle/>
          <a:p>
            <a:pPr eaLnBrk="1" hangingPunct="1">
              <a:spcBef>
                <a:spcPct val="50000"/>
              </a:spcBef>
            </a:pPr>
            <a:r>
              <a:rPr lang="en-US" sz="1800"/>
              <a:t>+x</a:t>
            </a:r>
          </a:p>
        </p:txBody>
      </p:sp>
      <p:graphicFrame>
        <p:nvGraphicFramePr>
          <p:cNvPr id="361497" name="Object 25"/>
          <p:cNvGraphicFramePr>
            <a:graphicFrameLocks noChangeAspect="1"/>
          </p:cNvGraphicFramePr>
          <p:nvPr/>
        </p:nvGraphicFramePr>
        <p:xfrm>
          <a:off x="1600200" y="2209800"/>
          <a:ext cx="671513" cy="325438"/>
        </p:xfrm>
        <a:graphic>
          <a:graphicData uri="http://schemas.openxmlformats.org/presentationml/2006/ole">
            <mc:AlternateContent xmlns:mc="http://schemas.openxmlformats.org/markup-compatibility/2006">
              <mc:Choice xmlns:v="urn:schemas-microsoft-com:vml" Requires="v">
                <p:oleObj spid="_x0000_s10649" name="Equation" r:id="rId18" imgW="495300" imgH="241300" progId="">
                  <p:embed/>
                </p:oleObj>
              </mc:Choice>
              <mc:Fallback>
                <p:oleObj name="Equation" r:id="rId18" imgW="495300" imgH="241300" progId="">
                  <p:embed/>
                  <p:pic>
                    <p:nvPicPr>
                      <p:cNvPr id="0" name="Picture 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0200" y="2209800"/>
                        <a:ext cx="67151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98" name="Text Box 26"/>
          <p:cNvSpPr txBox="1">
            <a:spLocks noChangeArrowheads="1"/>
          </p:cNvSpPr>
          <p:nvPr/>
        </p:nvSpPr>
        <p:spPr bwMode="auto">
          <a:xfrm>
            <a:off x="1905000" y="4114800"/>
            <a:ext cx="685800" cy="366713"/>
          </a:xfrm>
          <a:prstGeom prst="rect">
            <a:avLst/>
          </a:prstGeom>
          <a:noFill/>
          <a:ln w="12700">
            <a:noFill/>
            <a:miter lim="800000"/>
            <a:headEnd/>
            <a:tailEnd/>
          </a:ln>
          <a:effectLst/>
        </p:spPr>
        <p:txBody>
          <a:bodyPr>
            <a:spAutoFit/>
          </a:bodyPr>
          <a:lstStyle/>
          <a:p>
            <a:r>
              <a:rPr lang="en-US" sz="1800"/>
              <a:t>1 cm</a:t>
            </a:r>
          </a:p>
        </p:txBody>
      </p:sp>
      <p:sp>
        <p:nvSpPr>
          <p:cNvPr id="361499" name="Rectangle 27"/>
          <p:cNvSpPr>
            <a:spLocks noChangeArrowheads="1"/>
          </p:cNvSpPr>
          <p:nvPr/>
        </p:nvSpPr>
        <p:spPr bwMode="auto">
          <a:xfrm>
            <a:off x="2057400" y="838200"/>
            <a:ext cx="1216025" cy="366713"/>
          </a:xfrm>
          <a:prstGeom prst="rect">
            <a:avLst/>
          </a:prstGeom>
          <a:noFill/>
          <a:ln w="12700">
            <a:noFill/>
            <a:miter lim="800000"/>
            <a:headEnd/>
            <a:tailEnd/>
          </a:ln>
          <a:effectLst/>
        </p:spPr>
        <p:txBody>
          <a:bodyPr wrap="none">
            <a:spAutoFit/>
          </a:bodyPr>
          <a:lstStyle/>
          <a:p>
            <a:r>
              <a:rPr lang="en-US" sz="1800"/>
              <a:t>q</a:t>
            </a:r>
            <a:r>
              <a:rPr lang="en-US" sz="1800" baseline="-25000"/>
              <a:t>3</a:t>
            </a:r>
            <a:r>
              <a:rPr lang="en-US" sz="1800"/>
              <a:t>= - 2 nC</a:t>
            </a:r>
          </a:p>
        </p:txBody>
      </p:sp>
      <p:sp>
        <p:nvSpPr>
          <p:cNvPr id="361500" name="Text Box 28"/>
          <p:cNvSpPr txBox="1">
            <a:spLocks noChangeArrowheads="1"/>
          </p:cNvSpPr>
          <p:nvPr/>
        </p:nvSpPr>
        <p:spPr bwMode="auto">
          <a:xfrm>
            <a:off x="76200" y="3429000"/>
            <a:ext cx="762000" cy="366713"/>
          </a:xfrm>
          <a:prstGeom prst="rect">
            <a:avLst/>
          </a:prstGeom>
          <a:noFill/>
          <a:ln w="9525">
            <a:noFill/>
            <a:miter lim="800000"/>
            <a:headEnd/>
            <a:tailEnd/>
          </a:ln>
          <a:effectLst/>
        </p:spPr>
        <p:txBody>
          <a:bodyPr>
            <a:spAutoFit/>
          </a:bodyPr>
          <a:lstStyle/>
          <a:p>
            <a:pPr eaLnBrk="1" hangingPunct="1">
              <a:spcBef>
                <a:spcPct val="50000"/>
              </a:spcBef>
            </a:pPr>
            <a:r>
              <a:rPr lang="en-US" sz="1800"/>
              <a:t>F</a:t>
            </a:r>
            <a:r>
              <a:rPr lang="en-US" sz="1800" baseline="-25000"/>
              <a:t>net</a:t>
            </a:r>
          </a:p>
        </p:txBody>
      </p:sp>
      <p:sp>
        <p:nvSpPr>
          <p:cNvPr id="361501" name="Text Box 29"/>
          <p:cNvSpPr txBox="1">
            <a:spLocks noChangeArrowheads="1"/>
          </p:cNvSpPr>
          <p:nvPr/>
        </p:nvSpPr>
        <p:spPr bwMode="auto">
          <a:xfrm>
            <a:off x="0" y="4343400"/>
            <a:ext cx="755650" cy="366713"/>
          </a:xfrm>
          <a:prstGeom prst="rect">
            <a:avLst/>
          </a:prstGeom>
          <a:noFill/>
          <a:ln w="9525">
            <a:noFill/>
            <a:miter lim="800000"/>
            <a:headEnd/>
            <a:tailEnd/>
          </a:ln>
          <a:effectLst/>
        </p:spPr>
        <p:txBody>
          <a:bodyPr>
            <a:spAutoFit/>
          </a:bodyPr>
          <a:lstStyle/>
          <a:p>
            <a:pPr>
              <a:spcBef>
                <a:spcPct val="50000"/>
              </a:spcBef>
            </a:pPr>
            <a:r>
              <a:rPr lang="en-US" sz="1800"/>
              <a:t>F</a:t>
            </a:r>
            <a:r>
              <a:rPr lang="en-US" sz="1800" baseline="-25000"/>
              <a:t>12</a:t>
            </a:r>
            <a:endParaRPr lang="en-US" sz="1800"/>
          </a:p>
        </p:txBody>
      </p:sp>
      <p:sp>
        <p:nvSpPr>
          <p:cNvPr id="361502" name="Arc 30"/>
          <p:cNvSpPr>
            <a:spLocks/>
          </p:cNvSpPr>
          <p:nvPr/>
        </p:nvSpPr>
        <p:spPr bwMode="auto">
          <a:xfrm>
            <a:off x="1524000" y="3886200"/>
            <a:ext cx="188913" cy="279400"/>
          </a:xfrm>
          <a:custGeom>
            <a:avLst/>
            <a:gdLst>
              <a:gd name="G0" fmla="+- 0 0 0"/>
              <a:gd name="G1" fmla="+- 21600 0 0"/>
              <a:gd name="G2" fmla="+- 21600 0 0"/>
              <a:gd name="T0" fmla="*/ 0 w 21498"/>
              <a:gd name="T1" fmla="*/ 0 h 21600"/>
              <a:gd name="T2" fmla="*/ 21498 w 21498"/>
              <a:gd name="T3" fmla="*/ 19506 h 21600"/>
              <a:gd name="T4" fmla="*/ 0 w 21498"/>
              <a:gd name="T5" fmla="*/ 21600 h 21600"/>
            </a:gdLst>
            <a:ahLst/>
            <a:cxnLst>
              <a:cxn ang="0">
                <a:pos x="T0" y="T1"/>
              </a:cxn>
              <a:cxn ang="0">
                <a:pos x="T2" y="T3"/>
              </a:cxn>
              <a:cxn ang="0">
                <a:pos x="T4" y="T5"/>
              </a:cxn>
            </a:cxnLst>
            <a:rect l="0" t="0" r="r" b="b"/>
            <a:pathLst>
              <a:path w="21498" h="21600" fill="none" extrusionOk="0">
                <a:moveTo>
                  <a:pt x="-1" y="0"/>
                </a:moveTo>
                <a:cubicBezTo>
                  <a:pt x="11118" y="0"/>
                  <a:pt x="20420" y="8440"/>
                  <a:pt x="21498" y="19505"/>
                </a:cubicBezTo>
              </a:path>
              <a:path w="21498" h="21600" stroke="0" extrusionOk="0">
                <a:moveTo>
                  <a:pt x="-1" y="0"/>
                </a:moveTo>
                <a:cubicBezTo>
                  <a:pt x="11118" y="0"/>
                  <a:pt x="20420" y="8440"/>
                  <a:pt x="21498" y="19505"/>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361503" name="Text Box 31"/>
          <p:cNvSpPr txBox="1">
            <a:spLocks noChangeArrowheads="1"/>
          </p:cNvSpPr>
          <p:nvPr/>
        </p:nvSpPr>
        <p:spPr bwMode="auto">
          <a:xfrm>
            <a:off x="1676400" y="3810000"/>
            <a:ext cx="315913" cy="396875"/>
          </a:xfrm>
          <a:prstGeom prst="rect">
            <a:avLst/>
          </a:prstGeom>
          <a:noFill/>
          <a:ln w="9525">
            <a:noFill/>
            <a:miter lim="800000"/>
            <a:headEnd/>
            <a:tailEnd/>
          </a:ln>
          <a:effectLst/>
        </p:spPr>
        <p:txBody>
          <a:bodyPr>
            <a:spAutoFit/>
          </a:bodyPr>
          <a:lstStyle/>
          <a:p>
            <a:r>
              <a:rPr lang="en-US">
                <a:latin typeface="Symbol" pitchFamily="18" charset="2"/>
              </a:rPr>
              <a:t>q</a:t>
            </a:r>
          </a:p>
        </p:txBody>
      </p:sp>
      <p:sp>
        <p:nvSpPr>
          <p:cNvPr id="361504" name="Line 32"/>
          <p:cNvSpPr>
            <a:spLocks noChangeShapeType="1"/>
          </p:cNvSpPr>
          <p:nvPr/>
        </p:nvSpPr>
        <p:spPr bwMode="auto">
          <a:xfrm>
            <a:off x="0" y="4191000"/>
            <a:ext cx="3505200" cy="0"/>
          </a:xfrm>
          <a:prstGeom prst="line">
            <a:avLst/>
          </a:prstGeom>
          <a:noFill/>
          <a:ln w="12700">
            <a:solidFill>
              <a:schemeClr val="tx1"/>
            </a:solidFill>
            <a:round/>
            <a:headEnd/>
            <a:tailEnd/>
          </a:ln>
          <a:effectLst/>
        </p:spPr>
        <p:txBody>
          <a:bodyPr/>
          <a:lstStyle/>
          <a:p>
            <a:endParaRPr lang="en-US"/>
          </a:p>
        </p:txBody>
      </p:sp>
      <p:sp>
        <p:nvSpPr>
          <p:cNvPr id="361505" name="Line 33"/>
          <p:cNvSpPr>
            <a:spLocks noChangeShapeType="1"/>
          </p:cNvSpPr>
          <p:nvPr/>
        </p:nvSpPr>
        <p:spPr bwMode="auto">
          <a:xfrm>
            <a:off x="2895600" y="1295400"/>
            <a:ext cx="0" cy="2895600"/>
          </a:xfrm>
          <a:prstGeom prst="line">
            <a:avLst/>
          </a:prstGeom>
          <a:noFill/>
          <a:ln w="12700">
            <a:solidFill>
              <a:schemeClr val="tx1"/>
            </a:solidFill>
            <a:round/>
            <a:headEnd/>
            <a:tailEnd/>
          </a:ln>
          <a:effectLst/>
        </p:spPr>
        <p:txBody>
          <a:bodyPr/>
          <a:lstStyle/>
          <a:p>
            <a:endParaRPr lang="en-US"/>
          </a:p>
        </p:txBody>
      </p:sp>
      <p:sp>
        <p:nvSpPr>
          <p:cNvPr id="361506" name="Line 34"/>
          <p:cNvSpPr>
            <a:spLocks noChangeShapeType="1"/>
          </p:cNvSpPr>
          <p:nvPr/>
        </p:nvSpPr>
        <p:spPr bwMode="auto">
          <a:xfrm flipH="1" flipV="1">
            <a:off x="0" y="3733800"/>
            <a:ext cx="1371600" cy="457200"/>
          </a:xfrm>
          <a:prstGeom prst="line">
            <a:avLst/>
          </a:prstGeom>
          <a:noFill/>
          <a:ln w="28575">
            <a:solidFill>
              <a:schemeClr val="tx1"/>
            </a:solidFill>
            <a:round/>
            <a:headEnd/>
            <a:tailEnd type="triangle" w="med" len="med"/>
          </a:ln>
          <a:effectLst/>
        </p:spPr>
        <p:txBody>
          <a:bodyPr/>
          <a:lstStyle/>
          <a:p>
            <a:endParaRPr lang="en-US"/>
          </a:p>
        </p:txBody>
      </p:sp>
      <p:sp>
        <p:nvSpPr>
          <p:cNvPr id="361507" name="Line 35"/>
          <p:cNvSpPr>
            <a:spLocks noChangeShapeType="1"/>
          </p:cNvSpPr>
          <p:nvPr/>
        </p:nvSpPr>
        <p:spPr bwMode="auto">
          <a:xfrm flipH="1">
            <a:off x="0" y="4191000"/>
            <a:ext cx="1447800" cy="0"/>
          </a:xfrm>
          <a:prstGeom prst="line">
            <a:avLst/>
          </a:prstGeom>
          <a:noFill/>
          <a:ln w="28575">
            <a:solidFill>
              <a:schemeClr val="tx1"/>
            </a:solidFill>
            <a:round/>
            <a:headEnd/>
            <a:tailEnd type="triangle" w="med" len="med"/>
          </a:ln>
          <a:effectLst/>
        </p:spPr>
        <p:txBody>
          <a:bodyPr/>
          <a:lstStyle/>
          <a:p>
            <a:endParaRPr lang="en-US"/>
          </a:p>
        </p:txBody>
      </p:sp>
      <p:sp>
        <p:nvSpPr>
          <p:cNvPr id="361508" name="Text Box 36"/>
          <p:cNvSpPr txBox="1">
            <a:spLocks noChangeArrowheads="1"/>
          </p:cNvSpPr>
          <p:nvPr/>
        </p:nvSpPr>
        <p:spPr bwMode="auto">
          <a:xfrm>
            <a:off x="2362200" y="4419600"/>
            <a:ext cx="1273175" cy="366713"/>
          </a:xfrm>
          <a:prstGeom prst="rect">
            <a:avLst/>
          </a:prstGeom>
          <a:noFill/>
          <a:ln w="12700">
            <a:noFill/>
            <a:miter lim="800000"/>
            <a:headEnd/>
            <a:tailEnd/>
          </a:ln>
          <a:effectLst/>
        </p:spPr>
        <p:txBody>
          <a:bodyPr>
            <a:spAutoFit/>
          </a:bodyPr>
          <a:lstStyle/>
          <a:p>
            <a:r>
              <a:rPr lang="en-US" sz="1800"/>
              <a:t>q</a:t>
            </a:r>
            <a:r>
              <a:rPr lang="en-US" sz="1800" baseline="-25000"/>
              <a:t>2</a:t>
            </a:r>
            <a:r>
              <a:rPr lang="en-US" sz="1800"/>
              <a:t>= + 1 nC</a:t>
            </a:r>
            <a:endParaRPr lang="en-US" sz="1800"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1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14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14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14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14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14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14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14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1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14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14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14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14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14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15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150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6150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150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150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15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150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6147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614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6147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6147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6147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61483"/>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3615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148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36150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6148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6148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36148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61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P spid="361478" grpId="0"/>
      <p:bldP spid="361484" grpId="0" animBg="1"/>
      <p:bldP spid="361485" grpId="0"/>
      <p:bldP spid="361486" grpId="0"/>
      <p:bldP spid="361487" grpId="0"/>
      <p:bldP spid="361488" grpId="0" animBg="1"/>
      <p:bldP spid="361489" grpId="0"/>
      <p:bldP spid="361490" grpId="0" animBg="1"/>
      <p:bldP spid="361491" grpId="0" animBg="1"/>
      <p:bldP spid="361492" grpId="0" animBg="1"/>
      <p:bldP spid="361493" grpId="0" animBg="1"/>
      <p:bldP spid="361494" grpId="0" animBg="1"/>
      <p:bldP spid="361495" grpId="0"/>
      <p:bldP spid="361496" grpId="0"/>
      <p:bldP spid="361498" grpId="0"/>
      <p:bldP spid="361499" grpId="0"/>
      <p:bldP spid="361500" grpId="0"/>
      <p:bldP spid="361501" grpId="0"/>
      <p:bldP spid="361502" grpId="0" animBg="1"/>
      <p:bldP spid="361503" grpId="0"/>
      <p:bldP spid="361504" grpId="0" animBg="1"/>
      <p:bldP spid="361505" grpId="0" animBg="1"/>
      <p:bldP spid="361506" grpId="0" animBg="1"/>
      <p:bldP spid="361507" grpId="0" animBg="1"/>
      <p:bldP spid="36150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800100" y="260350"/>
            <a:ext cx="7772400" cy="1143000"/>
          </a:xfrm>
        </p:spPr>
        <p:txBody>
          <a:bodyPr>
            <a:normAutofit fontScale="90000"/>
          </a:bodyPr>
          <a:lstStyle/>
          <a:p>
            <a:r>
              <a:rPr lang="en-US" sz="2000" dirty="0">
                <a:solidFill>
                  <a:srgbClr val="FF0000"/>
                </a:solidFill>
                <a:latin typeface="Arial" pitchFamily="34" charset="0"/>
              </a:rPr>
              <a:t> </a:t>
            </a:r>
            <a:r>
              <a:rPr lang="en-US" sz="2000" b="1" dirty="0">
                <a:latin typeface="Arial" pitchFamily="34" charset="0"/>
              </a:rPr>
              <a:t>Example-6:</a:t>
            </a:r>
            <a:r>
              <a:rPr lang="en-US" sz="2000" dirty="0">
                <a:latin typeface="Arial" pitchFamily="34" charset="0"/>
              </a:rPr>
              <a:t> In an atom can we neglect the gravitational force between the electrons and protons?  What is the ratio of Coulomb’s electric force to Newton’s gravity force for 2 electrons separated by a distance r ?</a:t>
            </a:r>
            <a:endParaRPr lang="en-US" sz="3200" dirty="0">
              <a:latin typeface="Arial" pitchFamily="34" charset="0"/>
            </a:endParaRPr>
          </a:p>
        </p:txBody>
      </p:sp>
      <p:graphicFrame>
        <p:nvGraphicFramePr>
          <p:cNvPr id="316419" name="Object 3"/>
          <p:cNvGraphicFramePr>
            <a:graphicFrameLocks noGrp="1" noChangeAspect="1"/>
          </p:cNvGraphicFramePr>
          <p:nvPr>
            <p:ph sz="quarter" idx="2"/>
          </p:nvPr>
        </p:nvGraphicFramePr>
        <p:xfrm>
          <a:off x="2127250" y="3270250"/>
          <a:ext cx="1133475" cy="822325"/>
        </p:xfrm>
        <a:graphic>
          <a:graphicData uri="http://schemas.openxmlformats.org/presentationml/2006/ole">
            <mc:AlternateContent xmlns:mc="http://schemas.openxmlformats.org/markup-compatibility/2006">
              <mc:Choice xmlns:v="urn:schemas-microsoft-com:vml" Requires="v">
                <p:oleObj spid="_x0000_s11516" name="Equation" r:id="rId4" imgW="647700" imgH="469900" progId="">
                  <p:embed/>
                </p:oleObj>
              </mc:Choice>
              <mc:Fallback>
                <p:oleObj name="Equation" r:id="rId4" imgW="647700" imgH="469900" progId="">
                  <p:embed/>
                  <p:pic>
                    <p:nvPicPr>
                      <p:cNvPr id="0" name="Picture 4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0" y="3270250"/>
                        <a:ext cx="113347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679575" y="1847850"/>
            <a:ext cx="2735263" cy="581025"/>
            <a:chOff x="912" y="2567"/>
            <a:chExt cx="1723" cy="366"/>
          </a:xfrm>
        </p:grpSpPr>
        <p:sp>
          <p:nvSpPr>
            <p:cNvPr id="316421" name="Text Box 5"/>
            <p:cNvSpPr txBox="1">
              <a:spLocks noChangeArrowheads="1"/>
            </p:cNvSpPr>
            <p:nvPr/>
          </p:nvSpPr>
          <p:spPr bwMode="auto">
            <a:xfrm>
              <a:off x="2129" y="2567"/>
              <a:ext cx="506" cy="250"/>
            </a:xfrm>
            <a:prstGeom prst="rect">
              <a:avLst/>
            </a:prstGeom>
            <a:noFill/>
            <a:ln w="9525">
              <a:noFill/>
              <a:miter lim="800000"/>
              <a:headEnd/>
              <a:tailEnd/>
            </a:ln>
            <a:effectLst/>
          </p:spPr>
          <p:txBody>
            <a:bodyPr>
              <a:spAutoFit/>
            </a:bodyPr>
            <a:lstStyle/>
            <a:p>
              <a:r>
                <a:rPr lang="en-US" b="1"/>
                <a:t>q</a:t>
              </a:r>
              <a:endParaRPr lang="en-US" b="1" baseline="-25000"/>
            </a:p>
          </p:txBody>
        </p:sp>
        <p:grpSp>
          <p:nvGrpSpPr>
            <p:cNvPr id="3" name="Group 6"/>
            <p:cNvGrpSpPr>
              <a:grpSpLocks/>
            </p:cNvGrpSpPr>
            <p:nvPr/>
          </p:nvGrpSpPr>
          <p:grpSpPr bwMode="auto">
            <a:xfrm>
              <a:off x="912" y="2568"/>
              <a:ext cx="1349" cy="365"/>
              <a:chOff x="912" y="2568"/>
              <a:chExt cx="1349" cy="365"/>
            </a:xfrm>
          </p:grpSpPr>
          <p:grpSp>
            <p:nvGrpSpPr>
              <p:cNvPr id="4" name="Group 7"/>
              <p:cNvGrpSpPr>
                <a:grpSpLocks/>
              </p:cNvGrpSpPr>
              <p:nvPr/>
            </p:nvGrpSpPr>
            <p:grpSpPr bwMode="auto">
              <a:xfrm>
                <a:off x="912" y="2568"/>
                <a:ext cx="1349" cy="365"/>
                <a:chOff x="912" y="2568"/>
                <a:chExt cx="1349" cy="365"/>
              </a:xfrm>
            </p:grpSpPr>
            <p:sp>
              <p:nvSpPr>
                <p:cNvPr id="316424" name="Line 8"/>
                <p:cNvSpPr>
                  <a:spLocks noChangeShapeType="1"/>
                </p:cNvSpPr>
                <p:nvPr/>
              </p:nvSpPr>
              <p:spPr bwMode="auto">
                <a:xfrm>
                  <a:off x="1013" y="2922"/>
                  <a:ext cx="1248" cy="11"/>
                </a:xfrm>
                <a:prstGeom prst="line">
                  <a:avLst/>
                </a:prstGeom>
                <a:noFill/>
                <a:ln w="19050">
                  <a:solidFill>
                    <a:schemeClr val="tx1"/>
                  </a:solidFill>
                  <a:round/>
                  <a:headEnd type="oval" w="med" len="med"/>
                  <a:tailEnd type="oval" w="med" len="med"/>
                </a:ln>
                <a:effectLst/>
              </p:spPr>
              <p:txBody>
                <a:bodyPr wrap="none" anchor="ctr"/>
                <a:lstStyle/>
                <a:p>
                  <a:endParaRPr lang="en-US"/>
                </a:p>
              </p:txBody>
            </p:sp>
            <p:sp>
              <p:nvSpPr>
                <p:cNvPr id="316425" name="Text Box 9"/>
                <p:cNvSpPr txBox="1">
                  <a:spLocks noChangeArrowheads="1"/>
                </p:cNvSpPr>
                <p:nvPr/>
              </p:nvSpPr>
              <p:spPr bwMode="auto">
                <a:xfrm>
                  <a:off x="912" y="2568"/>
                  <a:ext cx="426" cy="250"/>
                </a:xfrm>
                <a:prstGeom prst="rect">
                  <a:avLst/>
                </a:prstGeom>
                <a:noFill/>
                <a:ln w="9525">
                  <a:noFill/>
                  <a:miter lim="800000"/>
                  <a:headEnd/>
                  <a:tailEnd/>
                </a:ln>
                <a:effectLst/>
              </p:spPr>
              <p:txBody>
                <a:bodyPr>
                  <a:spAutoFit/>
                </a:bodyPr>
                <a:lstStyle/>
                <a:p>
                  <a:pPr>
                    <a:spcBef>
                      <a:spcPct val="50000"/>
                    </a:spcBef>
                  </a:pPr>
                  <a:r>
                    <a:rPr lang="en-US" b="1"/>
                    <a:t>q</a:t>
                  </a:r>
                  <a:endParaRPr lang="en-US" b="1" baseline="-25000"/>
                </a:p>
              </p:txBody>
            </p:sp>
          </p:grpSp>
          <p:sp>
            <p:nvSpPr>
              <p:cNvPr id="316426" name="Text Box 10"/>
              <p:cNvSpPr txBox="1">
                <a:spLocks noChangeArrowheads="1"/>
              </p:cNvSpPr>
              <p:nvPr/>
            </p:nvSpPr>
            <p:spPr bwMode="auto">
              <a:xfrm>
                <a:off x="1579" y="2635"/>
                <a:ext cx="223" cy="250"/>
              </a:xfrm>
              <a:prstGeom prst="rect">
                <a:avLst/>
              </a:prstGeom>
              <a:noFill/>
              <a:ln w="9525">
                <a:noFill/>
                <a:miter lim="800000"/>
                <a:headEnd/>
                <a:tailEnd/>
              </a:ln>
              <a:effectLst/>
            </p:spPr>
            <p:txBody>
              <a:bodyPr>
                <a:spAutoFit/>
              </a:bodyPr>
              <a:lstStyle/>
              <a:p>
                <a:pPr>
                  <a:spcBef>
                    <a:spcPct val="50000"/>
                  </a:spcBef>
                </a:pPr>
                <a:r>
                  <a:rPr lang="en-US" b="1" dirty="0"/>
                  <a:t>r</a:t>
                </a:r>
              </a:p>
            </p:txBody>
          </p:sp>
        </p:grpSp>
      </p:grpSp>
      <p:grpSp>
        <p:nvGrpSpPr>
          <p:cNvPr id="5" name="Group 11"/>
          <p:cNvGrpSpPr>
            <a:grpSpLocks/>
          </p:cNvGrpSpPr>
          <p:nvPr/>
        </p:nvGrpSpPr>
        <p:grpSpPr bwMode="auto">
          <a:xfrm>
            <a:off x="4968875" y="1863725"/>
            <a:ext cx="2735263" cy="581025"/>
            <a:chOff x="912" y="2567"/>
            <a:chExt cx="1723" cy="366"/>
          </a:xfrm>
        </p:grpSpPr>
        <p:sp>
          <p:nvSpPr>
            <p:cNvPr id="316428" name="Text Box 12"/>
            <p:cNvSpPr txBox="1">
              <a:spLocks noChangeArrowheads="1"/>
            </p:cNvSpPr>
            <p:nvPr/>
          </p:nvSpPr>
          <p:spPr bwMode="auto">
            <a:xfrm>
              <a:off x="2129" y="2567"/>
              <a:ext cx="506" cy="250"/>
            </a:xfrm>
            <a:prstGeom prst="rect">
              <a:avLst/>
            </a:prstGeom>
            <a:noFill/>
            <a:ln w="9525">
              <a:noFill/>
              <a:miter lim="800000"/>
              <a:headEnd/>
              <a:tailEnd/>
            </a:ln>
            <a:effectLst/>
          </p:spPr>
          <p:txBody>
            <a:bodyPr>
              <a:spAutoFit/>
            </a:bodyPr>
            <a:lstStyle/>
            <a:p>
              <a:r>
                <a:rPr lang="en-US" b="1"/>
                <a:t>m</a:t>
              </a:r>
              <a:endParaRPr lang="en-US" b="1" baseline="-25000"/>
            </a:p>
          </p:txBody>
        </p:sp>
        <p:grpSp>
          <p:nvGrpSpPr>
            <p:cNvPr id="6" name="Group 13"/>
            <p:cNvGrpSpPr>
              <a:grpSpLocks/>
            </p:cNvGrpSpPr>
            <p:nvPr/>
          </p:nvGrpSpPr>
          <p:grpSpPr bwMode="auto">
            <a:xfrm>
              <a:off x="912" y="2568"/>
              <a:ext cx="1349" cy="365"/>
              <a:chOff x="912" y="2568"/>
              <a:chExt cx="1349" cy="365"/>
            </a:xfrm>
          </p:grpSpPr>
          <p:grpSp>
            <p:nvGrpSpPr>
              <p:cNvPr id="7" name="Group 14"/>
              <p:cNvGrpSpPr>
                <a:grpSpLocks/>
              </p:cNvGrpSpPr>
              <p:nvPr/>
            </p:nvGrpSpPr>
            <p:grpSpPr bwMode="auto">
              <a:xfrm>
                <a:off x="912" y="2568"/>
                <a:ext cx="1349" cy="365"/>
                <a:chOff x="912" y="2568"/>
                <a:chExt cx="1349" cy="365"/>
              </a:xfrm>
            </p:grpSpPr>
            <p:sp>
              <p:nvSpPr>
                <p:cNvPr id="316431" name="Line 15"/>
                <p:cNvSpPr>
                  <a:spLocks noChangeShapeType="1"/>
                </p:cNvSpPr>
                <p:nvPr/>
              </p:nvSpPr>
              <p:spPr bwMode="auto">
                <a:xfrm>
                  <a:off x="1013" y="2922"/>
                  <a:ext cx="1248" cy="11"/>
                </a:xfrm>
                <a:prstGeom prst="line">
                  <a:avLst/>
                </a:prstGeom>
                <a:noFill/>
                <a:ln w="19050">
                  <a:solidFill>
                    <a:schemeClr val="tx1"/>
                  </a:solidFill>
                  <a:round/>
                  <a:headEnd type="oval" w="med" len="med"/>
                  <a:tailEnd type="oval" w="med" len="med"/>
                </a:ln>
                <a:effectLst/>
              </p:spPr>
              <p:txBody>
                <a:bodyPr wrap="none" anchor="ctr"/>
                <a:lstStyle/>
                <a:p>
                  <a:endParaRPr lang="en-US"/>
                </a:p>
              </p:txBody>
            </p:sp>
            <p:sp>
              <p:nvSpPr>
                <p:cNvPr id="316432" name="Text Box 16"/>
                <p:cNvSpPr txBox="1">
                  <a:spLocks noChangeArrowheads="1"/>
                </p:cNvSpPr>
                <p:nvPr/>
              </p:nvSpPr>
              <p:spPr bwMode="auto">
                <a:xfrm>
                  <a:off x="912" y="2568"/>
                  <a:ext cx="426" cy="250"/>
                </a:xfrm>
                <a:prstGeom prst="rect">
                  <a:avLst/>
                </a:prstGeom>
                <a:noFill/>
                <a:ln w="9525">
                  <a:noFill/>
                  <a:miter lim="800000"/>
                  <a:headEnd/>
                  <a:tailEnd/>
                </a:ln>
                <a:effectLst/>
              </p:spPr>
              <p:txBody>
                <a:bodyPr>
                  <a:spAutoFit/>
                </a:bodyPr>
                <a:lstStyle/>
                <a:p>
                  <a:pPr>
                    <a:spcBef>
                      <a:spcPct val="50000"/>
                    </a:spcBef>
                  </a:pPr>
                  <a:r>
                    <a:rPr lang="en-US" b="1"/>
                    <a:t>m</a:t>
                  </a:r>
                  <a:endParaRPr lang="en-US" b="1" baseline="-25000"/>
                </a:p>
              </p:txBody>
            </p:sp>
          </p:grpSp>
          <p:sp>
            <p:nvSpPr>
              <p:cNvPr id="316433" name="Text Box 17"/>
              <p:cNvSpPr txBox="1">
                <a:spLocks noChangeArrowheads="1"/>
              </p:cNvSpPr>
              <p:nvPr/>
            </p:nvSpPr>
            <p:spPr bwMode="auto">
              <a:xfrm>
                <a:off x="1579" y="2635"/>
                <a:ext cx="223" cy="250"/>
              </a:xfrm>
              <a:prstGeom prst="rect">
                <a:avLst/>
              </a:prstGeom>
              <a:noFill/>
              <a:ln w="9525">
                <a:noFill/>
                <a:miter lim="800000"/>
                <a:headEnd/>
                <a:tailEnd/>
              </a:ln>
              <a:effectLst/>
            </p:spPr>
            <p:txBody>
              <a:bodyPr>
                <a:spAutoFit/>
              </a:bodyPr>
              <a:lstStyle/>
              <a:p>
                <a:pPr>
                  <a:spcBef>
                    <a:spcPct val="50000"/>
                  </a:spcBef>
                </a:pPr>
                <a:r>
                  <a:rPr lang="en-US" b="1"/>
                  <a:t>r</a:t>
                </a:r>
              </a:p>
            </p:txBody>
          </p:sp>
        </p:grpSp>
      </p:grpSp>
      <p:graphicFrame>
        <p:nvGraphicFramePr>
          <p:cNvPr id="316434" name="Object 18"/>
          <p:cNvGraphicFramePr>
            <a:graphicFrameLocks noGrp="1" noChangeAspect="1"/>
          </p:cNvGraphicFramePr>
          <p:nvPr>
            <p:ph sz="quarter" idx="3"/>
          </p:nvPr>
        </p:nvGraphicFramePr>
        <p:xfrm>
          <a:off x="5513388" y="2466975"/>
          <a:ext cx="1128712" cy="673100"/>
        </p:xfrm>
        <a:graphic>
          <a:graphicData uri="http://schemas.openxmlformats.org/presentationml/2006/ole">
            <mc:AlternateContent xmlns:mc="http://schemas.openxmlformats.org/markup-compatibility/2006">
              <mc:Choice xmlns:v="urn:schemas-microsoft-com:vml" Requires="v">
                <p:oleObj spid="_x0000_s11517" name="Equation" r:id="rId6" imgW="660400" imgH="393700" progId="">
                  <p:embed/>
                </p:oleObj>
              </mc:Choice>
              <mc:Fallback>
                <p:oleObj name="Equation" r:id="rId6" imgW="660400" imgH="393700" progId="">
                  <p:embed/>
                  <p:pic>
                    <p:nvPicPr>
                      <p:cNvPr id="0" name="Picture 4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388" y="2466975"/>
                        <a:ext cx="1128712"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6435" name="Object 19"/>
          <p:cNvGraphicFramePr>
            <a:graphicFrameLocks noChangeAspect="1"/>
          </p:cNvGraphicFramePr>
          <p:nvPr/>
        </p:nvGraphicFramePr>
        <p:xfrm>
          <a:off x="2182813" y="2417763"/>
          <a:ext cx="1309687" cy="701675"/>
        </p:xfrm>
        <a:graphic>
          <a:graphicData uri="http://schemas.openxmlformats.org/presentationml/2006/ole">
            <mc:AlternateContent xmlns:mc="http://schemas.openxmlformats.org/markup-compatibility/2006">
              <mc:Choice xmlns:v="urn:schemas-microsoft-com:vml" Requires="v">
                <p:oleObj spid="_x0000_s11518" name="Equation" r:id="rId8" imgW="520700" imgH="393700" progId="">
                  <p:embed/>
                </p:oleObj>
              </mc:Choice>
              <mc:Fallback>
                <p:oleObj name="Equation" r:id="rId8" imgW="520700" imgH="393700" progId="">
                  <p:embed/>
                  <p:pic>
                    <p:nvPicPr>
                      <p:cNvPr id="0"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2813" y="2417763"/>
                        <a:ext cx="1309687"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6436" name="Object 20"/>
          <p:cNvGraphicFramePr>
            <a:graphicFrameLocks noChangeAspect="1"/>
          </p:cNvGraphicFramePr>
          <p:nvPr/>
        </p:nvGraphicFramePr>
        <p:xfrm>
          <a:off x="2005013" y="4060825"/>
          <a:ext cx="4735512" cy="1290638"/>
        </p:xfrm>
        <a:graphic>
          <a:graphicData uri="http://schemas.openxmlformats.org/presentationml/2006/ole">
            <mc:AlternateContent xmlns:mc="http://schemas.openxmlformats.org/markup-compatibility/2006">
              <mc:Choice xmlns:v="urn:schemas-microsoft-com:vml" Requires="v">
                <p:oleObj spid="_x0000_s11519" name="Equation" r:id="rId10" imgW="2743200" imgH="749300" progId="">
                  <p:embed/>
                </p:oleObj>
              </mc:Choice>
              <mc:Fallback>
                <p:oleObj name="Equation" r:id="rId10" imgW="2743200" imgH="749300" progId="">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5013" y="4060825"/>
                        <a:ext cx="4735512"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6437" name="Object 21"/>
          <p:cNvGraphicFramePr>
            <a:graphicFrameLocks noChangeAspect="1"/>
          </p:cNvGraphicFramePr>
          <p:nvPr/>
        </p:nvGraphicFramePr>
        <p:xfrm>
          <a:off x="2497138" y="5424488"/>
          <a:ext cx="1217612" cy="347662"/>
        </p:xfrm>
        <a:graphic>
          <a:graphicData uri="http://schemas.openxmlformats.org/presentationml/2006/ole">
            <mc:AlternateContent xmlns:mc="http://schemas.openxmlformats.org/markup-compatibility/2006">
              <mc:Choice xmlns:v="urn:schemas-microsoft-com:vml" Requires="v">
                <p:oleObj spid="_x0000_s11520" name="Equation" r:id="rId12" imgW="710891" imgH="203112" progId="Equation.3">
                  <p:embed/>
                </p:oleObj>
              </mc:Choice>
              <mc:Fallback>
                <p:oleObj name="Equation" r:id="rId12" imgW="710891" imgH="203112" progId="Equation.3">
                  <p:embed/>
                  <p:pic>
                    <p:nvPicPr>
                      <p:cNvPr id="0" name="Picture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7138" y="5424488"/>
                        <a:ext cx="1217612"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38" name="Text Box 22"/>
          <p:cNvSpPr txBox="1">
            <a:spLocks noChangeArrowheads="1"/>
          </p:cNvSpPr>
          <p:nvPr/>
        </p:nvSpPr>
        <p:spPr bwMode="auto">
          <a:xfrm>
            <a:off x="1701800" y="5778500"/>
            <a:ext cx="2984500" cy="396875"/>
          </a:xfrm>
          <a:prstGeom prst="rect">
            <a:avLst/>
          </a:prstGeom>
          <a:noFill/>
          <a:ln w="9525">
            <a:noFill/>
            <a:miter lim="800000"/>
            <a:headEnd/>
            <a:tailEnd/>
          </a:ln>
          <a:effectLst/>
        </p:spPr>
        <p:txBody>
          <a:bodyPr>
            <a:spAutoFit/>
          </a:bodyPr>
          <a:lstStyle/>
          <a:p>
            <a:pPr>
              <a:spcBef>
                <a:spcPct val="50000"/>
              </a:spcBef>
            </a:pPr>
            <a:r>
              <a:rPr lang="en-US"/>
              <a:t>Huge number, pure ratio</a:t>
            </a:r>
          </a:p>
        </p:txBody>
      </p:sp>
      <p:sp>
        <p:nvSpPr>
          <p:cNvPr id="8" name="TextBox 7"/>
          <p:cNvSpPr txBox="1"/>
          <p:nvPr/>
        </p:nvSpPr>
        <p:spPr>
          <a:xfrm>
            <a:off x="876053" y="1405126"/>
            <a:ext cx="1141659" cy="400110"/>
          </a:xfrm>
          <a:prstGeom prst="rect">
            <a:avLst/>
          </a:prstGeom>
          <a:noFill/>
        </p:spPr>
        <p:txBody>
          <a:bodyPr wrap="none" rtlCol="0">
            <a:spAutoFit/>
          </a:bodyPr>
          <a:lstStyle/>
          <a:p>
            <a:r>
              <a:rPr lang="en-US" sz="2000" b="1" dirty="0"/>
              <a:t>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4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64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64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6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64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6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charge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93421"/>
            <a:ext cx="35814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93421"/>
            <a:ext cx="32004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65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19100" y="406400"/>
            <a:ext cx="7772400" cy="571500"/>
          </a:xfrm>
        </p:spPr>
        <p:txBody>
          <a:bodyPr/>
          <a:lstStyle/>
          <a:p>
            <a:r>
              <a:rPr lang="en-US" sz="2800"/>
              <a:t>Introduction Continued</a:t>
            </a:r>
            <a:endParaRPr lang="en-US"/>
          </a:p>
        </p:txBody>
      </p:sp>
      <p:sp>
        <p:nvSpPr>
          <p:cNvPr id="207875" name="Rectangle 3"/>
          <p:cNvSpPr>
            <a:spLocks noChangeArrowheads="1"/>
          </p:cNvSpPr>
          <p:nvPr/>
        </p:nvSpPr>
        <p:spPr bwMode="auto">
          <a:xfrm>
            <a:off x="533399" y="990600"/>
            <a:ext cx="4724401" cy="5407634"/>
          </a:xfrm>
          <a:prstGeom prst="rect">
            <a:avLst/>
          </a:prstGeom>
          <a:noFill/>
          <a:ln w="9525">
            <a:noFill/>
            <a:miter lim="800000"/>
            <a:headEnd/>
            <a:tailEnd/>
          </a:ln>
          <a:effectLst/>
        </p:spPr>
        <p:txBody>
          <a:bodyPr wrap="square">
            <a:spAutoFit/>
          </a:bodyPr>
          <a:lstStyle/>
          <a:p>
            <a:pPr>
              <a:lnSpc>
                <a:spcPct val="90000"/>
              </a:lnSpc>
              <a:spcBef>
                <a:spcPct val="20000"/>
              </a:spcBef>
              <a:buFontTx/>
              <a:buChar char="•"/>
            </a:pPr>
            <a:r>
              <a:rPr lang="en-US" sz="2000" dirty="0">
                <a:solidFill>
                  <a:srgbClr val="0000FF"/>
                </a:solidFill>
              </a:rPr>
              <a:t>What is charge?</a:t>
            </a:r>
          </a:p>
          <a:p>
            <a:pPr>
              <a:lnSpc>
                <a:spcPct val="90000"/>
              </a:lnSpc>
              <a:spcBef>
                <a:spcPct val="20000"/>
              </a:spcBef>
              <a:buFontTx/>
              <a:buChar char="•"/>
            </a:pPr>
            <a:r>
              <a:rPr lang="en-US" sz="2000" dirty="0">
                <a:solidFill>
                  <a:srgbClr val="0000FF"/>
                </a:solidFill>
              </a:rPr>
              <a:t> How do we visualize it.</a:t>
            </a:r>
          </a:p>
          <a:p>
            <a:pPr>
              <a:lnSpc>
                <a:spcPct val="90000"/>
              </a:lnSpc>
              <a:spcBef>
                <a:spcPct val="20000"/>
              </a:spcBef>
              <a:buFontTx/>
              <a:buChar char="•"/>
            </a:pPr>
            <a:r>
              <a:rPr lang="en-US" sz="2000" dirty="0">
                <a:solidFill>
                  <a:srgbClr val="0000FF"/>
                </a:solidFill>
              </a:rPr>
              <a:t> What is the model.</a:t>
            </a:r>
          </a:p>
          <a:p>
            <a:pPr>
              <a:lnSpc>
                <a:spcPct val="90000"/>
              </a:lnSpc>
              <a:spcBef>
                <a:spcPct val="20000"/>
              </a:spcBef>
              <a:buFontTx/>
              <a:buChar char="•"/>
            </a:pPr>
            <a:r>
              <a:rPr lang="en-US" sz="2000" dirty="0">
                <a:solidFill>
                  <a:srgbClr val="0000FF"/>
                </a:solidFill>
              </a:rPr>
              <a:t> We only know charge exists because in experiments electric forces cause</a:t>
            </a:r>
          </a:p>
          <a:p>
            <a:pPr>
              <a:lnSpc>
                <a:spcPct val="90000"/>
              </a:lnSpc>
              <a:spcBef>
                <a:spcPct val="20000"/>
              </a:spcBef>
            </a:pPr>
            <a:r>
              <a:rPr lang="en-US" sz="2000" dirty="0">
                <a:solidFill>
                  <a:srgbClr val="0000FF"/>
                </a:solidFill>
              </a:rPr>
              <a:t>objects to move.</a:t>
            </a:r>
          </a:p>
          <a:p>
            <a:pPr>
              <a:lnSpc>
                <a:spcPct val="90000"/>
              </a:lnSpc>
              <a:spcBef>
                <a:spcPct val="20000"/>
              </a:spcBef>
              <a:buFontTx/>
              <a:buChar char="•"/>
            </a:pPr>
            <a:endParaRPr lang="en-US" dirty="0"/>
          </a:p>
          <a:p>
            <a:pPr>
              <a:lnSpc>
                <a:spcPct val="90000"/>
              </a:lnSpc>
              <a:spcBef>
                <a:spcPct val="20000"/>
              </a:spcBef>
              <a:buFontTx/>
              <a:buChar char="•"/>
            </a:pPr>
            <a:endParaRPr lang="en-US" dirty="0"/>
          </a:p>
          <a:p>
            <a:pPr>
              <a:lnSpc>
                <a:spcPct val="90000"/>
              </a:lnSpc>
              <a:spcBef>
                <a:spcPct val="20000"/>
              </a:spcBef>
              <a:buFontTx/>
              <a:buChar char="•"/>
            </a:pPr>
            <a:r>
              <a:rPr lang="en-US" sz="2400" dirty="0">
                <a:solidFill>
                  <a:srgbClr val="7030A0"/>
                </a:solidFill>
              </a:rPr>
              <a:t>Electrostatics: study of electricity when the charges are not in</a:t>
            </a:r>
          </a:p>
          <a:p>
            <a:pPr>
              <a:lnSpc>
                <a:spcPct val="90000"/>
              </a:lnSpc>
              <a:spcBef>
                <a:spcPct val="20000"/>
              </a:spcBef>
            </a:pPr>
            <a:r>
              <a:rPr lang="en-US" sz="2400" dirty="0">
                <a:solidFill>
                  <a:srgbClr val="7030A0"/>
                </a:solidFill>
              </a:rPr>
              <a:t>motion. Good place to start studying E&amp;M because there are </a:t>
            </a:r>
          </a:p>
          <a:p>
            <a:pPr>
              <a:lnSpc>
                <a:spcPct val="90000"/>
              </a:lnSpc>
              <a:spcBef>
                <a:spcPct val="20000"/>
              </a:spcBef>
            </a:pPr>
            <a:r>
              <a:rPr lang="en-US" sz="2400" dirty="0">
                <a:solidFill>
                  <a:srgbClr val="7030A0"/>
                </a:solidFill>
              </a:rPr>
              <a:t>lots of demonstrations.</a:t>
            </a:r>
          </a:p>
          <a:p>
            <a:pPr>
              <a:lnSpc>
                <a:spcPct val="90000"/>
              </a:lnSpc>
              <a:spcBef>
                <a:spcPct val="20000"/>
              </a:spcBef>
            </a:pPr>
            <a:endParaRPr lang="en-US" dirty="0">
              <a:solidFill>
                <a:srgbClr val="FF0000"/>
              </a:solidFill>
            </a:endParaRPr>
          </a:p>
          <a:p>
            <a:pPr lvl="1">
              <a:lnSpc>
                <a:spcPct val="90000"/>
              </a:lnSpc>
              <a:spcBef>
                <a:spcPct val="20000"/>
              </a:spcBef>
            </a:pPr>
            <a:endParaRPr lang="en-US" dirty="0">
              <a:solidFill>
                <a:srgbClr val="009900"/>
              </a:solidFill>
            </a:endParaRPr>
          </a:p>
          <a:p>
            <a:pPr>
              <a:lnSpc>
                <a:spcPct val="90000"/>
              </a:lnSpc>
              <a:spcBef>
                <a:spcPct val="20000"/>
              </a:spcBef>
              <a:buFontTx/>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752600"/>
            <a:ext cx="3352800" cy="3432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086600" cy="381000"/>
          </a:xfrm>
        </p:spPr>
        <p:txBody>
          <a:bodyPr>
            <a:normAutofit fontScale="90000"/>
          </a:bodyPr>
          <a:lstStyle/>
          <a:p>
            <a:r>
              <a:rPr lang="en-US" sz="2800" b="1">
                <a:solidFill>
                  <a:srgbClr val="FF0000"/>
                </a:solidFill>
                <a:latin typeface="Arial" pitchFamily="34" charset="0"/>
              </a:rPr>
              <a:t>Some preliminaries</a:t>
            </a:r>
            <a:endParaRPr lang="en-US"/>
          </a:p>
        </p:txBody>
      </p:sp>
      <p:sp>
        <p:nvSpPr>
          <p:cNvPr id="35843" name="Rectangle 3"/>
          <p:cNvSpPr>
            <a:spLocks noGrp="1" noChangeArrowheads="1"/>
          </p:cNvSpPr>
          <p:nvPr>
            <p:ph type="body" idx="1"/>
          </p:nvPr>
        </p:nvSpPr>
        <p:spPr>
          <a:xfrm>
            <a:off x="515938" y="795338"/>
            <a:ext cx="4665662" cy="5368925"/>
          </a:xfrm>
        </p:spPr>
        <p:txBody>
          <a:bodyPr>
            <a:normAutofit lnSpcReduction="10000"/>
          </a:bodyPr>
          <a:lstStyle/>
          <a:p>
            <a:pPr>
              <a:lnSpc>
                <a:spcPct val="90000"/>
              </a:lnSpc>
            </a:pPr>
            <a:r>
              <a:rPr lang="en-US" sz="2000" b="1" dirty="0">
                <a:latin typeface="Arial" pitchFamily="34" charset="0"/>
              </a:rPr>
              <a:t>Electron</a:t>
            </a:r>
            <a:r>
              <a:rPr lang="en-US" sz="2000" dirty="0">
                <a:latin typeface="Arial" pitchFamily="34" charset="0"/>
              </a:rPr>
              <a:t>: Considered a point object with radius less than 10</a:t>
            </a:r>
            <a:r>
              <a:rPr lang="en-US" sz="2000" baseline="30000" dirty="0">
                <a:latin typeface="Arial" pitchFamily="34" charset="0"/>
              </a:rPr>
              <a:t>-18  </a:t>
            </a:r>
            <a:r>
              <a:rPr lang="en-US" sz="2000" dirty="0">
                <a:latin typeface="Arial" pitchFamily="34" charset="0"/>
              </a:rPr>
              <a:t>meters with electric charge e= -1.6 x 10 </a:t>
            </a:r>
            <a:r>
              <a:rPr lang="en-US" sz="2000" baseline="30000" dirty="0">
                <a:latin typeface="Arial" pitchFamily="34" charset="0"/>
              </a:rPr>
              <a:t>-19 </a:t>
            </a:r>
            <a:r>
              <a:rPr lang="en-US" sz="2000" dirty="0">
                <a:latin typeface="Arial" pitchFamily="34" charset="0"/>
              </a:rPr>
              <a:t>Coulombs (SI units) and mass m</a:t>
            </a:r>
            <a:r>
              <a:rPr lang="en-US" sz="2000" baseline="-25000" dirty="0">
                <a:latin typeface="Arial" pitchFamily="34" charset="0"/>
              </a:rPr>
              <a:t>e</a:t>
            </a:r>
            <a:r>
              <a:rPr lang="en-US" sz="2000" dirty="0">
                <a:latin typeface="Arial" pitchFamily="34" charset="0"/>
              </a:rPr>
              <a:t>= 9.11 x 10 </a:t>
            </a:r>
            <a:r>
              <a:rPr lang="en-US" sz="2000" baseline="30000" dirty="0">
                <a:latin typeface="Arial" pitchFamily="34" charset="0"/>
              </a:rPr>
              <a:t>- 31</a:t>
            </a:r>
            <a:r>
              <a:rPr lang="en-US" sz="2000" dirty="0">
                <a:latin typeface="Arial" pitchFamily="34" charset="0"/>
              </a:rPr>
              <a:t> kg</a:t>
            </a:r>
          </a:p>
          <a:p>
            <a:pPr>
              <a:lnSpc>
                <a:spcPct val="90000"/>
              </a:lnSpc>
            </a:pPr>
            <a:endParaRPr lang="en-US" sz="2000" dirty="0">
              <a:latin typeface="Arial" pitchFamily="34" charset="0"/>
            </a:endParaRPr>
          </a:p>
          <a:p>
            <a:pPr>
              <a:lnSpc>
                <a:spcPct val="90000"/>
              </a:lnSpc>
            </a:pPr>
            <a:r>
              <a:rPr lang="en-US" sz="2000" b="1" dirty="0">
                <a:latin typeface="Arial" pitchFamily="34" charset="0"/>
              </a:rPr>
              <a:t>Proton</a:t>
            </a:r>
            <a:r>
              <a:rPr lang="en-US" sz="2000" dirty="0">
                <a:latin typeface="Arial" pitchFamily="34" charset="0"/>
              </a:rPr>
              <a:t>: It has a finite size with charge +e, mass </a:t>
            </a:r>
            <a:r>
              <a:rPr lang="en-US" sz="2000" dirty="0" err="1">
                <a:latin typeface="Arial" pitchFamily="34" charset="0"/>
              </a:rPr>
              <a:t>m</a:t>
            </a:r>
            <a:r>
              <a:rPr lang="en-US" sz="2000" baseline="-25000" dirty="0" err="1">
                <a:latin typeface="Arial" pitchFamily="34" charset="0"/>
              </a:rPr>
              <a:t>p</a:t>
            </a:r>
            <a:r>
              <a:rPr lang="en-US" sz="2000" dirty="0">
                <a:latin typeface="Arial" pitchFamily="34" charset="0"/>
              </a:rPr>
              <a:t>= 1.67 x 10</a:t>
            </a:r>
            <a:r>
              <a:rPr lang="en-US" sz="2000" baseline="30000" dirty="0">
                <a:latin typeface="Arial" pitchFamily="34" charset="0"/>
              </a:rPr>
              <a:t>-27</a:t>
            </a:r>
            <a:r>
              <a:rPr lang="en-US" sz="2000" dirty="0">
                <a:latin typeface="Arial" pitchFamily="34" charset="0"/>
              </a:rPr>
              <a:t> kg and with radius</a:t>
            </a:r>
          </a:p>
          <a:p>
            <a:pPr lvl="1">
              <a:lnSpc>
                <a:spcPct val="90000"/>
              </a:lnSpc>
            </a:pPr>
            <a:r>
              <a:rPr lang="en-US" sz="2000" dirty="0">
                <a:latin typeface="Arial" pitchFamily="34" charset="0"/>
              </a:rPr>
              <a:t>0.805 +/-0.011 x 10</a:t>
            </a:r>
            <a:r>
              <a:rPr lang="en-US" sz="2000" baseline="30000" dirty="0">
                <a:latin typeface="Arial" pitchFamily="34" charset="0"/>
              </a:rPr>
              <a:t>-15 </a:t>
            </a:r>
            <a:r>
              <a:rPr lang="en-US" sz="2000" dirty="0">
                <a:latin typeface="Arial" pitchFamily="34" charset="0"/>
              </a:rPr>
              <a:t>m scattering experiment</a:t>
            </a:r>
          </a:p>
          <a:p>
            <a:pPr lvl="1">
              <a:lnSpc>
                <a:spcPct val="90000"/>
              </a:lnSpc>
            </a:pPr>
            <a:r>
              <a:rPr lang="en-US" sz="2000" dirty="0">
                <a:latin typeface="Arial" pitchFamily="34" charset="0"/>
              </a:rPr>
              <a:t>0.890 +/-0.014 x 10</a:t>
            </a:r>
            <a:r>
              <a:rPr lang="en-US" sz="2000" baseline="30000" dirty="0">
                <a:latin typeface="Arial" pitchFamily="34" charset="0"/>
              </a:rPr>
              <a:t>-15 </a:t>
            </a:r>
            <a:r>
              <a:rPr lang="en-US" sz="2000" dirty="0">
                <a:latin typeface="Arial" pitchFamily="34" charset="0"/>
              </a:rPr>
              <a:t>m Lamb shift experiment  </a:t>
            </a:r>
          </a:p>
          <a:p>
            <a:pPr lvl="1">
              <a:lnSpc>
                <a:spcPct val="90000"/>
              </a:lnSpc>
            </a:pPr>
            <a:endParaRPr lang="en-US" sz="2000" dirty="0">
              <a:latin typeface="Arial" pitchFamily="34" charset="0"/>
            </a:endParaRPr>
          </a:p>
          <a:p>
            <a:pPr>
              <a:lnSpc>
                <a:spcPct val="90000"/>
              </a:lnSpc>
            </a:pPr>
            <a:r>
              <a:rPr lang="en-US" sz="2000" b="1" dirty="0">
                <a:latin typeface="Arial" pitchFamily="34" charset="0"/>
              </a:rPr>
              <a:t>Neutron</a:t>
            </a:r>
            <a:r>
              <a:rPr lang="en-US" sz="2000" dirty="0">
                <a:latin typeface="Arial" pitchFamily="34" charset="0"/>
              </a:rPr>
              <a:t>: Similar size as proton, but with total charge = 0 and mass </a:t>
            </a:r>
            <a:r>
              <a:rPr lang="en-US" sz="2000" dirty="0" err="1">
                <a:latin typeface="Arial" pitchFamily="34" charset="0"/>
              </a:rPr>
              <a:t>m</a:t>
            </a:r>
            <a:r>
              <a:rPr lang="en-US" sz="2000" baseline="-25000" dirty="0" err="1">
                <a:latin typeface="Arial" pitchFamily="34" charset="0"/>
              </a:rPr>
              <a:t>n</a:t>
            </a:r>
            <a:r>
              <a:rPr lang="en-US" sz="2000" dirty="0">
                <a:latin typeface="Arial" pitchFamily="34" charset="0"/>
              </a:rPr>
              <a:t>=</a:t>
            </a:r>
          </a:p>
          <a:p>
            <a:pPr lvl="1">
              <a:lnSpc>
                <a:spcPct val="90000"/>
              </a:lnSpc>
            </a:pPr>
            <a:r>
              <a:rPr lang="en-US" sz="2000" dirty="0">
                <a:latin typeface="Arial" pitchFamily="34" charset="0"/>
              </a:rPr>
              <a:t>Positive and negative charges exists inside the neutron</a:t>
            </a:r>
          </a:p>
          <a:p>
            <a:pPr>
              <a:lnSpc>
                <a:spcPct val="90000"/>
              </a:lnSpc>
            </a:pPr>
            <a:endParaRPr lang="en-US" sz="2000" dirty="0"/>
          </a:p>
        </p:txBody>
      </p:sp>
      <p:sp>
        <p:nvSpPr>
          <p:cNvPr id="35844" name="Rectangle 4"/>
          <p:cNvSpPr>
            <a:spLocks noChangeArrowheads="1"/>
          </p:cNvSpPr>
          <p:nvPr/>
        </p:nvSpPr>
        <p:spPr bwMode="auto">
          <a:xfrm>
            <a:off x="657225" y="-433388"/>
            <a:ext cx="466725" cy="396875"/>
          </a:xfrm>
          <a:prstGeom prst="rect">
            <a:avLst/>
          </a:prstGeom>
          <a:noFill/>
          <a:ln w="9525">
            <a:noFill/>
            <a:miter lim="800000"/>
            <a:headEnd/>
            <a:tailEnd/>
          </a:ln>
          <a:effectLst/>
        </p:spPr>
        <p:txBody>
          <a:bodyPr wrap="none">
            <a:spAutoFit/>
          </a:bodyPr>
          <a:lstStyle/>
          <a:p>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31823"/>
            <a:ext cx="3505200" cy="31371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893" y="1066800"/>
            <a:ext cx="8229600" cy="4401205"/>
          </a:xfrm>
          <a:prstGeom prst="rect">
            <a:avLst/>
          </a:prstGeom>
        </p:spPr>
        <p:txBody>
          <a:bodyPr wrap="square">
            <a:spAutoFit/>
          </a:bodyPr>
          <a:lstStyle/>
          <a:p>
            <a:r>
              <a:rPr lang="en-US" sz="2800" dirty="0"/>
              <a:t>In dry weather, you can produce a spark by walking across certain types of carpet and then bringing one of your fingers near a metal doorknob, metal faucet, or</a:t>
            </a:r>
          </a:p>
          <a:p>
            <a:r>
              <a:rPr lang="en-US" sz="2800" dirty="0"/>
              <a:t>even a friend. You can also produce multiple sparks when you pull, say, a sweater from your body or clothes from a dryer. Sparks and the “static cling” of clothing</a:t>
            </a:r>
          </a:p>
          <a:p>
            <a:r>
              <a:rPr lang="en-US" sz="2800" dirty="0"/>
              <a:t>(similar to what is seen in Fig. 21-1) are usually just annoying. However, if you happen to pull off a sweater and then spark to a computer, the results are more</a:t>
            </a:r>
          </a:p>
          <a:p>
            <a:r>
              <a:rPr lang="en-US" sz="2800" dirty="0"/>
              <a:t>than just annoying.</a:t>
            </a:r>
          </a:p>
        </p:txBody>
      </p:sp>
    </p:spTree>
    <p:extLst>
      <p:ext uri="{BB962C8B-B14F-4D97-AF65-F5344CB8AC3E}">
        <p14:creationId xmlns:p14="http://schemas.microsoft.com/office/powerpoint/2010/main" val="375124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610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895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2055</Words>
  <Application>Microsoft Office PowerPoint</Application>
  <PresentationFormat>On-screen Show (4:3)</PresentationFormat>
  <Paragraphs>296</Paragraphs>
  <Slides>45</Slides>
  <Notes>23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8" baseType="lpstr">
      <vt:lpstr>Arial</vt:lpstr>
      <vt:lpstr>Arial Black</vt:lpstr>
      <vt:lpstr>Calibri</vt:lpstr>
      <vt:lpstr>Cambria Math</vt:lpstr>
      <vt:lpstr>Futura Md BT</vt:lpstr>
      <vt:lpstr>Gill Sans MT</vt:lpstr>
      <vt:lpstr>Symbol</vt:lpstr>
      <vt:lpstr>Times</vt:lpstr>
      <vt:lpstr>Verdana</vt:lpstr>
      <vt:lpstr>Wingdings</vt:lpstr>
      <vt:lpstr>Office Theme</vt:lpstr>
      <vt:lpstr>Equation</vt:lpstr>
      <vt:lpstr>Document</vt:lpstr>
      <vt:lpstr>PowerPoint Presentation</vt:lpstr>
      <vt:lpstr>PowerPoint Presentation</vt:lpstr>
      <vt:lpstr>PowerPoint Presentation</vt:lpstr>
      <vt:lpstr>Lecture on Electricity: Coulomb’s Law</vt:lpstr>
      <vt:lpstr>Concept of charge</vt:lpstr>
      <vt:lpstr>Introduction Continued</vt:lpstr>
      <vt:lpstr>Some preliminaries</vt:lpstr>
      <vt:lpstr>PowerPoint Presentation</vt:lpstr>
      <vt:lpstr>PowerPoint Presentation</vt:lpstr>
      <vt:lpstr>PowerPoint Presentation</vt:lpstr>
      <vt:lpstr>PowerPoint Presentation</vt:lpstr>
      <vt:lpstr>PowerPoint Presentation</vt:lpstr>
      <vt:lpstr>Methods of Charging Objects: Friction, Contact, and Induction</vt:lpstr>
      <vt:lpstr>Summary Comments</vt:lpstr>
      <vt:lpstr>Triboelectric series http://www.sciencejoywagon.com/physicszone/lesson/07elecst/static/triboele.htm</vt:lpstr>
      <vt:lpstr>  Conductors and insulators</vt:lpstr>
      <vt:lpstr>  Conductors and insulators</vt:lpstr>
      <vt:lpstr>  Conductors and insulators</vt:lpstr>
      <vt:lpstr>Conductors and Insulators</vt:lpstr>
      <vt:lpstr>Summary: Electrostatics is based on 4 four empirical facts</vt:lpstr>
      <vt:lpstr>PowerPoint Presentation</vt:lpstr>
      <vt:lpstr>PowerPoint Presentation</vt:lpstr>
      <vt:lpstr>PowerPoint Presentation</vt:lpstr>
      <vt:lpstr>Conservation of charge</vt:lpstr>
      <vt:lpstr>What is meant by quantization of charge?</vt:lpstr>
      <vt:lpstr>  Electric forces</vt:lpstr>
      <vt:lpstr>  Electric forces</vt:lpstr>
      <vt:lpstr>  Electric current</vt:lpstr>
      <vt:lpstr>  Calculate current</vt:lpstr>
      <vt:lpstr>Coulombs Law</vt:lpstr>
      <vt:lpstr>PowerPoint Presentation</vt:lpstr>
      <vt:lpstr>PowerPoint Presentation</vt:lpstr>
      <vt:lpstr>Uniformly charged metal spheres of Radius R</vt:lpstr>
      <vt:lpstr>Coulombs Law  Two Positive Charges</vt:lpstr>
      <vt:lpstr>Coulombs Law  Two Pennies without electrons</vt:lpstr>
      <vt:lpstr>Principle of Superposition Three charges In a line</vt:lpstr>
      <vt:lpstr>PowerPoint Presentation</vt:lpstr>
      <vt:lpstr>PowerPoint Presentation</vt:lpstr>
      <vt:lpstr>PowerPoint Presentation</vt:lpstr>
      <vt:lpstr>PowerPoint Presentation</vt:lpstr>
      <vt:lpstr>PowerPoint Presentation</vt:lpstr>
      <vt:lpstr>Example-5:  Three point charge</vt:lpstr>
      <vt:lpstr>PowerPoint Presentation</vt:lpstr>
      <vt:lpstr>PowerPoint Presentation</vt:lpstr>
      <vt:lpstr> Example-6: In an atom can we neglect the gravitational force between the electrons and protons?  What is the ratio of Coulomb’s electric force to Newton’s gravity force for 2 electrons separated by a distance 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on electricity</dc:title>
  <dc:creator>Lutfun Nahar</dc:creator>
  <cp:lastModifiedBy>Dell</cp:lastModifiedBy>
  <cp:revision>61</cp:revision>
  <dcterms:created xsi:type="dcterms:W3CDTF">2006-08-16T00:00:00Z</dcterms:created>
  <dcterms:modified xsi:type="dcterms:W3CDTF">2020-11-24T03:03:23Z</dcterms:modified>
</cp:coreProperties>
</file>