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01" r:id="rId2"/>
    <p:sldId id="328" r:id="rId3"/>
    <p:sldId id="330" r:id="rId4"/>
    <p:sldId id="302" r:id="rId5"/>
    <p:sldId id="303" r:id="rId6"/>
    <p:sldId id="305" r:id="rId7"/>
    <p:sldId id="306" r:id="rId8"/>
    <p:sldId id="320" r:id="rId9"/>
    <p:sldId id="321" r:id="rId10"/>
    <p:sldId id="304" r:id="rId11"/>
    <p:sldId id="329" r:id="rId12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136" cy="4937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6023" y="0"/>
            <a:ext cx="2918136" cy="4937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89492-37F1-4F24-A105-44215EE94942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0947"/>
            <a:ext cx="2918136" cy="493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Engineering Economy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6023" y="9370947"/>
            <a:ext cx="2918136" cy="493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61D13-40F4-4F73-8842-357479473A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776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136" cy="4937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6023" y="0"/>
            <a:ext cx="2918136" cy="4937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7E189-AB4C-4132-9B3E-0E8D72E0824A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416" y="4687052"/>
            <a:ext cx="5388931" cy="4439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0947"/>
            <a:ext cx="2918136" cy="493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Engineering Economy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6023" y="9370947"/>
            <a:ext cx="2918136" cy="493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D855E-6D80-4763-A338-F4D388E66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513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855E-6D80-4763-A338-F4D388E66E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Economy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Engineering Economy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D855E-6D80-4763-A338-F4D388E66E4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43A4B4B-2638-43DB-B2EF-DB83643793F6}" type="datetime1">
              <a:rPr lang="en-US" smtClean="0"/>
              <a:pPr/>
              <a:t>10/15/2017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B2F3-5E92-4404-B7E7-8AC2C8CE6CEA}" type="datetime1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FC10-84EE-4DBE-B656-6A14742764B3}" type="datetime1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4B3CC3-81D1-40E5-9E0F-439E5EF2EC48}" type="datetime1">
              <a:rPr lang="en-US" smtClean="0"/>
              <a:pPr/>
              <a:t>10/15/2017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2D2C25-16B3-4705-B3FD-40FEAF51CCC5}" type="datetime1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F2D6-C83C-47BE-8F15-3AFE14823306}" type="datetime1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93E1-F1C8-40F3-B7AF-2B1E1527F3E8}" type="datetime1">
              <a:rPr lang="en-US" smtClean="0"/>
              <a:pPr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B368DE-BDEB-4C39-BC12-256079994F74}" type="datetime1">
              <a:rPr lang="en-US" smtClean="0"/>
              <a:pPr/>
              <a:t>10/15/2017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0FC-DB02-4F7A-9013-82D068D65BD2}" type="datetime1">
              <a:rPr lang="en-US" smtClean="0"/>
              <a:pPr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F5D8092-1D0B-44C7-963C-69CD1AC1984F}" type="datetime1">
              <a:rPr lang="en-US" smtClean="0"/>
              <a:pPr/>
              <a:t>10/15/2017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A5AA45-1B9D-4D36-AE9D-C3BEC0BBB058}" type="datetime1">
              <a:rPr lang="en-US" smtClean="0"/>
              <a:pPr/>
              <a:t>10/15/2017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D569A56-2ABA-49D9-92DA-FAE1FB02377F}" type="datetime1">
              <a:rPr lang="en-US" smtClean="0"/>
              <a:pPr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3200400"/>
            <a:ext cx="5257800" cy="903762"/>
          </a:xfrm>
        </p:spPr>
        <p:txBody>
          <a:bodyPr>
            <a:normAutofit/>
          </a:bodyPr>
          <a:lstStyle/>
          <a:p>
            <a:r>
              <a:rPr lang="en-US" dirty="0" smtClean="0"/>
              <a:t>Engineering Economy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1371600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Lecture 3</a:t>
            </a:r>
            <a:endParaRPr kumimoji="0" lang="en-US" sz="3000" b="1" i="0" u="none" strike="noStrike" kern="1200" cap="small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img0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18" y="0"/>
            <a:ext cx="4050182" cy="2514600"/>
          </a:xfrm>
          <a:prstGeom prst="rect">
            <a:avLst/>
          </a:prstGeom>
        </p:spPr>
      </p:pic>
      <p:pic>
        <p:nvPicPr>
          <p:cNvPr id="6" name="Picture 5" descr="cas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1" y="4400551"/>
            <a:ext cx="3276600" cy="2457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0" y="4826675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Book:</a:t>
            </a:r>
          </a:p>
          <a:p>
            <a:r>
              <a:rPr lang="en-US" b="1" dirty="0" smtClean="0"/>
              <a:t>Engineering Economy- Sullivan, </a:t>
            </a:r>
            <a:r>
              <a:rPr lang="en-US" b="1" dirty="0" err="1" smtClean="0"/>
              <a:t>Bontadelli</a:t>
            </a:r>
            <a:r>
              <a:rPr lang="en-US" b="1" dirty="0" smtClean="0"/>
              <a:t>, Wicks, 11</a:t>
            </a:r>
            <a:r>
              <a:rPr lang="en-US" b="1" baseline="30000" dirty="0" smtClean="0"/>
              <a:t>th</a:t>
            </a:r>
            <a:r>
              <a:rPr lang="en-US" b="1" dirty="0" smtClean="0"/>
              <a:t> Ed.</a:t>
            </a:r>
          </a:p>
          <a:p>
            <a:r>
              <a:rPr lang="en-US" b="1" dirty="0" smtClean="0"/>
              <a:t>Pearson Education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Lecture 3 from Chapter 3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Lecture 4 (Project Selection) from Chapter 4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7031" t="37500" r="10156" b="26042"/>
          <a:stretch>
            <a:fillRect/>
          </a:stretch>
        </p:blipFill>
        <p:spPr bwMode="auto">
          <a:xfrm>
            <a:off x="0" y="1905000"/>
            <a:ext cx="900030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7620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Finding The Interest Rate</a:t>
            </a:r>
          </a:p>
          <a:p>
            <a:r>
              <a:rPr lang="en-US" b="1" dirty="0" smtClean="0"/>
              <a:t>        </a:t>
            </a:r>
          </a:p>
          <a:p>
            <a:r>
              <a:rPr lang="en-US" b="1" dirty="0" smtClean="0"/>
              <a:t>       Example 7: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5181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Ans</a:t>
            </a:r>
            <a:r>
              <a:rPr lang="en-US" b="1" dirty="0" smtClean="0">
                <a:solidFill>
                  <a:srgbClr val="FF0000"/>
                </a:solidFill>
              </a:rPr>
              <a:t>: I = 4.14%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8077200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By the end of this lecture you will be able to:</a:t>
            </a:r>
          </a:p>
          <a:p>
            <a:r>
              <a:rPr lang="en-US" sz="2800" dirty="0" smtClean="0"/>
              <a:t>Explain the concept of Time Value of Money</a:t>
            </a:r>
          </a:p>
          <a:p>
            <a:r>
              <a:rPr lang="en-US" sz="2800" dirty="0" smtClean="0"/>
              <a:t>Develop the concept of simple and compound interest</a:t>
            </a:r>
          </a:p>
          <a:p>
            <a:r>
              <a:rPr lang="en-US" sz="2800" dirty="0" smtClean="0"/>
              <a:t>Develop the concept about Future Value and Present Value of money/ asset</a:t>
            </a:r>
            <a:endParaRPr lang="bn-IN" sz="2800" dirty="0" smtClean="0"/>
          </a:p>
          <a:p>
            <a:r>
              <a:rPr lang="en-US" sz="2800" dirty="0" smtClean="0"/>
              <a:t>Calculate present and future value of money/asset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Value of Money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2362200" cy="29498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47800"/>
            <a:ext cx="4849091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94276"/>
            <a:ext cx="3962400" cy="21305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347089"/>
            <a:ext cx="2791691" cy="226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9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Time Value of Money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48737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initial amount of money invested or borrowed in transactions is called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principal (P)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interest rate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measures the cost or price of money and is expressed as a percentage per period of time.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specified length of time marks the duration of the transaction and thereby establishes a certain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number of interest periods (N)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amount of money (F)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results from the cumulative effects of the interest rate over a number of interest periods.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Effect of market interest rate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10156" t="43750" r="10938" b="23958"/>
          <a:stretch>
            <a:fillRect/>
          </a:stretch>
        </p:blipFill>
        <p:spPr bwMode="auto">
          <a:xfrm>
            <a:off x="685800" y="1676400"/>
            <a:ext cx="7696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6250" t="43750" r="14063" b="22917"/>
          <a:stretch>
            <a:fillRect/>
          </a:stretch>
        </p:blipFill>
        <p:spPr bwMode="auto">
          <a:xfrm>
            <a:off x="0" y="457200"/>
            <a:ext cx="898683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10156" t="32291" r="10938" b="26042"/>
          <a:stretch>
            <a:fillRect/>
          </a:stretch>
        </p:blipFill>
        <p:spPr bwMode="auto">
          <a:xfrm>
            <a:off x="533400" y="3779822"/>
            <a:ext cx="7772400" cy="307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3200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2: Find the present value of the asset whose cash flow is shown below (consider 12% interest rate).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57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1 : Find the present value of the annuity at 5% interest rate.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1524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Finding the Present Value : Examples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1719" t="30208" r="9375" b="27083"/>
          <a:stretch>
            <a:fillRect/>
          </a:stretch>
        </p:blipFill>
        <p:spPr bwMode="auto">
          <a:xfrm>
            <a:off x="0" y="1752600"/>
            <a:ext cx="8915400" cy="361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990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3</a:t>
            </a:r>
            <a:br>
              <a:rPr lang="en-US" b="1" dirty="0" smtClean="0"/>
            </a:br>
            <a:r>
              <a:rPr lang="en-US" b="1" dirty="0" smtClean="0"/>
              <a:t>Find the Future Worth of the cash flows at 5</a:t>
            </a:r>
            <a:r>
              <a:rPr lang="en-US" b="1" baseline="30000" dirty="0" smtClean="0"/>
              <a:t>th</a:t>
            </a:r>
            <a:r>
              <a:rPr lang="en-US" b="1" dirty="0" smtClean="0"/>
              <a:t> year at 12% interest rate.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1524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Finding the Future Value : Examples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533400"/>
            <a:ext cx="7467600" cy="11430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/>
              <a:t>How would things change in our example if interest were compounded quarterly, or monthly, or daily?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625" t="32292" r="10156" b="54166"/>
          <a:stretch>
            <a:fillRect/>
          </a:stretch>
        </p:blipFill>
        <p:spPr bwMode="auto">
          <a:xfrm>
            <a:off x="304800" y="1828800"/>
            <a:ext cx="83526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3200400"/>
            <a:ext cx="845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Here I</a:t>
            </a:r>
            <a:r>
              <a:rPr lang="en-US" sz="2000" baseline="-25000" dirty="0" smtClean="0"/>
              <a:t>NOM  </a:t>
            </a:r>
            <a:r>
              <a:rPr lang="en-US" sz="2000" dirty="0" smtClean="0"/>
              <a:t>is the nominal rate expressed as a decimal and M is the number of compounding periods per year. For example, the nominal rate is 10 percent but with semiannual compounding, hence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contrast="-10000"/>
          </a:blip>
          <a:srcRect l="10938" t="57292" r="9375" b="31250"/>
          <a:stretch>
            <a:fillRect/>
          </a:stretch>
        </p:blipFill>
        <p:spPr bwMode="auto">
          <a:xfrm>
            <a:off x="304800" y="4495800"/>
            <a:ext cx="847898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57200"/>
            <a:ext cx="8229600" cy="6169152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Example 4: </a:t>
            </a:r>
            <a:r>
              <a:rPr lang="en-US" dirty="0" smtClean="0"/>
              <a:t> Would you rather invest in an account that pays 7 percent with annual compounding or 7 percent with monthly compounding? Would you rather borrow at 7 percent and make annual or monthly payments? Why?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Example 5: </a:t>
            </a:r>
            <a:r>
              <a:rPr lang="en-US" dirty="0" smtClean="0"/>
              <a:t>What’s the </a:t>
            </a:r>
            <a:r>
              <a:rPr lang="en-US" i="1" dirty="0" smtClean="0"/>
              <a:t>future value of $100 after three years if the appropriate </a:t>
            </a:r>
            <a:r>
              <a:rPr lang="en-US" dirty="0" smtClean="0"/>
              <a:t>interest rate is 8 percent, compounded annually? Compounded monthly? </a:t>
            </a:r>
          </a:p>
          <a:p>
            <a:pPr algn="just">
              <a:buNone/>
            </a:pPr>
            <a:r>
              <a:rPr lang="en-US" dirty="0" smtClean="0"/>
              <a:t>	(Ans.: $125.97; $127.02)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Example 6: </a:t>
            </a:r>
            <a:r>
              <a:rPr lang="en-US" dirty="0" smtClean="0"/>
              <a:t>What’s the </a:t>
            </a:r>
            <a:r>
              <a:rPr lang="en-US" i="1" dirty="0" smtClean="0"/>
              <a:t>present value of $100 due in three years if the appropriate </a:t>
            </a:r>
            <a:r>
              <a:rPr lang="en-US" dirty="0" smtClean="0"/>
              <a:t>interest rate is 8 percent, compounded annually? Compounded monthly? </a:t>
            </a:r>
          </a:p>
          <a:p>
            <a:pPr algn="just">
              <a:buNone/>
            </a:pPr>
            <a:r>
              <a:rPr lang="en-US" dirty="0" smtClean="0"/>
              <a:t>	(Ans. $79.38; $78.73)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382</Words>
  <Application>Microsoft Office PowerPoint</Application>
  <PresentationFormat>On-screen Show (4:3)</PresentationFormat>
  <Paragraphs>42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Engineering Economy</vt:lpstr>
      <vt:lpstr>Outline</vt:lpstr>
      <vt:lpstr>Time Value of Money</vt:lpstr>
      <vt:lpstr>The Time Value of Money</vt:lpstr>
      <vt:lpstr>Effect of market interest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 Cost Analysis</dc:title>
  <dc:creator>Tanveer</dc:creator>
  <cp:lastModifiedBy>IORY</cp:lastModifiedBy>
  <cp:revision>313</cp:revision>
  <dcterms:created xsi:type="dcterms:W3CDTF">2006-08-16T00:00:00Z</dcterms:created>
  <dcterms:modified xsi:type="dcterms:W3CDTF">2017-10-14T20:02:03Z</dcterms:modified>
</cp:coreProperties>
</file>