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322" r:id="rId2"/>
    <p:sldId id="308" r:id="rId3"/>
    <p:sldId id="312" r:id="rId4"/>
    <p:sldId id="313" r:id="rId5"/>
    <p:sldId id="314" r:id="rId6"/>
    <p:sldId id="315" r:id="rId7"/>
    <p:sldId id="274" r:id="rId8"/>
    <p:sldId id="277" r:id="rId9"/>
    <p:sldId id="323" r:id="rId10"/>
    <p:sldId id="296" r:id="rId11"/>
    <p:sldId id="297" r:id="rId12"/>
    <p:sldId id="309" r:id="rId13"/>
    <p:sldId id="310" r:id="rId14"/>
    <p:sldId id="316" r:id="rId15"/>
    <p:sldId id="317" r:id="rId16"/>
    <p:sldId id="318" r:id="rId17"/>
    <p:sldId id="319" r:id="rId18"/>
    <p:sldId id="324" r:id="rId19"/>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4" d="100"/>
          <a:sy n="94" d="100"/>
        </p:scale>
        <p:origin x="-882" y="1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136" cy="49378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6023" y="0"/>
            <a:ext cx="2918136" cy="493789"/>
          </a:xfrm>
          <a:prstGeom prst="rect">
            <a:avLst/>
          </a:prstGeom>
        </p:spPr>
        <p:txBody>
          <a:bodyPr vert="horz" lIns="91440" tIns="45720" rIns="91440" bIns="45720" rtlCol="0"/>
          <a:lstStyle>
            <a:lvl1pPr algn="r">
              <a:defRPr sz="1200"/>
            </a:lvl1pPr>
          </a:lstStyle>
          <a:p>
            <a:fld id="{3BE89492-37F1-4F24-A105-44215EE94942}" type="datetimeFigureOut">
              <a:rPr lang="en-US" smtClean="0"/>
              <a:pPr/>
              <a:t>3/5/2018</a:t>
            </a:fld>
            <a:endParaRPr lang="en-US"/>
          </a:p>
        </p:txBody>
      </p:sp>
      <p:sp>
        <p:nvSpPr>
          <p:cNvPr id="4" name="Footer Placeholder 3"/>
          <p:cNvSpPr>
            <a:spLocks noGrp="1"/>
          </p:cNvSpPr>
          <p:nvPr>
            <p:ph type="ftr" sz="quarter" idx="2"/>
          </p:nvPr>
        </p:nvSpPr>
        <p:spPr>
          <a:xfrm>
            <a:off x="0" y="9370947"/>
            <a:ext cx="2918136" cy="493789"/>
          </a:xfrm>
          <a:prstGeom prst="rect">
            <a:avLst/>
          </a:prstGeom>
        </p:spPr>
        <p:txBody>
          <a:bodyPr vert="horz" lIns="91440" tIns="45720" rIns="91440" bIns="45720" rtlCol="0" anchor="b"/>
          <a:lstStyle>
            <a:lvl1pPr algn="l">
              <a:defRPr sz="1200"/>
            </a:lvl1pPr>
          </a:lstStyle>
          <a:p>
            <a:r>
              <a:rPr lang="en-US" smtClean="0"/>
              <a:t>Engineering Economy</a:t>
            </a:r>
            <a:endParaRPr lang="en-US"/>
          </a:p>
        </p:txBody>
      </p:sp>
      <p:sp>
        <p:nvSpPr>
          <p:cNvPr id="5" name="Slide Number Placeholder 4"/>
          <p:cNvSpPr>
            <a:spLocks noGrp="1"/>
          </p:cNvSpPr>
          <p:nvPr>
            <p:ph type="sldNum" sz="quarter" idx="3"/>
          </p:nvPr>
        </p:nvSpPr>
        <p:spPr>
          <a:xfrm>
            <a:off x="3816023" y="9370947"/>
            <a:ext cx="2918136" cy="493789"/>
          </a:xfrm>
          <a:prstGeom prst="rect">
            <a:avLst/>
          </a:prstGeom>
        </p:spPr>
        <p:txBody>
          <a:bodyPr vert="horz" lIns="91440" tIns="45720" rIns="91440" bIns="45720" rtlCol="0" anchor="b"/>
          <a:lstStyle>
            <a:lvl1pPr algn="r">
              <a:defRPr sz="1200"/>
            </a:lvl1pPr>
          </a:lstStyle>
          <a:p>
            <a:fld id="{F2661D13-40F4-4F73-8842-357479473A64}" type="slidenum">
              <a:rPr lang="en-US" smtClean="0"/>
              <a:pPr/>
              <a:t>‹#›</a:t>
            </a:fld>
            <a:endParaRPr lang="en-US"/>
          </a:p>
        </p:txBody>
      </p:sp>
    </p:spTree>
    <p:extLst>
      <p:ext uri="{BB962C8B-B14F-4D97-AF65-F5344CB8AC3E}">
        <p14:creationId xmlns:p14="http://schemas.microsoft.com/office/powerpoint/2010/main" val="417787768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136" cy="49378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6023" y="0"/>
            <a:ext cx="2918136" cy="493789"/>
          </a:xfrm>
          <a:prstGeom prst="rect">
            <a:avLst/>
          </a:prstGeom>
        </p:spPr>
        <p:txBody>
          <a:bodyPr vert="horz" lIns="91440" tIns="45720" rIns="91440" bIns="45720" rtlCol="0"/>
          <a:lstStyle>
            <a:lvl1pPr algn="r">
              <a:defRPr sz="1200"/>
            </a:lvl1pPr>
          </a:lstStyle>
          <a:p>
            <a:fld id="{8EE7E189-AB4C-4132-9B3E-0E8D72E0824A}" type="datetimeFigureOut">
              <a:rPr lang="en-US" smtClean="0"/>
              <a:pPr/>
              <a:t>3/5/2018</a:t>
            </a:fld>
            <a:endParaRPr lang="en-US"/>
          </a:p>
        </p:txBody>
      </p:sp>
      <p:sp>
        <p:nvSpPr>
          <p:cNvPr id="4" name="Slide Image Placeholder 3"/>
          <p:cNvSpPr>
            <a:spLocks noGrp="1" noRot="1" noChangeAspect="1"/>
          </p:cNvSpPr>
          <p:nvPr>
            <p:ph type="sldImg" idx="2"/>
          </p:nvPr>
        </p:nvSpPr>
        <p:spPr>
          <a:xfrm>
            <a:off x="901700" y="739775"/>
            <a:ext cx="4932363" cy="36988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416" y="4687052"/>
            <a:ext cx="5388931" cy="443936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0947"/>
            <a:ext cx="2918136" cy="493789"/>
          </a:xfrm>
          <a:prstGeom prst="rect">
            <a:avLst/>
          </a:prstGeom>
        </p:spPr>
        <p:txBody>
          <a:bodyPr vert="horz" lIns="91440" tIns="45720" rIns="91440" bIns="45720" rtlCol="0" anchor="b"/>
          <a:lstStyle>
            <a:lvl1pPr algn="l">
              <a:defRPr sz="1200"/>
            </a:lvl1pPr>
          </a:lstStyle>
          <a:p>
            <a:r>
              <a:rPr lang="en-US" smtClean="0"/>
              <a:t>Engineering Economy</a:t>
            </a:r>
            <a:endParaRPr lang="en-US"/>
          </a:p>
        </p:txBody>
      </p:sp>
      <p:sp>
        <p:nvSpPr>
          <p:cNvPr id="7" name="Slide Number Placeholder 6"/>
          <p:cNvSpPr>
            <a:spLocks noGrp="1"/>
          </p:cNvSpPr>
          <p:nvPr>
            <p:ph type="sldNum" sz="quarter" idx="5"/>
          </p:nvPr>
        </p:nvSpPr>
        <p:spPr>
          <a:xfrm>
            <a:off x="3816023" y="9370947"/>
            <a:ext cx="2918136" cy="493789"/>
          </a:xfrm>
          <a:prstGeom prst="rect">
            <a:avLst/>
          </a:prstGeom>
        </p:spPr>
        <p:txBody>
          <a:bodyPr vert="horz" lIns="91440" tIns="45720" rIns="91440" bIns="45720" rtlCol="0" anchor="b"/>
          <a:lstStyle>
            <a:lvl1pPr algn="r">
              <a:defRPr sz="1200"/>
            </a:lvl1pPr>
          </a:lstStyle>
          <a:p>
            <a:fld id="{FA5D855E-6D80-4763-A338-F4D388E66E4A}" type="slidenum">
              <a:rPr lang="en-US" smtClean="0"/>
              <a:pPr/>
              <a:t>‹#›</a:t>
            </a:fld>
            <a:endParaRPr lang="en-US"/>
          </a:p>
        </p:txBody>
      </p:sp>
    </p:spTree>
    <p:extLst>
      <p:ext uri="{BB962C8B-B14F-4D97-AF65-F5344CB8AC3E}">
        <p14:creationId xmlns:p14="http://schemas.microsoft.com/office/powerpoint/2010/main" val="217525138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43A4B4B-2638-43DB-B2EF-DB83643793F6}" type="datetime1">
              <a:rPr lang="en-US" smtClean="0"/>
              <a:pPr/>
              <a:t>3/5/2018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08B2F3-5E92-4404-B7E7-8AC2C8CE6CEA}" type="datetime1">
              <a:rPr lang="en-US" smtClean="0"/>
              <a:pPr/>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51FC10-84EE-4DBE-B656-6A14742764B3}" type="datetime1">
              <a:rPr lang="en-US" smtClean="0"/>
              <a:pPr/>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A4B3CC3-81D1-40E5-9E0F-439E5EF2EC48}" type="datetime1">
              <a:rPr lang="en-US" smtClean="0"/>
              <a:pPr/>
              <a:t>3/5/2018</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92D2C25-16B3-4705-B3FD-40FEAF51CCC5}" type="datetime1">
              <a:rPr lang="en-US" smtClean="0"/>
              <a:pPr/>
              <a:t>3/5/2018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0A2F2D6-C83C-47BE-8F15-3AFE14823306}" type="datetime1">
              <a:rPr lang="en-US" smtClean="0"/>
              <a:pPr/>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37393E1-F1C8-40F3-B7AF-2B1E1527F3E8}" type="datetime1">
              <a:rPr lang="en-US" smtClean="0"/>
              <a:pPr/>
              <a:t>3/5/2018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DB368DE-BDEB-4C39-BC12-256079994F74}" type="datetime1">
              <a:rPr lang="en-US" smtClean="0"/>
              <a:pPr/>
              <a:t>3/5/2018</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DB0FC-DB02-4F7A-9013-82D068D65BD2}" type="datetime1">
              <a:rPr lang="en-US" smtClean="0"/>
              <a:pPr/>
              <a:t>3/5/2018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F5D8092-1D0B-44C7-963C-69CD1AC1984F}" type="datetime1">
              <a:rPr lang="en-US" smtClean="0"/>
              <a:pPr/>
              <a:t>3/5/2018</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4A5AA45-1B9D-4D36-AE9D-C3BEC0BBB058}" type="datetime1">
              <a:rPr lang="en-US" smtClean="0"/>
              <a:pPr/>
              <a:t>3/5/2018</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D569A56-2ABA-49D9-92DA-FAE1FB02377F}" type="datetime1">
              <a:rPr lang="en-US" smtClean="0"/>
              <a:pPr/>
              <a:t>3/5/2018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95400"/>
            <a:ext cx="7467600" cy="2392362"/>
          </a:xfrm>
        </p:spPr>
        <p:txBody>
          <a:bodyPr/>
          <a:lstStyle/>
          <a:p>
            <a:pPr algn="ctr"/>
            <a:r>
              <a:rPr lang="en-US" b="1" dirty="0" smtClean="0">
                <a:solidFill>
                  <a:schemeClr val="tx1">
                    <a:lumMod val="95000"/>
                    <a:lumOff val="5000"/>
                  </a:schemeClr>
                </a:solidFill>
              </a:rPr>
              <a:t>Project Selection</a:t>
            </a:r>
            <a:endParaRPr lang="en-US" dirty="0"/>
          </a:p>
        </p:txBody>
      </p:sp>
      <p:sp>
        <p:nvSpPr>
          <p:cNvPr id="4" name="Title 1"/>
          <p:cNvSpPr txBox="1">
            <a:spLocks noGrp="1"/>
          </p:cNvSpPr>
          <p:nvPr>
            <p:ph sz="quarter" idx="1"/>
          </p:nvPr>
        </p:nvSpPr>
        <p:spPr>
          <a:xfrm>
            <a:off x="4191000" y="2743200"/>
            <a:ext cx="4572000" cy="14478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small" spc="0" normalizeH="0" baseline="0" noProof="0" dirty="0" smtClean="0">
                <a:ln>
                  <a:noFill/>
                </a:ln>
                <a:solidFill>
                  <a:srgbClr val="00B050"/>
                </a:solidFill>
                <a:effectLst/>
                <a:uLnTx/>
                <a:uFillTx/>
                <a:latin typeface="+mj-lt"/>
                <a:ea typeface="+mj-ea"/>
                <a:cs typeface="+mj-cs"/>
              </a:rPr>
              <a:t>Lecture 4</a:t>
            </a:r>
            <a:endParaRPr kumimoji="0" lang="en-US" sz="3000" b="1" i="0" u="none" strike="noStrike" kern="1200" cap="small" spc="0" normalizeH="0" baseline="0" noProof="0" dirty="0">
              <a:ln>
                <a:noFill/>
              </a:ln>
              <a:solidFill>
                <a:srgbClr val="00B050"/>
              </a:solidFill>
              <a:effectLst/>
              <a:uLnTx/>
              <a:uFillTx/>
              <a:latin typeface="+mj-lt"/>
              <a:ea typeface="+mj-ea"/>
              <a:cs typeface="+mj-cs"/>
            </a:endParaRPr>
          </a:p>
        </p:txBody>
      </p:sp>
      <p:sp>
        <p:nvSpPr>
          <p:cNvPr id="5" name="TextBox 4"/>
          <p:cNvSpPr txBox="1"/>
          <p:nvPr/>
        </p:nvSpPr>
        <p:spPr>
          <a:xfrm>
            <a:off x="914400" y="4495800"/>
            <a:ext cx="6477000" cy="1077218"/>
          </a:xfrm>
          <a:prstGeom prst="rect">
            <a:avLst/>
          </a:prstGeom>
          <a:noFill/>
        </p:spPr>
        <p:txBody>
          <a:bodyPr wrap="square" rtlCol="0">
            <a:spAutoFit/>
          </a:bodyPr>
          <a:lstStyle/>
          <a:p>
            <a:r>
              <a:rPr lang="en-US" sz="3200" dirty="0" smtClean="0">
                <a:solidFill>
                  <a:srgbClr val="C00000"/>
                </a:solidFill>
              </a:rPr>
              <a:t>“To invest or Not to invest, that is the question!”</a:t>
            </a:r>
            <a:endParaRPr lang="en-US" sz="3200" dirty="0">
              <a:solidFill>
                <a:srgbClr val="C00000"/>
              </a:solidFill>
            </a:endParaRPr>
          </a:p>
        </p:txBody>
      </p:sp>
      <p:pic>
        <p:nvPicPr>
          <p:cNvPr id="6" name="Picture 5" descr="0968cd7.jpg"/>
          <p:cNvPicPr>
            <a:picLocks noChangeAspect="1"/>
          </p:cNvPicPr>
          <p:nvPr/>
        </p:nvPicPr>
        <p:blipFill>
          <a:blip r:embed="rId2"/>
          <a:stretch>
            <a:fillRect/>
          </a:stretch>
        </p:blipFill>
        <p:spPr>
          <a:xfrm>
            <a:off x="5334000" y="0"/>
            <a:ext cx="3810000" cy="2371725"/>
          </a:xfrm>
          <a:prstGeom prst="rect">
            <a:avLst/>
          </a:prstGeom>
        </p:spPr>
      </p:pic>
      <p:pic>
        <p:nvPicPr>
          <p:cNvPr id="7" name="Picture 6" descr="Project-Management.jpg"/>
          <p:cNvPicPr>
            <a:picLocks noChangeAspect="1"/>
          </p:cNvPicPr>
          <p:nvPr/>
        </p:nvPicPr>
        <p:blipFill>
          <a:blip r:embed="rId3"/>
          <a:stretch>
            <a:fillRect/>
          </a:stretch>
        </p:blipFill>
        <p:spPr>
          <a:xfrm>
            <a:off x="0" y="0"/>
            <a:ext cx="5715000" cy="2857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000" b="1" u="sng" dirty="0" smtClean="0">
                <a:solidFill>
                  <a:schemeClr val="tx1">
                    <a:lumMod val="95000"/>
                    <a:lumOff val="5000"/>
                  </a:schemeClr>
                </a:solidFill>
              </a:rPr>
              <a:t>Payback period</a:t>
            </a:r>
            <a:endParaRPr lang="en-US" sz="4000" b="1" u="sng" dirty="0">
              <a:solidFill>
                <a:schemeClr val="tx1">
                  <a:lumMod val="95000"/>
                  <a:lumOff val="5000"/>
                </a:schemeClr>
              </a:solidFill>
            </a:endParaRPr>
          </a:p>
        </p:txBody>
      </p:sp>
      <p:sp>
        <p:nvSpPr>
          <p:cNvPr id="3" name="Content Placeholder 2"/>
          <p:cNvSpPr>
            <a:spLocks noGrp="1"/>
          </p:cNvSpPr>
          <p:nvPr>
            <p:ph sz="quarter" idx="1"/>
          </p:nvPr>
        </p:nvSpPr>
        <p:spPr>
          <a:xfrm>
            <a:off x="0" y="1295400"/>
            <a:ext cx="9144000" cy="2286000"/>
          </a:xfrm>
        </p:spPr>
        <p:txBody>
          <a:bodyPr/>
          <a:lstStyle/>
          <a:p>
            <a:r>
              <a:rPr lang="en-US" b="1" dirty="0" smtClean="0"/>
              <a:t>payback period</a:t>
            </a:r>
            <a:r>
              <a:rPr lang="en-US" dirty="0" smtClean="0"/>
              <a:t>,</a:t>
            </a:r>
            <a:r>
              <a:rPr lang="en-US" b="1" dirty="0" smtClean="0"/>
              <a:t> </a:t>
            </a:r>
            <a:r>
              <a:rPr lang="en-US" dirty="0" smtClean="0"/>
              <a:t>defined as the number of years required to recover a project’s cost from operating cash flows.</a:t>
            </a:r>
          </a:p>
          <a:p>
            <a:r>
              <a:rPr lang="en-US" dirty="0" smtClean="0"/>
              <a:t>Two types-</a:t>
            </a:r>
          </a:p>
          <a:p>
            <a:pPr lvl="1">
              <a:buFont typeface="Wingdings" pitchFamily="2" charset="2"/>
              <a:buChar char="§"/>
            </a:pPr>
            <a:r>
              <a:rPr lang="en-US" dirty="0" smtClean="0"/>
              <a:t>conventional-payback period-doesn’t consider the cost of fund</a:t>
            </a:r>
          </a:p>
          <a:p>
            <a:pPr lvl="1">
              <a:buFont typeface="Wingdings" pitchFamily="2" charset="2"/>
              <a:buChar char="§"/>
            </a:pPr>
            <a:r>
              <a:rPr lang="en-US" dirty="0" smtClean="0"/>
              <a:t>discounted-payback period- considers the cost of fund</a:t>
            </a:r>
          </a:p>
          <a:p>
            <a:pPr>
              <a:buFont typeface="Courier New" pitchFamily="49" charset="0"/>
              <a:buChar char="o"/>
            </a:pPr>
            <a:endParaRPr lang="en-US" dirty="0"/>
          </a:p>
        </p:txBody>
      </p:sp>
      <p:pic>
        <p:nvPicPr>
          <p:cNvPr id="9218" name="Picture 2"/>
          <p:cNvPicPr>
            <a:picLocks noChangeAspect="1" noChangeArrowheads="1"/>
          </p:cNvPicPr>
          <p:nvPr/>
        </p:nvPicPr>
        <p:blipFill>
          <a:blip r:embed="rId2"/>
          <a:srcRect l="10938" t="34375" r="19531" b="40625"/>
          <a:stretch>
            <a:fillRect/>
          </a:stretch>
        </p:blipFill>
        <p:spPr bwMode="auto">
          <a:xfrm>
            <a:off x="685800" y="3581400"/>
            <a:ext cx="6781800" cy="18288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762000"/>
          </a:xfrm>
        </p:spPr>
        <p:txBody>
          <a:bodyPr/>
          <a:lstStyle/>
          <a:p>
            <a:r>
              <a:rPr lang="en-US" dirty="0" smtClean="0"/>
              <a:t>Example -1: conventional payback period</a:t>
            </a:r>
            <a:endParaRPr lang="en-US" dirty="0"/>
          </a:p>
        </p:txBody>
      </p:sp>
      <p:sp>
        <p:nvSpPr>
          <p:cNvPr id="3" name="Content Placeholder 2"/>
          <p:cNvSpPr>
            <a:spLocks noGrp="1"/>
          </p:cNvSpPr>
          <p:nvPr>
            <p:ph sz="quarter" idx="1"/>
          </p:nvPr>
        </p:nvSpPr>
        <p:spPr>
          <a:xfrm>
            <a:off x="0" y="685800"/>
            <a:ext cx="8839200" cy="1600200"/>
          </a:xfrm>
        </p:spPr>
        <p:txBody>
          <a:bodyPr>
            <a:normAutofit/>
          </a:bodyPr>
          <a:lstStyle/>
          <a:p>
            <a:pPr algn="just">
              <a:buNone/>
            </a:pPr>
            <a:r>
              <a:rPr lang="en-US" sz="2000" dirty="0" smtClean="0"/>
              <a:t>    Ashland Company has just bought a new spindle machine at a cost of $105.000 to replace one that had a salvage value of $20,000. The projected annual after tax savings due to improved efficiency, are as follows: </a:t>
            </a:r>
          </a:p>
          <a:p>
            <a:pPr algn="just">
              <a:buNone/>
            </a:pPr>
            <a:endParaRPr lang="en-US" sz="2000" dirty="0"/>
          </a:p>
        </p:txBody>
      </p:sp>
      <p:pic>
        <p:nvPicPr>
          <p:cNvPr id="6146" name="Picture 2"/>
          <p:cNvPicPr>
            <a:picLocks noChangeAspect="1" noChangeArrowheads="1"/>
          </p:cNvPicPr>
          <p:nvPr/>
        </p:nvPicPr>
        <p:blipFill>
          <a:blip r:embed="rId2"/>
          <a:srcRect l="3024" t="7143" r="2227" b="7143"/>
          <a:stretch>
            <a:fillRect/>
          </a:stretch>
        </p:blipFill>
        <p:spPr bwMode="auto">
          <a:xfrm>
            <a:off x="1295400" y="1828800"/>
            <a:ext cx="7162800" cy="2743200"/>
          </a:xfrm>
          <a:prstGeom prst="rect">
            <a:avLst/>
          </a:prstGeom>
          <a:noFill/>
          <a:ln w="9525">
            <a:noFill/>
            <a:miter lim="800000"/>
            <a:headEnd/>
            <a:tailEnd/>
          </a:ln>
          <a:effectLst/>
        </p:spPr>
      </p:pic>
      <p:sp>
        <p:nvSpPr>
          <p:cNvPr id="6" name="TextBox 5"/>
          <p:cNvSpPr txBox="1"/>
          <p:nvPr/>
        </p:nvSpPr>
        <p:spPr>
          <a:xfrm>
            <a:off x="228600" y="4549676"/>
            <a:ext cx="8686800" cy="1969770"/>
          </a:xfrm>
          <a:prstGeom prst="rect">
            <a:avLst/>
          </a:prstGeom>
          <a:noFill/>
        </p:spPr>
        <p:txBody>
          <a:bodyPr wrap="square" rtlCol="0">
            <a:spAutoFit/>
          </a:bodyPr>
          <a:lstStyle/>
          <a:p>
            <a:r>
              <a:rPr lang="en-US" dirty="0" smtClean="0"/>
              <a:t>Here a negative balance of $10,000 remains at the start of year 4. If the $45,000 is expected to be received as a more or less continuous flow during year 4, then the total investment will be recovered two-tenths ($10,000/$45.000) of the way through the fourth year. In this situation, the prorated payback period is thus 3.2 years. </a:t>
            </a:r>
          </a:p>
          <a:p>
            <a:r>
              <a:rPr lang="en-US" sz="1600" b="1" dirty="0" smtClean="0"/>
              <a:t>Note: Find, discounted-payback period, Consider </a:t>
            </a:r>
            <a:r>
              <a:rPr lang="en-US" sz="1600" b="1" dirty="0" err="1" smtClean="0"/>
              <a:t>i</a:t>
            </a:r>
            <a:r>
              <a:rPr lang="en-US" sz="1600" b="1" dirty="0" smtClean="0"/>
              <a:t>=15%. Depending on the cash flow assumption, the project must remain in use for about 4.2 years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914400"/>
            <a:ext cx="8153400" cy="609600"/>
          </a:xfrm>
        </p:spPr>
        <p:txBody>
          <a:bodyPr>
            <a:normAutofit fontScale="92500"/>
          </a:bodyPr>
          <a:lstStyle/>
          <a:p>
            <a:pPr>
              <a:buNone/>
            </a:pPr>
            <a:r>
              <a:rPr lang="en-US" b="1" dirty="0" smtClean="0"/>
              <a:t>Example 2 (Conventional Payback Period calculation)</a:t>
            </a:r>
            <a:endParaRPr lang="en-US" b="1" dirty="0"/>
          </a:p>
        </p:txBody>
      </p:sp>
      <p:pic>
        <p:nvPicPr>
          <p:cNvPr id="10242" name="Picture 2"/>
          <p:cNvPicPr>
            <a:picLocks noChangeAspect="1" noChangeArrowheads="1"/>
          </p:cNvPicPr>
          <p:nvPr/>
        </p:nvPicPr>
        <p:blipFill>
          <a:blip r:embed="rId2"/>
          <a:srcRect l="12500" t="27083" r="10938" b="21875"/>
          <a:stretch>
            <a:fillRect/>
          </a:stretch>
        </p:blipFill>
        <p:spPr bwMode="auto">
          <a:xfrm>
            <a:off x="228600" y="1981200"/>
            <a:ext cx="8686800" cy="4343400"/>
          </a:xfrm>
          <a:prstGeom prst="rect">
            <a:avLst/>
          </a:prstGeom>
          <a:noFill/>
          <a:ln w="9525">
            <a:noFill/>
            <a:miter lim="800000"/>
            <a:headEnd/>
            <a:tailEnd/>
          </a:ln>
          <a:effectLst/>
        </p:spPr>
      </p:pic>
      <p:sp>
        <p:nvSpPr>
          <p:cNvPr id="4" name="TextBox 3"/>
          <p:cNvSpPr txBox="1"/>
          <p:nvPr/>
        </p:nvSpPr>
        <p:spPr>
          <a:xfrm>
            <a:off x="4572000" y="3505200"/>
            <a:ext cx="1295400" cy="369332"/>
          </a:xfrm>
          <a:prstGeom prst="rect">
            <a:avLst/>
          </a:prstGeom>
          <a:noFill/>
        </p:spPr>
        <p:txBody>
          <a:bodyPr wrap="square" rtlCol="0">
            <a:spAutoFit/>
          </a:bodyPr>
          <a:lstStyle/>
          <a:p>
            <a:r>
              <a:rPr lang="en-US" b="1" dirty="0" smtClean="0"/>
              <a:t>years</a:t>
            </a:r>
            <a:endParaRPr lang="en-US" b="1" dirty="0"/>
          </a:p>
        </p:txBody>
      </p:sp>
      <p:sp>
        <p:nvSpPr>
          <p:cNvPr id="5" name="TextBox 4"/>
          <p:cNvSpPr txBox="1"/>
          <p:nvPr/>
        </p:nvSpPr>
        <p:spPr>
          <a:xfrm>
            <a:off x="4495800" y="5715000"/>
            <a:ext cx="1295400" cy="369332"/>
          </a:xfrm>
          <a:prstGeom prst="rect">
            <a:avLst/>
          </a:prstGeom>
          <a:noFill/>
        </p:spPr>
        <p:txBody>
          <a:bodyPr wrap="square" rtlCol="0">
            <a:spAutoFit/>
          </a:bodyPr>
          <a:lstStyle/>
          <a:p>
            <a:r>
              <a:rPr lang="en-US" b="1" dirty="0" smtClean="0"/>
              <a:t>years</a:t>
            </a: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l="8594" t="30208" r="3125" b="15625"/>
          <a:stretch>
            <a:fillRect/>
          </a:stretch>
        </p:blipFill>
        <p:spPr bwMode="auto">
          <a:xfrm>
            <a:off x="228600" y="1676400"/>
            <a:ext cx="8776188" cy="4038600"/>
          </a:xfrm>
          <a:prstGeom prst="rect">
            <a:avLst/>
          </a:prstGeom>
          <a:noFill/>
          <a:ln w="9525">
            <a:noFill/>
            <a:miter lim="800000"/>
            <a:headEnd/>
            <a:tailEnd/>
          </a:ln>
          <a:effectLst/>
        </p:spPr>
      </p:pic>
      <p:sp>
        <p:nvSpPr>
          <p:cNvPr id="5" name="Rectangle 4"/>
          <p:cNvSpPr/>
          <p:nvPr/>
        </p:nvSpPr>
        <p:spPr>
          <a:xfrm>
            <a:off x="609600" y="685800"/>
            <a:ext cx="7772400" cy="400110"/>
          </a:xfrm>
          <a:prstGeom prst="rect">
            <a:avLst/>
          </a:prstGeom>
        </p:spPr>
        <p:txBody>
          <a:bodyPr wrap="square">
            <a:spAutoFit/>
          </a:bodyPr>
          <a:lstStyle/>
          <a:p>
            <a:r>
              <a:rPr lang="en-US" sz="2000" b="1" dirty="0" smtClean="0"/>
              <a:t>Discounted Payback Calculations at 10% Cost of Capital</a:t>
            </a:r>
            <a:endParaRPr lang="en-US" sz="20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92162"/>
          </a:xfrm>
        </p:spPr>
        <p:txBody>
          <a:bodyPr/>
          <a:lstStyle/>
          <a:p>
            <a:pPr algn="ctr"/>
            <a:r>
              <a:rPr lang="en-US" b="1" u="sng" dirty="0" smtClean="0">
                <a:solidFill>
                  <a:schemeClr val="tx1">
                    <a:lumMod val="95000"/>
                    <a:lumOff val="5000"/>
                  </a:schemeClr>
                </a:solidFill>
              </a:rPr>
              <a:t>Benefit Cost Analysis</a:t>
            </a:r>
            <a:endParaRPr lang="en-US" b="1" u="sng" dirty="0">
              <a:solidFill>
                <a:schemeClr val="tx1">
                  <a:lumMod val="95000"/>
                  <a:lumOff val="5000"/>
                </a:schemeClr>
              </a:solidFill>
            </a:endParaRPr>
          </a:p>
        </p:txBody>
      </p:sp>
      <p:sp>
        <p:nvSpPr>
          <p:cNvPr id="3" name="Content Placeholder 2"/>
          <p:cNvSpPr>
            <a:spLocks noGrp="1"/>
          </p:cNvSpPr>
          <p:nvPr>
            <p:ph sz="quarter" idx="1"/>
          </p:nvPr>
        </p:nvSpPr>
        <p:spPr>
          <a:xfrm>
            <a:off x="0" y="762000"/>
            <a:ext cx="9144000" cy="6096000"/>
          </a:xfrm>
        </p:spPr>
        <p:txBody>
          <a:bodyPr>
            <a:normAutofit lnSpcReduction="10000"/>
          </a:bodyPr>
          <a:lstStyle/>
          <a:p>
            <a:pPr>
              <a:buFont typeface="Wingdings" pitchFamily="2" charset="2"/>
              <a:buChar char="Ø"/>
            </a:pPr>
            <a:r>
              <a:rPr lang="en-US" dirty="0" smtClean="0"/>
              <a:t>Define users as the public and sponsors as the government. </a:t>
            </a:r>
          </a:p>
          <a:p>
            <a:pPr>
              <a:buFont typeface="Wingdings" pitchFamily="2" charset="2"/>
              <a:buChar char="Ø"/>
            </a:pPr>
            <a:r>
              <a:rPr lang="en-US" dirty="0" smtClean="0"/>
              <a:t>The general framework can be summarized as-</a:t>
            </a:r>
          </a:p>
          <a:p>
            <a:pPr lvl="1">
              <a:buFont typeface="Wingdings" pitchFamily="2" charset="2"/>
              <a:buChar char="Ø"/>
            </a:pPr>
            <a:r>
              <a:rPr lang="en-US" dirty="0" smtClean="0"/>
              <a:t>Identify all users' benefits (favorable outcomes) and disbenefits (unfavorable outcomes) expected to arise from the project.</a:t>
            </a:r>
          </a:p>
          <a:p>
            <a:pPr lvl="1">
              <a:buFont typeface="Wingdings" pitchFamily="2" charset="2"/>
              <a:buChar char="Ø"/>
            </a:pPr>
            <a:r>
              <a:rPr lang="en-US" dirty="0" smtClean="0"/>
              <a:t>Quantify, as much as possible, these benefits and disbenefits in dollar terms so that different benefits and the respective costs of attaining them may be compared.</a:t>
            </a:r>
          </a:p>
          <a:p>
            <a:pPr lvl="1">
              <a:buFont typeface="Wingdings" pitchFamily="2" charset="2"/>
              <a:buChar char="Ø"/>
            </a:pPr>
            <a:r>
              <a:rPr lang="en-US" dirty="0" smtClean="0"/>
              <a:t>Identify the sponsor's costs and quantify them.</a:t>
            </a:r>
          </a:p>
          <a:p>
            <a:pPr lvl="1">
              <a:buFont typeface="Wingdings" pitchFamily="2" charset="2"/>
              <a:buChar char="Ø"/>
            </a:pPr>
            <a:r>
              <a:rPr lang="en-US" dirty="0" smtClean="0"/>
              <a:t>Determine the equivalent net benefits and net costs at the base period (usually year 0); use a discount rate appropriate for the project. </a:t>
            </a:r>
          </a:p>
          <a:p>
            <a:pPr lvl="1">
              <a:buFont typeface="Wingdings" pitchFamily="2" charset="2"/>
              <a:buChar char="Ø"/>
            </a:pPr>
            <a:r>
              <a:rPr lang="en-US" dirty="0" smtClean="0"/>
              <a:t>Accept the project if  the equivalent users' net benefits exceed the equivalent sponsor's net costs. </a:t>
            </a:r>
            <a:endParaRPr lang="en-US" dirty="0"/>
          </a:p>
          <a:p>
            <a:pPr lvl="1">
              <a:buNone/>
            </a:pPr>
            <a:endParaRPr lang="en-US" dirty="0" smtClean="0"/>
          </a:p>
          <a:p>
            <a:pPr lvl="1">
              <a:buNone/>
            </a:pPr>
            <a:r>
              <a:rPr lang="en-US" dirty="0" smtClean="0"/>
              <a:t>Overall users’ benefit= benefits-</a:t>
            </a:r>
            <a:r>
              <a:rPr lang="en-US" dirty="0" err="1" smtClean="0"/>
              <a:t>disbenefits</a:t>
            </a:r>
            <a:endParaRPr lang="en-US" dirty="0" smtClean="0"/>
          </a:p>
          <a:p>
            <a:pPr lvl="1">
              <a:buNone/>
            </a:pPr>
            <a:r>
              <a:rPr lang="en-US" dirty="0" smtClean="0"/>
              <a:t>Sponsor's costs = capital costs + operating and maintenance costs - revenues</a:t>
            </a:r>
          </a:p>
          <a:p>
            <a:pPr lvl="1">
              <a:buNone/>
            </a:pPr>
            <a:endParaRPr lang="en-US" dirty="0" smtClean="0"/>
          </a:p>
          <a:p>
            <a:pPr lvl="1">
              <a:buNone/>
            </a:pP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68362"/>
          </a:xfrm>
        </p:spPr>
        <p:txBody>
          <a:bodyPr/>
          <a:lstStyle/>
          <a:p>
            <a:r>
              <a:rPr lang="en-US" dirty="0" smtClean="0"/>
              <a:t>Benefit-Cost Ratio</a:t>
            </a:r>
            <a:endParaRPr lang="en-US" dirty="0"/>
          </a:p>
        </p:txBody>
      </p:sp>
      <p:sp>
        <p:nvSpPr>
          <p:cNvPr id="3" name="Content Placeholder 2"/>
          <p:cNvSpPr>
            <a:spLocks noGrp="1"/>
          </p:cNvSpPr>
          <p:nvPr>
            <p:ph sz="quarter" idx="1"/>
          </p:nvPr>
        </p:nvSpPr>
        <p:spPr>
          <a:xfrm>
            <a:off x="0" y="914400"/>
            <a:ext cx="9144000" cy="5943600"/>
          </a:xfrm>
        </p:spPr>
        <p:txBody>
          <a:bodyPr>
            <a:normAutofit lnSpcReduction="10000"/>
          </a:bodyPr>
          <a:lstStyle/>
          <a:p>
            <a:pPr>
              <a:buNone/>
            </a:pPr>
            <a:r>
              <a:rPr lang="en-US" dirty="0" smtClean="0"/>
              <a:t>Way  of expressing the worthiness of a public project is to compare the user's benefits (B) with the sponsor's costs (C) by taking the ratio B/C- called Benefit-Cost ratio.</a:t>
            </a:r>
          </a:p>
          <a:p>
            <a:r>
              <a:rPr lang="en-US" b="1" dirty="0" smtClean="0"/>
              <a:t>Example 1: </a:t>
            </a:r>
            <a:r>
              <a:rPr lang="en-US" dirty="0" smtClean="0"/>
              <a:t>A public project being considered by a local government has the following estimated benefit-cost profile-</a:t>
            </a:r>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r>
              <a:rPr lang="en-US" dirty="0" smtClean="0"/>
              <a:t>Assume that </a:t>
            </a:r>
            <a:r>
              <a:rPr lang="en-US" dirty="0" err="1" smtClean="0"/>
              <a:t>i</a:t>
            </a:r>
            <a:r>
              <a:rPr lang="en-US" dirty="0" smtClean="0"/>
              <a:t> = l0%, N = 5, Compute Benefit cost ratio B/C. And decide whether the project should be selected or not</a:t>
            </a:r>
          </a:p>
        </p:txBody>
      </p:sp>
      <p:pic>
        <p:nvPicPr>
          <p:cNvPr id="6" name="Picture 2"/>
          <p:cNvPicPr>
            <a:picLocks noChangeAspect="1" noChangeArrowheads="1"/>
          </p:cNvPicPr>
          <p:nvPr/>
        </p:nvPicPr>
        <p:blipFill>
          <a:blip r:embed="rId2"/>
          <a:srcRect/>
          <a:stretch>
            <a:fillRect/>
          </a:stretch>
        </p:blipFill>
        <p:spPr bwMode="auto">
          <a:xfrm>
            <a:off x="1905000" y="2667000"/>
            <a:ext cx="4800600" cy="30796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68362"/>
          </a:xfrm>
        </p:spPr>
        <p:txBody>
          <a:bodyPr/>
          <a:lstStyle/>
          <a:p>
            <a:r>
              <a:rPr lang="en-US" dirty="0" smtClean="0"/>
              <a:t>Example-1</a:t>
            </a:r>
            <a:endParaRPr lang="en-US" dirty="0"/>
          </a:p>
        </p:txBody>
      </p:sp>
      <p:sp>
        <p:nvSpPr>
          <p:cNvPr id="3" name="Content Placeholder 2"/>
          <p:cNvSpPr>
            <a:spLocks noGrp="1"/>
          </p:cNvSpPr>
          <p:nvPr>
            <p:ph sz="quarter" idx="1"/>
          </p:nvPr>
        </p:nvSpPr>
        <p:spPr>
          <a:xfrm>
            <a:off x="0" y="914400"/>
            <a:ext cx="9144000" cy="5943600"/>
          </a:xfrm>
        </p:spPr>
        <p:txBody>
          <a:bodyPr/>
          <a:lstStyle/>
          <a:p>
            <a:pPr lvl="1">
              <a:buNone/>
            </a:pPr>
            <a:r>
              <a:rPr lang="en-US" dirty="0" smtClean="0"/>
              <a:t>Solution:</a:t>
            </a:r>
          </a:p>
          <a:p>
            <a:pPr lvl="1">
              <a:buNone/>
            </a:pPr>
            <a:endParaRPr lang="en-US" dirty="0" smtClean="0"/>
          </a:p>
          <a:p>
            <a:pPr lvl="1">
              <a:buNone/>
            </a:pPr>
            <a:endParaRPr lang="en-US" dirty="0"/>
          </a:p>
        </p:txBody>
      </p:sp>
      <p:sp>
        <p:nvSpPr>
          <p:cNvPr id="7" name="TextBox 6"/>
          <p:cNvSpPr txBox="1"/>
          <p:nvPr/>
        </p:nvSpPr>
        <p:spPr>
          <a:xfrm>
            <a:off x="228600" y="4267200"/>
            <a:ext cx="8458200" cy="923330"/>
          </a:xfrm>
          <a:prstGeom prst="rect">
            <a:avLst/>
          </a:prstGeom>
          <a:noFill/>
        </p:spPr>
        <p:txBody>
          <a:bodyPr wrap="square" rtlCol="0">
            <a:spAutoFit/>
          </a:bodyPr>
          <a:lstStyle/>
          <a:p>
            <a:r>
              <a:rPr lang="en-US" dirty="0" smtClean="0"/>
              <a:t>We calculate B as follows:</a:t>
            </a:r>
          </a:p>
          <a:p>
            <a:r>
              <a:rPr lang="en-US" dirty="0" smtClean="0"/>
              <a:t>B = $20(P/F, l0%, 2) + $30(P/F, l0%, 3)+ $30(P/F, l0%, 4) + $20(P/F, 10%, 5) </a:t>
            </a:r>
          </a:p>
          <a:p>
            <a:r>
              <a:rPr lang="en-US" dirty="0" smtClean="0"/>
              <a:t>= $71.98. </a:t>
            </a:r>
            <a:endParaRPr lang="en-US" dirty="0"/>
          </a:p>
        </p:txBody>
      </p:sp>
      <p:sp>
        <p:nvSpPr>
          <p:cNvPr id="8" name="TextBox 7"/>
          <p:cNvSpPr txBox="1"/>
          <p:nvPr/>
        </p:nvSpPr>
        <p:spPr>
          <a:xfrm>
            <a:off x="228600" y="5181600"/>
            <a:ext cx="8305800" cy="1200329"/>
          </a:xfrm>
          <a:prstGeom prst="rect">
            <a:avLst/>
          </a:prstGeom>
          <a:noFill/>
        </p:spPr>
        <p:txBody>
          <a:bodyPr wrap="square" rtlCol="0">
            <a:spAutoFit/>
          </a:bodyPr>
          <a:lstStyle/>
          <a:p>
            <a:r>
              <a:rPr lang="en-US" dirty="0" smtClean="0"/>
              <a:t>We calculate C as follows:</a:t>
            </a:r>
          </a:p>
          <a:p>
            <a:r>
              <a:rPr lang="en-US" dirty="0" smtClean="0"/>
              <a:t>C = $10+ $10(P/F, l0%, 1) + $5(P/F, l0%, 2) + $5(P/F, l0%, 3) + </a:t>
            </a:r>
          </a:p>
          <a:p>
            <a:r>
              <a:rPr lang="en-US" dirty="0" smtClean="0"/>
              <a:t>                                                                 $8(P/F, 10%, 4)+ 8(P/F, 10%, 5) </a:t>
            </a:r>
          </a:p>
          <a:p>
            <a:r>
              <a:rPr lang="en-US" dirty="0" smtClean="0"/>
              <a:t>                                                                 = $37.41 </a:t>
            </a:r>
            <a:endParaRPr lang="en-US" dirty="0"/>
          </a:p>
        </p:txBody>
      </p:sp>
      <p:pic>
        <p:nvPicPr>
          <p:cNvPr id="22529" name="Picture 1"/>
          <p:cNvPicPr>
            <a:picLocks noChangeAspect="1" noChangeArrowheads="1"/>
          </p:cNvPicPr>
          <p:nvPr/>
        </p:nvPicPr>
        <p:blipFill>
          <a:blip r:embed="rId2"/>
          <a:srcRect/>
          <a:stretch>
            <a:fillRect/>
          </a:stretch>
        </p:blipFill>
        <p:spPr bwMode="auto">
          <a:xfrm>
            <a:off x="2895600" y="228600"/>
            <a:ext cx="5476875" cy="4057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68362"/>
          </a:xfrm>
        </p:spPr>
        <p:txBody>
          <a:bodyPr/>
          <a:lstStyle/>
          <a:p>
            <a:r>
              <a:rPr lang="en-US" dirty="0" smtClean="0"/>
              <a:t>………Continued</a:t>
            </a:r>
            <a:endParaRPr lang="en-US" dirty="0"/>
          </a:p>
        </p:txBody>
      </p:sp>
      <p:sp>
        <p:nvSpPr>
          <p:cNvPr id="3" name="Content Placeholder 2"/>
          <p:cNvSpPr>
            <a:spLocks noGrp="1"/>
          </p:cNvSpPr>
          <p:nvPr>
            <p:ph sz="quarter" idx="1"/>
          </p:nvPr>
        </p:nvSpPr>
        <p:spPr>
          <a:xfrm>
            <a:off x="0" y="914400"/>
            <a:ext cx="9144000" cy="5943600"/>
          </a:xfrm>
        </p:spPr>
        <p:txBody>
          <a:bodyPr/>
          <a:lstStyle/>
          <a:p>
            <a:pPr lvl="1">
              <a:buNone/>
            </a:pPr>
            <a:endParaRPr lang="en-US" dirty="0" smtClean="0"/>
          </a:p>
          <a:p>
            <a:pPr lvl="1">
              <a:buNone/>
            </a:pPr>
            <a:endParaRPr lang="en-US" dirty="0"/>
          </a:p>
        </p:txBody>
      </p:sp>
      <p:sp>
        <p:nvSpPr>
          <p:cNvPr id="9" name="TextBox 8"/>
          <p:cNvSpPr txBox="1"/>
          <p:nvPr/>
        </p:nvSpPr>
        <p:spPr>
          <a:xfrm>
            <a:off x="838200" y="1219200"/>
            <a:ext cx="5715000" cy="646331"/>
          </a:xfrm>
          <a:prstGeom prst="rect">
            <a:avLst/>
          </a:prstGeom>
          <a:noFill/>
        </p:spPr>
        <p:txBody>
          <a:bodyPr wrap="square" rtlCol="0">
            <a:spAutoFit/>
          </a:bodyPr>
          <a:lstStyle/>
          <a:p>
            <a:r>
              <a:rPr lang="en-US" dirty="0" smtClean="0"/>
              <a:t>We calculate B/C ratio as follows</a:t>
            </a:r>
          </a:p>
          <a:p>
            <a:endParaRPr lang="en-US" dirty="0" smtClean="0"/>
          </a:p>
        </p:txBody>
      </p:sp>
      <p:sp>
        <p:nvSpPr>
          <p:cNvPr id="10" name="TextBox 9"/>
          <p:cNvSpPr txBox="1"/>
          <p:nvPr/>
        </p:nvSpPr>
        <p:spPr>
          <a:xfrm>
            <a:off x="990600" y="3048000"/>
            <a:ext cx="6019800" cy="646331"/>
          </a:xfrm>
          <a:prstGeom prst="rect">
            <a:avLst/>
          </a:prstGeom>
          <a:noFill/>
        </p:spPr>
        <p:txBody>
          <a:bodyPr wrap="square" rtlCol="0">
            <a:spAutoFit/>
          </a:bodyPr>
          <a:lstStyle/>
          <a:p>
            <a:r>
              <a:rPr lang="en-US" dirty="0" smtClean="0"/>
              <a:t>The B/C ratio exceeds one. so the user's benefits exceed the sponsor's costs.</a:t>
            </a:r>
            <a:endParaRPr lang="en-US" dirty="0"/>
          </a:p>
        </p:txBody>
      </p:sp>
      <p:sp>
        <p:nvSpPr>
          <p:cNvPr id="215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50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38201" y="1905001"/>
            <a:ext cx="6858000" cy="896718"/>
          </a:xfrm>
          <a:prstGeom prst="rect">
            <a:avLst/>
          </a:prstGeom>
          <a:noFill/>
        </p:spPr>
      </p:pic>
      <p:sp>
        <p:nvSpPr>
          <p:cNvPr id="21507" name="Rectangle 3"/>
          <p:cNvSpPr>
            <a:spLocks noChangeArrowheads="1"/>
          </p:cNvSpPr>
          <p:nvPr/>
        </p:nvSpPr>
        <p:spPr bwMode="auto">
          <a:xfrm>
            <a:off x="0" y="1133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685800" algn="l"/>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2400" y="152400"/>
            <a:ext cx="8686800" cy="65532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chemeClr val="tx1">
                    <a:lumMod val="95000"/>
                    <a:lumOff val="5000"/>
                  </a:schemeClr>
                </a:solidFill>
              </a:rPr>
              <a:t>Project Selection</a:t>
            </a:r>
            <a:endParaRPr lang="en-US" b="1" u="sng" dirty="0">
              <a:solidFill>
                <a:schemeClr val="tx1">
                  <a:lumMod val="95000"/>
                  <a:lumOff val="5000"/>
                </a:schemeClr>
              </a:solidFill>
            </a:endParaRPr>
          </a:p>
        </p:txBody>
      </p:sp>
      <p:sp>
        <p:nvSpPr>
          <p:cNvPr id="3" name="Content Placeholder 2"/>
          <p:cNvSpPr>
            <a:spLocks noGrp="1"/>
          </p:cNvSpPr>
          <p:nvPr>
            <p:ph sz="quarter" idx="1"/>
          </p:nvPr>
        </p:nvSpPr>
        <p:spPr>
          <a:xfrm>
            <a:off x="457200" y="1219200"/>
            <a:ext cx="8153400" cy="5410200"/>
          </a:xfrm>
        </p:spPr>
        <p:txBody>
          <a:bodyPr>
            <a:normAutofit/>
          </a:bodyPr>
          <a:lstStyle/>
          <a:p>
            <a:pPr>
              <a:buClrTx/>
              <a:buNone/>
            </a:pPr>
            <a:endParaRPr lang="en-US" b="1" dirty="0" smtClean="0">
              <a:solidFill>
                <a:schemeClr val="tx1">
                  <a:lumMod val="95000"/>
                  <a:lumOff val="5000"/>
                </a:schemeClr>
              </a:solidFill>
            </a:endParaRPr>
          </a:p>
          <a:p>
            <a:pPr>
              <a:buClrTx/>
            </a:pPr>
            <a:r>
              <a:rPr lang="en-US" b="1" dirty="0" smtClean="0">
                <a:solidFill>
                  <a:schemeClr val="tx1">
                    <a:lumMod val="95000"/>
                    <a:lumOff val="5000"/>
                  </a:schemeClr>
                </a:solidFill>
              </a:rPr>
              <a:t>Project: </a:t>
            </a:r>
            <a:r>
              <a:rPr lang="en-US" dirty="0" smtClean="0"/>
              <a:t>A complex, non-routine effort limited by </a:t>
            </a:r>
            <a:r>
              <a:rPr lang="en-US" b="1" dirty="0" smtClean="0"/>
              <a:t>time, budget, resources and performance specifications </a:t>
            </a:r>
            <a:r>
              <a:rPr lang="en-US" dirty="0" smtClean="0"/>
              <a:t>designed to meet customer need </a:t>
            </a:r>
            <a:endParaRPr lang="en-US" b="1" dirty="0" smtClean="0">
              <a:solidFill>
                <a:schemeClr val="tx1">
                  <a:lumMod val="95000"/>
                  <a:lumOff val="5000"/>
                </a:schemeClr>
              </a:solidFill>
            </a:endParaRPr>
          </a:p>
          <a:p>
            <a:pPr>
              <a:buClrTx/>
            </a:pPr>
            <a:r>
              <a:rPr lang="en-US" b="1" dirty="0" smtClean="0">
                <a:solidFill>
                  <a:schemeClr val="tx1">
                    <a:lumMod val="95000"/>
                    <a:lumOff val="5000"/>
                  </a:schemeClr>
                </a:solidFill>
              </a:rPr>
              <a:t>Mutually exclusive projects means that if one project is </a:t>
            </a:r>
            <a:r>
              <a:rPr lang="en-US" dirty="0" smtClean="0">
                <a:solidFill>
                  <a:schemeClr val="tx1">
                    <a:lumMod val="95000"/>
                    <a:lumOff val="5000"/>
                  </a:schemeClr>
                </a:solidFill>
              </a:rPr>
              <a:t>taken on, the other must be rejected</a:t>
            </a:r>
          </a:p>
          <a:p>
            <a:pPr>
              <a:buClrTx/>
            </a:pPr>
            <a:r>
              <a:rPr lang="en-US" b="1" dirty="0" smtClean="0">
                <a:solidFill>
                  <a:schemeClr val="tx1">
                    <a:lumMod val="95000"/>
                    <a:lumOff val="5000"/>
                  </a:schemeClr>
                </a:solidFill>
              </a:rPr>
              <a:t>Independent projects </a:t>
            </a:r>
            <a:r>
              <a:rPr lang="en-US" dirty="0" smtClean="0">
                <a:solidFill>
                  <a:schemeClr val="tx1">
                    <a:lumMod val="95000"/>
                    <a:lumOff val="5000"/>
                  </a:schemeClr>
                </a:solidFill>
              </a:rPr>
              <a:t>means that the selection of one project does not affect the other project </a:t>
            </a:r>
          </a:p>
          <a:p>
            <a:pPr>
              <a:buClrTx/>
            </a:pPr>
            <a:r>
              <a:rPr lang="en-US" dirty="0" smtClean="0">
                <a:solidFill>
                  <a:schemeClr val="tx1">
                    <a:lumMod val="95000"/>
                    <a:lumOff val="5000"/>
                  </a:schemeClr>
                </a:solidFill>
              </a:rPr>
              <a:t>Project Selection Methods: </a:t>
            </a:r>
          </a:p>
          <a:p>
            <a:pPr marL="822960" lvl="1" indent="-457200">
              <a:buClrTx/>
              <a:buFont typeface="+mj-lt"/>
              <a:buAutoNum type="arabicPeriod"/>
            </a:pPr>
            <a:r>
              <a:rPr lang="en-US" dirty="0" smtClean="0">
                <a:solidFill>
                  <a:schemeClr val="tx1">
                    <a:lumMod val="95000"/>
                    <a:lumOff val="5000"/>
                  </a:schemeClr>
                </a:solidFill>
              </a:rPr>
              <a:t>Net Present Value (NPV)</a:t>
            </a:r>
          </a:p>
          <a:p>
            <a:pPr marL="822960" lvl="1" indent="-457200">
              <a:buClrTx/>
              <a:buFont typeface="+mj-lt"/>
              <a:buAutoNum type="arabicPeriod"/>
            </a:pPr>
            <a:r>
              <a:rPr lang="en-US" dirty="0" smtClean="0">
                <a:solidFill>
                  <a:schemeClr val="tx1">
                    <a:lumMod val="95000"/>
                    <a:lumOff val="5000"/>
                  </a:schemeClr>
                </a:solidFill>
              </a:rPr>
              <a:t>Internal Rate of Return (IRR)</a:t>
            </a:r>
          </a:p>
          <a:p>
            <a:pPr marL="822960" lvl="1" indent="-457200">
              <a:buClrTx/>
              <a:buFont typeface="+mj-lt"/>
              <a:buAutoNum type="arabicPeriod"/>
            </a:pPr>
            <a:r>
              <a:rPr lang="en-US" dirty="0" smtClean="0">
                <a:solidFill>
                  <a:schemeClr val="tx1">
                    <a:lumMod val="95000"/>
                    <a:lumOff val="5000"/>
                  </a:schemeClr>
                </a:solidFill>
              </a:rPr>
              <a:t>Pay back period</a:t>
            </a:r>
          </a:p>
          <a:p>
            <a:pPr marL="822960" lvl="1" indent="-457200">
              <a:buClrTx/>
              <a:buFont typeface="+mj-lt"/>
              <a:buAutoNum type="arabicPeriod"/>
            </a:pPr>
            <a:r>
              <a:rPr lang="en-US" dirty="0" smtClean="0">
                <a:solidFill>
                  <a:schemeClr val="tx1">
                    <a:lumMod val="95000"/>
                    <a:lumOff val="5000"/>
                  </a:schemeClr>
                </a:solidFill>
              </a:rPr>
              <a:t>Benefit Cost Ratio (B/C ratio)</a:t>
            </a:r>
          </a:p>
          <a:p>
            <a:pPr lvl="1"/>
            <a:endParaRPr lang="en-US" dirty="0">
              <a:solidFill>
                <a:schemeClr val="tx1">
                  <a:lumMod val="95000"/>
                  <a:lumOff val="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39762"/>
          </a:xfrm>
        </p:spPr>
        <p:txBody>
          <a:bodyPr/>
          <a:lstStyle/>
          <a:p>
            <a:pPr algn="ctr"/>
            <a:r>
              <a:rPr lang="en-US" b="1" u="sng" dirty="0" smtClean="0">
                <a:solidFill>
                  <a:schemeClr val="tx1">
                    <a:lumMod val="95000"/>
                    <a:lumOff val="5000"/>
                  </a:schemeClr>
                </a:solidFill>
              </a:rPr>
              <a:t>1. Net present value or present worth</a:t>
            </a:r>
            <a:endParaRPr lang="en-US" b="1" u="sng" dirty="0">
              <a:solidFill>
                <a:schemeClr val="tx1">
                  <a:lumMod val="95000"/>
                  <a:lumOff val="5000"/>
                </a:schemeClr>
              </a:solidFill>
            </a:endParaRPr>
          </a:p>
        </p:txBody>
      </p:sp>
      <p:sp>
        <p:nvSpPr>
          <p:cNvPr id="3" name="Content Placeholder 2"/>
          <p:cNvSpPr>
            <a:spLocks noGrp="1"/>
          </p:cNvSpPr>
          <p:nvPr>
            <p:ph sz="quarter" idx="1"/>
          </p:nvPr>
        </p:nvSpPr>
        <p:spPr>
          <a:xfrm>
            <a:off x="0" y="609600"/>
            <a:ext cx="9144000" cy="2895600"/>
          </a:xfrm>
        </p:spPr>
        <p:txBody>
          <a:bodyPr>
            <a:normAutofit/>
          </a:bodyPr>
          <a:lstStyle/>
          <a:p>
            <a:r>
              <a:rPr lang="en-US" dirty="0" smtClean="0"/>
              <a:t>Determines whether the project is or is not an acceptable investment.</a:t>
            </a:r>
          </a:p>
          <a:p>
            <a:endParaRPr lang="en-US" dirty="0" smtClean="0"/>
          </a:p>
          <a:p>
            <a:pPr>
              <a:buNone/>
            </a:pPr>
            <a:endParaRPr lang="en-US" dirty="0" smtClean="0"/>
          </a:p>
          <a:p>
            <a:pPr>
              <a:buNone/>
            </a:pPr>
            <a:endParaRPr lang="en-US" dirty="0" smtClean="0"/>
          </a:p>
          <a:p>
            <a:pPr>
              <a:buNone/>
            </a:pPr>
            <a:r>
              <a:rPr lang="en-US" b="1" dirty="0" smtClean="0"/>
              <a:t>   Example 1.1:</a:t>
            </a:r>
          </a:p>
        </p:txBody>
      </p:sp>
      <p:pic>
        <p:nvPicPr>
          <p:cNvPr id="7170" name="Picture 2"/>
          <p:cNvPicPr>
            <a:picLocks noChangeAspect="1" noChangeArrowheads="1"/>
          </p:cNvPicPr>
          <p:nvPr/>
        </p:nvPicPr>
        <p:blipFill>
          <a:blip r:embed="rId2"/>
          <a:srcRect l="18750" t="25000" r="14063" b="15625"/>
          <a:stretch>
            <a:fillRect/>
          </a:stretch>
        </p:blipFill>
        <p:spPr bwMode="auto">
          <a:xfrm>
            <a:off x="2209800" y="2514600"/>
            <a:ext cx="6553199" cy="43434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l="14062" t="36458" r="7813" b="36459"/>
          <a:stretch>
            <a:fillRect/>
          </a:stretch>
        </p:blipFill>
        <p:spPr bwMode="auto">
          <a:xfrm>
            <a:off x="2133600" y="990600"/>
            <a:ext cx="5943600" cy="1545336"/>
          </a:xfrm>
          <a:prstGeom prst="rect">
            <a:avLst/>
          </a:prstGeom>
          <a:noFill/>
          <a:ln w="9525">
            <a:noFill/>
            <a:miter lim="800000"/>
            <a:headEnd/>
            <a:tailEnd/>
          </a:ln>
          <a:effectLst/>
        </p:spPr>
      </p:pic>
      <p:sp>
        <p:nvSpPr>
          <p:cNvPr id="6" name="TextBox 5"/>
          <p:cNvSpPr txBox="1"/>
          <p:nvPr/>
        </p:nvSpPr>
        <p:spPr>
          <a:xfrm>
            <a:off x="6477000" y="3048000"/>
            <a:ext cx="2286000" cy="369332"/>
          </a:xfrm>
          <a:prstGeom prst="rect">
            <a:avLst/>
          </a:prstGeom>
          <a:solidFill>
            <a:schemeClr val="accent2"/>
          </a:solidFill>
        </p:spPr>
        <p:txBody>
          <a:bodyPr wrap="square" rtlCol="0">
            <a:spAutoFit/>
          </a:bodyPr>
          <a:lstStyle/>
          <a:p>
            <a:r>
              <a:rPr lang="en-US" dirty="0" smtClean="0"/>
              <a:t>Initial cost at yr 0</a:t>
            </a:r>
            <a:endParaRPr lang="en-US" dirty="0"/>
          </a:p>
        </p:txBody>
      </p:sp>
      <p:sp>
        <p:nvSpPr>
          <p:cNvPr id="7" name="TextBox 6"/>
          <p:cNvSpPr txBox="1"/>
          <p:nvPr/>
        </p:nvSpPr>
        <p:spPr>
          <a:xfrm>
            <a:off x="152400" y="3733800"/>
            <a:ext cx="1981200" cy="2031325"/>
          </a:xfrm>
          <a:prstGeom prst="rect">
            <a:avLst/>
          </a:prstGeom>
          <a:solidFill>
            <a:schemeClr val="accent1"/>
          </a:solidFill>
        </p:spPr>
        <p:txBody>
          <a:bodyPr wrap="square" rtlCol="0">
            <a:spAutoFit/>
          </a:bodyPr>
          <a:lstStyle/>
          <a:p>
            <a:r>
              <a:rPr lang="en-US" b="1" dirty="0" smtClean="0"/>
              <a:t>Decision Rule:</a:t>
            </a:r>
            <a:r>
              <a:rPr lang="en-US" dirty="0" smtClean="0"/>
              <a:t> Project with a higher NPV is to be selected (for mutually exclusive projects)</a:t>
            </a:r>
            <a:endParaRPr lang="en-US" dirty="0"/>
          </a:p>
        </p:txBody>
      </p:sp>
      <p:sp>
        <p:nvSpPr>
          <p:cNvPr id="8" name="TextBox 7"/>
          <p:cNvSpPr txBox="1"/>
          <p:nvPr/>
        </p:nvSpPr>
        <p:spPr>
          <a:xfrm>
            <a:off x="6553200" y="3886200"/>
            <a:ext cx="1981200" cy="646331"/>
          </a:xfrm>
          <a:prstGeom prst="rect">
            <a:avLst/>
          </a:prstGeom>
          <a:noFill/>
        </p:spPr>
        <p:txBody>
          <a:bodyPr wrap="square" rtlCol="0">
            <a:spAutoFit/>
          </a:bodyPr>
          <a:lstStyle/>
          <a:p>
            <a:r>
              <a:rPr lang="en-US" b="1" dirty="0" smtClean="0"/>
              <a:t>Consider 10% cost of capital</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l="10156" t="29167" r="8594" b="26775"/>
          <a:stretch>
            <a:fillRect/>
          </a:stretch>
        </p:blipFill>
        <p:spPr bwMode="auto">
          <a:xfrm>
            <a:off x="59473" y="1828800"/>
            <a:ext cx="9084527" cy="3581400"/>
          </a:xfrm>
          <a:prstGeom prst="rect">
            <a:avLst/>
          </a:prstGeom>
          <a:noFill/>
          <a:ln w="9525">
            <a:noFill/>
            <a:miter lim="800000"/>
            <a:headEnd/>
            <a:tailEnd/>
          </a:ln>
          <a:effectLst/>
        </p:spPr>
      </p:pic>
      <p:sp>
        <p:nvSpPr>
          <p:cNvPr id="5" name="Rectangle 4"/>
          <p:cNvSpPr/>
          <p:nvPr/>
        </p:nvSpPr>
        <p:spPr>
          <a:xfrm>
            <a:off x="533400" y="1066800"/>
            <a:ext cx="1728358" cy="369332"/>
          </a:xfrm>
          <a:prstGeom prst="rect">
            <a:avLst/>
          </a:prstGeom>
        </p:spPr>
        <p:txBody>
          <a:bodyPr wrap="none">
            <a:spAutoFit/>
          </a:bodyPr>
          <a:lstStyle/>
          <a:p>
            <a:r>
              <a:rPr lang="en-US" b="1" dirty="0" smtClean="0"/>
              <a:t>Solution 1.1:</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t="32609"/>
          <a:stretch>
            <a:fillRect/>
          </a:stretch>
        </p:blipFill>
        <p:spPr bwMode="auto">
          <a:xfrm>
            <a:off x="609600" y="1447799"/>
            <a:ext cx="7391400" cy="3046545"/>
          </a:xfrm>
          <a:prstGeom prst="rect">
            <a:avLst/>
          </a:prstGeom>
          <a:noFill/>
          <a:ln w="9525">
            <a:noFill/>
            <a:miter lim="800000"/>
            <a:headEnd/>
            <a:tailEnd/>
          </a:ln>
          <a:effectLst/>
        </p:spPr>
      </p:pic>
      <p:sp>
        <p:nvSpPr>
          <p:cNvPr id="4" name="TextBox 3"/>
          <p:cNvSpPr txBox="1"/>
          <p:nvPr/>
        </p:nvSpPr>
        <p:spPr>
          <a:xfrm>
            <a:off x="228600" y="228601"/>
            <a:ext cx="8077200" cy="1015663"/>
          </a:xfrm>
          <a:prstGeom prst="rect">
            <a:avLst/>
          </a:prstGeom>
          <a:noFill/>
        </p:spPr>
        <p:txBody>
          <a:bodyPr wrap="square" rtlCol="0">
            <a:spAutoFit/>
          </a:bodyPr>
          <a:lstStyle/>
          <a:p>
            <a:pPr>
              <a:buFont typeface="Arial" pitchFamily="34" charset="0"/>
              <a:buChar char="•"/>
            </a:pPr>
            <a:r>
              <a:rPr lang="en-US" sz="2000" b="1" dirty="0" smtClean="0"/>
              <a:t>Single Project:</a:t>
            </a:r>
          </a:p>
          <a:p>
            <a:pPr lvl="1">
              <a:buFont typeface="Arial" pitchFamily="34" charset="0"/>
              <a:buChar char="•"/>
            </a:pPr>
            <a:r>
              <a:rPr lang="en-US" sz="2000" i="1" dirty="0" smtClean="0">
                <a:latin typeface="Times New Roman" pitchFamily="18" charset="0"/>
                <a:cs typeface="Times New Roman" pitchFamily="18" charset="0"/>
              </a:rPr>
              <a:t>Principle: </a:t>
            </a:r>
            <a:r>
              <a:rPr lang="en-US" sz="2000" dirty="0" smtClean="0">
                <a:latin typeface="Times New Roman" pitchFamily="18" charset="0"/>
                <a:cs typeface="Times New Roman" pitchFamily="18" charset="0"/>
              </a:rPr>
              <a:t>Compute Net Present Value for a given interest rate of </a:t>
            </a:r>
            <a:r>
              <a:rPr lang="en-US" sz="2000" dirty="0" err="1" smtClean="0">
                <a:latin typeface="Times New Roman" pitchFamily="18" charset="0"/>
                <a:cs typeface="Times New Roman" pitchFamily="18" charset="0"/>
              </a:rPr>
              <a:t>i</a:t>
            </a:r>
            <a:endParaRPr lang="en-US" sz="2000" dirty="0" smtClean="0">
              <a:latin typeface="Times New Roman" pitchFamily="18" charset="0"/>
              <a:cs typeface="Times New Roman" pitchFamily="18" charset="0"/>
            </a:endParaRPr>
          </a:p>
          <a:p>
            <a:pPr lvl="1">
              <a:buFont typeface="Arial" pitchFamily="34" charset="0"/>
              <a:buChar char="•"/>
            </a:pPr>
            <a:r>
              <a:rPr lang="en-US" sz="2000" i="1" dirty="0" smtClean="0">
                <a:latin typeface="Times New Roman" pitchFamily="18" charset="0"/>
                <a:cs typeface="Times New Roman" pitchFamily="18" charset="0"/>
              </a:rPr>
              <a:t>Decision Rule: </a:t>
            </a:r>
            <a:r>
              <a:rPr lang="en-US" sz="2000" dirty="0" smtClean="0">
                <a:latin typeface="Times New Roman" pitchFamily="18" charset="0"/>
                <a:cs typeface="Times New Roman" pitchFamily="18" charset="0"/>
              </a:rPr>
              <a:t>Accept the project if the NPV is positive</a:t>
            </a:r>
            <a:endParaRPr lang="en-US" sz="2000" dirty="0">
              <a:latin typeface="Times New Roman" pitchFamily="18" charset="0"/>
              <a:cs typeface="Times New Roman" pitchFamily="18" charset="0"/>
            </a:endParaRPr>
          </a:p>
        </p:txBody>
      </p:sp>
      <p:sp>
        <p:nvSpPr>
          <p:cNvPr id="5" name="Content Placeholder 2"/>
          <p:cNvSpPr>
            <a:spLocks noGrp="1"/>
          </p:cNvSpPr>
          <p:nvPr>
            <p:ph sz="quarter" idx="1"/>
          </p:nvPr>
        </p:nvSpPr>
        <p:spPr>
          <a:xfrm>
            <a:off x="0" y="4724400"/>
            <a:ext cx="8077200" cy="1752600"/>
          </a:xfrm>
        </p:spPr>
        <p:txBody>
          <a:bodyPr>
            <a:normAutofit/>
          </a:bodyPr>
          <a:lstStyle/>
          <a:p>
            <a:pPr algn="just">
              <a:buFont typeface="Courier New" pitchFamily="49" charset="0"/>
              <a:buChar char="o"/>
            </a:pPr>
            <a:r>
              <a:rPr lang="en-US" sz="2000" b="1" dirty="0" smtClean="0"/>
              <a:t>Comparing More Than One Alternative</a:t>
            </a:r>
            <a:endParaRPr lang="en-US" sz="2000" dirty="0" smtClean="0"/>
          </a:p>
          <a:p>
            <a:pPr lvl="1" algn="just">
              <a:buFont typeface="Wingdings" pitchFamily="2" charset="2"/>
              <a:buChar char="§"/>
            </a:pPr>
            <a:r>
              <a:rPr lang="en-US" sz="2000" dirty="0" smtClean="0"/>
              <a:t>If you need to select the best alternative, based on the net-present-worth criterion, select the one with the highest PW or NPV, as long as all the alternatives have the same service lives.</a:t>
            </a:r>
          </a:p>
          <a:p>
            <a:pPr algn="just">
              <a:buNone/>
            </a:pPr>
            <a:endParaRPr lang="en-US" sz="2000" dirty="0" smtClean="0"/>
          </a:p>
          <a:p>
            <a:pPr algn="just">
              <a:buFont typeface="Courier New" pitchFamily="49" charset="0"/>
              <a:buChar char="o"/>
            </a:pPr>
            <a:endParaRPr lang="en-US" sz="2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001000" cy="2971800"/>
          </a:xfrm>
        </p:spPr>
        <p:txBody>
          <a:bodyPr>
            <a:normAutofit fontScale="92500" lnSpcReduction="20000"/>
          </a:bodyPr>
          <a:lstStyle/>
          <a:p>
            <a:r>
              <a:rPr lang="en-US" b="1" dirty="0" smtClean="0"/>
              <a:t>Problem for practice 1.2:</a:t>
            </a:r>
          </a:p>
          <a:p>
            <a:pPr algn="just">
              <a:buNone/>
            </a:pPr>
            <a:r>
              <a:rPr lang="en-US" dirty="0" smtClean="0"/>
              <a:t>   Tiger Machine Tool Company is considering the acquisition of a new metal cutting machine. The required initial investment of $75,000 and the projected cash benefits over a three-year project life are as follows. You have been asked by the president of the company to evaluate the economic merit of the acquisition. The firm's MARR (Minimum Annual Rate of Return) is known to be 15%. Find NPV for the project and calculate whether the project should be selected or not</a:t>
            </a:r>
          </a:p>
          <a:p>
            <a:pPr algn="just">
              <a:buNone/>
            </a:pPr>
            <a:endParaRPr lang="en-US" dirty="0"/>
          </a:p>
        </p:txBody>
      </p:sp>
      <p:pic>
        <p:nvPicPr>
          <p:cNvPr id="2050" name="Picture 2"/>
          <p:cNvPicPr>
            <a:picLocks noChangeAspect="1" noChangeArrowheads="1"/>
          </p:cNvPicPr>
          <p:nvPr/>
        </p:nvPicPr>
        <p:blipFill>
          <a:blip r:embed="rId2">
            <a:lum bright="-20000" contrast="40000"/>
          </a:blip>
          <a:srcRect/>
          <a:stretch>
            <a:fillRect/>
          </a:stretch>
        </p:blipFill>
        <p:spPr bwMode="auto">
          <a:xfrm>
            <a:off x="1524000" y="3733800"/>
            <a:ext cx="5562600" cy="254791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92162"/>
          </a:xfrm>
        </p:spPr>
        <p:txBody>
          <a:bodyPr/>
          <a:lstStyle/>
          <a:p>
            <a:pPr algn="ctr"/>
            <a:r>
              <a:rPr lang="en-US" b="1" u="sng" dirty="0" smtClean="0">
                <a:solidFill>
                  <a:schemeClr val="tx1">
                    <a:lumMod val="95000"/>
                    <a:lumOff val="5000"/>
                  </a:schemeClr>
                </a:solidFill>
              </a:rPr>
              <a:t>2. Internal Rate of Return (IRR)</a:t>
            </a:r>
            <a:endParaRPr lang="en-US" b="1" u="sng" dirty="0">
              <a:solidFill>
                <a:schemeClr val="tx1">
                  <a:lumMod val="95000"/>
                  <a:lumOff val="5000"/>
                </a:schemeClr>
              </a:solidFill>
            </a:endParaRPr>
          </a:p>
        </p:txBody>
      </p:sp>
      <p:sp>
        <p:nvSpPr>
          <p:cNvPr id="3" name="Content Placeholder 2"/>
          <p:cNvSpPr>
            <a:spLocks noGrp="1"/>
          </p:cNvSpPr>
          <p:nvPr>
            <p:ph sz="quarter" idx="1"/>
          </p:nvPr>
        </p:nvSpPr>
        <p:spPr>
          <a:xfrm>
            <a:off x="0" y="838200"/>
            <a:ext cx="9144000" cy="1752600"/>
          </a:xfrm>
        </p:spPr>
        <p:txBody>
          <a:bodyPr>
            <a:normAutofit/>
          </a:bodyPr>
          <a:lstStyle/>
          <a:p>
            <a:pPr>
              <a:buFont typeface="Wingdings" pitchFamily="2" charset="2"/>
              <a:buChar char="Ø"/>
            </a:pPr>
            <a:r>
              <a:rPr lang="en-US" dirty="0" smtClean="0"/>
              <a:t>The IRR is defined as the discount rate that forces the project’s NPV to equal zero.</a:t>
            </a:r>
          </a:p>
          <a:p>
            <a:pPr>
              <a:buNone/>
            </a:pPr>
            <a:r>
              <a:rPr lang="en-US" dirty="0" smtClean="0"/>
              <a:t>      </a:t>
            </a:r>
            <a:endParaRPr lang="en-US" dirty="0"/>
          </a:p>
        </p:txBody>
      </p:sp>
      <p:pic>
        <p:nvPicPr>
          <p:cNvPr id="5123" name="Picture 3"/>
          <p:cNvPicPr>
            <a:picLocks noChangeAspect="1" noChangeArrowheads="1"/>
          </p:cNvPicPr>
          <p:nvPr/>
        </p:nvPicPr>
        <p:blipFill>
          <a:blip r:embed="rId2"/>
          <a:srcRect l="25781" t="27083" r="13330" b="55925"/>
          <a:stretch>
            <a:fillRect/>
          </a:stretch>
        </p:blipFill>
        <p:spPr bwMode="auto">
          <a:xfrm>
            <a:off x="838200" y="1676400"/>
            <a:ext cx="6553200" cy="13716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2"/>
          <a:srcRect l="27344" t="59375" r="6250" b="13542"/>
          <a:stretch>
            <a:fillRect/>
          </a:stretch>
        </p:blipFill>
        <p:spPr bwMode="auto">
          <a:xfrm>
            <a:off x="0" y="3429000"/>
            <a:ext cx="9144000" cy="2796988"/>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l="25781" t="53125" r="28906" b="21875"/>
          <a:stretch>
            <a:fillRect/>
          </a:stretch>
        </p:blipFill>
        <p:spPr bwMode="auto">
          <a:xfrm>
            <a:off x="6172200" y="2514600"/>
            <a:ext cx="1981200" cy="8198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715962"/>
          </a:xfrm>
        </p:spPr>
        <p:txBody>
          <a:bodyPr/>
          <a:lstStyle/>
          <a:p>
            <a:r>
              <a:rPr lang="en-US" dirty="0" smtClean="0"/>
              <a:t>Computational methods for IRR</a:t>
            </a:r>
            <a:endParaRPr lang="en-US" dirty="0"/>
          </a:p>
        </p:txBody>
      </p:sp>
      <p:sp>
        <p:nvSpPr>
          <p:cNvPr id="3" name="Content Placeholder 2"/>
          <p:cNvSpPr>
            <a:spLocks noGrp="1"/>
          </p:cNvSpPr>
          <p:nvPr>
            <p:ph sz="quarter" idx="1"/>
          </p:nvPr>
        </p:nvSpPr>
        <p:spPr>
          <a:xfrm>
            <a:off x="0" y="1600200"/>
            <a:ext cx="9144000" cy="2209800"/>
          </a:xfrm>
        </p:spPr>
        <p:txBody>
          <a:bodyPr>
            <a:normAutofit/>
          </a:bodyPr>
          <a:lstStyle/>
          <a:p>
            <a:r>
              <a:rPr lang="en-US" dirty="0" smtClean="0"/>
              <a:t>The most practical methods are-</a:t>
            </a:r>
          </a:p>
          <a:p>
            <a:pPr lvl="1"/>
            <a:r>
              <a:rPr lang="en-US" dirty="0" smtClean="0"/>
              <a:t>Direct-solution method, </a:t>
            </a:r>
          </a:p>
          <a:p>
            <a:pPr lvl="1"/>
            <a:r>
              <a:rPr lang="en-US" dirty="0" smtClean="0"/>
              <a:t>Trial-and-error method. and </a:t>
            </a:r>
          </a:p>
          <a:p>
            <a:pPr lvl="1"/>
            <a:r>
              <a:rPr lang="en-US" dirty="0" smtClean="0"/>
              <a:t>Excel method.</a:t>
            </a:r>
          </a:p>
          <a:p>
            <a:pPr lvl="1">
              <a:buNone/>
            </a:pPr>
            <a:endParaRPr lang="en-US" b="1" dirty="0" smtClean="0"/>
          </a:p>
        </p:txBody>
      </p:sp>
      <p:sp>
        <p:nvSpPr>
          <p:cNvPr id="5" name="TextBox 4"/>
          <p:cNvSpPr txBox="1"/>
          <p:nvPr/>
        </p:nvSpPr>
        <p:spPr>
          <a:xfrm>
            <a:off x="609600" y="3048000"/>
            <a:ext cx="7391400" cy="3016210"/>
          </a:xfrm>
          <a:prstGeom prst="rect">
            <a:avLst/>
          </a:prstGeom>
          <a:noFill/>
        </p:spPr>
        <p:txBody>
          <a:bodyPr wrap="square" rtlCol="0">
            <a:spAutoFit/>
          </a:bodyPr>
          <a:lstStyle/>
          <a:p>
            <a:pPr>
              <a:lnSpc>
                <a:spcPct val="200000"/>
              </a:lnSpc>
            </a:pPr>
            <a:r>
              <a:rPr lang="en-US" sz="3200" dirty="0" smtClean="0"/>
              <a:t>Strategies:</a:t>
            </a:r>
          </a:p>
          <a:p>
            <a:pPr marL="342900" indent="-342900">
              <a:lnSpc>
                <a:spcPct val="200000"/>
              </a:lnSpc>
              <a:buAutoNum type="arabicPeriod"/>
            </a:pPr>
            <a:r>
              <a:rPr lang="en-US" b="1" dirty="0" smtClean="0"/>
              <a:t>For </a:t>
            </a:r>
            <a:r>
              <a:rPr lang="en-US" b="1" dirty="0" smtClean="0">
                <a:solidFill>
                  <a:srgbClr val="FF0000"/>
                </a:solidFill>
              </a:rPr>
              <a:t>Mutually Exclusive Projects</a:t>
            </a:r>
            <a:r>
              <a:rPr lang="en-US" b="1" dirty="0" smtClean="0"/>
              <a:t>, select the one with higher IRR</a:t>
            </a:r>
          </a:p>
          <a:p>
            <a:pPr marL="342900" indent="-342900">
              <a:lnSpc>
                <a:spcPct val="200000"/>
              </a:lnSpc>
              <a:buAutoNum type="arabicPeriod"/>
            </a:pPr>
            <a:r>
              <a:rPr lang="en-US" b="1" dirty="0" smtClean="0"/>
              <a:t>For </a:t>
            </a:r>
            <a:r>
              <a:rPr lang="en-US" b="1" dirty="0" smtClean="0">
                <a:solidFill>
                  <a:srgbClr val="FF0000"/>
                </a:solidFill>
              </a:rPr>
              <a:t>Independent Projects</a:t>
            </a:r>
            <a:r>
              <a:rPr lang="en-US" b="1" dirty="0" smtClean="0"/>
              <a:t>, select if the IRR is greater than MARR or WACC or Interest Rate given (</a:t>
            </a:r>
            <a:r>
              <a:rPr lang="en-US" b="1" dirty="0" err="1" smtClean="0"/>
              <a:t>i</a:t>
            </a:r>
            <a:r>
              <a:rPr lang="en-US" b="1" dirty="0" smtClean="0"/>
              <a: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b="1" dirty="0" smtClean="0"/>
              <a:t>Example 2.1:</a:t>
            </a:r>
            <a:br>
              <a:rPr lang="en-US" b="1" dirty="0" smtClean="0"/>
            </a:br>
            <a:endParaRPr lang="en-US" dirty="0"/>
          </a:p>
        </p:txBody>
      </p:sp>
      <p:pic>
        <p:nvPicPr>
          <p:cNvPr id="4" name="Picture 2"/>
          <p:cNvPicPr>
            <a:picLocks noGrp="1" noChangeAspect="1" noChangeArrowheads="1"/>
          </p:cNvPicPr>
          <p:nvPr>
            <p:ph sz="quarter" idx="1"/>
          </p:nvPr>
        </p:nvPicPr>
        <p:blipFill>
          <a:blip r:embed="rId2"/>
          <a:srcRect l="15625" t="35417" r="13281" b="28125"/>
          <a:stretch>
            <a:fillRect/>
          </a:stretch>
        </p:blipFill>
        <p:spPr bwMode="auto">
          <a:xfrm>
            <a:off x="228600" y="2133600"/>
            <a:ext cx="7962912" cy="37703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1204</TotalTime>
  <Words>945</Words>
  <Application>Microsoft Office PowerPoint</Application>
  <PresentationFormat>On-screen Show (4:3)</PresentationFormat>
  <Paragraphs>91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Oriel</vt:lpstr>
      <vt:lpstr>Project Selection</vt:lpstr>
      <vt:lpstr>Project Selection</vt:lpstr>
      <vt:lpstr>1. Net present value or present worth</vt:lpstr>
      <vt:lpstr>PowerPoint Presentation</vt:lpstr>
      <vt:lpstr>PowerPoint Presentation</vt:lpstr>
      <vt:lpstr>PowerPoint Presentation</vt:lpstr>
      <vt:lpstr>2. Internal Rate of Return (IRR)</vt:lpstr>
      <vt:lpstr>Computational methods for IRR</vt:lpstr>
      <vt:lpstr>Example 2.1: </vt:lpstr>
      <vt:lpstr>Payback period</vt:lpstr>
      <vt:lpstr>Example -1: conventional payback period</vt:lpstr>
      <vt:lpstr>PowerPoint Presentation</vt:lpstr>
      <vt:lpstr>PowerPoint Presentation</vt:lpstr>
      <vt:lpstr>Benefit Cost Analysis</vt:lpstr>
      <vt:lpstr>Benefit-Cost Ratio</vt:lpstr>
      <vt:lpstr>Example-1</vt:lpstr>
      <vt:lpstr>………Continued</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Benefit Cost Analysis</dc:title>
  <dc:creator>Tanveer</dc:creator>
  <cp:lastModifiedBy>IORY</cp:lastModifiedBy>
  <cp:revision>327</cp:revision>
  <dcterms:created xsi:type="dcterms:W3CDTF">2006-08-16T00:00:00Z</dcterms:created>
  <dcterms:modified xsi:type="dcterms:W3CDTF">2018-03-05T15:45:32Z</dcterms:modified>
</cp:coreProperties>
</file>