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0" r:id="rId5"/>
    <p:sldId id="291" r:id="rId6"/>
    <p:sldId id="259" r:id="rId7"/>
    <p:sldId id="260" r:id="rId8"/>
    <p:sldId id="261" r:id="rId9"/>
    <p:sldId id="262" r:id="rId10"/>
    <p:sldId id="263" r:id="rId11"/>
    <p:sldId id="292" r:id="rId12"/>
    <p:sldId id="293" r:id="rId13"/>
    <p:sldId id="294" r:id="rId14"/>
    <p:sldId id="266" r:id="rId15"/>
    <p:sldId id="264" r:id="rId16"/>
    <p:sldId id="265" r:id="rId17"/>
    <p:sldId id="269" r:id="rId18"/>
    <p:sldId id="267"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 id="283" r:id="rId32"/>
    <p:sldId id="284" r:id="rId33"/>
    <p:sldId id="285" r:id="rId34"/>
    <p:sldId id="286" r:id="rId35"/>
    <p:sldId id="287" r:id="rId36"/>
    <p:sldId id="28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A1397FA-615D-464D-B994-4E3AE8A37B5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1397FA-615D-464D-B994-4E3AE8A37B5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A1397FA-615D-464D-B994-4E3AE8A37B5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1397FA-615D-464D-B994-4E3AE8A37B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C2A41C-3517-4D04-B55C-58103C63BB7B}" type="datetimeFigureOut">
              <a:rPr lang="en-US" smtClean="0"/>
              <a:pPr/>
              <a:t>8/21/2017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1397FA-615D-464D-B994-4E3AE8A37B5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CC2A41C-3517-4D04-B55C-58103C63BB7B}" type="datetimeFigureOut">
              <a:rPr lang="en-US" smtClean="0"/>
              <a:pPr/>
              <a:t>8/21/2017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A1397FA-615D-464D-B994-4E3AE8A37B5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8077200" cy="1472184"/>
          </a:xfrm>
        </p:spPr>
        <p:txBody>
          <a:bodyPr>
            <a:normAutofit/>
          </a:bodyPr>
          <a:lstStyle/>
          <a:p>
            <a:r>
              <a:rPr lang="en-US" dirty="0" smtClean="0"/>
              <a:t>Lecture </a:t>
            </a:r>
            <a:r>
              <a:rPr lang="en-US" dirty="0" smtClean="0"/>
              <a:t>11-Lean </a:t>
            </a:r>
            <a:r>
              <a:rPr lang="en-US" dirty="0" smtClean="0"/>
              <a:t>Manufacturing, 6 sigma and Reliability Theory</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FactoryDesign.jpg"/>
          <p:cNvPicPr>
            <a:picLocks noChangeAspect="1"/>
          </p:cNvPicPr>
          <p:nvPr/>
        </p:nvPicPr>
        <p:blipFill>
          <a:blip r:embed="rId2"/>
          <a:stretch>
            <a:fillRect/>
          </a:stretch>
        </p:blipFill>
        <p:spPr>
          <a:xfrm>
            <a:off x="0" y="1699283"/>
            <a:ext cx="9144000" cy="515871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JPG"/>
          <p:cNvPicPr>
            <a:picLocks noGrp="1" noChangeAspect="1"/>
          </p:cNvPicPr>
          <p:nvPr>
            <p:ph idx="1"/>
          </p:nvPr>
        </p:nvPicPr>
        <p:blipFill>
          <a:blip r:embed="rId2"/>
          <a:stretch>
            <a:fillRect/>
          </a:stretch>
        </p:blipFill>
        <p:spPr>
          <a:xfrm>
            <a:off x="0" y="0"/>
            <a:ext cx="9144000" cy="685799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Single Minute Exchange of Dies (SMED)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757108"/>
            <a:ext cx="5345450" cy="4725378"/>
          </a:xfrm>
        </p:spPr>
      </p:pic>
    </p:spTree>
    <p:extLst>
      <p:ext uri="{BB962C8B-B14F-4D97-AF65-F5344CB8AC3E}">
        <p14:creationId xmlns:p14="http://schemas.microsoft.com/office/powerpoint/2010/main" val="309817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Single Minute Exchange of Dies (SMED)</a:t>
            </a: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helps to build flexibility into production. For example, in the automotive industry, it could take days to change a line to produce a different car model. </a:t>
            </a:r>
            <a:r>
              <a:rPr lang="en-US" b="1" dirty="0">
                <a:solidFill>
                  <a:srgbClr val="FF0000"/>
                </a:solidFill>
                <a:latin typeface="Times New Roman" pitchFamily="18" charset="0"/>
                <a:cs typeface="Times New Roman" pitchFamily="18" charset="0"/>
              </a:rPr>
              <a:t>With SMED, the assembly process and machinery are designed to support quick and efficient changeovers. </a:t>
            </a:r>
            <a:r>
              <a:rPr lang="en-US" dirty="0">
                <a:latin typeface="Times New Roman" pitchFamily="18" charset="0"/>
                <a:cs typeface="Times New Roman" pitchFamily="18" charset="0"/>
              </a:rPr>
              <a:t>(Here, a "die" is a tool used to shape an object or material)   </a:t>
            </a:r>
            <a:endParaRPr lang="en-US" dirty="0"/>
          </a:p>
        </p:txBody>
      </p:sp>
    </p:spTree>
    <p:extLst>
      <p:ext uri="{BB962C8B-B14F-4D97-AF65-F5344CB8AC3E}">
        <p14:creationId xmlns:p14="http://schemas.microsoft.com/office/powerpoint/2010/main" val="78900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pPr algn="ctr"/>
            <a:r>
              <a:rPr lang="en-US" dirty="0" smtClean="0"/>
              <a:t>5S Philosophy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1371599"/>
            <a:ext cx="4987636" cy="4584581"/>
          </a:xfrm>
        </p:spPr>
      </p:pic>
      <p:sp>
        <p:nvSpPr>
          <p:cNvPr id="5" name="TextBox 4"/>
          <p:cNvSpPr txBox="1"/>
          <p:nvPr/>
        </p:nvSpPr>
        <p:spPr>
          <a:xfrm>
            <a:off x="1066800" y="948690"/>
            <a:ext cx="3733800" cy="5632311"/>
          </a:xfrm>
          <a:prstGeom prst="rect">
            <a:avLst/>
          </a:prstGeom>
          <a:noFill/>
        </p:spPr>
        <p:txBody>
          <a:bodyPr wrap="square" rtlCol="0">
            <a:spAutoFit/>
          </a:bodyPr>
          <a:lstStyle/>
          <a:p>
            <a:r>
              <a:rPr lang="en-US" b="1" dirty="0"/>
              <a:t>5S</a:t>
            </a:r>
            <a:r>
              <a:rPr lang="en-US" dirty="0"/>
              <a:t> is a methodical way to organize your workplace and your working practices as well as being an </a:t>
            </a:r>
            <a:r>
              <a:rPr lang="en-US" dirty="0" smtClean="0"/>
              <a:t>overall philosophy</a:t>
            </a:r>
            <a:r>
              <a:rPr lang="en-US" dirty="0"/>
              <a:t> and way of working. It is split into 5 phases, each named after a different Japanese term beginning with the letter “S”; (</a:t>
            </a:r>
            <a:r>
              <a:rPr lang="en-US" dirty="0" err="1"/>
              <a:t>Seiri</a:t>
            </a:r>
            <a:r>
              <a:rPr lang="en-US" dirty="0"/>
              <a:t>, </a:t>
            </a:r>
            <a:r>
              <a:rPr lang="en-US" dirty="0" err="1"/>
              <a:t>Seiton</a:t>
            </a:r>
            <a:r>
              <a:rPr lang="en-US" dirty="0"/>
              <a:t>, </a:t>
            </a:r>
            <a:r>
              <a:rPr lang="en-US" dirty="0" err="1"/>
              <a:t>Seiso</a:t>
            </a:r>
            <a:r>
              <a:rPr lang="en-US" dirty="0"/>
              <a:t>, </a:t>
            </a:r>
            <a:r>
              <a:rPr lang="en-US" dirty="0" err="1"/>
              <a:t>Seiketsu</a:t>
            </a:r>
            <a:r>
              <a:rPr lang="en-US" dirty="0"/>
              <a:t>, </a:t>
            </a:r>
            <a:r>
              <a:rPr lang="en-US" dirty="0" err="1"/>
              <a:t>Shitsuke</a:t>
            </a:r>
            <a:r>
              <a:rPr lang="en-US" dirty="0"/>
              <a:t>) hence the name 5 S</a:t>
            </a:r>
            <a:r>
              <a:rPr lang="en-US" dirty="0" smtClean="0"/>
              <a:t>. </a:t>
            </a:r>
            <a:r>
              <a:rPr lang="en-US" dirty="0"/>
              <a:t>Because of their proven value, they have been translated and restated in English.</a:t>
            </a:r>
            <a:endParaRPr lang="en-US" b="1" dirty="0" smtClean="0"/>
          </a:p>
          <a:p>
            <a:r>
              <a:rPr lang="en-US" b="1" dirty="0" smtClean="0"/>
              <a:t>Sort—</a:t>
            </a:r>
            <a:r>
              <a:rPr lang="en-US" dirty="0" smtClean="0"/>
              <a:t>Eliminate </a:t>
            </a:r>
            <a:r>
              <a:rPr lang="en-US" dirty="0"/>
              <a:t>whatever is not needed</a:t>
            </a:r>
          </a:p>
          <a:p>
            <a:r>
              <a:rPr lang="en-US" b="1" dirty="0" smtClean="0"/>
              <a:t>Set in Order—</a:t>
            </a:r>
            <a:r>
              <a:rPr lang="en-US" dirty="0" smtClean="0"/>
              <a:t>Organize </a:t>
            </a:r>
            <a:r>
              <a:rPr lang="en-US" dirty="0"/>
              <a:t>whatever remains</a:t>
            </a:r>
          </a:p>
          <a:p>
            <a:r>
              <a:rPr lang="en-US" b="1" dirty="0"/>
              <a:t>Shine—</a:t>
            </a:r>
            <a:r>
              <a:rPr lang="en-US" dirty="0"/>
              <a:t>Clean the work area</a:t>
            </a:r>
          </a:p>
          <a:p>
            <a:r>
              <a:rPr lang="en-US" b="1" dirty="0"/>
              <a:t>Standardize—</a:t>
            </a:r>
            <a:r>
              <a:rPr lang="en-US" dirty="0"/>
              <a:t>Schedule regular cleaning and maintenance</a:t>
            </a:r>
          </a:p>
          <a:p>
            <a:r>
              <a:rPr lang="en-US" b="1" dirty="0" smtClean="0"/>
              <a:t>Sustain—</a:t>
            </a:r>
            <a:r>
              <a:rPr lang="en-US" dirty="0" smtClean="0"/>
              <a:t>Make </a:t>
            </a:r>
            <a:r>
              <a:rPr lang="en-US" dirty="0"/>
              <a:t>5S a way of life</a:t>
            </a:r>
          </a:p>
          <a:p>
            <a:endParaRPr lang="en-US" dirty="0"/>
          </a:p>
        </p:txBody>
      </p:sp>
    </p:spTree>
    <p:extLst>
      <p:ext uri="{BB962C8B-B14F-4D97-AF65-F5344CB8AC3E}">
        <p14:creationId xmlns:p14="http://schemas.microsoft.com/office/powerpoint/2010/main" val="3351936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Sigma Manufacturing System</a:t>
            </a:r>
            <a:endParaRPr lang="en-US" dirty="0"/>
          </a:p>
        </p:txBody>
      </p:sp>
      <p:sp>
        <p:nvSpPr>
          <p:cNvPr id="3" name="Content Placeholder 2"/>
          <p:cNvSpPr>
            <a:spLocks noGrp="1"/>
          </p:cNvSpPr>
          <p:nvPr>
            <p:ph idx="1"/>
          </p:nvPr>
        </p:nvSpPr>
        <p:spPr/>
        <p:txBody>
          <a:bodyPr>
            <a:normAutofit/>
          </a:bodyPr>
          <a:lstStyle/>
          <a:p>
            <a:pPr algn="just"/>
            <a:r>
              <a:rPr lang="en-US" sz="2800" b="1" dirty="0" smtClean="0"/>
              <a:t>Six Sigma</a:t>
            </a:r>
            <a:r>
              <a:rPr lang="en-US" sz="2800" dirty="0" smtClean="0"/>
              <a:t> is a set of techniques and tools for process improvement. </a:t>
            </a:r>
            <a:r>
              <a:rPr lang="en-US" sz="2800" dirty="0" smtClean="0">
                <a:solidFill>
                  <a:srgbClr val="FF0000"/>
                </a:solidFill>
              </a:rPr>
              <a:t>It was introduced by engineer Bill Smith while working at Motorola in 1986. Jack Welch made it central to his business strategy at General Electric in 1995.</a:t>
            </a:r>
          </a:p>
          <a:p>
            <a:pPr algn="just"/>
            <a:r>
              <a:rPr lang="en-US" sz="2800" dirty="0" smtClean="0"/>
              <a:t>Six Sigma seeks to improve the quality of the output of a process by identifying and removing the causes of defects and minimizing variability in manufacturing and business processes. </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429422"/>
            <a:ext cx="2011137" cy="14077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5443277"/>
            <a:ext cx="1269128" cy="127617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Sigma Manufacturing System</a:t>
            </a:r>
            <a:endParaRPr lang="en-US" dirty="0"/>
          </a:p>
        </p:txBody>
      </p:sp>
      <p:pic>
        <p:nvPicPr>
          <p:cNvPr id="10" name="Content Placeholder 9" descr="293144f.jpg"/>
          <p:cNvPicPr>
            <a:picLocks noGrp="1" noChangeAspect="1"/>
          </p:cNvPicPr>
          <p:nvPr>
            <p:ph idx="1"/>
          </p:nvPr>
        </p:nvPicPr>
        <p:blipFill>
          <a:blip r:embed="rId2"/>
          <a:stretch>
            <a:fillRect/>
          </a:stretch>
        </p:blipFill>
        <p:spPr>
          <a:xfrm>
            <a:off x="1447800" y="1380997"/>
            <a:ext cx="7182223" cy="516269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1143000"/>
          </a:xfrm>
        </p:spPr>
        <p:txBody>
          <a:bodyPr/>
          <a:lstStyle/>
          <a:p>
            <a:pPr algn="ctr"/>
            <a:r>
              <a:rPr lang="en-US" dirty="0" smtClean="0"/>
              <a:t>6 Sigma Manufacturing System</a:t>
            </a:r>
            <a:endParaRPr lang="en-US" dirty="0"/>
          </a:p>
        </p:txBody>
      </p:sp>
      <p:pic>
        <p:nvPicPr>
          <p:cNvPr id="4" name="Content Placeholder 3" descr="slide_29.jpg"/>
          <p:cNvPicPr>
            <a:picLocks noGrp="1" noChangeAspect="1"/>
          </p:cNvPicPr>
          <p:nvPr>
            <p:ph idx="1"/>
          </p:nvPr>
        </p:nvPicPr>
        <p:blipFill>
          <a:blip r:embed="rId2"/>
          <a:stretch>
            <a:fillRect/>
          </a:stretch>
        </p:blipFill>
        <p:spPr>
          <a:xfrm>
            <a:off x="1524000" y="990600"/>
            <a:ext cx="6632575" cy="4974431"/>
          </a:xfrm>
        </p:spPr>
      </p:pic>
      <p:sp>
        <p:nvSpPr>
          <p:cNvPr id="5" name="TextBox 4"/>
          <p:cNvSpPr txBox="1"/>
          <p:nvPr/>
        </p:nvSpPr>
        <p:spPr>
          <a:xfrm>
            <a:off x="457200" y="5791200"/>
            <a:ext cx="8534400" cy="923330"/>
          </a:xfrm>
          <a:prstGeom prst="rect">
            <a:avLst/>
          </a:prstGeom>
          <a:solidFill>
            <a:schemeClr val="bg1"/>
          </a:solidFill>
        </p:spPr>
        <p:txBody>
          <a:bodyPr wrap="square" rtlCol="0">
            <a:spAutoFit/>
          </a:bodyPr>
          <a:lstStyle/>
          <a:p>
            <a:r>
              <a:rPr lang="en-US" dirty="0" smtClean="0"/>
              <a:t>For 6sigma process, we find 0.002 defected parts per million by calculating.  But it is stated that the defect rate will be 3.4 </a:t>
            </a:r>
            <a:r>
              <a:rPr lang="en-US" dirty="0" err="1" smtClean="0"/>
              <a:t>ppm</a:t>
            </a:r>
            <a:r>
              <a:rPr lang="en-US" dirty="0" smtClean="0"/>
              <a:t>. This is because the process mean can shift about 1.5 sigma while production is going on which will increase the defect rate.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6 Sigma Manufacturing System</a:t>
            </a:r>
            <a:endParaRPr lang="en-US" dirty="0"/>
          </a:p>
        </p:txBody>
      </p:sp>
      <p:pic>
        <p:nvPicPr>
          <p:cNvPr id="4" name="Content Placeholder 3" descr="slide_7.jpg"/>
          <p:cNvPicPr>
            <a:picLocks noGrp="1" noChangeAspect="1"/>
          </p:cNvPicPr>
          <p:nvPr>
            <p:ph idx="1"/>
          </p:nvPr>
        </p:nvPicPr>
        <p:blipFill>
          <a:blip r:embed="rId2"/>
          <a:stretch>
            <a:fillRect/>
          </a:stretch>
        </p:blipFill>
        <p:spPr>
          <a:xfrm>
            <a:off x="1828800" y="1331119"/>
            <a:ext cx="6556375" cy="4917281"/>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Lean 6 Sigma</a:t>
            </a:r>
            <a:endParaRPr lang="en-US" dirty="0"/>
          </a:p>
        </p:txBody>
      </p:sp>
      <p:pic>
        <p:nvPicPr>
          <p:cNvPr id="4" name="Content Placeholder 3" descr="what-is-lean-six-sigma.png"/>
          <p:cNvPicPr>
            <a:picLocks noGrp="1" noChangeAspect="1"/>
          </p:cNvPicPr>
          <p:nvPr>
            <p:ph idx="1"/>
          </p:nvPr>
        </p:nvPicPr>
        <p:blipFill>
          <a:blip r:embed="rId2"/>
          <a:stretch>
            <a:fillRect/>
          </a:stretch>
        </p:blipFill>
        <p:spPr>
          <a:xfrm>
            <a:off x="1295400" y="1828800"/>
            <a:ext cx="7391401" cy="3156744"/>
          </a:xfrm>
        </p:spPr>
      </p:pic>
      <p:sp>
        <p:nvSpPr>
          <p:cNvPr id="6" name="TextBox 5"/>
          <p:cNvSpPr txBox="1"/>
          <p:nvPr/>
        </p:nvSpPr>
        <p:spPr>
          <a:xfrm>
            <a:off x="1295400" y="4876800"/>
            <a:ext cx="7239000" cy="1754326"/>
          </a:xfrm>
          <a:prstGeom prst="rect">
            <a:avLst/>
          </a:prstGeom>
          <a:noFill/>
        </p:spPr>
        <p:txBody>
          <a:bodyPr wrap="square" rtlCol="0">
            <a:spAutoFit/>
          </a:bodyPr>
          <a:lstStyle/>
          <a:p>
            <a:r>
              <a:rPr lang="en-US" b="1" dirty="0" smtClean="0"/>
              <a:t>Lean Six Sigma</a:t>
            </a:r>
            <a:r>
              <a:rPr lang="en-US" dirty="0" smtClean="0"/>
              <a:t> was originally created by Motorola whilst looking to increase their productivity by eliminating manufacturing flaws. It has since grown into a business processes management strategy that is known the world over and is used to streamline business processes in virtually every sector.</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Theory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Reliability is the ability of an item to perform a required function under stated condition for a period of time. It is important for company’s reputation, customer satisfaction, warranty cost saving and works as a competitive advantage.</a:t>
            </a:r>
          </a:p>
          <a:p>
            <a:pPr algn="just"/>
            <a:r>
              <a:rPr lang="en-US" dirty="0" smtClean="0"/>
              <a:t>A </a:t>
            </a:r>
            <a:r>
              <a:rPr lang="en-US" dirty="0" smtClean="0">
                <a:solidFill>
                  <a:srgbClr val="FF0000"/>
                </a:solidFill>
              </a:rPr>
              <a:t>product</a:t>
            </a:r>
            <a:r>
              <a:rPr lang="en-US" dirty="0" smtClean="0"/>
              <a:t> is a combination of many component and operating mechanisms. So, </a:t>
            </a:r>
            <a:r>
              <a:rPr lang="en-US" dirty="0" smtClean="0">
                <a:solidFill>
                  <a:srgbClr val="FF0000"/>
                </a:solidFill>
              </a:rPr>
              <a:t>a product can be considered as a system </a:t>
            </a:r>
            <a:r>
              <a:rPr lang="en-US" dirty="0" smtClean="0"/>
              <a:t>which has input, transformation process and creates output.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Lean Manufacturing</a:t>
            </a:r>
            <a:endParaRPr lang="en-US" dirty="0"/>
          </a:p>
        </p:txBody>
      </p:sp>
      <p:sp>
        <p:nvSpPr>
          <p:cNvPr id="3" name="Content Placeholder 2"/>
          <p:cNvSpPr>
            <a:spLocks noGrp="1"/>
          </p:cNvSpPr>
          <p:nvPr>
            <p:ph idx="1"/>
          </p:nvPr>
        </p:nvSpPr>
        <p:spPr>
          <a:xfrm>
            <a:off x="1066800" y="1371600"/>
            <a:ext cx="7498080" cy="4800600"/>
          </a:xfrm>
        </p:spPr>
        <p:txBody>
          <a:bodyPr/>
          <a:lstStyle/>
          <a:p>
            <a:pPr algn="just"/>
            <a:r>
              <a:rPr lang="en-US" b="1" dirty="0" smtClean="0"/>
              <a:t>Lean manufacturing</a:t>
            </a:r>
            <a:r>
              <a:rPr lang="en-US" dirty="0" smtClean="0"/>
              <a:t> or </a:t>
            </a:r>
            <a:r>
              <a:rPr lang="en-US" b="1" dirty="0" smtClean="0"/>
              <a:t>lean production</a:t>
            </a:r>
            <a:r>
              <a:rPr lang="en-US" dirty="0" smtClean="0"/>
              <a:t>, often simply "</a:t>
            </a:r>
            <a:r>
              <a:rPr lang="en-US" b="1" dirty="0" smtClean="0"/>
              <a:t>lean"</a:t>
            </a:r>
            <a:r>
              <a:rPr lang="en-US" dirty="0" smtClean="0"/>
              <a:t>, is a systematic method for the elimination of waste (non-value adding steps) within a manufacturing system</a:t>
            </a:r>
          </a:p>
          <a:p>
            <a:pPr algn="just"/>
            <a:r>
              <a:rPr lang="en-US" dirty="0" smtClean="0"/>
              <a:t>The Lean approach is based on finding and removing wasteful steps that don't </a:t>
            </a:r>
            <a:r>
              <a:rPr lang="en-US" b="1" dirty="0" smtClean="0">
                <a:solidFill>
                  <a:srgbClr val="FF0000"/>
                </a:solidFill>
              </a:rPr>
              <a:t>add value </a:t>
            </a:r>
            <a:r>
              <a:rPr lang="en-US" dirty="0" smtClean="0"/>
              <a:t>to the end product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System</a:t>
            </a:r>
            <a:endParaRPr lang="en-US" dirty="0"/>
          </a:p>
        </p:txBody>
      </p:sp>
      <p:sp>
        <p:nvSpPr>
          <p:cNvPr id="3" name="Content Placeholder 2"/>
          <p:cNvSpPr>
            <a:spLocks noGrp="1"/>
          </p:cNvSpPr>
          <p:nvPr>
            <p:ph idx="1"/>
          </p:nvPr>
        </p:nvSpPr>
        <p:spPr>
          <a:xfrm>
            <a:off x="1066800" y="1447800"/>
            <a:ext cx="7498080" cy="4800600"/>
          </a:xfrm>
        </p:spPr>
        <p:txBody>
          <a:bodyPr>
            <a:normAutofit lnSpcReduction="10000"/>
          </a:bodyPr>
          <a:lstStyle/>
          <a:p>
            <a:pPr algn="just"/>
            <a:r>
              <a:rPr lang="en-US" b="1" dirty="0" smtClean="0"/>
              <a:t>Series System : </a:t>
            </a:r>
            <a:r>
              <a:rPr lang="en-US" dirty="0" smtClean="0"/>
              <a:t>This is a system in which all the components are in series and they all have to work for the system to work. If one component fails, the system fails. </a:t>
            </a:r>
          </a:p>
          <a:p>
            <a:pPr algn="just"/>
            <a:r>
              <a:rPr lang="en-US" b="1" dirty="0" smtClean="0"/>
              <a:t>Parallel System : </a:t>
            </a:r>
            <a:r>
              <a:rPr lang="en-US" dirty="0" smtClean="0"/>
              <a:t>This is a system that will fail only if they all fail. </a:t>
            </a:r>
          </a:p>
          <a:p>
            <a:pPr algn="just"/>
            <a:r>
              <a:rPr lang="en-US" b="1" dirty="0" smtClean="0"/>
              <a:t>Combination System: </a:t>
            </a:r>
            <a:r>
              <a:rPr lang="en-US" dirty="0" smtClean="0"/>
              <a:t>This is a system where some of the components in series are replicated in parallel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Series System</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1600200" y="1219200"/>
            <a:ext cx="4111152" cy="1400175"/>
          </a:xfrm>
        </p:spPr>
      </p:pic>
      <p:sp>
        <p:nvSpPr>
          <p:cNvPr id="5" name="TextBox 4"/>
          <p:cNvSpPr txBox="1"/>
          <p:nvPr/>
        </p:nvSpPr>
        <p:spPr>
          <a:xfrm>
            <a:off x="1371600" y="2590800"/>
            <a:ext cx="7467600" cy="646331"/>
          </a:xfrm>
          <a:prstGeom prst="rect">
            <a:avLst/>
          </a:prstGeom>
          <a:noFill/>
        </p:spPr>
        <p:txBody>
          <a:bodyPr wrap="square" rtlCol="0">
            <a:spAutoFit/>
          </a:bodyPr>
          <a:lstStyle/>
          <a:p>
            <a:r>
              <a:rPr lang="en-US" dirty="0" smtClean="0"/>
              <a:t>In other words, for a pure series system, the system reliability is equal to the product of the reliabilities of its constituent components.</a:t>
            </a:r>
            <a:endParaRPr lang="en-US" dirty="0"/>
          </a:p>
        </p:txBody>
      </p:sp>
      <p:pic>
        <p:nvPicPr>
          <p:cNvPr id="6" name="Picture 5" descr="Capture.JPG"/>
          <p:cNvPicPr>
            <a:picLocks noChangeAspect="1"/>
          </p:cNvPicPr>
          <p:nvPr/>
        </p:nvPicPr>
        <p:blipFill>
          <a:blip r:embed="rId3"/>
          <a:stretch>
            <a:fillRect/>
          </a:stretch>
        </p:blipFill>
        <p:spPr>
          <a:xfrm>
            <a:off x="1371600" y="3200400"/>
            <a:ext cx="6934200" cy="2653323"/>
          </a:xfrm>
          <a:prstGeom prst="rect">
            <a:avLst/>
          </a:prstGeom>
        </p:spPr>
      </p:pic>
      <p:sp>
        <p:nvSpPr>
          <p:cNvPr id="7" name="TextBox 6"/>
          <p:cNvSpPr txBox="1"/>
          <p:nvPr/>
        </p:nvSpPr>
        <p:spPr>
          <a:xfrm>
            <a:off x="1828800" y="5791200"/>
            <a:ext cx="6019800" cy="646331"/>
          </a:xfrm>
          <a:prstGeom prst="rect">
            <a:avLst/>
          </a:prstGeom>
          <a:noFill/>
        </p:spPr>
        <p:txBody>
          <a:bodyPr wrap="square" rtlCol="0">
            <a:spAutoFit/>
          </a:bodyPr>
          <a:lstStyle/>
          <a:p>
            <a:r>
              <a:rPr lang="en-US" dirty="0" smtClean="0"/>
              <a:t>Find out the probability  that the computer will work? (or find the reliability of the system). </a:t>
            </a:r>
            <a:r>
              <a:rPr lang="en-US" b="1" dirty="0" err="1" smtClean="0"/>
              <a:t>Ans</a:t>
            </a:r>
            <a:r>
              <a:rPr lang="en-US" b="1" dirty="0" smtClean="0"/>
              <a:t>: </a:t>
            </a:r>
            <a:r>
              <a:rPr lang="en-US" dirty="0" smtClean="0"/>
              <a:t>0.8935 or 89.35%</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a Parallel System</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1295400" y="1295400"/>
            <a:ext cx="4079875" cy="1359958"/>
          </a:xfrm>
        </p:spPr>
      </p:pic>
      <p:sp>
        <p:nvSpPr>
          <p:cNvPr id="5" name="TextBox 4"/>
          <p:cNvSpPr txBox="1"/>
          <p:nvPr/>
        </p:nvSpPr>
        <p:spPr>
          <a:xfrm>
            <a:off x="1295400" y="2971800"/>
            <a:ext cx="7467600" cy="1200329"/>
          </a:xfrm>
          <a:prstGeom prst="rect">
            <a:avLst/>
          </a:prstGeom>
          <a:noFill/>
        </p:spPr>
        <p:txBody>
          <a:bodyPr wrap="square" rtlCol="0">
            <a:spAutoFit/>
          </a:bodyPr>
          <a:lstStyle/>
          <a:p>
            <a:r>
              <a:rPr lang="en-US" dirty="0" smtClean="0"/>
              <a:t>Observe the contrast with the series system, in which the system reliability was the product of the component reliabilities; whereas the parallel system has the overall system unreliability as the product of the component unreliability.</a:t>
            </a:r>
            <a:endParaRPr lang="en-US" dirty="0"/>
          </a:p>
        </p:txBody>
      </p:sp>
      <p:pic>
        <p:nvPicPr>
          <p:cNvPr id="6" name="Picture 5" descr="Capture.JPG"/>
          <p:cNvPicPr>
            <a:picLocks noChangeAspect="1"/>
          </p:cNvPicPr>
          <p:nvPr/>
        </p:nvPicPr>
        <p:blipFill>
          <a:blip r:embed="rId3"/>
          <a:stretch>
            <a:fillRect/>
          </a:stretch>
        </p:blipFill>
        <p:spPr>
          <a:xfrm>
            <a:off x="1486396" y="4239919"/>
            <a:ext cx="6133604" cy="210373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a Parallel System</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1424424" y="1371600"/>
            <a:ext cx="6595077" cy="4343399"/>
          </a:xfrm>
        </p:spPr>
      </p:pic>
      <p:sp>
        <p:nvSpPr>
          <p:cNvPr id="5" name="TextBox 4"/>
          <p:cNvSpPr txBox="1"/>
          <p:nvPr/>
        </p:nvSpPr>
        <p:spPr>
          <a:xfrm>
            <a:off x="1676400" y="5791200"/>
            <a:ext cx="6858000" cy="369332"/>
          </a:xfrm>
          <a:prstGeom prst="rect">
            <a:avLst/>
          </a:prstGeom>
          <a:noFill/>
        </p:spPr>
        <p:txBody>
          <a:bodyPr wrap="square" rtlCol="0">
            <a:spAutoFit/>
          </a:bodyPr>
          <a:lstStyle/>
          <a:p>
            <a:r>
              <a:rPr lang="en-US" b="1" dirty="0" err="1" smtClean="0"/>
              <a:t>Ans</a:t>
            </a:r>
            <a:r>
              <a:rPr lang="en-US" b="1" dirty="0" smtClean="0"/>
              <a:t>: 99.99% (approximately 100%)</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Reliability of a Combination System</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284149" y="1371600"/>
            <a:ext cx="8466291" cy="34290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Reliability of a Combination System</a:t>
            </a:r>
            <a:endParaRPr lang="en-US" dirty="0"/>
          </a:p>
        </p:txBody>
      </p:sp>
      <p:sp>
        <p:nvSpPr>
          <p:cNvPr id="4" name="Content Placeholder 3"/>
          <p:cNvSpPr txBox="1">
            <a:spLocks noGrp="1"/>
          </p:cNvSpPr>
          <p:nvPr>
            <p:ph idx="1"/>
          </p:nvPr>
        </p:nvSpPr>
        <p:spPr>
          <a:xfrm>
            <a:off x="1066800" y="1447800"/>
            <a:ext cx="7866888" cy="4493538"/>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r>
              <a:rPr lang="en-US" dirty="0" smtClean="0"/>
              <a:t>Reliability = .95 × .95 × (1 − .3 ^3 ) × (1 − .25^2 ) × .9 </a:t>
            </a:r>
          </a:p>
          <a:p>
            <a:pPr>
              <a:buNone/>
            </a:pPr>
            <a:r>
              <a:rPr lang="en-US" dirty="0" smtClean="0"/>
              <a:t> = 74.09%</a:t>
            </a:r>
            <a:endParaRPr lang="en-US" dirty="0"/>
          </a:p>
        </p:txBody>
      </p:sp>
      <p:pic>
        <p:nvPicPr>
          <p:cNvPr id="5" name="Picture 4" descr="Capture.JPG"/>
          <p:cNvPicPr>
            <a:picLocks noChangeAspect="1"/>
          </p:cNvPicPr>
          <p:nvPr/>
        </p:nvPicPr>
        <p:blipFill>
          <a:blip r:embed="rId2"/>
          <a:stretch>
            <a:fillRect/>
          </a:stretch>
        </p:blipFill>
        <p:spPr>
          <a:xfrm>
            <a:off x="1371600" y="1524000"/>
            <a:ext cx="7088717" cy="2388709"/>
          </a:xfrm>
          <a:prstGeom prst="rect">
            <a:avLst/>
          </a:prstGeom>
        </p:spPr>
      </p:pic>
      <p:sp>
        <p:nvSpPr>
          <p:cNvPr id="6" name="TextBox 5"/>
          <p:cNvSpPr txBox="1"/>
          <p:nvPr/>
        </p:nvSpPr>
        <p:spPr>
          <a:xfrm>
            <a:off x="1143000" y="1219200"/>
            <a:ext cx="1447800" cy="369332"/>
          </a:xfrm>
          <a:prstGeom prst="rect">
            <a:avLst/>
          </a:prstGeom>
          <a:noFill/>
        </p:spPr>
        <p:txBody>
          <a:bodyPr wrap="square" rtlCol="0">
            <a:spAutoFit/>
          </a:bodyPr>
          <a:lstStyle/>
          <a:p>
            <a:r>
              <a:rPr lang="en-US" b="1" dirty="0" smtClean="0"/>
              <a:t>Solution:</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Reliability as a function of time (Bath Tub Curve)</a:t>
            </a:r>
            <a:endParaRPr lang="en-US" dirty="0"/>
          </a:p>
        </p:txBody>
      </p:sp>
      <p:pic>
        <p:nvPicPr>
          <p:cNvPr id="4" name="Content Placeholder 3" descr="bathtub.gif"/>
          <p:cNvPicPr>
            <a:picLocks noGrp="1" noChangeAspect="1"/>
          </p:cNvPicPr>
          <p:nvPr>
            <p:ph idx="1"/>
          </p:nvPr>
        </p:nvPicPr>
        <p:blipFill>
          <a:blip r:embed="rId2"/>
          <a:stretch>
            <a:fillRect/>
          </a:stretch>
        </p:blipFill>
        <p:spPr>
          <a:xfrm>
            <a:off x="1343820" y="1752600"/>
            <a:ext cx="6379368" cy="43434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fontScale="90000"/>
          </a:bodyPr>
          <a:lstStyle/>
          <a:p>
            <a:pPr algn="ctr"/>
            <a:r>
              <a:rPr lang="en-US" dirty="0" smtClean="0"/>
              <a:t>Reliability as a function of time (Bath Tub Curve)</a:t>
            </a:r>
            <a:endParaRPr lang="en-US" dirty="0"/>
          </a:p>
        </p:txBody>
      </p:sp>
      <p:sp>
        <p:nvSpPr>
          <p:cNvPr id="3" name="Content Placeholder 2"/>
          <p:cNvSpPr>
            <a:spLocks noGrp="1"/>
          </p:cNvSpPr>
          <p:nvPr>
            <p:ph idx="1"/>
          </p:nvPr>
        </p:nvSpPr>
        <p:spPr>
          <a:xfrm>
            <a:off x="1143000" y="1143000"/>
            <a:ext cx="7790688" cy="5562600"/>
          </a:xfrm>
        </p:spPr>
        <p:txBody>
          <a:bodyPr>
            <a:noAutofit/>
          </a:bodyPr>
          <a:lstStyle/>
          <a:p>
            <a:pPr algn="just"/>
            <a:r>
              <a:rPr lang="en-US" sz="2400" dirty="0" smtClean="0">
                <a:latin typeface="Times New Roman" pitchFamily="18" charset="0"/>
                <a:cs typeface="Times New Roman" pitchFamily="18" charset="0"/>
              </a:rPr>
              <a:t>Over many years, and across a wide variety of mechanical and electronic components and systems, people have calculated empirical population failure rates as units age over time and repeatedly obtained a graph such as shown below. Because of the shape of this failure rate curve, it has become widely known as the "Bathtub" curve. </a:t>
            </a:r>
          </a:p>
          <a:p>
            <a:pPr algn="just"/>
            <a:r>
              <a:rPr lang="en-US" sz="2400" dirty="0" smtClean="0">
                <a:latin typeface="Times New Roman" pitchFamily="18" charset="0"/>
                <a:cs typeface="Times New Roman" pitchFamily="18" charset="0"/>
              </a:rPr>
              <a:t>The initial region that begins at time zero when a customer first begins to use the product is characterized by a high but rapidly decreasing failure rate. This region is known as the </a:t>
            </a:r>
            <a:r>
              <a:rPr lang="en-US" sz="2400" b="1" dirty="0" smtClean="0">
                <a:latin typeface="Times New Roman" pitchFamily="18" charset="0"/>
                <a:cs typeface="Times New Roman" pitchFamily="18" charset="0"/>
              </a:rPr>
              <a:t>Early Failure Period</a:t>
            </a:r>
            <a:r>
              <a:rPr lang="en-US" sz="2400" dirty="0" smtClean="0">
                <a:latin typeface="Times New Roman" pitchFamily="18" charset="0"/>
                <a:cs typeface="Times New Roman" pitchFamily="18" charset="0"/>
              </a:rPr>
              <a:t> (also referred to as </a:t>
            </a:r>
            <a:r>
              <a:rPr lang="en-US" sz="2400" b="1" dirty="0" smtClean="0">
                <a:latin typeface="Times New Roman" pitchFamily="18" charset="0"/>
                <a:cs typeface="Times New Roman" pitchFamily="18" charset="0"/>
              </a:rPr>
              <a:t>Infant Mortality Period</a:t>
            </a:r>
            <a:r>
              <a:rPr lang="en-US" sz="2400" dirty="0" smtClean="0">
                <a:latin typeface="Times New Roman" pitchFamily="18" charset="0"/>
                <a:cs typeface="Times New Roman" pitchFamily="18" charset="0"/>
              </a:rPr>
              <a:t>, from the actuarial origins of the first bathtub curve plots). This decreasing failure rate typically lasts several weeks to a few months. </a:t>
            </a:r>
          </a:p>
          <a:p>
            <a:pPr algn="just"/>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Reliability as a function of time (Bath Tub Curve)</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Next, the failure rate levels off and remains roughly constant for (hopefully) the majority of the useful life of the product. This long period of a level failure rate is known as the </a:t>
            </a:r>
            <a:r>
              <a:rPr lang="en-US" sz="2400" b="1" dirty="0" smtClean="0">
                <a:latin typeface="Times New Roman" pitchFamily="18" charset="0"/>
                <a:cs typeface="Times New Roman" pitchFamily="18" charset="0"/>
              </a:rPr>
              <a:t>Intrinsic Failure Period</a:t>
            </a:r>
            <a:r>
              <a:rPr lang="en-US" sz="2400" dirty="0" smtClean="0">
                <a:latin typeface="Times New Roman" pitchFamily="18" charset="0"/>
                <a:cs typeface="Times New Roman" pitchFamily="18" charset="0"/>
              </a:rPr>
              <a:t> (also called the </a:t>
            </a:r>
            <a:r>
              <a:rPr lang="en-US" sz="2400" b="1" dirty="0" smtClean="0">
                <a:latin typeface="Times New Roman" pitchFamily="18" charset="0"/>
                <a:cs typeface="Times New Roman" pitchFamily="18" charset="0"/>
              </a:rPr>
              <a:t>Stable Failure Period</a:t>
            </a:r>
            <a:r>
              <a:rPr lang="en-US" sz="2400" dirty="0" smtClean="0">
                <a:latin typeface="Times New Roman" pitchFamily="18" charset="0"/>
                <a:cs typeface="Times New Roman" pitchFamily="18" charset="0"/>
              </a:rPr>
              <a:t>) and the constant failure rate level is called the </a:t>
            </a:r>
            <a:r>
              <a:rPr lang="en-US" sz="2400" b="1" dirty="0" smtClean="0">
                <a:latin typeface="Times New Roman" pitchFamily="18" charset="0"/>
                <a:cs typeface="Times New Roman" pitchFamily="18" charset="0"/>
              </a:rPr>
              <a:t>Intrinsic Failure Rate</a:t>
            </a:r>
            <a:r>
              <a:rPr lang="en-US" sz="2400" dirty="0" smtClean="0">
                <a:latin typeface="Times New Roman" pitchFamily="18" charset="0"/>
                <a:cs typeface="Times New Roman" pitchFamily="18" charset="0"/>
              </a:rPr>
              <a:t>. Note that most systems spend most of their lifetimes operating in this flat portion of the bathtub curve </a:t>
            </a:r>
          </a:p>
          <a:p>
            <a:pPr algn="just"/>
            <a:r>
              <a:rPr lang="en-US" sz="2400" dirty="0" smtClean="0">
                <a:latin typeface="Times New Roman" pitchFamily="18" charset="0"/>
                <a:cs typeface="Times New Roman" pitchFamily="18" charset="0"/>
              </a:rPr>
              <a:t>Finally, if units from the population remain in use long enough, the failure rate begins to increase as materials wear out and degradation failures occur at an ever increasing rate. This is the </a:t>
            </a:r>
            <a:r>
              <a:rPr lang="en-US" sz="2400" b="1" dirty="0" smtClean="0">
                <a:latin typeface="Times New Roman" pitchFamily="18" charset="0"/>
                <a:cs typeface="Times New Roman" pitchFamily="18" charset="0"/>
              </a:rPr>
              <a:t>Wear out Failure Period</a:t>
            </a:r>
            <a:r>
              <a:rPr lang="en-US" sz="2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Reliability Calculation as a function of time</a:t>
            </a:r>
            <a:endParaRPr lang="en-US" dirty="0"/>
          </a:p>
        </p:txBody>
      </p:sp>
      <p:sp>
        <p:nvSpPr>
          <p:cNvPr id="3" name="Content Placeholder 2"/>
          <p:cNvSpPr>
            <a:spLocks noGrp="1"/>
          </p:cNvSpPr>
          <p:nvPr>
            <p:ph idx="1"/>
          </p:nvPr>
        </p:nvSpPr>
        <p:spPr/>
        <p:txBody>
          <a:bodyPr/>
          <a:lstStyle/>
          <a:p>
            <a:r>
              <a:rPr lang="en-US" dirty="0" smtClean="0"/>
              <a:t>For the useful life portion of Bath Tub Curve:</a:t>
            </a:r>
          </a:p>
          <a:p>
            <a:pPr>
              <a:buNone/>
            </a:pPr>
            <a:endParaRPr lang="en-US" dirty="0"/>
          </a:p>
        </p:txBody>
      </p:sp>
      <p:pic>
        <p:nvPicPr>
          <p:cNvPr id="4" name="Picture 3" descr="Capture.JPG"/>
          <p:cNvPicPr>
            <a:picLocks noChangeAspect="1"/>
          </p:cNvPicPr>
          <p:nvPr/>
        </p:nvPicPr>
        <p:blipFill>
          <a:blip r:embed="rId2"/>
          <a:stretch>
            <a:fillRect/>
          </a:stretch>
        </p:blipFill>
        <p:spPr>
          <a:xfrm>
            <a:off x="3733800" y="2362200"/>
            <a:ext cx="2667000" cy="1269321"/>
          </a:xfrm>
          <a:prstGeom prst="rect">
            <a:avLst/>
          </a:prstGeom>
        </p:spPr>
      </p:pic>
      <p:sp>
        <p:nvSpPr>
          <p:cNvPr id="5" name="TextBox 4"/>
          <p:cNvSpPr txBox="1"/>
          <p:nvPr/>
        </p:nvSpPr>
        <p:spPr>
          <a:xfrm>
            <a:off x="1066800" y="3276601"/>
            <a:ext cx="7772400" cy="3108543"/>
          </a:xfrm>
          <a:prstGeom prst="rect">
            <a:avLst/>
          </a:prstGeom>
          <a:noFill/>
        </p:spPr>
        <p:txBody>
          <a:bodyPr wrap="square" rtlCol="0">
            <a:spAutoFit/>
          </a:bodyPr>
          <a:lstStyle/>
          <a:p>
            <a:pPr algn="just"/>
            <a:r>
              <a:rPr lang="en-US" sz="2800" b="1" dirty="0" smtClean="0"/>
              <a:t>Mean time between failures</a:t>
            </a:r>
            <a:r>
              <a:rPr lang="en-US" sz="2800" dirty="0" smtClean="0"/>
              <a:t> (</a:t>
            </a:r>
            <a:r>
              <a:rPr lang="en-US" sz="2800" b="1" dirty="0" smtClean="0"/>
              <a:t>MTBF</a:t>
            </a:r>
            <a:r>
              <a:rPr lang="en-US" sz="2800" dirty="0" smtClean="0"/>
              <a:t>): is the predicted elapsed time between inherent failures of a system during operation. MTBF can be calculated as the arithmetic mean (average) time between failures of a system. </a:t>
            </a:r>
          </a:p>
          <a:p>
            <a:pPr algn="just"/>
            <a:endParaRPr lang="en-US" sz="2800" dirty="0" smtClean="0"/>
          </a:p>
          <a:p>
            <a:pPr algn="just"/>
            <a:endParaRPr lang="en-US" sz="2800" dirty="0"/>
          </a:p>
        </p:txBody>
      </p:sp>
      <p:pic>
        <p:nvPicPr>
          <p:cNvPr id="6" name="Picture 5" descr="Capture.JPG"/>
          <p:cNvPicPr>
            <a:picLocks noChangeAspect="1"/>
          </p:cNvPicPr>
          <p:nvPr/>
        </p:nvPicPr>
        <p:blipFill>
          <a:blip r:embed="rId3"/>
          <a:stretch>
            <a:fillRect/>
          </a:stretch>
        </p:blipFill>
        <p:spPr>
          <a:xfrm>
            <a:off x="4267199" y="5486400"/>
            <a:ext cx="2557463" cy="137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Wastes</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0" y="1668344"/>
            <a:ext cx="9144000" cy="518965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Calculation</a:t>
            </a:r>
            <a:endParaRPr lang="en-US" dirty="0"/>
          </a:p>
        </p:txBody>
      </p:sp>
      <p:sp>
        <p:nvSpPr>
          <p:cNvPr id="3" name="Content Placeholder 2"/>
          <p:cNvSpPr>
            <a:spLocks noGrp="1"/>
          </p:cNvSpPr>
          <p:nvPr>
            <p:ph idx="1"/>
          </p:nvPr>
        </p:nvSpPr>
        <p:spPr/>
        <p:txBody>
          <a:bodyPr/>
          <a:lstStyle/>
          <a:p>
            <a:r>
              <a:rPr lang="en-US" b="1" dirty="0" smtClean="0"/>
              <a:t>Reliability of a component:</a:t>
            </a:r>
          </a:p>
          <a:p>
            <a:endParaRPr lang="en-US" b="1" dirty="0" smtClean="0"/>
          </a:p>
          <a:p>
            <a:endParaRPr lang="en-US" b="1" dirty="0" smtClean="0"/>
          </a:p>
          <a:p>
            <a:endParaRPr lang="en-US" b="1" dirty="0" smtClean="0"/>
          </a:p>
          <a:p>
            <a:endParaRPr lang="en-US" b="1" dirty="0" smtClean="0"/>
          </a:p>
          <a:p>
            <a:r>
              <a:rPr lang="en-US" b="1" dirty="0" smtClean="0"/>
              <a:t>Reliability of a series system: </a:t>
            </a:r>
          </a:p>
          <a:p>
            <a:endParaRPr lang="en-US" b="1" dirty="0" smtClean="0"/>
          </a:p>
          <a:p>
            <a:pPr>
              <a:buNone/>
            </a:pPr>
            <a:endParaRPr lang="en-US" b="1" dirty="0"/>
          </a:p>
        </p:txBody>
      </p:sp>
      <p:sp>
        <p:nvSpPr>
          <p:cNvPr id="4" name="TextBox 3"/>
          <p:cNvSpPr txBox="1"/>
          <p:nvPr/>
        </p:nvSpPr>
        <p:spPr>
          <a:xfrm>
            <a:off x="1371600" y="2057400"/>
            <a:ext cx="7467600" cy="1569660"/>
          </a:xfrm>
          <a:prstGeom prst="rect">
            <a:avLst/>
          </a:prstGeom>
          <a:noFill/>
        </p:spPr>
        <p:txBody>
          <a:bodyPr wrap="square" rtlCol="0">
            <a:spAutoFit/>
          </a:bodyPr>
          <a:lstStyle/>
          <a:p>
            <a:r>
              <a:rPr lang="en-US" sz="2400" dirty="0" smtClean="0">
                <a:latin typeface="Times New Roman" pitchFamily="18" charset="0"/>
                <a:cs typeface="Times New Roman" pitchFamily="18" charset="0"/>
              </a:rPr>
              <a:t>Earlier statistics show that a component has a failure rate of 0.07 per 1000 hours. Find out the probability that it will survive at least 5000 hours. Also find out the MTBF.</a:t>
            </a:r>
          </a:p>
          <a:p>
            <a:r>
              <a:rPr lang="en-US" sz="2400" b="1" dirty="0" err="1" smtClean="0">
                <a:latin typeface="Times New Roman" pitchFamily="18" charset="0"/>
                <a:cs typeface="Times New Roman" pitchFamily="18" charset="0"/>
              </a:rPr>
              <a:t>Ans</a:t>
            </a:r>
            <a:r>
              <a:rPr lang="en-US" sz="2400" b="1" dirty="0" smtClean="0">
                <a:latin typeface="Times New Roman" pitchFamily="18" charset="0"/>
                <a:cs typeface="Times New Roman" pitchFamily="18" charset="0"/>
              </a:rPr>
              <a:t>: 0.7047 or 70.47%</a:t>
            </a:r>
            <a:endParaRPr lang="en-US" sz="2400" b="1" dirty="0">
              <a:latin typeface="Times New Roman" pitchFamily="18" charset="0"/>
              <a:cs typeface="Times New Roman" pitchFamily="18" charset="0"/>
            </a:endParaRPr>
          </a:p>
        </p:txBody>
      </p:sp>
      <p:sp>
        <p:nvSpPr>
          <p:cNvPr id="5" name="TextBox 4"/>
          <p:cNvSpPr txBox="1"/>
          <p:nvPr/>
        </p:nvSpPr>
        <p:spPr>
          <a:xfrm>
            <a:off x="1905000" y="3733800"/>
            <a:ext cx="67056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MTBF of a Component = 1/</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pic>
        <p:nvPicPr>
          <p:cNvPr id="6" name="Picture 5" descr="Capture.JPG"/>
          <p:cNvPicPr>
            <a:picLocks noChangeAspect="1"/>
          </p:cNvPicPr>
          <p:nvPr/>
        </p:nvPicPr>
        <p:blipFill>
          <a:blip r:embed="rId2"/>
          <a:stretch>
            <a:fillRect/>
          </a:stretch>
        </p:blipFill>
        <p:spPr>
          <a:xfrm>
            <a:off x="3276600" y="4724400"/>
            <a:ext cx="4187851" cy="1447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Calculation</a:t>
            </a:r>
            <a:endParaRPr lang="en-US" dirty="0"/>
          </a:p>
        </p:txBody>
      </p:sp>
      <p:sp>
        <p:nvSpPr>
          <p:cNvPr id="3" name="Content Placeholder 2"/>
          <p:cNvSpPr>
            <a:spLocks noGrp="1"/>
          </p:cNvSpPr>
          <p:nvPr>
            <p:ph idx="1"/>
          </p:nvPr>
        </p:nvSpPr>
        <p:spPr/>
        <p:txBody>
          <a:bodyPr/>
          <a:lstStyle/>
          <a:p>
            <a:pPr>
              <a:buNone/>
            </a:pPr>
            <a:r>
              <a:rPr lang="en-US" dirty="0" smtClean="0"/>
              <a:t>   A computer system has 4 components in series, with failure rates per 1000 hours given by 0.061, 0.048, 0.053 and 0.038.  Find out the probability that the system will survive for at least 6000 hours. Also find out the MTBF of the system.</a:t>
            </a:r>
          </a:p>
          <a:p>
            <a:pPr>
              <a:buNone/>
            </a:pPr>
            <a:r>
              <a:rPr lang="en-US" dirty="0" err="1" smtClean="0"/>
              <a:t>Ans</a:t>
            </a:r>
            <a:r>
              <a:rPr lang="en-US" dirty="0" smtClean="0"/>
              <a:t>:  0.3012 or 30.12%, 5000 hrs</a:t>
            </a:r>
            <a:endParaRPr lang="en-US" dirty="0"/>
          </a:p>
        </p:txBody>
      </p:sp>
      <p:pic>
        <p:nvPicPr>
          <p:cNvPr id="4" name="Picture 3" descr="Capture.JPG"/>
          <p:cNvPicPr>
            <a:picLocks noChangeAspect="1"/>
          </p:cNvPicPr>
          <p:nvPr/>
        </p:nvPicPr>
        <p:blipFill>
          <a:blip r:embed="rId2"/>
          <a:stretch>
            <a:fillRect/>
          </a:stretch>
        </p:blipFill>
        <p:spPr>
          <a:xfrm>
            <a:off x="2895600" y="4953000"/>
            <a:ext cx="4543425" cy="1600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a Parallel System</a:t>
            </a:r>
            <a:endParaRPr lang="en-US" dirty="0"/>
          </a:p>
        </p:txBody>
      </p:sp>
      <p:sp>
        <p:nvSpPr>
          <p:cNvPr id="3" name="Content Placeholder 2"/>
          <p:cNvSpPr>
            <a:spLocks noGrp="1"/>
          </p:cNvSpPr>
          <p:nvPr>
            <p:ph idx="1"/>
          </p:nvPr>
        </p:nvSpPr>
        <p:spPr/>
        <p:txBody>
          <a:bodyPr/>
          <a:lstStyle/>
          <a:p>
            <a:r>
              <a:rPr lang="en-US" dirty="0" smtClean="0">
                <a:solidFill>
                  <a:srgbClr val="FF0000"/>
                </a:solidFill>
              </a:rPr>
              <a:t>For this part, we will assume that all the components connected in parallel have same failure rates.</a:t>
            </a:r>
          </a:p>
          <a:p>
            <a:r>
              <a:rPr lang="en-US" dirty="0" smtClean="0"/>
              <a:t>If the failure rate is </a:t>
            </a:r>
            <a:r>
              <a:rPr lang="el-GR" dirty="0" smtClean="0">
                <a:latin typeface="Times New Roman"/>
                <a:cs typeface="Times New Roman"/>
              </a:rPr>
              <a:t>λ</a:t>
            </a:r>
            <a:r>
              <a:rPr lang="en-US" dirty="0" smtClean="0">
                <a:latin typeface="Times New Roman"/>
                <a:cs typeface="Times New Roman"/>
              </a:rPr>
              <a:t> for all the components then reliability of the system is given by: </a:t>
            </a:r>
          </a:p>
          <a:p>
            <a:endParaRPr lang="en-US" dirty="0" smtClean="0"/>
          </a:p>
        </p:txBody>
      </p:sp>
      <p:pic>
        <p:nvPicPr>
          <p:cNvPr id="4" name="Picture 3" descr="Capture.JPG"/>
          <p:cNvPicPr>
            <a:picLocks noChangeAspect="1"/>
          </p:cNvPicPr>
          <p:nvPr/>
        </p:nvPicPr>
        <p:blipFill>
          <a:blip r:embed="rId2"/>
          <a:stretch>
            <a:fillRect/>
          </a:stretch>
        </p:blipFill>
        <p:spPr>
          <a:xfrm>
            <a:off x="3810000" y="3962400"/>
            <a:ext cx="3530330" cy="1276350"/>
          </a:xfrm>
          <a:prstGeom prst="rect">
            <a:avLst/>
          </a:prstGeom>
        </p:spPr>
      </p:pic>
      <p:sp>
        <p:nvSpPr>
          <p:cNvPr id="5" name="TextBox 4"/>
          <p:cNvSpPr txBox="1"/>
          <p:nvPr/>
        </p:nvSpPr>
        <p:spPr>
          <a:xfrm>
            <a:off x="1447800" y="4876800"/>
            <a:ext cx="5410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And, MTBF can be found using: </a:t>
            </a:r>
            <a:endParaRPr lang="en-US" sz="2400" dirty="0">
              <a:latin typeface="Times New Roman" pitchFamily="18" charset="0"/>
              <a:cs typeface="Times New Roman" pitchFamily="18" charset="0"/>
            </a:endParaRPr>
          </a:p>
        </p:txBody>
      </p:sp>
      <p:pic>
        <p:nvPicPr>
          <p:cNvPr id="6" name="Picture 5" descr="Capture.JPG"/>
          <p:cNvPicPr>
            <a:picLocks noChangeAspect="1"/>
          </p:cNvPicPr>
          <p:nvPr/>
        </p:nvPicPr>
        <p:blipFill>
          <a:blip r:embed="rId3"/>
          <a:stretch>
            <a:fillRect/>
          </a:stretch>
        </p:blipFill>
        <p:spPr>
          <a:xfrm>
            <a:off x="2362200" y="5410200"/>
            <a:ext cx="5173249" cy="914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Reliability of a Parallel System</a:t>
            </a:r>
            <a:endParaRPr lang="en-US" dirty="0"/>
          </a:p>
        </p:txBody>
      </p:sp>
      <p:sp>
        <p:nvSpPr>
          <p:cNvPr id="3" name="Content Placeholder 2"/>
          <p:cNvSpPr>
            <a:spLocks noGrp="1"/>
          </p:cNvSpPr>
          <p:nvPr>
            <p:ph idx="1"/>
          </p:nvPr>
        </p:nvSpPr>
        <p:spPr/>
        <p:txBody>
          <a:bodyPr/>
          <a:lstStyle/>
          <a:p>
            <a:pPr>
              <a:buNone/>
            </a:pPr>
            <a:r>
              <a:rPr lang="en-US" dirty="0" smtClean="0"/>
              <a:t>Failure rate of a component is 0.10 per 1000 hours. Find the MTBF for:</a:t>
            </a:r>
          </a:p>
          <a:p>
            <a:pPr marL="653796" indent="-571500">
              <a:buAutoNum type="romanLcPeriod"/>
            </a:pPr>
            <a:r>
              <a:rPr lang="en-US" dirty="0" smtClean="0"/>
              <a:t>The individual component</a:t>
            </a:r>
          </a:p>
          <a:p>
            <a:pPr marL="653796" indent="-571500">
              <a:buAutoNum type="romanLcPeriod"/>
            </a:pPr>
            <a:r>
              <a:rPr lang="en-US" dirty="0" smtClean="0"/>
              <a:t>When 2 of it are connected in parallel </a:t>
            </a:r>
          </a:p>
          <a:p>
            <a:pPr marL="653796" indent="-571500">
              <a:buFont typeface="Wingdings 2"/>
              <a:buAutoNum type="romanLcPeriod"/>
            </a:pPr>
            <a:r>
              <a:rPr lang="en-US" dirty="0" smtClean="0"/>
              <a:t>When 3 of it are connected in parallel </a:t>
            </a:r>
          </a:p>
          <a:p>
            <a:pPr marL="653796" indent="-571500">
              <a:buFont typeface="Wingdings 2"/>
              <a:buAutoNum type="romanLcPeriod"/>
            </a:pPr>
            <a:r>
              <a:rPr lang="en-US" dirty="0" smtClean="0"/>
              <a:t>When 4 of it are connected in parallel </a:t>
            </a:r>
          </a:p>
          <a:p>
            <a:pPr marL="653796" indent="-571500">
              <a:buNone/>
            </a:pPr>
            <a:r>
              <a:rPr lang="en-US" dirty="0" err="1" smtClean="0"/>
              <a:t>Ans</a:t>
            </a:r>
            <a:r>
              <a:rPr lang="en-US" dirty="0" smtClean="0"/>
              <a:t>: 10,000 hours;15,000 hours</a:t>
            </a:r>
            <a:r>
              <a:rPr lang="en-US" smtClean="0"/>
              <a:t>; 18,333.33 </a:t>
            </a:r>
            <a:r>
              <a:rPr lang="en-US" dirty="0" smtClean="0"/>
              <a:t>hours</a:t>
            </a:r>
            <a:r>
              <a:rPr lang="en-US" smtClean="0"/>
              <a:t>; 20,833.33 </a:t>
            </a:r>
            <a:r>
              <a:rPr lang="en-US" dirty="0" smtClean="0"/>
              <a:t>hours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Reliability of a Combination System</a:t>
            </a:r>
            <a:endParaRPr lang="en-US" dirty="0"/>
          </a:p>
        </p:txBody>
      </p:sp>
      <p:sp>
        <p:nvSpPr>
          <p:cNvPr id="3" name="Content Placeholder 2"/>
          <p:cNvSpPr>
            <a:spLocks noGrp="1"/>
          </p:cNvSpPr>
          <p:nvPr>
            <p:ph idx="1"/>
          </p:nvPr>
        </p:nvSpPr>
        <p:spPr/>
        <p:txBody>
          <a:bodyPr/>
          <a:lstStyle/>
          <a:p>
            <a:pPr>
              <a:buNone/>
            </a:pPr>
            <a:r>
              <a:rPr lang="en-US" dirty="0" smtClean="0"/>
              <a:t>   A subassembly of a computer system consists of 3 components (A) in parallel and one component (B) in series. Reliabilities per 100 hour of A = 0.75 and B = 0.97.</a:t>
            </a:r>
          </a:p>
          <a:p>
            <a:pPr>
              <a:buNone/>
            </a:pPr>
            <a:r>
              <a:rPr lang="en-US" dirty="0" smtClean="0"/>
              <a:t>   Find the system failure rate and MTBF.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1143000"/>
          </a:xfrm>
        </p:spPr>
        <p:txBody>
          <a:bodyPr/>
          <a:lstStyle/>
          <a:p>
            <a:pPr algn="ctr"/>
            <a:r>
              <a:rPr lang="en-US" dirty="0" smtClean="0"/>
              <a:t>Solution</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1981200" y="1143000"/>
            <a:ext cx="4838700" cy="2718775"/>
          </a:xfrm>
        </p:spPr>
      </p:pic>
      <p:pic>
        <p:nvPicPr>
          <p:cNvPr id="5" name="Picture 4" descr="Capture.JPG"/>
          <p:cNvPicPr>
            <a:picLocks noChangeAspect="1"/>
          </p:cNvPicPr>
          <p:nvPr/>
        </p:nvPicPr>
        <p:blipFill>
          <a:blip r:embed="rId3"/>
          <a:stretch>
            <a:fillRect/>
          </a:stretch>
        </p:blipFill>
        <p:spPr>
          <a:xfrm>
            <a:off x="1905000" y="3427476"/>
            <a:ext cx="7001068" cy="34305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1219200" y="1600200"/>
            <a:ext cx="6726422" cy="2776537"/>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you.png"/>
          <p:cNvPicPr>
            <a:picLocks noGrp="1" noChangeAspect="1"/>
          </p:cNvPicPr>
          <p:nvPr>
            <p:ph idx="1"/>
          </p:nvPr>
        </p:nvPicPr>
        <p:blipFill>
          <a:blip r:embed="rId2"/>
          <a:stretch>
            <a:fillRect/>
          </a:stretch>
        </p:blipFill>
        <p:spPr>
          <a:xfrm>
            <a:off x="0" y="0"/>
            <a:ext cx="9144000" cy="685799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Push System and Pull System</a:t>
            </a:r>
            <a:endParaRPr lang="en-US" dirty="0"/>
          </a:p>
        </p:txBody>
      </p:sp>
      <p:sp>
        <p:nvSpPr>
          <p:cNvPr id="3" name="Content Placeholder 2"/>
          <p:cNvSpPr>
            <a:spLocks noGrp="1"/>
          </p:cNvSpPr>
          <p:nvPr>
            <p:ph idx="1"/>
          </p:nvPr>
        </p:nvSpPr>
        <p:spPr>
          <a:xfrm>
            <a:off x="1435608" y="1447800"/>
            <a:ext cx="7498080" cy="5334000"/>
          </a:xfrm>
        </p:spPr>
        <p:txBody>
          <a:bodyPr>
            <a:normAutofit fontScale="70000" lnSpcReduction="20000"/>
          </a:bodyPr>
          <a:lstStyle/>
          <a:p>
            <a:pPr fontAlgn="base"/>
            <a:r>
              <a:rPr lang="en-US" b="1" i="1" dirty="0">
                <a:solidFill>
                  <a:srgbClr val="FF0000"/>
                </a:solidFill>
              </a:rPr>
              <a:t>Push </a:t>
            </a:r>
            <a:r>
              <a:rPr lang="en-US" b="1" i="1" dirty="0" smtClean="0">
                <a:solidFill>
                  <a:srgbClr val="FF0000"/>
                </a:solidFill>
              </a:rPr>
              <a:t>System: </a:t>
            </a:r>
            <a:r>
              <a:rPr lang="en-US" dirty="0" smtClean="0"/>
              <a:t>The </a:t>
            </a:r>
            <a:r>
              <a:rPr lang="en-US" dirty="0"/>
              <a:t>push system of inventory control involves forecasting inventory needs to meet customer demand. Companies must predict which products customers will purchase along with determining what quantity of goods will be purchased. The company will in turn produce enough product to meet the forecast demand and sell, or push, the goods to the consumer. </a:t>
            </a:r>
            <a:endParaRPr lang="en-US" dirty="0" smtClean="0"/>
          </a:p>
          <a:p>
            <a:pPr fontAlgn="base"/>
            <a:r>
              <a:rPr lang="en-US" dirty="0" smtClean="0"/>
              <a:t>Disadvantages </a:t>
            </a:r>
            <a:r>
              <a:rPr lang="en-US" dirty="0"/>
              <a:t>of the push inventory control system are that forecasts are often inaccurate as sales can be unpredictable and vary from one year to the next. Another problem with push inventory control systems is that if too much product is left in inventory. This increases the company's costs for storing these goods. </a:t>
            </a:r>
            <a:endParaRPr lang="en-US" dirty="0" smtClean="0"/>
          </a:p>
          <a:p>
            <a:pPr fontAlgn="base"/>
            <a:r>
              <a:rPr lang="en-US" dirty="0" smtClean="0"/>
              <a:t>An </a:t>
            </a:r>
            <a:r>
              <a:rPr lang="en-US" dirty="0"/>
              <a:t>advantage to the push system is that the company is fairly assured it will have enough product on hand to complete customer orders, preventing the inability to meet customer demand for the product. </a:t>
            </a:r>
            <a:endParaRPr lang="en-US" dirty="0" smtClean="0"/>
          </a:p>
          <a:p>
            <a:pPr fontAlgn="base"/>
            <a:endParaRPr lang="en-US" sz="2000" dirty="0"/>
          </a:p>
        </p:txBody>
      </p:sp>
    </p:spTree>
    <p:extLst>
      <p:ext uri="{BB962C8B-B14F-4D97-AF65-F5344CB8AC3E}">
        <p14:creationId xmlns:p14="http://schemas.microsoft.com/office/powerpoint/2010/main" val="87703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Push System and Pull System</a:t>
            </a:r>
          </a:p>
        </p:txBody>
      </p:sp>
      <p:sp>
        <p:nvSpPr>
          <p:cNvPr id="3" name="Content Placeholder 2"/>
          <p:cNvSpPr>
            <a:spLocks noGrp="1"/>
          </p:cNvSpPr>
          <p:nvPr>
            <p:ph idx="1"/>
          </p:nvPr>
        </p:nvSpPr>
        <p:spPr>
          <a:xfrm>
            <a:off x="1435608" y="1447800"/>
            <a:ext cx="7498080" cy="5105400"/>
          </a:xfrm>
        </p:spPr>
        <p:txBody>
          <a:bodyPr>
            <a:normAutofit fontScale="70000" lnSpcReduction="20000"/>
          </a:bodyPr>
          <a:lstStyle/>
          <a:p>
            <a:pPr algn="just" fontAlgn="base"/>
            <a:r>
              <a:rPr lang="en-US" b="1" i="1" dirty="0">
                <a:solidFill>
                  <a:srgbClr val="FF0000"/>
                </a:solidFill>
              </a:rPr>
              <a:t>Pull </a:t>
            </a:r>
            <a:r>
              <a:rPr lang="en-US" b="1" i="1" dirty="0" smtClean="0">
                <a:solidFill>
                  <a:srgbClr val="FF0000"/>
                </a:solidFill>
              </a:rPr>
              <a:t>System: </a:t>
            </a:r>
            <a:r>
              <a:rPr lang="en-US" dirty="0" smtClean="0"/>
              <a:t>The </a:t>
            </a:r>
            <a:r>
              <a:rPr lang="en-US" dirty="0"/>
              <a:t>pull inventory control system begins with a customer's order. With this strategy, companies only make enough product to fulfill customer's orders. </a:t>
            </a:r>
            <a:endParaRPr lang="en-US" dirty="0" smtClean="0"/>
          </a:p>
          <a:p>
            <a:pPr algn="just" fontAlgn="base"/>
            <a:r>
              <a:rPr lang="en-US" dirty="0" smtClean="0"/>
              <a:t>One </a:t>
            </a:r>
            <a:r>
              <a:rPr lang="en-US" dirty="0"/>
              <a:t>advantage to the system is that there will be no excess of inventory that needs to be stored, thus reducing inventory levels and the cost of carrying and storing goods. </a:t>
            </a:r>
            <a:endParaRPr lang="en-US" dirty="0" smtClean="0"/>
          </a:p>
          <a:p>
            <a:pPr algn="just" fontAlgn="base"/>
            <a:r>
              <a:rPr lang="en-US" dirty="0" smtClean="0"/>
              <a:t>However</a:t>
            </a:r>
            <a:r>
              <a:rPr lang="en-US" dirty="0"/>
              <a:t>, one major disadvantage to the pull system is that it is highly possible to run into ordering dilemmas, such as a supplier not being able to get a shipment out on time. This leaves the company unable to fulfill the order and contributes to customer dissatisfaction. </a:t>
            </a:r>
            <a:r>
              <a:rPr lang="en-US" dirty="0">
                <a:solidFill>
                  <a:srgbClr val="FF0000"/>
                </a:solidFill>
              </a:rPr>
              <a:t>An example of a pull inventory control system is the just-in-time, or JIT system. </a:t>
            </a:r>
            <a:r>
              <a:rPr lang="en-US" dirty="0"/>
              <a:t>The goal is to keep inventory levels to a minimum by only having enough inventory, not more or less, to meet customer demand. The JIT system eliminates waste by reducing the amount of storage space needed for inventory and the costs of storing goods.</a:t>
            </a:r>
          </a:p>
          <a:p>
            <a:endParaRPr lang="en-US" dirty="0"/>
          </a:p>
        </p:txBody>
      </p:sp>
    </p:spTree>
    <p:extLst>
      <p:ext uri="{BB962C8B-B14F-4D97-AF65-F5344CB8AC3E}">
        <p14:creationId xmlns:p14="http://schemas.microsoft.com/office/powerpoint/2010/main" val="426719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Tools to Reduce Waste (Tools to implement LEAN)</a:t>
            </a:r>
            <a:endParaRPr lang="en-US" dirty="0"/>
          </a:p>
        </p:txBody>
      </p:sp>
      <p:sp>
        <p:nvSpPr>
          <p:cNvPr id="3" name="Content Placeholder 2"/>
          <p:cNvSpPr>
            <a:spLocks noGrp="1"/>
          </p:cNvSpPr>
          <p:nvPr>
            <p:ph idx="1"/>
          </p:nvPr>
        </p:nvSpPr>
        <p:spPr>
          <a:xfrm>
            <a:off x="1435608" y="1447800"/>
            <a:ext cx="7498080" cy="5257800"/>
          </a:xfrm>
        </p:spPr>
        <p:txBody>
          <a:bodyPr>
            <a:noAutofit/>
          </a:bodyPr>
          <a:lstStyle/>
          <a:p>
            <a:pPr algn="just"/>
            <a:r>
              <a:rPr lang="en-US" sz="2400" b="1" dirty="0" smtClean="0">
                <a:latin typeface="Times New Roman" pitchFamily="18" charset="0"/>
                <a:cs typeface="Times New Roman" pitchFamily="18" charset="0"/>
              </a:rPr>
              <a:t>Just In Time (JIT) production system</a:t>
            </a:r>
          </a:p>
          <a:p>
            <a:pPr algn="just"/>
            <a:r>
              <a:rPr lang="en-US" sz="2400" b="1" dirty="0" err="1" smtClean="0">
                <a:latin typeface="Times New Roman" pitchFamily="18" charset="0"/>
                <a:cs typeface="Times New Roman" pitchFamily="18" charset="0"/>
              </a:rPr>
              <a:t>Kanban</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Zero Defects : </a:t>
            </a:r>
          </a:p>
          <a:p>
            <a:pPr algn="just">
              <a:buNone/>
            </a:pPr>
            <a:r>
              <a:rPr lang="en-US" sz="2400" dirty="0" smtClean="0">
                <a:latin typeface="Times New Roman" pitchFamily="18" charset="0"/>
                <a:cs typeface="Times New Roman" pitchFamily="18" charset="0"/>
              </a:rPr>
              <a:t>    This system focuses on getting the product right the first time, rather than spending extra time and money fixing poor-quality products.</a:t>
            </a:r>
          </a:p>
          <a:p>
            <a:pPr algn="just"/>
            <a:r>
              <a:rPr lang="en-US" sz="2400" b="1" dirty="0" smtClean="0">
                <a:latin typeface="Times New Roman" pitchFamily="18" charset="0"/>
                <a:cs typeface="Times New Roman" pitchFamily="18" charset="0"/>
              </a:rPr>
              <a:t>Single Minute Exchange of Dies (SMED)</a:t>
            </a:r>
          </a:p>
          <a:p>
            <a:pPr algn="just"/>
            <a:r>
              <a:rPr lang="en-US" sz="2400" b="1" dirty="0" smtClean="0">
                <a:latin typeface="Times New Roman" pitchFamily="18" charset="0"/>
                <a:cs typeface="Times New Roman" pitchFamily="18" charset="0"/>
              </a:rPr>
              <a:t>5S philosophy (Sort, Set in order, Shine, Standardize, Sustain)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Just In Time (JIT) production system</a:t>
            </a:r>
            <a:endParaRPr lang="en-US" dirty="0"/>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Just-in-time (JIT) manufacturing is a production model in which items are created to meet demand, not created in surplus or in advance of need. The purpose of JIT production is to avoid the waste associated with overproduction, waiting and excess inventory- 3 of the 7 waste categories defined in the Toyota Production System </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descr="1-160223131523U2.gif"/>
          <p:cNvPicPr>
            <a:picLocks noChangeAspect="1"/>
          </p:cNvPicPr>
          <p:nvPr/>
        </p:nvPicPr>
        <p:blipFill>
          <a:blip r:embed="rId2"/>
          <a:stretch>
            <a:fillRect/>
          </a:stretch>
        </p:blipFill>
        <p:spPr>
          <a:xfrm>
            <a:off x="5181600" y="3733800"/>
            <a:ext cx="3743325" cy="3124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55" y="4309075"/>
            <a:ext cx="3181350" cy="25489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lstStyle/>
          <a:p>
            <a:pPr algn="ctr"/>
            <a:r>
              <a:rPr lang="en-US" dirty="0" smtClean="0"/>
              <a:t>JIT in practice</a:t>
            </a:r>
            <a:endParaRPr lang="en-US" dirty="0"/>
          </a:p>
        </p:txBody>
      </p:sp>
      <p:sp>
        <p:nvSpPr>
          <p:cNvPr id="3" name="Content Placeholder 2"/>
          <p:cNvSpPr>
            <a:spLocks noGrp="1"/>
          </p:cNvSpPr>
          <p:nvPr>
            <p:ph idx="1"/>
          </p:nvPr>
        </p:nvSpPr>
        <p:spPr>
          <a:xfrm>
            <a:off x="1435608" y="1447800"/>
            <a:ext cx="7498080" cy="5181600"/>
          </a:xfrm>
        </p:spPr>
        <p:txBody>
          <a:bodyPr>
            <a:noAutofit/>
          </a:bodyPr>
          <a:lstStyle/>
          <a:p>
            <a:r>
              <a:rPr lang="en-US" sz="2800" dirty="0" smtClean="0">
                <a:latin typeface="Times New Roman" pitchFamily="18" charset="0"/>
                <a:cs typeface="Times New Roman" pitchFamily="18" charset="0"/>
              </a:rPr>
              <a:t>Toyota uses just-in-time inventory controls as part of its business model. Toyota sends off orders for parts only when it receives new orders from customers. The company started this method in the 1970s, and it took more than 15 years to perfect. Several elements of just-in-time manufacturing need to occur for Toyota to succeed. </a:t>
            </a:r>
            <a:r>
              <a:rPr lang="en-US" sz="2800" dirty="0" smtClean="0">
                <a:solidFill>
                  <a:srgbClr val="FF0000"/>
                </a:solidFill>
                <a:latin typeface="Times New Roman" pitchFamily="18" charset="0"/>
                <a:cs typeface="Times New Roman" pitchFamily="18" charset="0"/>
              </a:rPr>
              <a:t>The company must have </a:t>
            </a:r>
            <a:r>
              <a:rPr lang="en-US" sz="2800" b="1" dirty="0" smtClean="0">
                <a:solidFill>
                  <a:srgbClr val="FF0000"/>
                </a:solidFill>
                <a:latin typeface="Times New Roman" pitchFamily="18" charset="0"/>
                <a:cs typeface="Times New Roman" pitchFamily="18" charset="0"/>
              </a:rPr>
              <a:t>steady production, high-quality workmanship, no machine breakdowns at the plant, reliable suppliers and quick ways to assemble machines that put together vehicles.</a:t>
            </a:r>
            <a:br>
              <a:rPr lang="en-US" sz="2800" b="1" dirty="0" smtClean="0">
                <a:solidFill>
                  <a:srgbClr val="FF0000"/>
                </a:solidFill>
                <a:latin typeface="Times New Roman" pitchFamily="18" charset="0"/>
                <a:cs typeface="Times New Roman" pitchFamily="18" charset="0"/>
              </a:rPr>
            </a:br>
            <a:endParaRPr 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KANBAN</a:t>
            </a:r>
            <a:endParaRPr lang="en-US" dirty="0"/>
          </a:p>
        </p:txBody>
      </p:sp>
      <p:sp>
        <p:nvSpPr>
          <p:cNvPr id="3" name="Content Placeholder 2"/>
          <p:cNvSpPr>
            <a:spLocks noGrp="1"/>
          </p:cNvSpPr>
          <p:nvPr>
            <p:ph idx="1"/>
          </p:nvPr>
        </p:nvSpPr>
        <p:spPr>
          <a:xfrm>
            <a:off x="1143000" y="1371600"/>
            <a:ext cx="7620000" cy="5029200"/>
          </a:xfrm>
        </p:spPr>
        <p:txBody>
          <a:bodyPr>
            <a:normAutofit fontScale="92500" lnSpcReduction="10000"/>
          </a:bodyPr>
          <a:lstStyle/>
          <a:p>
            <a:pPr algn="just"/>
            <a:r>
              <a:rPr lang="en-US" dirty="0" err="1" smtClean="0"/>
              <a:t>Kanban</a:t>
            </a:r>
            <a:r>
              <a:rPr lang="en-US" dirty="0" smtClean="0"/>
              <a:t> was developed as a means of fulfilling a just-in-time (JIT) inventory system. By implementing </a:t>
            </a:r>
            <a:r>
              <a:rPr lang="en-US" dirty="0" err="1" smtClean="0"/>
              <a:t>kanban</a:t>
            </a:r>
            <a:r>
              <a:rPr lang="en-US" dirty="0" smtClean="0"/>
              <a:t>,  materials and supplies arrive right when they are needed. This decreases storage and carrying costs.</a:t>
            </a:r>
          </a:p>
          <a:p>
            <a:pPr algn="just"/>
            <a:r>
              <a:rPr lang="en-US" dirty="0" smtClean="0"/>
              <a:t>The term '</a:t>
            </a:r>
            <a:r>
              <a:rPr lang="en-US" dirty="0" err="1" smtClean="0"/>
              <a:t>kanban</a:t>
            </a:r>
            <a:r>
              <a:rPr lang="en-US" dirty="0" smtClean="0"/>
              <a:t>' combines the Japanese words '</a:t>
            </a:r>
            <a:r>
              <a:rPr lang="en-US" dirty="0" err="1" smtClean="0"/>
              <a:t>kan</a:t>
            </a:r>
            <a:r>
              <a:rPr lang="en-US" dirty="0" smtClean="0"/>
              <a:t>' meaning 'visual' and 'ban’, meaning 'card' or 'board‘. A </a:t>
            </a:r>
            <a:r>
              <a:rPr lang="en-US" dirty="0" err="1" smtClean="0"/>
              <a:t>kanban</a:t>
            </a:r>
            <a:r>
              <a:rPr lang="en-US" dirty="0" smtClean="0"/>
              <a:t> is a visual card or other cue that signals something is needed. It is a "pull" system, where supply is determined by the manufacturer or user.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308</TotalTime>
  <Words>1401</Words>
  <Application>Microsoft Office PowerPoint</Application>
  <PresentationFormat>On-screen Show (4:3)</PresentationFormat>
  <Paragraphs>110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Lecture 11-Lean Manufacturing, 6 sigma and Reliability Theory</vt:lpstr>
      <vt:lpstr>Lean Manufacturing</vt:lpstr>
      <vt:lpstr>Types of Wastes</vt:lpstr>
      <vt:lpstr>Push System and Pull System</vt:lpstr>
      <vt:lpstr>Push System and Pull System</vt:lpstr>
      <vt:lpstr>Tools to Reduce Waste (Tools to implement LEAN)</vt:lpstr>
      <vt:lpstr>Just In Time (JIT) production system</vt:lpstr>
      <vt:lpstr>JIT in practice</vt:lpstr>
      <vt:lpstr>KANBAN</vt:lpstr>
      <vt:lpstr>PowerPoint Presentation</vt:lpstr>
      <vt:lpstr>Single Minute Exchange of Dies (SMED)</vt:lpstr>
      <vt:lpstr>Single Minute Exchange of Dies (SMED)</vt:lpstr>
      <vt:lpstr>5S Philosophy</vt:lpstr>
      <vt:lpstr>6 Sigma Manufacturing System</vt:lpstr>
      <vt:lpstr>6 Sigma Manufacturing System</vt:lpstr>
      <vt:lpstr>6 Sigma Manufacturing System</vt:lpstr>
      <vt:lpstr>6 Sigma Manufacturing System</vt:lpstr>
      <vt:lpstr>Lean 6 Sigma</vt:lpstr>
      <vt:lpstr>Reliability Theory</vt:lpstr>
      <vt:lpstr>Types of System</vt:lpstr>
      <vt:lpstr>Reliability of Series System</vt:lpstr>
      <vt:lpstr>Reliability of a Parallel System</vt:lpstr>
      <vt:lpstr>Reliability of a Parallel System</vt:lpstr>
      <vt:lpstr>Reliability of a Combination System</vt:lpstr>
      <vt:lpstr>Reliability of a Combination System</vt:lpstr>
      <vt:lpstr>Reliability as a function of time (Bath Tub Curve)</vt:lpstr>
      <vt:lpstr>Reliability as a function of time (Bath Tub Curve)</vt:lpstr>
      <vt:lpstr>Reliability as a function of time (Bath Tub Curve)</vt:lpstr>
      <vt:lpstr>Reliability Calculation as a function of time</vt:lpstr>
      <vt:lpstr>Reliability Calculation</vt:lpstr>
      <vt:lpstr>Reliability Calculation</vt:lpstr>
      <vt:lpstr>Reliability of a Parallel System</vt:lpstr>
      <vt:lpstr>Reliability of a Parallel System</vt:lpstr>
      <vt:lpstr>Reliability of a Combination System</vt:lpstr>
      <vt:lpstr>Solution</vt:lpstr>
      <vt:lpstr>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Mustafa Rifat</cp:lastModifiedBy>
  <cp:revision>43</cp:revision>
  <dcterms:created xsi:type="dcterms:W3CDTF">2016-08-08T02:36:07Z</dcterms:created>
  <dcterms:modified xsi:type="dcterms:W3CDTF">2017-08-21T11:47:29Z</dcterms:modified>
</cp:coreProperties>
</file>