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315200" cy="4648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8000" dirty="0" smtClean="0">
                <a:solidFill>
                  <a:srgbClr val="FF0000"/>
                </a:solidFill>
                <a:latin typeface="Comic Sans MS" pitchFamily="66" charset="0"/>
              </a:rPr>
              <a:t>Management of Technology</a:t>
            </a:r>
            <a:endParaRPr lang="en-US" sz="8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5200" cy="498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Technology Audit model(TAM)</a:t>
            </a:r>
          </a:p>
          <a:p>
            <a:pPr marL="45720" indent="0" algn="ctr"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Comic Sans MS" pitchFamily="66" charset="0"/>
              </a:rPr>
              <a:t>6 </a:t>
            </a:r>
            <a:r>
              <a:rPr lang="en-US" sz="2400" b="1" u="sng" dirty="0" smtClean="0">
                <a:solidFill>
                  <a:schemeClr val="tx1"/>
                </a:solidFill>
                <a:latin typeface="Comic Sans MS" pitchFamily="66" charset="0"/>
              </a:rPr>
              <a:t>categories:</a:t>
            </a:r>
          </a:p>
          <a:p>
            <a:pPr marL="45720" indent="0" algn="ctr">
              <a:buNone/>
            </a:pPr>
            <a:endParaRPr lang="en-US" sz="2400" b="1" u="sng" dirty="0">
              <a:solidFill>
                <a:schemeClr val="tx1"/>
              </a:solidFill>
              <a:latin typeface="Comic Sans MS" pitchFamily="66" charset="0"/>
            </a:endParaRPr>
          </a:p>
          <a:p>
            <a:pPr marL="560070" indent="-51435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Technological environment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Technological categorization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Competitors and markets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Innovation process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Value added functions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Acquisition and exploitation of technology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560070" indent="-514350">
              <a:buFont typeface="+mj-lt"/>
              <a:buAutoNum type="romanUcPeriod"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91400" cy="544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u="sng" dirty="0" smtClean="0">
                <a:solidFill>
                  <a:schemeClr val="accent6"/>
                </a:solidFill>
                <a:latin typeface="Comic Sans MS" pitchFamily="66" charset="0"/>
              </a:rPr>
              <a:t>Acquisition of technology</a:t>
            </a:r>
          </a:p>
          <a:p>
            <a:pPr marL="45720" indent="0" algn="ctr">
              <a:buNone/>
            </a:pPr>
            <a:endParaRPr lang="en-US" sz="2400" b="1" u="sng" dirty="0" smtClean="0">
              <a:solidFill>
                <a:schemeClr val="accent6"/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Using internal R&amp;D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Participating in joint venture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Contracting out for R&amp;D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Licensing  of technology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Buying the technology</a:t>
            </a:r>
          </a:p>
          <a:p>
            <a:pPr marL="502920" indent="-457200">
              <a:buFont typeface="+mj-lt"/>
              <a:buAutoNum type="arabicPeriod"/>
            </a:pPr>
            <a:endParaRPr lang="en-US" sz="2400" dirty="0">
              <a:solidFill>
                <a:schemeClr val="accent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543800" cy="49072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Comic Sans MS" pitchFamily="66" charset="0"/>
              </a:rPr>
              <a:t>5 factors upon which a company can make acquisition decision</a:t>
            </a:r>
          </a:p>
          <a:p>
            <a:pPr marL="45720" indent="0" algn="ctr">
              <a:buNone/>
            </a:pPr>
            <a:endParaRPr lang="en-US" sz="2400" b="1" u="sng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Companies relative standing in the technology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Urgency of acquisition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Level of commitment to the acquisition 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Technology position on the life cycle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The classification of the technology.</a:t>
            </a:r>
          </a:p>
          <a:p>
            <a:pPr marL="502920" indent="-4572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Comic Sans MS" pitchFamily="66" charset="0"/>
              </a:rPr>
              <a:t>Technology Transfer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International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Regional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Cross industry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Interfirm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Intrafirm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mic Sans MS" pitchFamily="66" charset="0"/>
              </a:rPr>
              <a:t>Case study:</a:t>
            </a:r>
          </a:p>
          <a:p>
            <a:pPr marL="45720" indent="0">
              <a:buNone/>
            </a:pPr>
            <a:r>
              <a:rPr lang="en-US" dirty="0" smtClean="0">
                <a:latin typeface="Comic Sans MS" pitchFamily="66" charset="0"/>
              </a:rPr>
              <a:t>Hero -</a:t>
            </a:r>
            <a:r>
              <a:rPr lang="en-US" dirty="0" err="1" smtClean="0">
                <a:latin typeface="Comic Sans MS" pitchFamily="66" charset="0"/>
              </a:rPr>
              <a:t>honda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kodak,Tata</a:t>
            </a:r>
            <a:r>
              <a:rPr lang="en-US" dirty="0" smtClean="0">
                <a:latin typeface="Comic Sans MS" pitchFamily="66" charset="0"/>
              </a:rPr>
              <a:t> steel &amp; </a:t>
            </a:r>
            <a:r>
              <a:rPr lang="en-US" dirty="0" err="1" smtClean="0">
                <a:latin typeface="Comic Sans MS" pitchFamily="66" charset="0"/>
              </a:rPr>
              <a:t>corus,Tata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nano,Xerox</a:t>
            </a:r>
            <a:endParaRPr lang="en-U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525000" cy="7232855"/>
          </a:xfrm>
        </p:spPr>
      </p:pic>
    </p:spTree>
    <p:extLst>
      <p:ext uri="{BB962C8B-B14F-4D97-AF65-F5344CB8AC3E}">
        <p14:creationId xmlns:p14="http://schemas.microsoft.com/office/powerpoint/2010/main" val="10633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514600"/>
            <a:ext cx="6400800" cy="347472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What is Management ?</a:t>
            </a:r>
          </a:p>
          <a:p>
            <a:pPr marL="4572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Comic Sans MS" pitchFamily="66" charset="0"/>
              </a:rPr>
              <a:t>What it technology?</a:t>
            </a:r>
            <a:endParaRPr lang="en-US" sz="4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5200" cy="51358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 smtClean="0">
                <a:latin typeface="Comic Sans MS" pitchFamily="66" charset="0"/>
              </a:rPr>
              <a:t>Technology:</a:t>
            </a:r>
          </a:p>
          <a:p>
            <a:pPr marL="45720" indent="0" algn="just">
              <a:buNone/>
            </a:pPr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In simple terms</a:t>
            </a:r>
            <a:r>
              <a:rPr lang="en-US" dirty="0" smtClean="0">
                <a:latin typeface="Comic Sans MS" pitchFamily="66" charset="0"/>
              </a:rPr>
              <a:t>, Technology is the way we do    </a:t>
            </a:r>
          </a:p>
          <a:p>
            <a:pPr marL="45720" indent="0" algn="just"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things. A practical implementation of knowledge , a means of aiding human endeavour </a:t>
            </a:r>
          </a:p>
          <a:p>
            <a:pPr marL="45720" indent="0" algn="just">
              <a:buNone/>
            </a:pPr>
            <a:r>
              <a:rPr lang="en-US" dirty="0" smtClean="0">
                <a:latin typeface="Comic Sans MS" pitchFamily="66" charset="0"/>
              </a:rPr>
              <a:t>Technology is not only hardware , but consists of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dirty="0" smtClean="0">
                <a:latin typeface="Comic Sans MS" pitchFamily="66" charset="0"/>
              </a:rPr>
              <a:t> interdependent codetermining  and equally important components:-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Hardware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Software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Brain ware (Know why)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24200"/>
            <a:ext cx="3993866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24175"/>
            <a:ext cx="5238750" cy="3933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905"/>
            <a:ext cx="6099762" cy="6095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6096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371600"/>
            <a:ext cx="523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 smtClean="0">
                <a:latin typeface="Comic Sans MS" pitchFamily="66" charset="0"/>
              </a:rPr>
              <a:t>What went wrong with Kodak?</a:t>
            </a:r>
          </a:p>
          <a:p>
            <a:pPr marL="45720" indent="0">
              <a:buNone/>
            </a:pP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87087"/>
            <a:ext cx="2057400" cy="190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5400"/>
            <a:ext cx="3748391" cy="2498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310086"/>
            <a:ext cx="2428827" cy="2428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62800" cy="4907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mic Sans MS" pitchFamily="66" charset="0"/>
              </a:rPr>
              <a:t>Filed for bankruptcy protection in 2012</a:t>
            </a:r>
          </a:p>
          <a:p>
            <a:pPr marL="45720" indent="0">
              <a:buNone/>
            </a:pPr>
            <a:r>
              <a:rPr lang="en-US" dirty="0" smtClean="0">
                <a:latin typeface="Comic Sans MS" pitchFamily="66" charset="0"/>
              </a:rPr>
              <a:t>Because of Sluggish response to adapt modern technology</a:t>
            </a:r>
          </a:p>
          <a:p>
            <a:pPr marL="45720" indent="0">
              <a:buNone/>
            </a:pPr>
            <a:r>
              <a:rPr lang="en-US" dirty="0" smtClean="0">
                <a:latin typeface="Comic Sans MS" pitchFamily="66" charset="0"/>
              </a:rPr>
              <a:t>Learning's:</a:t>
            </a:r>
          </a:p>
          <a:p>
            <a:pPr marL="45720" indent="0"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Marketing is not the art of selling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products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Marketing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 tasked with keeping the company relevant to their customers’ needs</a:t>
            </a:r>
          </a:p>
        </p:txBody>
      </p:sp>
    </p:spTree>
    <p:extLst>
      <p:ext uri="{BB962C8B-B14F-4D97-AF65-F5344CB8AC3E}">
        <p14:creationId xmlns:p14="http://schemas.microsoft.com/office/powerpoint/2010/main" val="22130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7600" cy="544068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sz="3000" b="1" u="sng" dirty="0" smtClean="0">
                <a:solidFill>
                  <a:srgbClr val="FF0000"/>
                </a:solidFill>
                <a:latin typeface="Comic Sans MS" pitchFamily="66" charset="0"/>
              </a:rPr>
              <a:t>Critical factors in managing technology</a:t>
            </a:r>
          </a:p>
          <a:p>
            <a:pPr algn="ctr"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Invention(A new composite material, a completely new software, a new manufactured product- An idea which is new to the world)</a:t>
            </a:r>
          </a:p>
          <a:p>
            <a:pPr marL="45720" indent="0"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Innovation(First use of an idea in an organization not new to the world, it may be a change in industrial practice which may improve productivity or a change in marketing which may increase sells)</a:t>
            </a:r>
          </a:p>
          <a:p>
            <a:pPr marL="45720" indent="0"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Timing (Timing of introducing follow up technology to the market place)</a:t>
            </a:r>
          </a:p>
          <a:p>
            <a:pPr algn="ctr">
              <a:buFont typeface="Wingdings" pitchFamily="2" charset="2"/>
              <a:buChar char="q"/>
            </a:pPr>
            <a:endParaRPr lang="en-US" dirty="0" smtClean="0">
              <a:latin typeface="Comic Sans MS" pitchFamily="66" charset="0"/>
            </a:endParaRPr>
          </a:p>
          <a:p>
            <a:pPr algn="ctr">
              <a:buFont typeface="Wingdings" pitchFamily="2" charset="2"/>
              <a:buChar char="q"/>
            </a:pPr>
            <a:endParaRPr lang="en-US" dirty="0">
              <a:latin typeface="Comic Sans MS" pitchFamily="66" charset="0"/>
            </a:endParaRPr>
          </a:p>
          <a:p>
            <a:pPr algn="ctr">
              <a:buFont typeface="Wingdings" pitchFamily="2" charset="2"/>
              <a:buChar char="q"/>
            </a:pPr>
            <a:r>
              <a:rPr lang="en-US" dirty="0" smtClean="0">
                <a:latin typeface="Comic Sans MS" pitchFamily="66" charset="0"/>
              </a:rPr>
              <a:t>Case Study: Tata Nano</a:t>
            </a:r>
          </a:p>
          <a:p>
            <a:pPr marL="45720" indent="0" algn="ctr"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latin typeface="Comic Sans MS" pitchFamily="66" charset="0"/>
              </a:rPr>
              <a:t/>
            </a:r>
            <a:br>
              <a:rPr lang="en-US" sz="2000" dirty="0" smtClean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 smtClean="0">
                <a:latin typeface="Comic Sans MS" pitchFamily="66" charset="0"/>
              </a:rPr>
              <a:t/>
            </a:r>
            <a:br>
              <a:rPr lang="en-US" sz="2000" dirty="0" smtClean="0">
                <a:latin typeface="Comic Sans MS" pitchFamily="66" charset="0"/>
              </a:rPr>
            </a:br>
            <a:r>
              <a:rPr lang="en-US" sz="2000" dirty="0" smtClean="0">
                <a:latin typeface="Comic Sans MS" pitchFamily="66" charset="0"/>
              </a:rPr>
              <a:t/>
            </a:r>
            <a:br>
              <a:rPr lang="en-US" sz="2000" dirty="0" smtClean="0">
                <a:latin typeface="Comic Sans MS" pitchFamily="66" charset="0"/>
              </a:rPr>
            </a:b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Design innovation (instrument cluster at the center of dashboard , one wiper)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Material Innovation(wheels at the extreme edge of the car frame)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Supply Chain innovation(modular kits , using third party to reach customers)</a:t>
            </a:r>
          </a:p>
          <a:p>
            <a:pPr marL="45720" indent="0">
              <a:buNone/>
            </a:pPr>
            <a:endParaRPr lang="en-US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466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Technology life cycle</a:t>
            </a:r>
          </a:p>
          <a:p>
            <a:pPr marL="45720" indent="0" algn="just">
              <a:buNone/>
            </a:pPr>
            <a:endParaRPr 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84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7600" cy="5669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Process of technological innovation: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Basic research(Scientific discovery)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Applied research(solving problems with basic research)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Technological development(Prototype)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Technology implementation( Successful commercial introduction-cost, safety, environmental consideration )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Production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Marketing(market assessment , distribution, promotion, measuring consumer behavior)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Proliferation(widespread use and dominance)</a:t>
            </a:r>
          </a:p>
          <a:p>
            <a:pPr marL="502920" indent="-457200">
              <a:buFont typeface="+mj-lt"/>
              <a:buAutoNum type="arabicParenR"/>
            </a:pPr>
            <a:r>
              <a:rPr lang="en-US" dirty="0" smtClean="0">
                <a:latin typeface="Comic Sans MS" pitchFamily="66" charset="0"/>
              </a:rPr>
              <a:t>Technology enhancement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337</TotalTime>
  <Words>381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Management of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Technology</dc:title>
  <dc:creator>IORY</dc:creator>
  <cp:lastModifiedBy>IORY</cp:lastModifiedBy>
  <cp:revision>24</cp:revision>
  <dcterms:created xsi:type="dcterms:W3CDTF">2006-08-16T00:00:00Z</dcterms:created>
  <dcterms:modified xsi:type="dcterms:W3CDTF">2019-10-25T18:58:13Z</dcterms:modified>
</cp:coreProperties>
</file>