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93" r:id="rId6"/>
    <p:sldId id="260" r:id="rId7"/>
    <p:sldId id="294" r:id="rId8"/>
    <p:sldId id="297" r:id="rId9"/>
    <p:sldId id="298" r:id="rId10"/>
    <p:sldId id="299" r:id="rId11"/>
    <p:sldId id="261" r:id="rId12"/>
    <p:sldId id="313" r:id="rId13"/>
    <p:sldId id="314" r:id="rId14"/>
    <p:sldId id="295" r:id="rId15"/>
    <p:sldId id="296" r:id="rId16"/>
    <p:sldId id="262" r:id="rId17"/>
    <p:sldId id="301" r:id="rId18"/>
    <p:sldId id="315" r:id="rId19"/>
    <p:sldId id="316" r:id="rId20"/>
    <p:sldId id="306" r:id="rId21"/>
    <p:sldId id="317" r:id="rId22"/>
    <p:sldId id="318" r:id="rId23"/>
    <p:sldId id="310" r:id="rId24"/>
    <p:sldId id="319" r:id="rId25"/>
    <p:sldId id="312" r:id="rId26"/>
    <p:sldId id="305" r:id="rId27"/>
    <p:sldId id="309" r:id="rId28"/>
    <p:sldId id="292" r:id="rId29"/>
    <p:sldId id="267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A6A7-E629-45CC-A8C3-EDDABD93754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360E7-BE19-4E12-859C-F480BD3F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0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9C45-A171-4CFD-86F7-914C77D473B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B402-9599-4F5A-A995-B6F4FA7A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3891" y="774441"/>
            <a:ext cx="12265891" cy="22164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</a:t>
            </a:r>
            <a:r>
              <a:rPr lang="en-US" sz="3200" dirty="0"/>
              <a:t>Web Application on Forecasting the Bitcoin Prices of Next day using ML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402770" y="4749751"/>
            <a:ext cx="2811923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/>
              <a:t>Md Iftekhar Hossain Tushar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 err="1"/>
              <a:t>B.Sc</a:t>
            </a:r>
            <a:r>
              <a:rPr lang="en-US" sz="1600" dirty="0"/>
              <a:t>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Level : 4  Semester : </a:t>
            </a:r>
            <a:r>
              <a:rPr lang="en-US" sz="1600" dirty="0" smtClean="0"/>
              <a:t>II</a:t>
            </a:r>
            <a:endParaRPr lang="en-US" sz="1600" dirty="0"/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Student ID : 1902061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64294" y="4516016"/>
            <a:ext cx="2463282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105032" y="4516016"/>
            <a:ext cx="245395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558984" y="4516016"/>
            <a:ext cx="281503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032885" y="3937518"/>
            <a:ext cx="10341129" cy="578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Presenting by :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608007" y="4749751"/>
            <a:ext cx="2815031" cy="1392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/>
              <a:t>Azizur Rahman Maruf</a:t>
            </a:r>
          </a:p>
          <a:p>
            <a:pPr algn="l">
              <a:lnSpc>
                <a:spcPct val="100000"/>
              </a:lnSpc>
            </a:pPr>
            <a:r>
              <a:rPr lang="en-US" sz="1600" dirty="0" err="1"/>
              <a:t>B.Sc</a:t>
            </a:r>
            <a:r>
              <a:rPr lang="en-US" sz="1600" dirty="0"/>
              <a:t> (engineering) in CSE</a:t>
            </a:r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Level : 4  Semester : </a:t>
            </a:r>
            <a:r>
              <a:rPr lang="en-US" sz="1600" dirty="0" smtClean="0"/>
              <a:t>II</a:t>
            </a:r>
            <a:endParaRPr lang="en-US" sz="1600" dirty="0"/>
          </a:p>
          <a:p>
            <a:pPr algn="l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Student ID : 1902029 </a:t>
            </a:r>
          </a:p>
        </p:txBody>
      </p:sp>
    </p:spTree>
    <p:extLst>
      <p:ext uri="{BB962C8B-B14F-4D97-AF65-F5344CB8AC3E}">
        <p14:creationId xmlns:p14="http://schemas.microsoft.com/office/powerpoint/2010/main" val="385664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5453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Evaluation of models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53271"/>
              </p:ext>
            </p:extLst>
          </p:nvPr>
        </p:nvGraphicFramePr>
        <p:xfrm>
          <a:off x="2186618" y="2201418"/>
          <a:ext cx="6066122" cy="39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122">
                  <a:extLst>
                    <a:ext uri="{9D8B030D-6E8A-4147-A177-3AD203B41FA5}">
                      <a16:colId xmlns:a16="http://schemas.microsoft.com/office/drawing/2014/main" val="15360382"/>
                    </a:ext>
                  </a:extLst>
                </a:gridCol>
              </a:tblGrid>
              <a:tr h="5793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Measurement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Scores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10603"/>
                  </a:ext>
                </a:extLst>
              </a:tr>
              <a:tr h="306225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Mean Absolute Error (MAE)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Mean Absolute Percentage Error (MAPE)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Symmetric Mean Absolute Percentage Error (MAPE)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 Square Error (MSE)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Root Mean Square Error (RMSE)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 Percentage Deviation (MPD)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R-square(R2)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Elapsed_time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77716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87947" y="1286160"/>
            <a:ext cx="9005456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For the measurement of the difference between actual an predicted value we used 5 type of magnitude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18328"/>
            <a:ext cx="3619947" cy="3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9963" y="1123950"/>
            <a:ext cx="99106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Hardware </a:t>
            </a:r>
            <a:r>
              <a:rPr lang="en-US" b="1" dirty="0"/>
              <a:t>Requirements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Computer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CPU</a:t>
            </a:r>
            <a:r>
              <a:rPr lang="en-US" dirty="0"/>
              <a:t>: Modern multi-core processor (e.g., Intel i5/i7 or AMD Ryzen 5/7)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RAM</a:t>
            </a:r>
            <a:r>
              <a:rPr lang="en-US" dirty="0"/>
              <a:t>: Minimum of 8 GB (16 GB recommended for larger datasets)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Storage</a:t>
            </a:r>
            <a:r>
              <a:rPr lang="en-US" dirty="0"/>
              <a:t>: SSD with at least 256 GB of available space (for faster performance and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ample space for data and models)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GPU </a:t>
            </a:r>
            <a:r>
              <a:rPr lang="en-US" dirty="0"/>
              <a:t>(optional but recommended for deep learning models): NVIDIA GPU with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CUDA support (e.g., GTX 1060 or higher) if using advanced ML models like MLP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 LSTM</a:t>
            </a:r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US" b="1" dirty="0"/>
              <a:t>Internet Connection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A stable internet connection for downloading datasets, libraries, and updates.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4E52B5-BD5D-47AA-801C-C0395D33B653}"/>
              </a:ext>
            </a:extLst>
          </p:cNvPr>
          <p:cNvSpPr txBox="1">
            <a:spLocks/>
          </p:cNvSpPr>
          <p:nvPr/>
        </p:nvSpPr>
        <p:spPr>
          <a:xfrm>
            <a:off x="1784652" y="352425"/>
            <a:ext cx="8839805" cy="771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Requirements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9963" y="1014222"/>
            <a:ext cx="99106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Software Requirements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Operating System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Windows, </a:t>
            </a:r>
            <a:r>
              <a:rPr lang="en-US" dirty="0" err="1"/>
              <a:t>macOS</a:t>
            </a:r>
            <a:r>
              <a:rPr lang="en-US" dirty="0"/>
              <a:t>, or Linux (ensure compatibility with the required software)</a:t>
            </a:r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US" b="1" dirty="0"/>
              <a:t>Python Environment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Python</a:t>
            </a:r>
            <a:r>
              <a:rPr lang="en-US" dirty="0"/>
              <a:t>: Version 3.7 or higher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Package Manager</a:t>
            </a:r>
            <a:r>
              <a:rPr lang="en-US" dirty="0"/>
              <a:t>: pip or </a:t>
            </a:r>
            <a:r>
              <a:rPr lang="en-US" dirty="0" err="1"/>
              <a:t>conda</a:t>
            </a:r>
            <a:r>
              <a:rPr lang="en-US" dirty="0"/>
              <a:t> (for managing Python packages)</a:t>
            </a:r>
          </a:p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lang="en-US" b="1" dirty="0"/>
              <a:t>Python Libraries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Data Manipulation</a:t>
            </a:r>
            <a:r>
              <a:rPr lang="en-US" dirty="0"/>
              <a:t>: pandas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Numerical Computing</a:t>
            </a:r>
            <a:r>
              <a:rPr lang="en-US" dirty="0"/>
              <a:t>: </a:t>
            </a:r>
            <a:r>
              <a:rPr lang="en-US" dirty="0" err="1"/>
              <a:t>numpy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Machine Learning</a:t>
            </a:r>
            <a:r>
              <a:rPr lang="en-US" dirty="0"/>
              <a:t>: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 (for additional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Web Framework</a:t>
            </a:r>
            <a:r>
              <a:rPr lang="en-US" dirty="0"/>
              <a:t>: Flask (for app.py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Model Serialization</a:t>
            </a:r>
            <a:r>
              <a:rPr lang="en-US" dirty="0"/>
              <a:t>: </a:t>
            </a:r>
            <a:r>
              <a:rPr lang="en-US" dirty="0" err="1"/>
              <a:t>joblib</a:t>
            </a:r>
            <a:r>
              <a:rPr lang="en-US" dirty="0"/>
              <a:t> or pickle (for saving and loading models)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4E52B5-BD5D-47AA-801C-C0395D33B653}"/>
              </a:ext>
            </a:extLst>
          </p:cNvPr>
          <p:cNvSpPr txBox="1">
            <a:spLocks/>
          </p:cNvSpPr>
          <p:nvPr/>
        </p:nvSpPr>
        <p:spPr>
          <a:xfrm>
            <a:off x="1784652" y="352425"/>
            <a:ext cx="8839805" cy="771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Requirements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9963" y="1123950"/>
            <a:ext cx="99106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o </a:t>
            </a:r>
            <a:r>
              <a:rPr lang="en-US" b="1" dirty="0"/>
              <a:t>Visualization</a:t>
            </a:r>
            <a:r>
              <a:rPr lang="en-US" dirty="0"/>
              <a:t>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 (optional, for data visualization)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Others</a:t>
            </a:r>
            <a:r>
              <a:rPr lang="en-US" dirty="0"/>
              <a:t>: requests, beautifulsoup4 (if scraping data or handling HTTP requests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Development Tools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IDE/Text Editor</a:t>
            </a:r>
            <a:r>
              <a:rPr lang="en-US" dirty="0"/>
              <a:t>: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PyCharm</a:t>
            </a:r>
            <a:r>
              <a:rPr lang="en-US" dirty="0"/>
              <a:t>, or </a:t>
            </a:r>
            <a:r>
              <a:rPr lang="en-US" dirty="0" err="1"/>
              <a:t>Jupyter</a:t>
            </a:r>
            <a:r>
              <a:rPr lang="en-US" dirty="0"/>
              <a:t> Notebook (for developing and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code)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</a:t>
            </a:r>
            <a:r>
              <a:rPr lang="en-US" b="1" dirty="0"/>
              <a:t>Version Control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(optional, for version control and collaboration)</a:t>
            </a:r>
          </a:p>
          <a:p>
            <a:pPr>
              <a:lnSpc>
                <a:spcPct val="150000"/>
              </a:lnSpc>
            </a:pPr>
            <a:r>
              <a:rPr lang="en-US" dirty="0"/>
              <a:t>5.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Modern browser (e.g., Google Chrome, Mozilla Firefox) to visualize and interact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with the web pages.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6. </a:t>
            </a:r>
            <a:r>
              <a:rPr lang="en-US" b="1" dirty="0"/>
              <a:t>Database </a:t>
            </a:r>
            <a:r>
              <a:rPr lang="en-US" dirty="0"/>
              <a:t>(optional, if needed for storing results):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 SQLite or another lightweight database if you plan to store historical predictions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 user inputs.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4E52B5-BD5D-47AA-801C-C0395D33B653}"/>
              </a:ext>
            </a:extLst>
          </p:cNvPr>
          <p:cNvSpPr txBox="1">
            <a:spLocks/>
          </p:cNvSpPr>
          <p:nvPr/>
        </p:nvSpPr>
        <p:spPr>
          <a:xfrm>
            <a:off x="1784652" y="352425"/>
            <a:ext cx="8839805" cy="771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Requirements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3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6532"/>
            <a:ext cx="10353761" cy="8024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1268963"/>
            <a:ext cx="10353762" cy="523261"/>
          </a:xfrm>
        </p:spPr>
        <p:txBody>
          <a:bodyPr>
            <a:normAutofit/>
          </a:bodyPr>
          <a:lstStyle/>
          <a:p>
            <a:r>
              <a:rPr lang="en-US" dirty="0" smtClean="0"/>
              <a:t>Here we have briefly shown steps that we have perform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83" y="1792224"/>
            <a:ext cx="7828383" cy="4345520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066195" y="6084803"/>
            <a:ext cx="10353762" cy="52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Figure: Proposed System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14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7091"/>
            <a:ext cx="10353761" cy="1246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7009" y="1341120"/>
            <a:ext cx="50474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Steps to follow: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Dataset &amp;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Train-Test 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Train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Pag</a:t>
            </a:r>
            <a:r>
              <a:rPr lang="en-US" sz="2400" dirty="0" smtClean="0"/>
              <a:t>e design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</a:t>
            </a:r>
            <a:r>
              <a:rPr lang="en-US" sz="2400" dirty="0"/>
              <a:t>with </a:t>
            </a:r>
            <a:r>
              <a:rPr lang="en-US" sz="2400" dirty="0" smtClean="0"/>
              <a:t>app.py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Deployment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1758696"/>
            <a:ext cx="397764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52" y="544287"/>
            <a:ext cx="8839805" cy="827313"/>
          </a:xfrm>
        </p:spPr>
        <p:txBody>
          <a:bodyPr/>
          <a:lstStyle/>
          <a:p>
            <a:r>
              <a:rPr lang="en-US" dirty="0" smtClean="0"/>
              <a:t>Dataset &amp; Preprocessing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73D11-D547-43B2-AAEC-5267898E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218" y="1930400"/>
            <a:ext cx="6687127" cy="3846942"/>
          </a:xfrm>
        </p:spPr>
        <p:txBody>
          <a:bodyPr>
            <a:normAutofit/>
          </a:bodyPr>
          <a:lstStyle/>
          <a:p>
            <a:r>
              <a:rPr lang="en-US" dirty="0" smtClean="0"/>
              <a:t>As dataset we have collected Bitcoin historical time series data from </a:t>
            </a:r>
            <a:r>
              <a:rPr lang="en-US" dirty="0" smtClean="0">
                <a:solidFill>
                  <a:srgbClr val="FFFF00"/>
                </a:solidFill>
              </a:rPr>
              <a:t>September 17, 2014 to July 31, 2024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Dropped the </a:t>
            </a:r>
            <a:r>
              <a:rPr lang="en-US" dirty="0" smtClean="0">
                <a:solidFill>
                  <a:srgbClr val="FFFF00"/>
                </a:solidFill>
              </a:rPr>
              <a:t>Adj Column and Volume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set </a:t>
            </a:r>
            <a:r>
              <a:rPr lang="en-US" dirty="0" smtClean="0">
                <a:solidFill>
                  <a:srgbClr val="FFFF00"/>
                </a:solidFill>
              </a:rPr>
              <a:t>Date </a:t>
            </a:r>
            <a:r>
              <a:rPr lang="en-US" dirty="0" smtClean="0"/>
              <a:t>column as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index</a:t>
            </a:r>
            <a:r>
              <a:rPr lang="en-US" dirty="0"/>
              <a:t> for farther processing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correlation of features are so high, we separated all as </a:t>
            </a:r>
            <a:r>
              <a:rPr lang="en-US" dirty="0" smtClean="0">
                <a:solidFill>
                  <a:srgbClr val="FFFF00"/>
                </a:solidFill>
              </a:rPr>
              <a:t>independent dataset</a:t>
            </a: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FF00"/>
                </a:solidFill>
              </a:rPr>
              <a:t>reshaped</a:t>
            </a:r>
            <a:r>
              <a:rPr lang="en-US" dirty="0" smtClean="0"/>
              <a:t> all features within a similar range, </a:t>
            </a:r>
            <a:r>
              <a:rPr lang="en-US" dirty="0" smtClean="0">
                <a:solidFill>
                  <a:srgbClr val="FFFF00"/>
                </a:solidFill>
              </a:rPr>
              <a:t>Min-Max scaler </a:t>
            </a:r>
            <a:r>
              <a:rPr lang="en-US" dirty="0" smtClean="0"/>
              <a:t>is used.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1523998"/>
            <a:ext cx="3916218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6401"/>
            <a:ext cx="10353761" cy="1228436"/>
          </a:xfrm>
        </p:spPr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824664"/>
              </p:ext>
            </p:extLst>
          </p:nvPr>
        </p:nvGraphicFramePr>
        <p:xfrm>
          <a:off x="1625600" y="1884217"/>
          <a:ext cx="9208656" cy="342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016">
                  <a:extLst>
                    <a:ext uri="{9D8B030D-6E8A-4147-A177-3AD203B41FA5}">
                      <a16:colId xmlns:a16="http://schemas.microsoft.com/office/drawing/2014/main" val="3900233967"/>
                    </a:ext>
                  </a:extLst>
                </a:gridCol>
                <a:gridCol w="5905640">
                  <a:extLst>
                    <a:ext uri="{9D8B030D-6E8A-4147-A177-3AD203B41FA5}">
                      <a16:colId xmlns:a16="http://schemas.microsoft.com/office/drawing/2014/main" val="2432105734"/>
                    </a:ext>
                  </a:extLst>
                </a:gridCol>
              </a:tblGrid>
              <a:tr h="114223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Splitting 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 span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90345"/>
                  </a:ext>
                </a:extLst>
              </a:tr>
              <a:tr h="114223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Train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(80%)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September 17, 2014 to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August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10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2022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84724"/>
                  </a:ext>
                </a:extLst>
              </a:tr>
              <a:tr h="114223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Test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(20%)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August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11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2022 to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July 31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2024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9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4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0624"/>
            <a:ext cx="10353761" cy="1143001"/>
          </a:xfrm>
        </p:spPr>
        <p:txBody>
          <a:bodyPr/>
          <a:lstStyle/>
          <a:p>
            <a:r>
              <a:rPr lang="en-US" sz="3600" dirty="0"/>
              <a:t>Train </a:t>
            </a:r>
            <a:r>
              <a:rPr lang="en-US" sz="3600" dirty="0" smtClean="0"/>
              <a:t>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1669285"/>
            <a:ext cx="4679251" cy="3707387"/>
          </a:xfrm>
        </p:spPr>
      </p:pic>
      <p:sp>
        <p:nvSpPr>
          <p:cNvPr id="6" name="Rectangle 5"/>
          <p:cNvSpPr/>
          <p:nvPr/>
        </p:nvSpPr>
        <p:spPr>
          <a:xfrm>
            <a:off x="649224" y="1814818"/>
            <a:ext cx="5934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forecast Bitcoin prices, </a:t>
            </a:r>
            <a:r>
              <a:rPr lang="en-US" dirty="0">
                <a:solidFill>
                  <a:srgbClr val="FFFF00"/>
                </a:solidFill>
              </a:rPr>
              <a:t>Linear Regression</a:t>
            </a:r>
            <a:r>
              <a:rPr lang="en-US" dirty="0"/>
              <a:t>, a widely-used and straightforward </a:t>
            </a:r>
            <a:r>
              <a:rPr lang="en-US" dirty="0" smtClean="0"/>
              <a:t>machine learning </a:t>
            </a:r>
            <a:r>
              <a:rPr lang="en-US" dirty="0"/>
              <a:t>model, is </a:t>
            </a:r>
            <a:r>
              <a:rPr lang="en-US" dirty="0" smtClean="0">
                <a:solidFill>
                  <a:srgbClr val="FFFF00"/>
                </a:solidFill>
              </a:rPr>
              <a:t>trained </a:t>
            </a:r>
            <a:r>
              <a:rPr lang="en-US" dirty="0">
                <a:solidFill>
                  <a:srgbClr val="FFFF00"/>
                </a:solidFill>
              </a:rPr>
              <a:t>to each of these four datasets</a:t>
            </a:r>
            <a:r>
              <a:rPr lang="en-US" dirty="0"/>
              <a:t>. </a:t>
            </a:r>
            <a:r>
              <a:rPr lang="en-US" dirty="0" smtClean="0"/>
              <a:t>After </a:t>
            </a:r>
            <a:r>
              <a:rPr lang="en-US" dirty="0"/>
              <a:t>training the models on these datasets, each trained </a:t>
            </a:r>
            <a:r>
              <a:rPr lang="en-US" dirty="0">
                <a:solidFill>
                  <a:srgbClr val="FFFF00"/>
                </a:solidFill>
              </a:rPr>
              <a:t>model is saved as a pickle file</a:t>
            </a:r>
            <a:r>
              <a:rPr lang="en-US" dirty="0"/>
              <a:t>. </a:t>
            </a:r>
            <a:r>
              <a:rPr lang="en-US" dirty="0" smtClean="0"/>
              <a:t>This results </a:t>
            </a:r>
            <a:r>
              <a:rPr lang="en-US" dirty="0"/>
              <a:t>in four separate pickle files, each dedicated to predicting one of the price metrics: </a:t>
            </a:r>
            <a:r>
              <a:rPr lang="en-US" dirty="0" smtClean="0">
                <a:solidFill>
                  <a:srgbClr val="FFFF00"/>
                </a:solidFill>
              </a:rPr>
              <a:t>closing price</a:t>
            </a:r>
            <a:r>
              <a:rPr lang="en-US" dirty="0">
                <a:solidFill>
                  <a:srgbClr val="FFFF00"/>
                </a:solidFill>
              </a:rPr>
              <a:t>, opening price, highest price, and lowest price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4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382556"/>
            <a:ext cx="10718916" cy="1107916"/>
          </a:xfrm>
        </p:spPr>
        <p:txBody>
          <a:bodyPr>
            <a:normAutofit/>
          </a:bodyPr>
          <a:lstStyle/>
          <a:p>
            <a:r>
              <a:rPr lang="en-US" sz="3200" dirty="0"/>
              <a:t>Train </a:t>
            </a:r>
            <a:r>
              <a:rPr lang="en-US" sz="3200" dirty="0" smtClean="0"/>
              <a:t>models (</a:t>
            </a:r>
            <a:r>
              <a:rPr lang="en-US" sz="3200" dirty="0" err="1" smtClean="0"/>
              <a:t>Cont</a:t>
            </a:r>
            <a:r>
              <a:rPr lang="en-US" sz="3200" dirty="0" smtClean="0"/>
              <a:t>…)</a:t>
            </a:r>
            <a:br>
              <a:rPr lang="en-US" sz="3200" dirty="0" smtClean="0"/>
            </a:br>
            <a:r>
              <a:rPr lang="en-US" sz="2400" dirty="0" smtClean="0">
                <a:effectLst/>
              </a:rPr>
              <a:t>Measurement Scores</a:t>
            </a:r>
            <a:r>
              <a:rPr lang="en-US" sz="2400" dirty="0" smtClean="0"/>
              <a:t> 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57734"/>
              </p:ext>
            </p:extLst>
          </p:nvPr>
        </p:nvGraphicFramePr>
        <p:xfrm>
          <a:off x="1581910" y="1691639"/>
          <a:ext cx="8578090" cy="452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5618">
                  <a:extLst>
                    <a:ext uri="{9D8B030D-6E8A-4147-A177-3AD203B41FA5}">
                      <a16:colId xmlns:a16="http://schemas.microsoft.com/office/drawing/2014/main" val="2703292433"/>
                    </a:ext>
                  </a:extLst>
                </a:gridCol>
                <a:gridCol w="1715618">
                  <a:extLst>
                    <a:ext uri="{9D8B030D-6E8A-4147-A177-3AD203B41FA5}">
                      <a16:colId xmlns:a16="http://schemas.microsoft.com/office/drawing/2014/main" val="127558486"/>
                    </a:ext>
                  </a:extLst>
                </a:gridCol>
                <a:gridCol w="1715618">
                  <a:extLst>
                    <a:ext uri="{9D8B030D-6E8A-4147-A177-3AD203B41FA5}">
                      <a16:colId xmlns:a16="http://schemas.microsoft.com/office/drawing/2014/main" val="2349678100"/>
                    </a:ext>
                  </a:extLst>
                </a:gridCol>
                <a:gridCol w="1715618">
                  <a:extLst>
                    <a:ext uri="{9D8B030D-6E8A-4147-A177-3AD203B41FA5}">
                      <a16:colId xmlns:a16="http://schemas.microsoft.com/office/drawing/2014/main" val="1832409656"/>
                    </a:ext>
                  </a:extLst>
                </a:gridCol>
                <a:gridCol w="1715618">
                  <a:extLst>
                    <a:ext uri="{9D8B030D-6E8A-4147-A177-3AD203B41FA5}">
                      <a16:colId xmlns:a16="http://schemas.microsoft.com/office/drawing/2014/main" val="355999376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Measurement Scales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Close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High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Low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1515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Elapsed time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0.002989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0.002997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0.002687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0.018995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4729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653.8944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556.6622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589.2676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656.0244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3788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MAPE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1.726743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1.497406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1.581253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1.73588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312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SMAPE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1.72981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1.50332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1.57989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1.73889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60443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MSE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1149013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836404.4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952702.5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1149550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82489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RMSE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1071.92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914.5515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976.0648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1072.171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26207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MPD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0.90945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0.77422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0.81957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0.91241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34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0.996164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0.99732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0.996645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0.996148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5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0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58" y="403640"/>
            <a:ext cx="11675534" cy="1075074"/>
          </a:xfrm>
        </p:spPr>
        <p:txBody>
          <a:bodyPr>
            <a:normAutofit/>
          </a:bodyPr>
          <a:lstStyle/>
          <a:p>
            <a:r>
              <a:rPr lang="en-US" dirty="0"/>
              <a:t>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55" y="1644073"/>
            <a:ext cx="5310908" cy="414712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 smtClean="0"/>
              <a:t>Cryptocurrency</a:t>
            </a:r>
          </a:p>
          <a:p>
            <a:r>
              <a:rPr lang="en-US" sz="2400" dirty="0" smtClean="0"/>
              <a:t>Why prediction on Cryptocurrency</a:t>
            </a:r>
          </a:p>
          <a:p>
            <a:r>
              <a:rPr lang="en-US" sz="2400" dirty="0" smtClean="0"/>
              <a:t>Literature Review</a:t>
            </a:r>
          </a:p>
          <a:p>
            <a:r>
              <a:rPr lang="en-US" sz="2400" dirty="0"/>
              <a:t>Dataset</a:t>
            </a:r>
          </a:p>
          <a:p>
            <a:r>
              <a:rPr lang="en-US" sz="2400" dirty="0"/>
              <a:t> Linear regression For </a:t>
            </a:r>
            <a:r>
              <a:rPr lang="en-US" sz="2400" dirty="0" smtClean="0"/>
              <a:t>prediction</a:t>
            </a:r>
          </a:p>
          <a:p>
            <a:r>
              <a:rPr lang="en-US" sz="2400" dirty="0" smtClean="0"/>
              <a:t>Evaluation </a:t>
            </a:r>
            <a:r>
              <a:rPr lang="en-US" sz="2400" dirty="0"/>
              <a:t>of model</a:t>
            </a:r>
          </a:p>
          <a:p>
            <a:r>
              <a:rPr lang="en-US" sz="2400" dirty="0" smtClean="0"/>
              <a:t>Requirements</a:t>
            </a:r>
            <a:endParaRPr lang="en-US" sz="2400" dirty="0"/>
          </a:p>
          <a:p>
            <a:r>
              <a:rPr lang="en-US" sz="2400" dirty="0"/>
              <a:t>Proposed </a:t>
            </a:r>
            <a:r>
              <a:rPr lang="en-US" sz="2400" dirty="0" smtClean="0"/>
              <a:t>System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45442" y="1644073"/>
            <a:ext cx="4166254" cy="434109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Implementation</a:t>
            </a:r>
            <a:endParaRPr lang="en-US" sz="2400" dirty="0"/>
          </a:p>
          <a:p>
            <a:r>
              <a:rPr lang="en-US" sz="2400" dirty="0" smtClean="0"/>
              <a:t>Dataset &amp; Preprocessing</a:t>
            </a:r>
          </a:p>
          <a:p>
            <a:r>
              <a:rPr lang="en-US" sz="2400" dirty="0" smtClean="0"/>
              <a:t>Train-Test split</a:t>
            </a:r>
          </a:p>
          <a:p>
            <a:r>
              <a:rPr lang="en-US" sz="2400" dirty="0" smtClean="0"/>
              <a:t>Train Model</a:t>
            </a:r>
          </a:p>
          <a:p>
            <a:r>
              <a:rPr lang="en-US" sz="2400" dirty="0" smtClean="0"/>
              <a:t>Web Page design</a:t>
            </a:r>
            <a:endParaRPr lang="en-US" sz="2400" dirty="0" smtClean="0"/>
          </a:p>
          <a:p>
            <a:r>
              <a:rPr lang="en-US" sz="2400" dirty="0" smtClean="0"/>
              <a:t>Integration with App.py</a:t>
            </a:r>
          </a:p>
          <a:p>
            <a:r>
              <a:rPr lang="en-US" sz="2400" dirty="0" smtClean="0"/>
              <a:t>Deployment</a:t>
            </a:r>
            <a:endParaRPr lang="en-US" sz="2400" dirty="0"/>
          </a:p>
          <a:p>
            <a:r>
              <a:rPr lang="en-US" sz="2400" dirty="0" smtClean="0"/>
              <a:t>Findings</a:t>
            </a:r>
            <a:endParaRPr lang="en-US" sz="2400" dirty="0" smtClean="0"/>
          </a:p>
          <a:p>
            <a:r>
              <a:rPr lang="en-US" sz="2400" dirty="0" smtClean="0"/>
              <a:t>Future Enhancement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171" y="1929384"/>
            <a:ext cx="10353761" cy="433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7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382556"/>
            <a:ext cx="10718916" cy="8864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Train </a:t>
            </a:r>
            <a:r>
              <a:rPr lang="en-US" sz="3200" dirty="0" smtClean="0"/>
              <a:t>models (</a:t>
            </a:r>
            <a:r>
              <a:rPr lang="en-US" sz="3200" dirty="0" err="1" smtClean="0"/>
              <a:t>Cont</a:t>
            </a:r>
            <a:r>
              <a:rPr lang="en-US" sz="3200" dirty="0" smtClean="0"/>
              <a:t>…)</a:t>
            </a:r>
            <a:br>
              <a:rPr lang="en-US" sz="3200" dirty="0" smtClean="0"/>
            </a:br>
            <a:r>
              <a:rPr lang="en-US" sz="2200" dirty="0" smtClean="0"/>
              <a:t>Plotting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32" y="1268964"/>
            <a:ext cx="4094988" cy="2160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32" y="3995928"/>
            <a:ext cx="4094988" cy="2130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268963"/>
            <a:ext cx="3913632" cy="2160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3995927"/>
            <a:ext cx="3913632" cy="21305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18378" y="3399782"/>
            <a:ext cx="352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vs Predicted Close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2916" y="3399782"/>
            <a:ext cx="350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vs Predicted Open 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1264" y="6105067"/>
            <a:ext cx="346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Actual vs Predicted High </a:t>
            </a:r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71575" y="6088118"/>
            <a:ext cx="333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vs Predicted Low price</a:t>
            </a:r>
          </a:p>
        </p:txBody>
      </p:sp>
    </p:spTree>
    <p:extLst>
      <p:ext uri="{BB962C8B-B14F-4D97-AF65-F5344CB8AC3E}">
        <p14:creationId xmlns:p14="http://schemas.microsoft.com/office/powerpoint/2010/main" val="672743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382556"/>
            <a:ext cx="10718916" cy="8864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 Page design</a:t>
            </a:r>
            <a:endParaRPr lang="en-US" sz="2700" dirty="0"/>
          </a:p>
        </p:txBody>
      </p:sp>
      <p:sp>
        <p:nvSpPr>
          <p:cNvPr id="12" name="Rectangle 11"/>
          <p:cNvSpPr/>
          <p:nvPr/>
        </p:nvSpPr>
        <p:spPr>
          <a:xfrm>
            <a:off x="2624328" y="4634222"/>
            <a:ext cx="159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Index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26" y="1825172"/>
            <a:ext cx="4816780" cy="2783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97" y="1825172"/>
            <a:ext cx="4776660" cy="27834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62544" y="4658606"/>
            <a:ext cx="159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Predict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7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382556"/>
            <a:ext cx="10718916" cy="886407"/>
          </a:xfrm>
        </p:spPr>
        <p:txBody>
          <a:bodyPr>
            <a:normAutofit/>
          </a:bodyPr>
          <a:lstStyle/>
          <a:p>
            <a:r>
              <a:rPr lang="en-US" sz="2700" dirty="0" smtClean="0"/>
              <a:t>Integration with APP.py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1566862"/>
            <a:ext cx="4535424" cy="41024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20" y="1457236"/>
            <a:ext cx="6099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At the core of the web application’s functionality </a:t>
            </a:r>
            <a:r>
              <a:rPr lang="en-US" dirty="0" smtClean="0"/>
              <a:t>is the </a:t>
            </a:r>
            <a:r>
              <a:rPr lang="en-US" dirty="0">
                <a:solidFill>
                  <a:srgbClr val="FFFF00"/>
                </a:solidFill>
              </a:rPr>
              <a:t>Python script app.py</a:t>
            </a:r>
            <a:r>
              <a:rPr lang="en-US" dirty="0"/>
              <a:t>, which acts as the backend logic that </a:t>
            </a:r>
            <a:r>
              <a:rPr lang="en-US" dirty="0">
                <a:solidFill>
                  <a:srgbClr val="FFFF00"/>
                </a:solidFill>
              </a:rPr>
              <a:t>integrates the front-end </a:t>
            </a:r>
            <a:r>
              <a:rPr lang="en-US" dirty="0" smtClean="0">
                <a:solidFill>
                  <a:srgbClr val="FFFF00"/>
                </a:solidFill>
              </a:rPr>
              <a:t>web pages </a:t>
            </a:r>
            <a:r>
              <a:rPr lang="en-US" dirty="0">
                <a:solidFill>
                  <a:srgbClr val="FFFF00"/>
                </a:solidFill>
              </a:rPr>
              <a:t>with the trained machine learning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backend script manages the flow of data between the </a:t>
            </a:r>
            <a:r>
              <a:rPr lang="en-US" dirty="0" smtClean="0"/>
              <a:t>user interface </a:t>
            </a:r>
            <a:r>
              <a:rPr lang="en-US" dirty="0"/>
              <a:t>and the models. It captures user inputs, passes them to the </a:t>
            </a:r>
            <a:r>
              <a:rPr lang="en-US" dirty="0" smtClean="0"/>
              <a:t>appropriate model</a:t>
            </a:r>
            <a:r>
              <a:rPr lang="en-US" dirty="0"/>
              <a:t>, retrieves the predictions, and then sends this information to the results </a:t>
            </a:r>
            <a:r>
              <a:rPr lang="en-US" dirty="0" smtClean="0"/>
              <a:t>page for </a:t>
            </a:r>
            <a:r>
              <a:rPr lang="en-US" dirty="0"/>
              <a:t>display.</a:t>
            </a:r>
          </a:p>
        </p:txBody>
      </p:sp>
    </p:spTree>
    <p:extLst>
      <p:ext uri="{BB962C8B-B14F-4D97-AF65-F5344CB8AC3E}">
        <p14:creationId xmlns:p14="http://schemas.microsoft.com/office/powerpoint/2010/main" val="215275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68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Deployment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3795" y="1426465"/>
            <a:ext cx="10353762" cy="503964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he </a:t>
            </a:r>
            <a:r>
              <a:rPr lang="en-US" dirty="0">
                <a:solidFill>
                  <a:srgbClr val="FFFF00"/>
                </a:solidFill>
                <a:effectLst/>
              </a:rPr>
              <a:t>App.py file </a:t>
            </a:r>
            <a:r>
              <a:rPr lang="en-US" dirty="0">
                <a:effectLst/>
              </a:rPr>
              <a:t>is the communicator or integrator of two web page named as index page and predict </a:t>
            </a:r>
            <a:r>
              <a:rPr lang="en-US" dirty="0" smtClean="0">
                <a:effectLst/>
              </a:rPr>
              <a:t>page </a:t>
            </a:r>
            <a:r>
              <a:rPr lang="en-US" dirty="0">
                <a:effectLst/>
              </a:rPr>
              <a:t>App.py file gets the inputs from the form of index page 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56" y="2487169"/>
            <a:ext cx="5971637" cy="33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68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Deployment (</a:t>
            </a:r>
            <a:r>
              <a:rPr lang="en-US" sz="3600" dirty="0" err="1" smtClean="0"/>
              <a:t>Cont</a:t>
            </a:r>
            <a:r>
              <a:rPr lang="en-US" sz="3600" dirty="0" smtClean="0"/>
              <a:t>…)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3795" y="1426465"/>
            <a:ext cx="10353762" cy="503964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</a:rPr>
              <a:t>index web page </a:t>
            </a:r>
            <a:r>
              <a:rPr lang="en-US" dirty="0">
                <a:effectLst/>
              </a:rPr>
              <a:t>on the browser which contains mainly a form to give input of Close, Open, High, Low prices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84" y="2423479"/>
            <a:ext cx="6665976" cy="37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11480"/>
            <a:ext cx="10353761" cy="1225296"/>
          </a:xfrm>
        </p:spPr>
        <p:txBody>
          <a:bodyPr/>
          <a:lstStyle/>
          <a:p>
            <a:r>
              <a:rPr lang="en-US" sz="3200" dirty="0"/>
              <a:t>Deployment (</a:t>
            </a:r>
            <a:r>
              <a:rPr lang="en-US" sz="3200" dirty="0" err="1"/>
              <a:t>Cont</a:t>
            </a:r>
            <a:r>
              <a:rPr lang="en-US" sz="3200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2768"/>
            <a:ext cx="10353762" cy="70408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effectLst/>
              </a:rPr>
              <a:t>The predict page </a:t>
            </a:r>
            <a:r>
              <a:rPr lang="en-US" dirty="0">
                <a:effectLst/>
              </a:rPr>
              <a:t>show the results for the next day of Close, Open, High, Low.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17" y="2350008"/>
            <a:ext cx="6754223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6424" y="1819565"/>
            <a:ext cx="5989320" cy="36784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User-Friendly Interface </a:t>
            </a:r>
            <a:r>
              <a:rPr lang="en-US" dirty="0"/>
              <a:t>for Bitcoin </a:t>
            </a:r>
            <a:r>
              <a:rPr lang="en-US" dirty="0" smtClean="0"/>
              <a:t>Prices </a:t>
            </a:r>
            <a:r>
              <a:rPr lang="en-US" dirty="0" smtClean="0"/>
              <a:t>Forecasting.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</a:rPr>
              <a:t>Efficient Integration</a:t>
            </a:r>
            <a:r>
              <a:rPr lang="en-US" dirty="0"/>
              <a:t> of Machine Learning </a:t>
            </a:r>
            <a:r>
              <a:rPr lang="en-US" dirty="0" smtClean="0"/>
              <a:t>Models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eople  looking for concept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98" y="1819565"/>
            <a:ext cx="3961958" cy="37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1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152891"/>
            <a:ext cx="10353762" cy="3345083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would </a:t>
            </a:r>
            <a:r>
              <a:rPr lang="en-US" dirty="0" smtClean="0">
                <a:effectLst/>
              </a:rPr>
              <a:t>like </a:t>
            </a:r>
            <a:r>
              <a:rPr lang="en-US" dirty="0">
                <a:effectLst/>
              </a:rPr>
              <a:t>to consider </a:t>
            </a:r>
            <a:r>
              <a:rPr lang="en-US" dirty="0">
                <a:solidFill>
                  <a:srgbClr val="FFFF00"/>
                </a:solidFill>
                <a:effectLst/>
              </a:rPr>
              <a:t>other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cryptocurrencies (Ethereum, Ripple, </a:t>
            </a:r>
            <a:r>
              <a:rPr lang="en-US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Cardano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) </a:t>
            </a:r>
            <a:r>
              <a:rPr lang="en-US" dirty="0" smtClean="0">
                <a:effectLst/>
              </a:rPr>
              <a:t>to conduct </a:t>
            </a:r>
            <a:r>
              <a:rPr lang="en-US" dirty="0">
                <a:effectLst/>
              </a:rPr>
              <a:t>this experiment on. </a:t>
            </a:r>
            <a:endParaRPr lang="en-US" dirty="0" smtClean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next target is </a:t>
            </a:r>
            <a:r>
              <a:rPr lang="en-US" dirty="0" smtClean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apply the </a:t>
            </a:r>
            <a:r>
              <a:rPr lang="en-US" dirty="0" smtClean="0">
                <a:solidFill>
                  <a:srgbClr val="FFFF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best efficient model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9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304" y="2096064"/>
            <a:ext cx="9258623" cy="3598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This work on Cryptocurrency price prediction is highly </a:t>
            </a:r>
            <a:r>
              <a:rPr lang="en-US" dirty="0" smtClean="0">
                <a:solidFill>
                  <a:srgbClr val="FFFF00"/>
                </a:solidFill>
              </a:rPr>
              <a:t>usable for investors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to enter into or exit from </a:t>
            </a:r>
            <a:r>
              <a:rPr lang="en-US" dirty="0" smtClean="0"/>
              <a:t>the market. It enables them to make more informed </a:t>
            </a:r>
            <a:r>
              <a:rPr lang="en-US" dirty="0" smtClean="0">
                <a:solidFill>
                  <a:srgbClr val="FFFF00"/>
                </a:solidFill>
              </a:rPr>
              <a:t>decision</a:t>
            </a:r>
            <a:r>
              <a:rPr lang="en-US" dirty="0" smtClean="0"/>
              <a:t> about the future of the digital asset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8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1700784"/>
            <a:ext cx="10353762" cy="409041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effectLst/>
              </a:rPr>
              <a:t>[1] </a:t>
            </a:r>
            <a:r>
              <a:rPr lang="en-US" dirty="0">
                <a:effectLst/>
              </a:rPr>
              <a:t>Ali, M., &amp; </a:t>
            </a:r>
            <a:r>
              <a:rPr lang="en-US" dirty="0" err="1">
                <a:effectLst/>
              </a:rPr>
              <a:t>Shatabda</a:t>
            </a:r>
            <a:r>
              <a:rPr lang="en-US" dirty="0">
                <a:effectLst/>
              </a:rPr>
              <a:t>, S. (2020, November). A data selection methodology to train </a:t>
            </a:r>
            <a:r>
              <a:rPr lang="en-US" dirty="0" smtClean="0">
                <a:effectLst/>
              </a:rPr>
              <a:t>linear regression </a:t>
            </a:r>
            <a:r>
              <a:rPr lang="en-US" dirty="0">
                <a:effectLst/>
              </a:rPr>
              <a:t>model to predict bitcoin price. In 2020 2nd International Conference on </a:t>
            </a:r>
            <a:r>
              <a:rPr lang="en-US" dirty="0" err="1" smtClean="0">
                <a:effectLst/>
              </a:rPr>
              <a:t>AdvancedInformation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and Communication Technology (ICAICT) (pp. 330-335). IEEE.</a:t>
            </a: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[2] </a:t>
            </a:r>
            <a:r>
              <a:rPr lang="en-US" dirty="0" err="1">
                <a:effectLst/>
              </a:rPr>
              <a:t>Uras</a:t>
            </a:r>
            <a:r>
              <a:rPr lang="en-US" dirty="0">
                <a:effectLst/>
              </a:rPr>
              <a:t>, N., </a:t>
            </a:r>
            <a:r>
              <a:rPr lang="en-US" dirty="0" err="1">
                <a:effectLst/>
              </a:rPr>
              <a:t>Marchesi</a:t>
            </a:r>
            <a:r>
              <a:rPr lang="en-US" dirty="0">
                <a:effectLst/>
              </a:rPr>
              <a:t>, L., </a:t>
            </a:r>
            <a:r>
              <a:rPr lang="en-US" dirty="0" err="1">
                <a:effectLst/>
              </a:rPr>
              <a:t>Marchesi</a:t>
            </a:r>
            <a:r>
              <a:rPr lang="en-US" dirty="0">
                <a:effectLst/>
              </a:rPr>
              <a:t>, M., &amp; Tonelli, R. (2020). Forecasting Bitcoin closing </a:t>
            </a:r>
            <a:r>
              <a:rPr lang="en-US" dirty="0" smtClean="0">
                <a:effectLst/>
              </a:rPr>
              <a:t>price series </a:t>
            </a:r>
            <a:r>
              <a:rPr lang="en-US" dirty="0">
                <a:effectLst/>
              </a:rPr>
              <a:t>using linear regression and neural networks models. </a:t>
            </a:r>
            <a:r>
              <a:rPr lang="en-US" dirty="0" err="1">
                <a:effectLst/>
              </a:rPr>
              <a:t>PeerJ</a:t>
            </a:r>
            <a:r>
              <a:rPr lang="en-US" dirty="0">
                <a:effectLst/>
              </a:rPr>
              <a:t> Computer Science, 6, e279.</a:t>
            </a: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[3] </a:t>
            </a:r>
            <a:r>
              <a:rPr lang="en-US" dirty="0" err="1">
                <a:effectLst/>
              </a:rPr>
              <a:t>Saheed</a:t>
            </a:r>
            <a:r>
              <a:rPr lang="en-US" dirty="0">
                <a:effectLst/>
              </a:rPr>
              <a:t>, Y. K., </a:t>
            </a:r>
            <a:r>
              <a:rPr lang="en-US" dirty="0" err="1">
                <a:effectLst/>
              </a:rPr>
              <a:t>Ayobami</a:t>
            </a:r>
            <a:r>
              <a:rPr lang="en-US" dirty="0">
                <a:effectLst/>
              </a:rPr>
              <a:t>, R. M., &amp; </a:t>
            </a:r>
            <a:r>
              <a:rPr lang="en-US" dirty="0" err="1">
                <a:effectLst/>
              </a:rPr>
              <a:t>Orje-Ishegh</a:t>
            </a:r>
            <a:r>
              <a:rPr lang="en-US" dirty="0">
                <a:effectLst/>
              </a:rPr>
              <a:t>, T. (2022). A comparative study of </a:t>
            </a:r>
            <a:r>
              <a:rPr lang="en-US" dirty="0" smtClean="0">
                <a:effectLst/>
              </a:rPr>
              <a:t>regression analysis </a:t>
            </a:r>
            <a:r>
              <a:rPr lang="en-US" dirty="0">
                <a:effectLst/>
              </a:rPr>
              <a:t>for modelling and prediction of bitcoin price. In </a:t>
            </a:r>
            <a:r>
              <a:rPr lang="en-US" dirty="0" err="1">
                <a:effectLst/>
              </a:rPr>
              <a:t>Blockchain</a:t>
            </a:r>
            <a:r>
              <a:rPr lang="en-US" dirty="0">
                <a:effectLst/>
              </a:rPr>
              <a:t> Applications in the </a:t>
            </a:r>
            <a:r>
              <a:rPr lang="en-US" dirty="0" smtClean="0">
                <a:effectLst/>
              </a:rPr>
              <a:t>Smart Era </a:t>
            </a:r>
            <a:r>
              <a:rPr lang="en-US" dirty="0">
                <a:effectLst/>
              </a:rPr>
              <a:t>(pp. 187-209). Cham: Springer International Publishing.</a:t>
            </a: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[4] </a:t>
            </a:r>
            <a:r>
              <a:rPr lang="en-US" dirty="0">
                <a:effectLst/>
              </a:rPr>
              <a:t>Gupta, A., &amp; Nain, H. (2021). Bitcoin price prediction using time series analysis and </a:t>
            </a:r>
            <a:r>
              <a:rPr lang="en-US" dirty="0" smtClean="0">
                <a:effectLst/>
              </a:rPr>
              <a:t>machine learning </a:t>
            </a:r>
            <a:r>
              <a:rPr lang="en-US" dirty="0">
                <a:effectLst/>
              </a:rPr>
              <a:t>techniques. In Machine Learning for Predictive Analysis: Proceedings of </a:t>
            </a:r>
            <a:r>
              <a:rPr lang="en-US" dirty="0" smtClean="0">
                <a:effectLst/>
              </a:rPr>
              <a:t>ICTIS2020 </a:t>
            </a:r>
            <a:r>
              <a:rPr lang="en-US" dirty="0">
                <a:effectLst/>
              </a:rPr>
              <a:t>(pp. 551-560). Springer </a:t>
            </a:r>
            <a:r>
              <a:rPr lang="en-US" dirty="0" smtClean="0">
                <a:effectLst/>
              </a:rPr>
              <a:t>Singapore.34 [10</a:t>
            </a:r>
            <a:r>
              <a:rPr lang="en-US" dirty="0">
                <a:effectLst/>
              </a:rPr>
              <a:t>] </a:t>
            </a:r>
            <a:r>
              <a:rPr lang="en-US" dirty="0" err="1">
                <a:effectLst/>
              </a:rPr>
              <a:t>Karasu</a:t>
            </a:r>
            <a:r>
              <a:rPr lang="en-US" dirty="0">
                <a:effectLst/>
              </a:rPr>
              <a:t>, S., </a:t>
            </a:r>
            <a:r>
              <a:rPr lang="en-US" dirty="0" err="1">
                <a:effectLst/>
              </a:rPr>
              <a:t>Altan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Saraç</a:t>
            </a:r>
            <a:r>
              <a:rPr lang="en-US" dirty="0">
                <a:effectLst/>
              </a:rPr>
              <a:t>, Z., &amp; </a:t>
            </a:r>
            <a:r>
              <a:rPr lang="en-US" dirty="0" err="1">
                <a:effectLst/>
              </a:rPr>
              <a:t>Hacioğlu</a:t>
            </a:r>
            <a:r>
              <a:rPr lang="en-US" dirty="0">
                <a:effectLst/>
              </a:rPr>
              <a:t>, R. (2018, May). Prediction of Bitcoin </a:t>
            </a:r>
            <a:r>
              <a:rPr lang="en-US" dirty="0" smtClean="0">
                <a:effectLst/>
              </a:rPr>
              <a:t>prices with </a:t>
            </a:r>
            <a:r>
              <a:rPr lang="en-US" dirty="0">
                <a:effectLst/>
              </a:rPr>
              <a:t>machine learning methods using time series data. In 2018 26th signal processing </a:t>
            </a:r>
            <a:r>
              <a:rPr lang="en-US" dirty="0" smtClean="0">
                <a:effectLst/>
              </a:rPr>
              <a:t>and communications </a:t>
            </a:r>
            <a:r>
              <a:rPr lang="en-US" dirty="0">
                <a:effectLst/>
              </a:rPr>
              <a:t>applications conference (SIU) (pp. 1-4). IEEE.</a:t>
            </a:r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[</a:t>
            </a:r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] </a:t>
            </a:r>
            <a:r>
              <a:rPr lang="en-US" dirty="0" err="1">
                <a:effectLst/>
              </a:rPr>
              <a:t>Phaladisailoed</a:t>
            </a:r>
            <a:r>
              <a:rPr lang="en-US" dirty="0">
                <a:effectLst/>
              </a:rPr>
              <a:t>, T., &amp; </a:t>
            </a:r>
            <a:r>
              <a:rPr lang="en-US" dirty="0" err="1">
                <a:effectLst/>
              </a:rPr>
              <a:t>Numnonda</a:t>
            </a:r>
            <a:r>
              <a:rPr lang="en-US" dirty="0">
                <a:effectLst/>
              </a:rPr>
              <a:t>, T. (2018, July). Machine learning models comparison </a:t>
            </a:r>
            <a:r>
              <a:rPr lang="en-US" dirty="0" smtClean="0">
                <a:effectLst/>
              </a:rPr>
              <a:t>for bitcoin </a:t>
            </a:r>
            <a:r>
              <a:rPr lang="en-US" dirty="0">
                <a:effectLst/>
              </a:rPr>
              <a:t>price prediction. In 2018 10th international conference on information technology </a:t>
            </a:r>
            <a:r>
              <a:rPr lang="en-US" dirty="0" smtClean="0">
                <a:effectLst/>
              </a:rPr>
              <a:t>and electrical </a:t>
            </a:r>
            <a:r>
              <a:rPr lang="en-US" dirty="0">
                <a:effectLst/>
              </a:rPr>
              <a:t>engineering (ICITEE) (pp. 506-511). IEEE.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20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41745"/>
            <a:ext cx="10353761" cy="108989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76582"/>
            <a:ext cx="10206787" cy="41765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We  analyzed several </a:t>
            </a:r>
            <a:r>
              <a:rPr lang="en-US" dirty="0" smtClean="0">
                <a:solidFill>
                  <a:srgbClr val="FFFF00"/>
                </a:solidFill>
              </a:rPr>
              <a:t>machine learning  </a:t>
            </a:r>
            <a:r>
              <a:rPr lang="en-US" dirty="0">
                <a:solidFill>
                  <a:srgbClr val="FFFF00"/>
                </a:solidFill>
              </a:rPr>
              <a:t>models </a:t>
            </a:r>
            <a:r>
              <a:rPr lang="en-US" dirty="0" smtClean="0"/>
              <a:t>like Linear Regression on our </a:t>
            </a:r>
            <a:r>
              <a:rPr lang="en-US" dirty="0" smtClean="0">
                <a:solidFill>
                  <a:srgbClr val="FFFF00"/>
                </a:solidFill>
              </a:rPr>
              <a:t>time series dataset of Bitcoin</a:t>
            </a:r>
            <a:r>
              <a:rPr lang="en-US" dirty="0" smtClean="0"/>
              <a:t> to find the </a:t>
            </a:r>
            <a:r>
              <a:rPr lang="en-US" dirty="0"/>
              <a:t>best predicted </a:t>
            </a:r>
            <a:r>
              <a:rPr lang="en-US" dirty="0" smtClean="0"/>
              <a:t>model</a:t>
            </a:r>
            <a:r>
              <a:rPr lang="en-US" dirty="0"/>
              <a:t> and </a:t>
            </a:r>
            <a:r>
              <a:rPr lang="en-US" dirty="0" smtClean="0"/>
              <a:t>made easy-to-use </a:t>
            </a:r>
            <a:r>
              <a:rPr lang="en-US" dirty="0"/>
              <a:t>interface where users can input price data and obtain predictions </a:t>
            </a:r>
            <a:r>
              <a:rPr lang="en-US" dirty="0" smtClean="0"/>
              <a:t>instantly.</a:t>
            </a:r>
            <a:endParaRPr lang="en-US" dirty="0" smtClean="0"/>
          </a:p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71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09" y="2547257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5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73480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0400"/>
            <a:ext cx="10280677" cy="3814618"/>
          </a:xfrm>
        </p:spPr>
        <p:txBody>
          <a:bodyPr>
            <a:noAutofit/>
          </a:bodyPr>
          <a:lstStyle/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Develop a </a:t>
            </a:r>
            <a:r>
              <a:rPr lang="en-US" dirty="0">
                <a:solidFill>
                  <a:srgbClr val="FFFF00"/>
                </a:solidFill>
                <a:effectLst/>
              </a:rPr>
              <a:t>web application</a:t>
            </a:r>
            <a:r>
              <a:rPr lang="en-US" dirty="0">
                <a:effectLst/>
              </a:rPr>
              <a:t> to predict the </a:t>
            </a:r>
            <a:r>
              <a:rPr lang="en-US" dirty="0" smtClean="0">
                <a:effectLst/>
              </a:rPr>
              <a:t>following </a:t>
            </a:r>
            <a:r>
              <a:rPr lang="en-US" dirty="0">
                <a:effectLst/>
              </a:rPr>
              <a:t>day's Bitcoin prices using machine learning.</a:t>
            </a:r>
          </a:p>
          <a:p>
            <a:r>
              <a:rPr lang="en-US" dirty="0" smtClean="0">
                <a:solidFill>
                  <a:srgbClr val="FFFF00"/>
                </a:solidFill>
                <a:effectLst/>
              </a:rPr>
              <a:t>Train </a:t>
            </a:r>
            <a:r>
              <a:rPr lang="en-US" dirty="0">
                <a:solidFill>
                  <a:srgbClr val="FFFF00"/>
                </a:solidFill>
                <a:effectLst/>
              </a:rPr>
              <a:t>Linear Regression </a:t>
            </a:r>
            <a:r>
              <a:rPr lang="en-US" dirty="0">
                <a:effectLst/>
              </a:rPr>
              <a:t>models on historical Bitcoin data for "Close," "Open," "High," </a:t>
            </a:r>
            <a:r>
              <a:rPr lang="en-US" dirty="0" smtClean="0">
                <a:effectLst/>
              </a:rPr>
              <a:t>and </a:t>
            </a:r>
            <a:r>
              <a:rPr lang="en-US" dirty="0">
                <a:effectLst/>
              </a:rPr>
              <a:t>"Low" price datasets.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Allow users to input price values through a form and obtain </a:t>
            </a:r>
            <a:r>
              <a:rPr lang="en-US" dirty="0">
                <a:solidFill>
                  <a:srgbClr val="FFFF00"/>
                </a:solidFill>
                <a:effectLst/>
              </a:rPr>
              <a:t>real-time predictions </a:t>
            </a:r>
            <a:r>
              <a:rPr lang="en-US" dirty="0">
                <a:effectLst/>
              </a:rPr>
              <a:t>via the </a:t>
            </a:r>
            <a:r>
              <a:rPr lang="en-US" dirty="0" smtClean="0">
                <a:effectLst/>
              </a:rPr>
              <a:t>web </a:t>
            </a:r>
            <a:r>
              <a:rPr lang="en-US" dirty="0">
                <a:effectLst/>
              </a:rPr>
              <a:t>application.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FFFF00"/>
                </a:solidFill>
                <a:effectLst/>
              </a:rPr>
              <a:t>Evaluate model performance </a:t>
            </a:r>
            <a:r>
              <a:rPr lang="en-US" dirty="0">
                <a:effectLst/>
              </a:rPr>
              <a:t>using metrics like MAE, MAPE, SMAPE, MSE, RMSE, and </a:t>
            </a:r>
            <a:r>
              <a:rPr lang="en-US" dirty="0" smtClean="0">
                <a:effectLst/>
              </a:rPr>
              <a:t>R² </a:t>
            </a:r>
            <a:r>
              <a:rPr lang="en-US" dirty="0">
                <a:effectLst/>
              </a:rPr>
              <a:t>score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4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734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Cryptocurrency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83081"/>
            <a:ext cx="7242435" cy="3961937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Cryptocurrencies are </a:t>
            </a:r>
            <a:r>
              <a:rPr lang="en-US" dirty="0">
                <a:solidFill>
                  <a:srgbClr val="FFFF00"/>
                </a:solidFill>
                <a:effectLst/>
              </a:rPr>
              <a:t>digital or virtual currencies </a:t>
            </a:r>
            <a:r>
              <a:rPr lang="en-US" dirty="0">
                <a:effectLst/>
              </a:rPr>
              <a:t>that use cryptography for security.</a:t>
            </a:r>
          </a:p>
          <a:p>
            <a:r>
              <a:rPr lang="en-US" dirty="0">
                <a:effectLst/>
              </a:rPr>
              <a:t>They are </a:t>
            </a:r>
            <a:r>
              <a:rPr lang="en-US" dirty="0">
                <a:solidFill>
                  <a:srgbClr val="FFFF00"/>
                </a:solidFill>
                <a:effectLst/>
              </a:rPr>
              <a:t>decentralized</a:t>
            </a:r>
            <a:r>
              <a:rPr lang="en-US" dirty="0">
                <a:effectLst/>
              </a:rPr>
              <a:t>, meaning they are not subject to government or financial institution control.</a:t>
            </a:r>
          </a:p>
          <a:p>
            <a:r>
              <a:rPr lang="en-US" dirty="0">
                <a:effectLst/>
              </a:rPr>
              <a:t>The price of cryptocurrencies is </a:t>
            </a:r>
            <a:r>
              <a:rPr lang="en-US" dirty="0">
                <a:solidFill>
                  <a:srgbClr val="FFFF00"/>
                </a:solidFill>
                <a:effectLst/>
              </a:rPr>
              <a:t>highly volatile</a:t>
            </a:r>
            <a:r>
              <a:rPr lang="en-US" dirty="0">
                <a:effectLst/>
              </a:rPr>
              <a:t>, making them </a:t>
            </a:r>
            <a:r>
              <a:rPr lang="en-US" dirty="0">
                <a:solidFill>
                  <a:srgbClr val="FFFF00"/>
                </a:solidFill>
                <a:effectLst/>
              </a:rPr>
              <a:t>difficult to predict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4" name="Picture 6" descr="Free Person Putting Bitcoin in a Piggy Bank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94" y="1783081"/>
            <a:ext cx="3111326" cy="39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5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626"/>
            <a:ext cx="10353761" cy="14740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Prediction on </a:t>
            </a:r>
            <a:r>
              <a:rPr lang="en-US" sz="3600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Cryptocurrency?</a:t>
            </a:r>
            <a:endParaRPr lang="en-US" sz="36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76436" y="2299855"/>
            <a:ext cx="6114473" cy="359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Reasons behind this cryptocurrency analysis are: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Identify </a:t>
            </a:r>
            <a:r>
              <a:rPr lang="en-US" dirty="0" smtClean="0">
                <a:solidFill>
                  <a:srgbClr val="FFFF00"/>
                </a:solidFill>
              </a:rPr>
              <a:t>profitable opportunities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Understanding potential </a:t>
            </a:r>
            <a:r>
              <a:rPr lang="en-US" dirty="0" smtClean="0">
                <a:solidFill>
                  <a:srgbClr val="FFFF00"/>
                </a:solidFill>
              </a:rPr>
              <a:t>price fluctuations</a:t>
            </a:r>
            <a:r>
              <a:rPr lang="en-US" dirty="0" smtClean="0"/>
              <a:t> allows investors to make informed decisions about when to </a:t>
            </a:r>
            <a:r>
              <a:rPr lang="en-US" dirty="0" smtClean="0">
                <a:solidFill>
                  <a:srgbClr val="FFFF00"/>
                </a:solidFill>
              </a:rPr>
              <a:t>enter or exit the market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5" y="2466110"/>
            <a:ext cx="3096491" cy="3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626"/>
            <a:ext cx="10353761" cy="1162050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86682"/>
              </p:ext>
            </p:extLst>
          </p:nvPr>
        </p:nvGraphicFramePr>
        <p:xfrm>
          <a:off x="1126836" y="1607127"/>
          <a:ext cx="9937403" cy="46873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4401">
                  <a:extLst>
                    <a:ext uri="{9D8B030D-6E8A-4147-A177-3AD203B41FA5}">
                      <a16:colId xmlns:a16="http://schemas.microsoft.com/office/drawing/2014/main" val="2755624813"/>
                    </a:ext>
                  </a:extLst>
                </a:gridCol>
                <a:gridCol w="6543002">
                  <a:extLst>
                    <a:ext uri="{9D8B030D-6E8A-4147-A177-3AD203B41FA5}">
                      <a16:colId xmlns:a16="http://schemas.microsoft.com/office/drawing/2014/main" val="2174959593"/>
                    </a:ext>
                  </a:extLst>
                </a:gridCol>
              </a:tblGrid>
              <a:tr h="533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9316"/>
                  </a:ext>
                </a:extLst>
              </a:tr>
              <a:tr h="62739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Ali, M., &amp;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Shatabda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S.[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data selection methodology to train linear regression model to predict bitcoin price.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589761"/>
                  </a:ext>
                </a:extLst>
              </a:tr>
              <a:tr h="978230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Uras, N., Marchesi, L., Marchesi, M., &amp; Tonelli, 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s-ES" dirty="0" smtClean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Forecasting Bitcoin closing price series using linear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egression and neural networks models.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696012"/>
                  </a:ext>
                </a:extLst>
              </a:tr>
              <a:tr h="93646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Saheed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Y. K.,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Ayobami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M., &amp;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Orje-Ishegh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T.[3]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comparative study of regression analysis for modelling and prediction of bitcoin price.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Blockchain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Applications in the Smart Era.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035384"/>
                  </a:ext>
                </a:extLst>
              </a:tr>
              <a:tr h="68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Gupta, A., &amp; Nain, H.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Bitcoin price prediction using time series analysis and machine learning techniques.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56188"/>
                  </a:ext>
                </a:extLst>
              </a:tr>
              <a:tr h="896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Karasu, S., Altan, A., Saraç, Z., &amp; Hacioğlu, R.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of Bitcoin prices with machine learning methods using time series data.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25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90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627"/>
            <a:ext cx="10353761" cy="1095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3871" y="1902691"/>
            <a:ext cx="604368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Dataset we have collected from </a:t>
            </a:r>
            <a:r>
              <a:rPr lang="en-US" dirty="0" smtClean="0">
                <a:solidFill>
                  <a:srgbClr val="FFFF00"/>
                </a:solidFill>
              </a:rPr>
              <a:t>Yahoo! Finance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Gathered </a:t>
            </a:r>
            <a:r>
              <a:rPr lang="en-US" dirty="0" smtClean="0">
                <a:solidFill>
                  <a:srgbClr val="FFFF00"/>
                </a:solidFill>
              </a:rPr>
              <a:t>Bitcoin Historical time series data </a:t>
            </a:r>
            <a:r>
              <a:rPr lang="en-US" dirty="0" smtClean="0"/>
              <a:t>among several Cryptocurrency</a:t>
            </a:r>
          </a:p>
          <a:p>
            <a:pPr marL="285750" indent="-285750">
              <a:lnSpc>
                <a:spcPct val="17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Features</a:t>
            </a:r>
            <a:r>
              <a:rPr lang="en-US" dirty="0" smtClean="0"/>
              <a:t> are Date, Open, High, Low, Close, Adj Close, Volume.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8" y="1902691"/>
            <a:ext cx="3943928" cy="37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850393"/>
            <a:ext cx="9001462" cy="10789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Linear regression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prediction</a:t>
            </a:r>
            <a:endParaRPr lang="en-US" sz="3600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95268" y="2099388"/>
            <a:ext cx="9293555" cy="400283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Linear </a:t>
            </a:r>
            <a:r>
              <a:rPr lang="en-US" sz="1800" dirty="0"/>
              <a:t>regression helps in predicting cryptocurrency prices by modeling the relationship between historical data (such as price, volume, or market indicators) and future trends. It's </a:t>
            </a:r>
            <a:r>
              <a:rPr lang="en-US" sz="1800" dirty="0">
                <a:solidFill>
                  <a:srgbClr val="FFFF00"/>
                </a:solidFill>
              </a:rPr>
              <a:t>easy to interpret, computationally efficient, and provides a baseline for more complex models.</a:t>
            </a:r>
            <a:r>
              <a:rPr lang="en-US" sz="1800" dirty="0"/>
              <a:t> However, it may not capture the volatility and non-linear patterns typical in crypto markets.</a:t>
            </a:r>
          </a:p>
        </p:txBody>
      </p:sp>
    </p:spTree>
    <p:extLst>
      <p:ext uri="{BB962C8B-B14F-4D97-AF65-F5344CB8AC3E}">
        <p14:creationId xmlns:p14="http://schemas.microsoft.com/office/powerpoint/2010/main" val="421637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2135</TotalTime>
  <Words>1792</Words>
  <Application>Microsoft Office PowerPoint</Application>
  <PresentationFormat>Widescreen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Bookman Old Style</vt:lpstr>
      <vt:lpstr>Calibri</vt:lpstr>
      <vt:lpstr>Rockwell</vt:lpstr>
      <vt:lpstr>Times New Roman</vt:lpstr>
      <vt:lpstr>Damask</vt:lpstr>
      <vt:lpstr>A Web Application on Forecasting the Bitcoin Prices of Next day using ML</vt:lpstr>
      <vt:lpstr> contents</vt:lpstr>
      <vt:lpstr>Introduction</vt:lpstr>
      <vt:lpstr>Objectives</vt:lpstr>
      <vt:lpstr>Cryptocurrency</vt:lpstr>
      <vt:lpstr> Why Prediction on Cryptocurrency?</vt:lpstr>
      <vt:lpstr> LITERATURE REVIEW</vt:lpstr>
      <vt:lpstr> dataset</vt:lpstr>
      <vt:lpstr> Linear regression For prediction</vt:lpstr>
      <vt:lpstr> Evaluation of models</vt:lpstr>
      <vt:lpstr>PowerPoint Presentation</vt:lpstr>
      <vt:lpstr>PowerPoint Presentation</vt:lpstr>
      <vt:lpstr>PowerPoint Presentation</vt:lpstr>
      <vt:lpstr> proposed system</vt:lpstr>
      <vt:lpstr> Implementation</vt:lpstr>
      <vt:lpstr>Dataset &amp; Preprocessing</vt:lpstr>
      <vt:lpstr>Train-test split</vt:lpstr>
      <vt:lpstr>Train models</vt:lpstr>
      <vt:lpstr>Train models (Cont…) Measurement Scores </vt:lpstr>
      <vt:lpstr>Train models (Cont…) Plotting </vt:lpstr>
      <vt:lpstr>Web Page design</vt:lpstr>
      <vt:lpstr>Integration with APP.py</vt:lpstr>
      <vt:lpstr>Deployment</vt:lpstr>
      <vt:lpstr>Deployment (Cont…)</vt:lpstr>
      <vt:lpstr>Deployment (Cont…)</vt:lpstr>
      <vt:lpstr>Findings</vt:lpstr>
      <vt:lpstr>Future enhancement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Varients of turing machine</dc:title>
  <dc:creator>Md Iftekhar Hossain Tushar</dc:creator>
  <cp:lastModifiedBy>Md Iftekhar Hossain Tushar</cp:lastModifiedBy>
  <cp:revision>216</cp:revision>
  <dcterms:created xsi:type="dcterms:W3CDTF">2022-02-19T18:29:17Z</dcterms:created>
  <dcterms:modified xsi:type="dcterms:W3CDTF">2024-09-20T15:25:29Z</dcterms:modified>
</cp:coreProperties>
</file>