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2" r:id="rId2"/>
    <p:sldId id="257" r:id="rId3"/>
    <p:sldId id="266" r:id="rId4"/>
    <p:sldId id="265" r:id="rId5"/>
    <p:sldId id="283" r:id="rId6"/>
    <p:sldId id="284" r:id="rId7"/>
    <p:sldId id="285" r:id="rId8"/>
    <p:sldId id="286" r:id="rId9"/>
    <p:sldId id="268" r:id="rId10"/>
    <p:sldId id="273" r:id="rId11"/>
    <p:sldId id="280" r:id="rId12"/>
    <p:sldId id="281" r:id="rId13"/>
    <p:sldId id="277" r:id="rId14"/>
    <p:sldId id="275" r:id="rId15"/>
    <p:sldId id="282" r:id="rId16"/>
    <p:sldId id="276" r:id="rId17"/>
    <p:sldId id="269" r:id="rId18"/>
    <p:sldId id="271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825599E-7D6D-652D-F056-6421F9625B69}" name="Aziz Zafar" initials="AZ" userId="S::228915@uis.no::54cf3694-65ea-4222-b775-b1d3454d8d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4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6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2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43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8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6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business graph and charts">
            <a:extLst>
              <a:ext uri="{FF2B5EF4-FFF2-40B4-BE49-F238E27FC236}">
                <a16:creationId xmlns:a16="http://schemas.microsoft.com/office/drawing/2014/main" id="{8675F635-3DCB-DB5F-C522-5BCD3C3A560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 l="13552" r="1541" b="1"/>
          <a:stretch/>
        </p:blipFill>
        <p:spPr>
          <a:xfrm>
            <a:off x="515565" y="-165360"/>
            <a:ext cx="12191999" cy="6857990"/>
          </a:xfrm>
          <a:prstGeom prst="rect">
            <a:avLst/>
          </a:prstGeom>
        </p:spPr>
      </p:pic>
      <p:sp useBgFill="1">
        <p:nvSpPr>
          <p:cNvPr id="19" name="Oval 1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A717B-9D24-66B0-E0D2-0473AFD89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GB" sz="1500"/>
              <a:t>Stock price predictions project presentation</a:t>
            </a:r>
            <a:br>
              <a:rPr lang="en-GB" sz="1500"/>
            </a:br>
            <a:br>
              <a:rPr lang="en-GB" sz="1500"/>
            </a:br>
            <a:endParaRPr lang="en-GB" sz="15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054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2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Arima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86E4-717F-C532-ADFB-A793311E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178" y="2396401"/>
            <a:ext cx="5752069" cy="2971846"/>
          </a:xfrm>
        </p:spPr>
        <p:txBody>
          <a:bodyPr>
            <a:normAutofit fontScale="92500" lnSpcReduction="20000"/>
          </a:bodyPr>
          <a:lstStyle/>
          <a:p>
            <a:r>
              <a:rPr lang="en-GB" sz="2400" b="1" dirty="0"/>
              <a:t>Auto Regressive  (p)</a:t>
            </a:r>
          </a:p>
          <a:p>
            <a:r>
              <a:rPr lang="en-GB" sz="2400" b="1" dirty="0"/>
              <a:t>Integrated (d)</a:t>
            </a:r>
          </a:p>
          <a:p>
            <a:r>
              <a:rPr lang="en-GB" sz="2400" b="1" dirty="0"/>
              <a:t>Moving Average (q)</a:t>
            </a:r>
          </a:p>
          <a:p>
            <a:r>
              <a:rPr lang="en-GB" sz="2400" b="1" dirty="0"/>
              <a:t>Stationarity</a:t>
            </a:r>
          </a:p>
          <a:p>
            <a:pPr lvl="4"/>
            <a:r>
              <a:rPr lang="en-GB" sz="1800" b="1" dirty="0" err="1"/>
              <a:t>ADF</a:t>
            </a:r>
            <a:r>
              <a:rPr lang="en-GB" sz="1800" b="1" dirty="0"/>
              <a:t> Test</a:t>
            </a:r>
          </a:p>
          <a:p>
            <a:r>
              <a:rPr lang="en-GB" sz="2400" b="1" dirty="0"/>
              <a:t>Differencing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09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2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Arima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5B8760C-F470-318F-1A21-234AF12D8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12" y="2564467"/>
            <a:ext cx="4901587" cy="335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030EC6-41D6-D90E-4BEF-C3B407E88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020" y="2524396"/>
            <a:ext cx="4901587" cy="3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3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2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Arima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3B1DEB0-D8E7-E33B-F73D-2C4B7D625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04" y="2621870"/>
            <a:ext cx="4673016" cy="31492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4BA44B-7980-BFC1-8968-BEA9EF5BEE8B}"/>
              </a:ext>
            </a:extLst>
          </p:cNvPr>
          <p:cNvSpPr txBox="1"/>
          <p:nvPr/>
        </p:nvSpPr>
        <p:spPr>
          <a:xfrm>
            <a:off x="1623317" y="6226139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 = 1, d = 2, q = 2</a:t>
            </a:r>
            <a:endParaRPr lang="en-GB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8FA7D5CF-5E72-1C30-3B5B-810C37AE5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256" y="2621870"/>
            <a:ext cx="4761905" cy="31492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B8471B-8842-7AF5-F400-EF84E8C6C4FB}"/>
              </a:ext>
            </a:extLst>
          </p:cNvPr>
          <p:cNvSpPr txBox="1"/>
          <p:nvPr/>
        </p:nvSpPr>
        <p:spPr>
          <a:xfrm>
            <a:off x="6695796" y="6120610"/>
            <a:ext cx="18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 = 1, d = 3, q =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16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Neural Networks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86E4-717F-C532-ADFB-A793311E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178" y="2396401"/>
            <a:ext cx="5752069" cy="3274934"/>
          </a:xfrm>
        </p:spPr>
        <p:txBody>
          <a:bodyPr>
            <a:normAutofit/>
          </a:bodyPr>
          <a:lstStyle/>
          <a:p>
            <a:r>
              <a:rPr lang="en-GB" sz="2400" b="1" dirty="0"/>
              <a:t>Split data into train and test set</a:t>
            </a:r>
          </a:p>
          <a:p>
            <a:r>
              <a:rPr lang="en-GB" sz="2400" b="1" dirty="0"/>
              <a:t>Train model on train set</a:t>
            </a:r>
          </a:p>
          <a:p>
            <a:r>
              <a:rPr lang="en-GB" sz="2400" b="1" dirty="0"/>
              <a:t>Evaluate models performance</a:t>
            </a:r>
          </a:p>
          <a:p>
            <a:r>
              <a:rPr lang="en-GB" sz="2400" b="1" dirty="0"/>
              <a:t>Predict future price of stock</a:t>
            </a:r>
          </a:p>
        </p:txBody>
      </p:sp>
    </p:spTree>
    <p:extLst>
      <p:ext uri="{BB962C8B-B14F-4D97-AF65-F5344CB8AC3E}">
        <p14:creationId xmlns:p14="http://schemas.microsoft.com/office/powerpoint/2010/main" val="356572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LSTM </a:t>
            </a:r>
            <a:r>
              <a:rPr lang="en-GB" dirty="0" err="1">
                <a:solidFill>
                  <a:srgbClr val="FFFFFF"/>
                </a:solidFill>
              </a:rPr>
              <a:t>modeL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86E4-717F-C532-ADFB-A793311E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178" y="2396401"/>
            <a:ext cx="5752069" cy="3274934"/>
          </a:xfrm>
        </p:spPr>
        <p:txBody>
          <a:bodyPr>
            <a:normAutofit fontScale="92500" lnSpcReduction="10000"/>
          </a:bodyPr>
          <a:lstStyle/>
          <a:p>
            <a:r>
              <a:rPr lang="en-GB" sz="2400" b="1" dirty="0"/>
              <a:t>Type of </a:t>
            </a:r>
            <a:r>
              <a:rPr lang="en-GB" sz="2400" b="1" dirty="0" err="1"/>
              <a:t>RNN</a:t>
            </a:r>
            <a:endParaRPr lang="en-GB" sz="2400" b="1" dirty="0"/>
          </a:p>
          <a:p>
            <a:r>
              <a:rPr lang="en-GB" sz="2400" b="1" dirty="0"/>
              <a:t>Can retain context from historic values</a:t>
            </a:r>
          </a:p>
          <a:p>
            <a:r>
              <a:rPr lang="en-GB" sz="2400" b="1" dirty="0"/>
              <a:t>2 LSTM Layers with 100 Hidden Neurons</a:t>
            </a:r>
          </a:p>
          <a:p>
            <a:r>
              <a:rPr lang="en-GB" sz="2400" b="1" dirty="0"/>
              <a:t>1 Dense Layer</a:t>
            </a:r>
          </a:p>
          <a:p>
            <a:r>
              <a:rPr lang="en-GB" sz="2400" b="1" dirty="0"/>
              <a:t>1 Output Layer</a:t>
            </a:r>
          </a:p>
          <a:p>
            <a:r>
              <a:rPr lang="en-GB" sz="2400" b="1" dirty="0"/>
              <a:t>Inverse Scaling</a:t>
            </a:r>
          </a:p>
          <a:p>
            <a:pPr marL="0" indent="0">
              <a:buNone/>
            </a:pPr>
            <a:endParaRPr lang="en-GB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440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LSTM </a:t>
            </a:r>
            <a:r>
              <a:rPr lang="en-GB" dirty="0" err="1">
                <a:solidFill>
                  <a:srgbClr val="FFFFFF"/>
                </a:solidFill>
              </a:rPr>
              <a:t>modeL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8DF5491-C9F6-C3E9-5A5C-400E4728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2" y="2666002"/>
            <a:ext cx="5336523" cy="342900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37BB5220-2615-FFCE-9A4D-ADDC59F09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589" y="2621124"/>
            <a:ext cx="5336523" cy="340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56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1D-CNN </a:t>
            </a:r>
            <a:r>
              <a:rPr lang="en-GB" dirty="0" err="1">
                <a:solidFill>
                  <a:srgbClr val="FFFFFF"/>
                </a:solidFill>
              </a:rPr>
              <a:t>modeL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86E4-717F-C532-ADFB-A793311E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178" y="2396400"/>
            <a:ext cx="5752069" cy="2463273"/>
          </a:xfrm>
        </p:spPr>
        <p:txBody>
          <a:bodyPr>
            <a:normAutofit fontScale="85000" lnSpcReduction="20000"/>
          </a:bodyPr>
          <a:lstStyle/>
          <a:p>
            <a:r>
              <a:rPr lang="en-GB" sz="2400" b="1" dirty="0"/>
              <a:t>2 CNN layers</a:t>
            </a:r>
          </a:p>
          <a:p>
            <a:pPr lvl="2"/>
            <a:r>
              <a:rPr lang="en-GB" sz="2000" b="1" dirty="0"/>
              <a:t>6 Kernel Size and 32 Filters</a:t>
            </a:r>
          </a:p>
          <a:p>
            <a:pPr lvl="2"/>
            <a:r>
              <a:rPr lang="en-GB" sz="2000" b="1" dirty="0"/>
              <a:t>3 Kernel Size and 64 Filters</a:t>
            </a:r>
          </a:p>
          <a:p>
            <a:r>
              <a:rPr lang="en-GB" sz="2400" b="1" dirty="0"/>
              <a:t>Pooling layers size 2</a:t>
            </a:r>
          </a:p>
          <a:p>
            <a:r>
              <a:rPr lang="en-GB" sz="2400" b="1" dirty="0"/>
              <a:t>Fully connected layers</a:t>
            </a:r>
          </a:p>
          <a:p>
            <a:pPr lvl="2"/>
            <a:r>
              <a:rPr lang="en-GB" sz="2000" b="1" dirty="0" err="1"/>
              <a:t>RELU</a:t>
            </a:r>
            <a:endParaRPr lang="en-GB" sz="2000" b="1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33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20" y="7657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321" y="972334"/>
            <a:ext cx="4575679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CNN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9940FB43-1B38-D1F2-4F5B-A56E9E19778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1" y="2964683"/>
            <a:ext cx="4837930" cy="3311582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extLst>
              <a:ext uri="{FF2B5EF4-FFF2-40B4-BE49-F238E27FC236}">
                <a16:creationId xmlns:a16="http://schemas.microsoft.com/office/drawing/2014/main" id="{5B96E6A5-CF53-9E4A-96FB-13EB83D27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441" y="2799707"/>
            <a:ext cx="5984364" cy="381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35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nb-NO" dirty="0">
                <a:solidFill>
                  <a:srgbClr val="FFFFFF"/>
                </a:solidFill>
              </a:rPr>
              <a:t>C</a:t>
            </a:r>
            <a:r>
              <a:rPr lang="en-GB" dirty="0">
                <a:solidFill>
                  <a:srgbClr val="FFFFFF"/>
                </a:solidFill>
              </a:rPr>
              <a:t>NN VS LSTM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F1987989-6BF6-03D9-A12A-272122ADA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108" y="2627170"/>
            <a:ext cx="7632776" cy="3616900"/>
          </a:xfrm>
        </p:spPr>
      </p:pic>
    </p:spTree>
    <p:extLst>
      <p:ext uri="{BB962C8B-B14F-4D97-AF65-F5344CB8AC3E}">
        <p14:creationId xmlns:p14="http://schemas.microsoft.com/office/powerpoint/2010/main" val="348654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3E919-CECE-9792-2D02-8F3D8FA8E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5999"/>
            <a:ext cx="9238434" cy="4330557"/>
          </a:xfrm>
        </p:spPr>
        <p:txBody>
          <a:bodyPr>
            <a:normAutofit/>
          </a:bodyPr>
          <a:lstStyle/>
          <a:p>
            <a:r>
              <a:rPr lang="en-GB" sz="2400" b="1" dirty="0"/>
              <a:t>Very Complicated Domain</a:t>
            </a:r>
          </a:p>
          <a:p>
            <a:r>
              <a:rPr lang="en-GB" sz="2400" b="1" dirty="0"/>
              <a:t>ARIMA</a:t>
            </a:r>
          </a:p>
          <a:p>
            <a:r>
              <a:rPr lang="en-GB" sz="2400" b="1" dirty="0"/>
              <a:t>LSTM</a:t>
            </a:r>
          </a:p>
          <a:p>
            <a:r>
              <a:rPr lang="en-GB" sz="2400" b="1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294915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Problem statement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92C7-273E-9AB3-26E3-113E15C9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55" y="2743200"/>
            <a:ext cx="7955077" cy="33528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Stock Price Analysis and Prediction Based on Historical Data </a:t>
            </a:r>
          </a:p>
          <a:p>
            <a:r>
              <a:rPr lang="en-GB" dirty="0">
                <a:solidFill>
                  <a:srgbClr val="FFFFFF"/>
                </a:solidFill>
              </a:rPr>
              <a:t>Contributions</a:t>
            </a:r>
          </a:p>
          <a:p>
            <a:pPr lvl="2"/>
            <a:r>
              <a:rPr lang="en-GB" dirty="0">
                <a:solidFill>
                  <a:srgbClr val="FFFFFF"/>
                </a:solidFill>
              </a:rPr>
              <a:t>Aziz – Data Gathering, CNN and Report</a:t>
            </a:r>
          </a:p>
          <a:p>
            <a:pPr lvl="2"/>
            <a:r>
              <a:rPr lang="en-GB" dirty="0">
                <a:solidFill>
                  <a:srgbClr val="FFFFFF"/>
                </a:solidFill>
              </a:rPr>
              <a:t>Ali – ARIMA, LSTM and Report</a:t>
            </a:r>
          </a:p>
        </p:txBody>
      </p:sp>
    </p:spTree>
    <p:extLst>
      <p:ext uri="{BB962C8B-B14F-4D97-AF65-F5344CB8AC3E}">
        <p14:creationId xmlns:p14="http://schemas.microsoft.com/office/powerpoint/2010/main" val="19883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/>
              <a:t>Companies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89FA1-13C2-A94A-1646-DE38372C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86000"/>
            <a:ext cx="9238434" cy="3810000"/>
          </a:xfrm>
        </p:spPr>
        <p:txBody>
          <a:bodyPr/>
          <a:lstStyle/>
          <a:p>
            <a:r>
              <a:rPr lang="en-GB" sz="2800" b="1" dirty="0"/>
              <a:t>1 Equinor ASA</a:t>
            </a:r>
          </a:p>
          <a:p>
            <a:r>
              <a:rPr lang="en-GB" sz="2800" b="1" dirty="0"/>
              <a:t>2. Marriott</a:t>
            </a:r>
          </a:p>
          <a:p>
            <a:r>
              <a:rPr lang="en-GB" sz="2800" b="1" dirty="0"/>
              <a:t>2. Nestle </a:t>
            </a:r>
          </a:p>
          <a:p>
            <a:r>
              <a:rPr lang="en-GB" sz="2800" b="1" dirty="0"/>
              <a:t>4. Microsoft</a:t>
            </a:r>
          </a:p>
          <a:p>
            <a:r>
              <a:rPr lang="en-GB" sz="2800" b="1" dirty="0"/>
              <a:t>5. Turkish Airlines</a:t>
            </a:r>
          </a:p>
          <a:p>
            <a:endParaRPr lang="en-GB" dirty="0"/>
          </a:p>
        </p:txBody>
      </p:sp>
      <p:pic>
        <p:nvPicPr>
          <p:cNvPr id="6" name="Graphic 5" descr="Bank">
            <a:extLst>
              <a:ext uri="{FF2B5EF4-FFF2-40B4-BE49-F238E27FC236}">
                <a16:creationId xmlns:a16="http://schemas.microsoft.com/office/drawing/2014/main" id="{262F59AC-2A9F-9B4B-0683-9658B8A67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021" y="922866"/>
            <a:ext cx="2506134" cy="25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3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gathering &amp; Pre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CBD3C-CECD-F594-089F-2F7B012AA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474242"/>
            <a:ext cx="9238434" cy="3810000"/>
          </a:xfrm>
        </p:spPr>
        <p:txBody>
          <a:bodyPr/>
          <a:lstStyle/>
          <a:p>
            <a:r>
              <a:rPr lang="en-GB" dirty="0"/>
              <a:t>Yahoo Finance API</a:t>
            </a:r>
          </a:p>
          <a:p>
            <a:r>
              <a:rPr lang="en-GB" dirty="0"/>
              <a:t>Period (2013 – 2022)</a:t>
            </a:r>
          </a:p>
          <a:p>
            <a:r>
              <a:rPr lang="en-GB" dirty="0"/>
              <a:t>Pre-Processing</a:t>
            </a:r>
          </a:p>
          <a:p>
            <a:pPr lvl="4"/>
            <a:r>
              <a:rPr lang="en-GB" dirty="0"/>
              <a:t>Missing Values</a:t>
            </a:r>
          </a:p>
          <a:p>
            <a:pPr lvl="4"/>
            <a:r>
              <a:rPr lang="en-GB" dirty="0"/>
              <a:t>Volume Traded</a:t>
            </a:r>
          </a:p>
          <a:p>
            <a:pPr lvl="4"/>
            <a:r>
              <a:rPr lang="en-GB" dirty="0"/>
              <a:t>Linear Interpolation</a:t>
            </a:r>
          </a:p>
          <a:p>
            <a:pPr lvl="4"/>
            <a:r>
              <a:rPr lang="en-GB" dirty="0"/>
              <a:t>Normalizing </a:t>
            </a:r>
            <a:r>
              <a:rPr lang="nb-NO" dirty="0"/>
              <a:t>/ Scaling</a:t>
            </a:r>
          </a:p>
          <a:p>
            <a:pPr lvl="4"/>
            <a:r>
              <a:rPr lang="en-GB" dirty="0"/>
              <a:t>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122195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gathering &amp; Pre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3C862B-F2E9-9AF3-F8EE-308570B67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1" y="394698"/>
            <a:ext cx="10387710" cy="646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64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gathering &amp; Pre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797798-234C-F0DE-5402-505C3F66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25" y="289581"/>
            <a:ext cx="10429734" cy="648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54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gathering &amp; Pre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E4B4BD-7A32-DEDC-6BF8-D61CA1761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08" y="703499"/>
            <a:ext cx="9801225" cy="615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F06B3-EB4D-E650-3834-CE978B15D57F}"/>
              </a:ext>
            </a:extLst>
          </p:cNvPr>
          <p:cNvSpPr txBox="1"/>
          <p:nvPr/>
        </p:nvSpPr>
        <p:spPr>
          <a:xfrm>
            <a:off x="5327151" y="739996"/>
            <a:ext cx="441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chemeClr val="bg2"/>
                </a:solidFill>
              </a:rPr>
              <a:t>Equinor</a:t>
            </a:r>
            <a:endParaRPr lang="en-GB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393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0" y="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Data gathering &amp; Pre 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9139C6-513D-EEC3-2E7E-CB35C2B38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37" y="479031"/>
            <a:ext cx="10304926" cy="650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9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C2C8B44E-F62D-FC89-290A-ADE13A092D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26" b="14235"/>
          <a:stretch/>
        </p:blipFill>
        <p:spPr>
          <a:xfrm>
            <a:off x="0" y="2520"/>
            <a:ext cx="12191980" cy="6855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618666-BC1F-8458-9402-3574670F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Models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E86E4-717F-C532-ADFB-A793311E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178" y="2396400"/>
            <a:ext cx="5752069" cy="3416155"/>
          </a:xfrm>
        </p:spPr>
        <p:txBody>
          <a:bodyPr>
            <a:normAutofit/>
          </a:bodyPr>
          <a:lstStyle/>
          <a:p>
            <a:r>
              <a:rPr lang="en-GB" sz="2400" b="1" dirty="0"/>
              <a:t>ARIMA (Statistical Model)</a:t>
            </a:r>
          </a:p>
          <a:p>
            <a:r>
              <a:rPr lang="en-GB" sz="2400" b="1" dirty="0"/>
              <a:t>LSTM (</a:t>
            </a:r>
            <a:r>
              <a:rPr lang="en-GB" sz="2400" b="1" dirty="0" err="1"/>
              <a:t>RNN</a:t>
            </a:r>
            <a:r>
              <a:rPr lang="en-GB" sz="2400" b="1" dirty="0"/>
              <a:t>)</a:t>
            </a:r>
          </a:p>
          <a:p>
            <a:r>
              <a:rPr lang="en-GB" sz="2400" b="1" dirty="0"/>
              <a:t>CNN (ANN)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378948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244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Trade Gothic Next Cond</vt:lpstr>
      <vt:lpstr>Trade Gothic Next Light</vt:lpstr>
      <vt:lpstr>PortalVTI</vt:lpstr>
      <vt:lpstr>Stock price predictions project presentation  </vt:lpstr>
      <vt:lpstr>Problem statement</vt:lpstr>
      <vt:lpstr>Companies</vt:lpstr>
      <vt:lpstr>Data gathering &amp; Pre Processing</vt:lpstr>
      <vt:lpstr>Data gathering &amp; Pre Processing</vt:lpstr>
      <vt:lpstr>Data gathering &amp; Pre Processing</vt:lpstr>
      <vt:lpstr>Data gathering &amp; Pre Processing</vt:lpstr>
      <vt:lpstr>Data gathering &amp; Pre Processing</vt:lpstr>
      <vt:lpstr>Models </vt:lpstr>
      <vt:lpstr>Arima</vt:lpstr>
      <vt:lpstr>Arima</vt:lpstr>
      <vt:lpstr>Arima</vt:lpstr>
      <vt:lpstr>Neural Networks</vt:lpstr>
      <vt:lpstr>LSTM modeL</vt:lpstr>
      <vt:lpstr>LSTM modeL</vt:lpstr>
      <vt:lpstr>1D-CNN modeL</vt:lpstr>
      <vt:lpstr>CNN Model</vt:lpstr>
      <vt:lpstr>CNN VS LSTM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predictions project presentation  </dc:title>
  <dc:creator>Aziz Zafar</dc:creator>
  <cp:lastModifiedBy>Aziz Zafar</cp:lastModifiedBy>
  <cp:revision>17</cp:revision>
  <dcterms:created xsi:type="dcterms:W3CDTF">2023-04-23T20:42:58Z</dcterms:created>
  <dcterms:modified xsi:type="dcterms:W3CDTF">2023-04-26T12:32:15Z</dcterms:modified>
</cp:coreProperties>
</file>