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erriweather Sans"/>
      <p:regular r:id="rId33"/>
      <p:bold r:id="rId34"/>
      <p:italic r:id="rId35"/>
      <p:boldItalic r:id="rId36"/>
    </p:embeddedFont>
    <p:embeddedFont>
      <p:font typeface="Proxima Nova"/>
      <p:regular r:id="rId37"/>
      <p:bold r:id="rId38"/>
      <p:italic r:id="rId39"/>
      <p:boldItalic r:id="rId40"/>
    </p:embeddedFont>
    <p:embeddedFont>
      <p:font typeface="Roboto"/>
      <p:regular r:id="rId41"/>
      <p:bold r:id="rId42"/>
      <p:italic r:id="rId43"/>
      <p:boldItalic r:id="rId44"/>
    </p:embeddedFont>
    <p:embeddedFont>
      <p:font typeface="Roboto Light"/>
      <p:regular r:id="rId45"/>
      <p:bold r:id="rId46"/>
      <p:italic r:id="rId47"/>
      <p:boldItalic r:id="rId48"/>
    </p:embeddedFont>
    <p:embeddedFont>
      <p:font typeface="Open Sans Light"/>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5673AC-96A1-4EE6-B7F7-E3A595EBCF34}">
  <a:tblStyle styleId="{905673AC-96A1-4EE6-B7F7-E3A595EBCF3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Light-bold.fntdata"/><Relationship Id="rId45"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boldItalic.fntdata"/><Relationship Id="rId47" Type="http://schemas.openxmlformats.org/officeDocument/2006/relationships/font" Target="fonts/RobotoLight-italic.fntdata"/><Relationship Id="rId49" Type="http://schemas.openxmlformats.org/officeDocument/2006/relationships/font" Target="fonts/OpenSans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MerriweatherSans-regular.fntdata"/><Relationship Id="rId32" Type="http://schemas.openxmlformats.org/officeDocument/2006/relationships/slide" Target="slides/slide26.xml"/><Relationship Id="rId35" Type="http://schemas.openxmlformats.org/officeDocument/2006/relationships/font" Target="fonts/MerriweatherSans-italic.fntdata"/><Relationship Id="rId34" Type="http://schemas.openxmlformats.org/officeDocument/2006/relationships/font" Target="fonts/MerriweatherSans-bold.fntdata"/><Relationship Id="rId37" Type="http://schemas.openxmlformats.org/officeDocument/2006/relationships/font" Target="fonts/ProximaNova-regular.fntdata"/><Relationship Id="rId36" Type="http://schemas.openxmlformats.org/officeDocument/2006/relationships/font" Target="fonts/MerriweatherSans-boldItalic.fntdata"/><Relationship Id="rId39" Type="http://schemas.openxmlformats.org/officeDocument/2006/relationships/font" Target="fonts/ProximaNova-italic.fntdata"/><Relationship Id="rId38" Type="http://schemas.openxmlformats.org/officeDocument/2006/relationships/font" Target="fonts/ProximaNov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Light-italic.fntdata"/><Relationship Id="rId50" Type="http://schemas.openxmlformats.org/officeDocument/2006/relationships/font" Target="fonts/OpenSansLight-bold.fntdata"/><Relationship Id="rId53" Type="http://schemas.openxmlformats.org/officeDocument/2006/relationships/font" Target="fonts/OpenSans-regular.fntdata"/><Relationship Id="rId52" Type="http://schemas.openxmlformats.org/officeDocument/2006/relationships/font" Target="fonts/OpenSansLight-boldItalic.fntdata"/><Relationship Id="rId11" Type="http://schemas.openxmlformats.org/officeDocument/2006/relationships/slide" Target="slides/slide5.xml"/><Relationship Id="rId55" Type="http://schemas.openxmlformats.org/officeDocument/2006/relationships/font" Target="fonts/OpenSans-italic.fntdata"/><Relationship Id="rId10" Type="http://schemas.openxmlformats.org/officeDocument/2006/relationships/slide" Target="slides/slide4.xml"/><Relationship Id="rId54"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eepcontractor/miami-housing-dataset" TargetMode="External"/><Relationship Id="rId3" Type="http://schemas.openxmlformats.org/officeDocument/2006/relationships/hyperlink" Target="https://fred.stlouisfed.org/series/ATNHPIUS12086A"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576b1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3576b1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LUIS</a:t>
            </a:r>
            <a:endParaRPr sz="1300">
              <a:solidFill>
                <a:srgbClr val="1B1E23"/>
              </a:solidFill>
              <a:latin typeface="Times New Roman"/>
              <a:ea typeface="Times New Roman"/>
              <a:cs typeface="Times New Roman"/>
              <a:sym typeface="Times New Roman"/>
            </a:endParaRPr>
          </a:p>
          <a:p>
            <a:pPr indent="0" lvl="0" marL="0" rtl="0" algn="l">
              <a:lnSpc>
                <a:spcPct val="115000"/>
              </a:lnSpc>
              <a:spcBef>
                <a:spcPts val="0"/>
              </a:spcBef>
              <a:spcAft>
                <a:spcPts val="1300"/>
              </a:spcAft>
              <a:buNone/>
            </a:pPr>
            <a:r>
              <a:rPr lang="en" sz="1300">
                <a:solidFill>
                  <a:srgbClr val="1B1E23"/>
                </a:solidFill>
                <a:latin typeface="Times New Roman"/>
                <a:ea typeface="Times New Roman"/>
                <a:cs typeface="Times New Roman"/>
                <a:sym typeface="Times New Roman"/>
              </a:rPr>
              <a:t>Go through a sample zoom in, find, and informational use of our page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b8b390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b8b390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b8b390fa_3_2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17b8b390fa_3_2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859fa2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859fa2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ed1a4c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ed1a4c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838c87f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838c87f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IRENE: Here are the raw data points. See a general trend, but we want to understand more.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85e683e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85e683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IRENE: Added bins for ocean distance to see the trend more clearly. Also, colored by structure quality to see if this may also explain the difference in price per SF. We see that the structure quality goes down as we move farther away from the ocean. So the question is, does distance from the ocean still affect price per SF if we hold the structure quality constant?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85e683e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85e683e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IRENE: Here we separated structure quality into bins. So we can see the trend for a fixed structure quality. Within each bin, we can see that price per SF is still strongly dependent on distance from the ocean. So, it is not only a factor of structure quality. </a:t>
            </a:r>
            <a:r>
              <a:rPr lang="en" sz="1150">
                <a:solidFill>
                  <a:srgbClr val="1D1C1D"/>
                </a:solidFill>
                <a:highlight>
                  <a:srgbClr val="F8F8F8"/>
                </a:highlight>
              </a:rPr>
              <a:t>And now Tony will discuss our second task.</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838c87f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838c87f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859fa2a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859fa2a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 - </a:t>
            </a:r>
            <a:r>
              <a:rPr lang="en" sz="1300">
                <a:solidFill>
                  <a:srgbClr val="1B1E23"/>
                </a:solidFill>
                <a:latin typeface="Times New Roman"/>
                <a:ea typeface="Times New Roman"/>
                <a:cs typeface="Times New Roman"/>
                <a:sym typeface="Times New Roman"/>
              </a:rPr>
              <a:t>explain why you made the choices you made to get the current design. Buyers in the Miami area who are looking for $1M + homes have considerations to make based on how much sq feet they would like vs. how close to the ocean they would like to live.  </a:t>
            </a:r>
            <a:r>
              <a:rPr lang="en">
                <a:solidFill>
                  <a:schemeClr val="dk1"/>
                </a:solidFill>
              </a:rPr>
              <a:t>The results from the chart show visually that the distance from the ocean does in fact have an impact on the price per square foot. It seems that home prices are more expensive if near the ocean compared to home prices that are further away from the ocean.  As we can see from the chart, the price per square feet increases as the house is distanced closer to water.</a:t>
            </a:r>
            <a:endParaRPr sz="1300">
              <a:solidFill>
                <a:srgbClr val="1B1E2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7b8b39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7b8b39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None/>
            </a:pPr>
            <a:r>
              <a:rPr lang="en">
                <a:solidFill>
                  <a:schemeClr val="dk1"/>
                </a:solidFill>
                <a:latin typeface="Merriweather Sans"/>
                <a:ea typeface="Merriweather Sans"/>
                <a:cs typeface="Merriweather Sans"/>
                <a:sym typeface="Merriweather Sans"/>
              </a:rPr>
              <a:t>TONY</a:t>
            </a:r>
            <a:endParaRPr>
              <a:solidFill>
                <a:schemeClr val="dk1"/>
              </a:solidFill>
              <a:latin typeface="Merriweather Sans"/>
              <a:ea typeface="Merriweather Sans"/>
              <a:cs typeface="Merriweather Sans"/>
              <a:sym typeface="Merriweather Sans"/>
            </a:endParaRPr>
          </a:p>
          <a:p>
            <a:pPr indent="0" lvl="0" marL="0" rtl="0" algn="l">
              <a:spcBef>
                <a:spcPts val="440"/>
              </a:spcBef>
              <a:spcAft>
                <a:spcPts val="0"/>
              </a:spcAft>
              <a:buNone/>
            </a:pPr>
            <a:r>
              <a:rPr lang="en">
                <a:solidFill>
                  <a:schemeClr val="dk1"/>
                </a:solidFill>
                <a:latin typeface="Merriweather Sans"/>
                <a:ea typeface="Merriweather Sans"/>
                <a:cs typeface="Merriweather Sans"/>
                <a:sym typeface="Merriweather Sans"/>
              </a:rPr>
              <a:t>Talk about the dataset, below:</a:t>
            </a:r>
            <a:endParaRPr>
              <a:solidFill>
                <a:schemeClr val="dk1"/>
              </a:solidFill>
              <a:latin typeface="Merriweather Sans"/>
              <a:ea typeface="Merriweather Sans"/>
              <a:cs typeface="Merriweather Sans"/>
              <a:sym typeface="Merriweather Sans"/>
            </a:endParaRPr>
          </a:p>
          <a:p>
            <a:pPr indent="0" lvl="0" marL="0" rtl="0" algn="l">
              <a:spcBef>
                <a:spcPts val="440"/>
              </a:spcBef>
              <a:spcAft>
                <a:spcPts val="0"/>
              </a:spcAft>
              <a:buNone/>
            </a:pPr>
            <a:r>
              <a:rPr lang="en">
                <a:solidFill>
                  <a:schemeClr val="dk1"/>
                </a:solidFill>
                <a:latin typeface="Merriweather Sans"/>
                <a:ea typeface="Merriweather Sans"/>
                <a:cs typeface="Merriweather Sans"/>
                <a:sym typeface="Merriweather Sans"/>
              </a:rPr>
              <a:t>Our real estate </a:t>
            </a:r>
            <a:r>
              <a:rPr lang="en" u="sng">
                <a:solidFill>
                  <a:srgbClr val="1155CC"/>
                </a:solidFill>
                <a:latin typeface="Merriweather Sans"/>
                <a:ea typeface="Merriweather Sans"/>
                <a:cs typeface="Merriweather Sans"/>
                <a:sym typeface="Merriweather Sans"/>
                <a:hlinkClick r:id="rId2">
                  <a:extLst>
                    <a:ext uri="{A12FA001-AC4F-418D-AE19-62706E023703}">
                      <ahyp:hlinkClr val="tx"/>
                    </a:ext>
                  </a:extLst>
                </a:hlinkClick>
              </a:rPr>
              <a:t>dataset</a:t>
            </a:r>
            <a:r>
              <a:rPr lang="en">
                <a:solidFill>
                  <a:schemeClr val="dk1"/>
                </a:solidFill>
                <a:latin typeface="Merriweather Sans"/>
                <a:ea typeface="Merriweather Sans"/>
                <a:cs typeface="Merriweather Sans"/>
                <a:sym typeface="Merriweather Sans"/>
              </a:rPr>
              <a:t> is from 13,932 single family home sales in Miami throughout the year in 2016.  We examined the FRED economic </a:t>
            </a:r>
            <a:r>
              <a:rPr lang="en" u="sng">
                <a:solidFill>
                  <a:srgbClr val="1155CC"/>
                </a:solidFill>
                <a:latin typeface="Merriweather Sans"/>
                <a:ea typeface="Merriweather Sans"/>
                <a:cs typeface="Merriweather Sans"/>
                <a:sym typeface="Merriweather Sans"/>
                <a:hlinkClick r:id="rId3">
                  <a:extLst>
                    <a:ext uri="{A12FA001-AC4F-418D-AE19-62706E023703}">
                      <ahyp:hlinkClr val="tx"/>
                    </a:ext>
                  </a:extLst>
                </a:hlinkClick>
              </a:rPr>
              <a:t>data</a:t>
            </a:r>
            <a:r>
              <a:rPr lang="en">
                <a:solidFill>
                  <a:schemeClr val="dk1"/>
                </a:solidFill>
                <a:latin typeface="Merriweather Sans"/>
                <a:ea typeface="Merriweather Sans"/>
                <a:cs typeface="Merriweather Sans"/>
                <a:sym typeface="Merriweather Sans"/>
              </a:rPr>
              <a:t> to have a rudimentary understanding on the economic status of real estate sales in 2016.  Were they affected by any larger U.S. economic factors (i.e. the home sales crash of 2007-2010) affecting real estate sales?  We noted that 2016 was right in the heart of the last decade’s linear increase in real estate prices.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b8b390fa_3_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17b8b390fa_3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838c87f31_0_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1838c87f3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7b8b390fa_3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7b8b390fa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Luis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2eab179e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2eab17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7b8b390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7b8b390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Austin’s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7b8b390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7b8b390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859fa2aa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859fa2aa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IRENE</a:t>
            </a:r>
            <a:endParaRPr sz="1300">
              <a:solidFill>
                <a:srgbClr val="1B1E23"/>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1B1E23"/>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explain why you made the choices you made to get the current design. Iterating on home prices by sq feet and proximity to the ocean, overlaying with a map showing cities gives clearer context of location.  Additionally, adding in the home prices to the visualization helps with insights on pricing vs. location.</a:t>
            </a:r>
            <a:endParaRPr sz="1300">
              <a:solidFill>
                <a:srgbClr val="1B1E23"/>
              </a:solidFill>
              <a:latin typeface="Times New Roman"/>
              <a:ea typeface="Times New Roman"/>
              <a:cs typeface="Times New Roman"/>
              <a:sym typeface="Times New Roman"/>
            </a:endParaRPr>
          </a:p>
          <a:p>
            <a:pPr indent="0" lvl="0" marL="0" rtl="0" algn="l">
              <a:lnSpc>
                <a:spcPct val="115000"/>
              </a:lnSpc>
              <a:spcBef>
                <a:spcPts val="0"/>
              </a:spcBef>
              <a:spcAft>
                <a:spcPts val="13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59fa2aaf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59fa2a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 - </a:t>
            </a:r>
            <a:r>
              <a:rPr lang="en" sz="1150">
                <a:solidFill>
                  <a:srgbClr val="1D1C1D"/>
                </a:solidFill>
                <a:highlight>
                  <a:srgbClr val="F8F8F8"/>
                </a:highlight>
              </a:rPr>
              <a:t>next slide Irene will talk about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8cfce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8cfce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IRENE</a:t>
            </a:r>
            <a:endParaRPr sz="1300">
              <a:solidFill>
                <a:srgbClr val="1B1E23"/>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Two tabs, for Structural Quality and for Water Proximity.  </a:t>
            </a:r>
            <a:endParaRPr sz="1300">
              <a:solidFill>
                <a:srgbClr val="1B1E23"/>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Explain why you made the choices you made to get the current design. Iterating on home prices by sq feet and proximity to the ocean, overlaying with a map showing cities gives clearer context of location.  Additionally, adding in the home prices to the visualization helps with insights on pricing vs. location.</a:t>
            </a:r>
            <a:endParaRPr sz="1300">
              <a:solidFill>
                <a:srgbClr val="1B1E23"/>
              </a:solidFill>
              <a:latin typeface="Times New Roman"/>
              <a:ea typeface="Times New Roman"/>
              <a:cs typeface="Times New Roman"/>
              <a:sym typeface="Times New Roman"/>
            </a:endParaRPr>
          </a:p>
          <a:p>
            <a:pPr indent="0" lvl="0" marL="0" rtl="0" algn="l">
              <a:lnSpc>
                <a:spcPct val="115000"/>
              </a:lnSpc>
              <a:spcBef>
                <a:spcPts val="0"/>
              </a:spcBef>
              <a:spcAft>
                <a:spcPts val="13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eab179e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eab179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IRENE - </a:t>
            </a:r>
            <a:r>
              <a:rPr lang="en" sz="1150">
                <a:solidFill>
                  <a:srgbClr val="1D1C1D"/>
                </a:solidFill>
                <a:highlight>
                  <a:srgbClr val="FFFFFF"/>
                </a:highlight>
              </a:rPr>
              <a:t>Next Heather will talk about usability study results and some improvements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eab179eb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eab179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a:p>
            <a:pPr indent="0" lvl="0" marL="0" rtl="0" algn="l">
              <a:spcBef>
                <a:spcPts val="0"/>
              </a:spcBef>
              <a:spcAft>
                <a:spcPts val="0"/>
              </a:spcAft>
              <a:buNone/>
            </a:pPr>
            <a:r>
              <a:rPr lang="en"/>
              <a:t>Try not to go into detail regarding the specific addressed issues via the MoSCoW method, rather use this to talk about our MoSCoW process, how many people we interviewed, how we used this method to collate the data and come up with actionable items.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eab179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eab179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HEATHER - </a:t>
            </a:r>
            <a:r>
              <a:rPr lang="en" sz="1150">
                <a:solidFill>
                  <a:srgbClr val="1D1C1D"/>
                </a:solidFill>
                <a:highlight>
                  <a:srgbClr val="F8F8F8"/>
                </a:highlight>
              </a:rPr>
              <a:t>now Austin will tell us about some other improvements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eab179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eab179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AUSTIN</a:t>
            </a:r>
            <a:endParaRPr sz="1300">
              <a:solidFill>
                <a:srgbClr val="1B1E23"/>
              </a:solidFill>
              <a:latin typeface="Times New Roman"/>
              <a:ea typeface="Times New Roman"/>
              <a:cs typeface="Times New Roman"/>
              <a:sym typeface="Times New Roman"/>
            </a:endParaRPr>
          </a:p>
          <a:p>
            <a:pPr indent="0" lvl="0" marL="0" rtl="0" algn="l">
              <a:lnSpc>
                <a:spcPct val="115000"/>
              </a:lnSpc>
              <a:spcBef>
                <a:spcPts val="0"/>
              </a:spcBef>
              <a:spcAft>
                <a:spcPts val="13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59283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59283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1E23"/>
                </a:solidFill>
                <a:latin typeface="Times New Roman"/>
                <a:ea typeface="Times New Roman"/>
                <a:cs typeface="Times New Roman"/>
                <a:sym typeface="Times New Roman"/>
              </a:rPr>
              <a:t>AUSTIN -</a:t>
            </a:r>
            <a:r>
              <a:rPr lang="en" sz="1150">
                <a:solidFill>
                  <a:srgbClr val="1D1C1D"/>
                </a:solidFill>
                <a:highlight>
                  <a:srgbClr val="F8F8F8"/>
                </a:highlight>
              </a:rPr>
              <a:t>are you ready for a demo? Luis, take it away</a:t>
            </a:r>
            <a:endParaRPr sz="1300">
              <a:solidFill>
                <a:srgbClr val="1B1E23"/>
              </a:solidFill>
              <a:latin typeface="Times New Roman"/>
              <a:ea typeface="Times New Roman"/>
              <a:cs typeface="Times New Roman"/>
              <a:sym typeface="Times New Roman"/>
            </a:endParaRPr>
          </a:p>
          <a:p>
            <a:pPr indent="0" lvl="0" marL="0" rtl="0" algn="l">
              <a:lnSpc>
                <a:spcPct val="115000"/>
              </a:lnSpc>
              <a:spcBef>
                <a:spcPts val="0"/>
              </a:spcBef>
              <a:spcAft>
                <a:spcPts val="13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12" name="Shape 12"/>
        <p:cNvGrpSpPr/>
        <p:nvPr/>
      </p:nvGrpSpPr>
      <p:grpSpPr>
        <a:xfrm>
          <a:off x="0" y="0"/>
          <a:ext cx="0" cy="0"/>
          <a:chOff x="0" y="0"/>
          <a:chExt cx="0" cy="0"/>
        </a:xfrm>
      </p:grpSpPr>
      <p:pic>
        <p:nvPicPr>
          <p:cNvPr descr="bgrd_ppt5.eps" id="13" name="Google Shape;13;p2"/>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14" name="Google Shape;14;p2"/>
          <p:cNvSpPr txBox="1"/>
          <p:nvPr/>
        </p:nvSpPr>
        <p:spPr>
          <a:xfrm>
            <a:off x="685800" y="1151021"/>
            <a:ext cx="7772400" cy="149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262"/>
              </a:buClr>
              <a:buSzPts val="5500"/>
              <a:buFont typeface="Arial"/>
              <a:buNone/>
            </a:pPr>
            <a:r>
              <a:t/>
            </a:r>
            <a:endParaRPr b="1" i="0" sz="5500" cap="none">
              <a:solidFill>
                <a:srgbClr val="003262"/>
              </a:solidFill>
              <a:latin typeface="Merriweather Sans"/>
              <a:ea typeface="Merriweather Sans"/>
              <a:cs typeface="Merriweather Sans"/>
              <a:sym typeface="Merriweather Sans"/>
            </a:endParaRPr>
          </a:p>
        </p:txBody>
      </p:sp>
      <p:sp>
        <p:nvSpPr>
          <p:cNvPr id="15" name="Google Shape;15;p2"/>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003262"/>
              </a:buClr>
              <a:buSzPts val="2200"/>
              <a:buFont typeface="Arial"/>
              <a:buNone/>
              <a:defRPr b="0" i="0" sz="2200" u="none" cap="none" strike="noStrike">
                <a:solidFill>
                  <a:srgbClr val="003262"/>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6" name="Google Shape;16;p2"/>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262"/>
              </a:buClr>
              <a:buSzPts val="5000"/>
              <a:buFont typeface="Merriweather Sans"/>
              <a:buNone/>
              <a:defRPr b="1" i="0" sz="5000" u="none" cap="none" strike="noStrike">
                <a:solidFill>
                  <a:srgbClr val="003262"/>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descr="UC Berkeley Primary Logo_Berkeley Blue.eps" id="17" name="Google Shape;17;p2"/>
          <p:cNvPicPr preferRelativeResize="0"/>
          <p:nvPr/>
        </p:nvPicPr>
        <p:blipFill rotWithShape="1">
          <a:blip r:embed="rId3">
            <a:alphaModFix/>
          </a:blip>
          <a:srcRect b="0" l="0" r="0" t="0"/>
          <a:stretch/>
        </p:blipFill>
        <p:spPr>
          <a:xfrm>
            <a:off x="7343589" y="4558642"/>
            <a:ext cx="1007412" cy="31023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1"/>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5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1"/>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368300" lvl="0" marL="457200" rtl="0">
              <a:spcBef>
                <a:spcPts val="440"/>
              </a:spcBef>
              <a:spcAft>
                <a:spcPts val="0"/>
              </a:spcAft>
              <a:buSzPts val="2200"/>
              <a:buChar char="•"/>
              <a:defRPr/>
            </a:lvl1pPr>
            <a:lvl2pPr indent="-355600" lvl="1" marL="914400" rtl="0">
              <a:spcBef>
                <a:spcPts val="400"/>
              </a:spcBef>
              <a:spcAft>
                <a:spcPts val="0"/>
              </a:spcAft>
              <a:buSzPts val="2000"/>
              <a:buChar char="–"/>
              <a:defRPr/>
            </a:lvl2pPr>
            <a:lvl3pPr indent="-342900" lvl="2" marL="1371600" rtl="0">
              <a:spcBef>
                <a:spcPts val="360"/>
              </a:spcBef>
              <a:spcAft>
                <a:spcPts val="0"/>
              </a:spcAft>
              <a:buSzPts val="1800"/>
              <a:buChar char="•"/>
              <a:defRPr/>
            </a:lvl3pPr>
            <a:lvl4pPr indent="-330200" lvl="3" marL="1828800" rtl="0">
              <a:spcBef>
                <a:spcPts val="320"/>
              </a:spcBef>
              <a:spcAft>
                <a:spcPts val="0"/>
              </a:spcAft>
              <a:buSzPts val="1600"/>
              <a:buChar char="–"/>
              <a:defRPr/>
            </a:lvl4pPr>
            <a:lvl5pPr indent="-317500" lvl="4" marL="2286000" rtl="0">
              <a:spcBef>
                <a:spcPts val="280"/>
              </a:spcBef>
              <a:spcAft>
                <a:spcPts val="0"/>
              </a:spcAft>
              <a:buSzPts val="14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64" name="Google Shape;6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ction Header">
  <p:cSld name="6_Section Header">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20" name="Google Shape;20;p3"/>
          <p:cNvSpPr txBox="1"/>
          <p:nvPr/>
        </p:nvSpPr>
        <p:spPr>
          <a:xfrm>
            <a:off x="685800" y="1151021"/>
            <a:ext cx="7772400" cy="149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262"/>
              </a:buClr>
              <a:buSzPts val="5500"/>
              <a:buFont typeface="Arial"/>
              <a:buNone/>
            </a:pPr>
            <a:r>
              <a:t/>
            </a:r>
            <a:endParaRPr b="1" i="0" sz="5500" cap="none">
              <a:solidFill>
                <a:srgbClr val="003262"/>
              </a:solidFill>
              <a:latin typeface="Merriweather Sans"/>
              <a:ea typeface="Merriweather Sans"/>
              <a:cs typeface="Merriweather Sans"/>
              <a:sym typeface="Merriweather Sans"/>
            </a:endParaRPr>
          </a:p>
        </p:txBody>
      </p:sp>
      <p:sp>
        <p:nvSpPr>
          <p:cNvPr id="21" name="Google Shape;21;p3"/>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0D0D0D"/>
              </a:buClr>
              <a:buSzPts val="2200"/>
              <a:buFont typeface="Arial"/>
              <a:buNone/>
              <a:defRPr b="0" i="0" sz="2200" u="none" cap="none" strike="noStrike">
                <a:solidFill>
                  <a:srgbClr val="0D0D0D"/>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2" name="Google Shape;22;p3"/>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D0D0D"/>
              </a:buClr>
              <a:buSzPts val="5000"/>
              <a:buFont typeface="Merriweather Sans"/>
              <a:buNone/>
              <a:defRPr b="1" i="0" sz="5000" u="none" cap="none" strike="noStrike">
                <a:solidFill>
                  <a:srgbClr val="0D0D0D"/>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3" name="Google Shape;23;p3"/>
          <p:cNvPicPr preferRelativeResize="0"/>
          <p:nvPr/>
        </p:nvPicPr>
        <p:blipFill rotWithShape="1">
          <a:blip r:embed="rId3">
            <a:alphaModFix/>
          </a:blip>
          <a:srcRect b="0" l="0" r="0" t="0"/>
          <a:stretch/>
        </p:blipFill>
        <p:spPr>
          <a:xfrm>
            <a:off x="7343589" y="4558642"/>
            <a:ext cx="1007407" cy="3102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ction Header">
  <p:cSld name="7_Section Header">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26" name="Google Shape;26;p4"/>
          <p:cNvSpPr txBox="1"/>
          <p:nvPr/>
        </p:nvSpPr>
        <p:spPr>
          <a:xfrm>
            <a:off x="685800" y="618249"/>
            <a:ext cx="7553400" cy="204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3262"/>
              </a:buClr>
              <a:buSzPts val="5000"/>
              <a:buFont typeface="Merriweather Sans"/>
              <a:buNone/>
            </a:pPr>
            <a:r>
              <a:t/>
            </a:r>
            <a:endParaRPr b="1" i="0" sz="5000">
              <a:solidFill>
                <a:schemeClr val="lt1"/>
              </a:solidFill>
              <a:latin typeface="Merriweather Sans"/>
              <a:ea typeface="Merriweather Sans"/>
              <a:cs typeface="Merriweather Sans"/>
              <a:sym typeface="Merriweather Sans"/>
            </a:endParaRPr>
          </a:p>
        </p:txBody>
      </p:sp>
      <p:sp>
        <p:nvSpPr>
          <p:cNvPr id="27" name="Google Shape;27;p4"/>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FFFFFF"/>
              </a:buClr>
              <a:buSzPts val="2200"/>
              <a:buFont typeface="Arial"/>
              <a:buNone/>
              <a:defRPr b="0" i="0" sz="2200" u="none" cap="none" strike="noStrike">
                <a:solidFill>
                  <a:srgbClr val="FFFFFF"/>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8" name="Google Shape;28;p4"/>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FFFF"/>
              </a:buClr>
              <a:buSzPts val="5000"/>
              <a:buFont typeface="Merriweather Sans"/>
              <a:buNone/>
              <a:defRPr b="1" i="0" sz="5000" u="none" cap="none" strike="noStrike">
                <a:solidFill>
                  <a:srgbClr val="FFFFFF"/>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9" name="Google Shape;29;p4"/>
          <p:cNvPicPr preferRelativeResize="0"/>
          <p:nvPr/>
        </p:nvPicPr>
        <p:blipFill rotWithShape="1">
          <a:blip r:embed="rId3">
            <a:alphaModFix/>
          </a:blip>
          <a:srcRect b="0" l="0" r="0" t="0"/>
          <a:stretch/>
        </p:blipFill>
        <p:spPr>
          <a:xfrm>
            <a:off x="7343589" y="4558642"/>
            <a:ext cx="1007407" cy="3102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5"/>
          <p:cNvSpPr txBox="1"/>
          <p:nvPr>
            <p:ph type="title"/>
          </p:nvPr>
        </p:nvSpPr>
        <p:spPr>
          <a:xfrm>
            <a:off x="457200" y="729038"/>
            <a:ext cx="74643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262"/>
              </a:buClr>
              <a:buSzPts val="4200"/>
              <a:buFont typeface="Merriweather Sans"/>
              <a:buNone/>
              <a:defRPr b="1" i="0" sz="4200" u="none" cap="none" strike="noStrike">
                <a:solidFill>
                  <a:srgbClr val="003262"/>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2" name="Google Shape;32;p5"/>
          <p:cNvSpPr txBox="1"/>
          <p:nvPr>
            <p:ph idx="1" type="body"/>
          </p:nvPr>
        </p:nvSpPr>
        <p:spPr>
          <a:xfrm>
            <a:off x="457200" y="1573316"/>
            <a:ext cx="3717900" cy="21177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2" type="body"/>
          </p:nvPr>
        </p:nvSpPr>
        <p:spPr>
          <a:xfrm>
            <a:off x="4175125" y="1573315"/>
            <a:ext cx="3746400" cy="21177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34" name="Shape 34"/>
        <p:cNvGrpSpPr/>
        <p:nvPr/>
      </p:nvGrpSpPr>
      <p:grpSpPr>
        <a:xfrm>
          <a:off x="0" y="0"/>
          <a:ext cx="0" cy="0"/>
          <a:chOff x="0" y="0"/>
          <a:chExt cx="0" cy="0"/>
        </a:xfrm>
      </p:grpSpPr>
      <p:pic>
        <p:nvPicPr>
          <p:cNvPr descr="bgrd_ppt8.eps" id="35" name="Google Shape;35;p6"/>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36" name="Google Shape;36;p6"/>
          <p:cNvSpPr txBox="1"/>
          <p:nvPr/>
        </p:nvSpPr>
        <p:spPr>
          <a:xfrm>
            <a:off x="685800" y="618249"/>
            <a:ext cx="7553400" cy="204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3262"/>
              </a:buClr>
              <a:buSzPts val="5000"/>
              <a:buFont typeface="Merriweather Sans"/>
              <a:buNone/>
            </a:pPr>
            <a:r>
              <a:t/>
            </a:r>
            <a:endParaRPr b="1" i="0" sz="5000">
              <a:solidFill>
                <a:srgbClr val="FFFFFF"/>
              </a:solidFill>
              <a:latin typeface="Merriweather Sans"/>
              <a:ea typeface="Merriweather Sans"/>
              <a:cs typeface="Merriweather Sans"/>
              <a:sym typeface="Merriweather Sans"/>
            </a:endParaRPr>
          </a:p>
        </p:txBody>
      </p:sp>
      <p:sp>
        <p:nvSpPr>
          <p:cNvPr id="37" name="Google Shape;37;p6"/>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FFFFFF"/>
              </a:buClr>
              <a:buSzPts val="2200"/>
              <a:buFont typeface="Arial"/>
              <a:buNone/>
              <a:defRPr b="0" i="0" sz="2200" u="none" cap="none" strike="noStrike">
                <a:solidFill>
                  <a:srgbClr val="FFFFFF"/>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8" name="Google Shape;38;p6"/>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FFFF"/>
              </a:buClr>
              <a:buSzPts val="5000"/>
              <a:buFont typeface="Merriweather Sans"/>
              <a:buNone/>
              <a:defRPr b="1" i="0" sz="5000" u="none" cap="none" strike="noStrike">
                <a:solidFill>
                  <a:srgbClr val="FFFFFF"/>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39" name="Google Shape;39;p6"/>
          <p:cNvPicPr preferRelativeResize="0"/>
          <p:nvPr/>
        </p:nvPicPr>
        <p:blipFill rotWithShape="1">
          <a:blip r:embed="rId3">
            <a:alphaModFix/>
          </a:blip>
          <a:srcRect b="0" l="0" r="0" t="0"/>
          <a:stretch/>
        </p:blipFill>
        <p:spPr>
          <a:xfrm>
            <a:off x="7343589" y="4558642"/>
            <a:ext cx="1007407" cy="31023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0" name="Shape 40"/>
        <p:cNvGrpSpPr/>
        <p:nvPr/>
      </p:nvGrpSpPr>
      <p:grpSpPr>
        <a:xfrm>
          <a:off x="0" y="0"/>
          <a:ext cx="0" cy="0"/>
          <a:chOff x="0" y="0"/>
          <a:chExt cx="0" cy="0"/>
        </a:xfrm>
      </p:grpSpPr>
      <p:pic>
        <p:nvPicPr>
          <p:cNvPr descr="bgrd_ppt4.eps" id="41" name="Google Shape;41;p7"/>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42" name="Google Shape;42;p7"/>
          <p:cNvSpPr txBox="1"/>
          <p:nvPr/>
        </p:nvSpPr>
        <p:spPr>
          <a:xfrm>
            <a:off x="685800" y="618249"/>
            <a:ext cx="7553400" cy="204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3262"/>
              </a:buClr>
              <a:buSzPts val="5000"/>
              <a:buFont typeface="Merriweather Sans"/>
              <a:buNone/>
            </a:pPr>
            <a:r>
              <a:t/>
            </a:r>
            <a:endParaRPr b="1" i="0" sz="5000">
              <a:solidFill>
                <a:srgbClr val="003262"/>
              </a:solidFill>
              <a:latin typeface="Merriweather Sans"/>
              <a:ea typeface="Merriweather Sans"/>
              <a:cs typeface="Merriweather Sans"/>
              <a:sym typeface="Merriweather Sans"/>
            </a:endParaRPr>
          </a:p>
        </p:txBody>
      </p:sp>
      <p:sp>
        <p:nvSpPr>
          <p:cNvPr id="43" name="Google Shape;43;p7"/>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003262"/>
              </a:buClr>
              <a:buSzPts val="2200"/>
              <a:buFont typeface="Arial"/>
              <a:buNone/>
              <a:defRPr b="0" i="0" sz="2200" u="none" cap="none" strike="noStrike">
                <a:solidFill>
                  <a:srgbClr val="003262"/>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4" name="Google Shape;44;p7"/>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262"/>
              </a:buClr>
              <a:buSzPts val="5000"/>
              <a:buFont typeface="Merriweather Sans"/>
              <a:buNone/>
              <a:defRPr b="1" i="0" sz="5000" u="none" cap="none" strike="noStrike">
                <a:solidFill>
                  <a:srgbClr val="003262"/>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descr="UC Berkeley Primary Logo_Berkeley Blue.eps" id="45" name="Google Shape;45;p7"/>
          <p:cNvPicPr preferRelativeResize="0"/>
          <p:nvPr/>
        </p:nvPicPr>
        <p:blipFill rotWithShape="1">
          <a:blip r:embed="rId3">
            <a:alphaModFix/>
          </a:blip>
          <a:srcRect b="0" l="0" r="0" t="0"/>
          <a:stretch/>
        </p:blipFill>
        <p:spPr>
          <a:xfrm>
            <a:off x="7343589" y="4558642"/>
            <a:ext cx="1007412" cy="3102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Header">
  <p:cSld name="8_Section Header">
    <p:spTree>
      <p:nvGrpSpPr>
        <p:cNvPr id="46" name="Shape 46"/>
        <p:cNvGrpSpPr/>
        <p:nvPr/>
      </p:nvGrpSpPr>
      <p:grpSpPr>
        <a:xfrm>
          <a:off x="0" y="0"/>
          <a:ext cx="0" cy="0"/>
          <a:chOff x="0" y="0"/>
          <a:chExt cx="0" cy="0"/>
        </a:xfrm>
      </p:grpSpPr>
      <p:pic>
        <p:nvPicPr>
          <p:cNvPr descr="bgrd_ppt9.eps" id="47" name="Google Shape;47;p8"/>
          <p:cNvPicPr preferRelativeResize="0"/>
          <p:nvPr/>
        </p:nvPicPr>
        <p:blipFill rotWithShape="1">
          <a:blip r:embed="rId2">
            <a:alphaModFix/>
          </a:blip>
          <a:srcRect b="0" l="0" r="0" t="0"/>
          <a:stretch/>
        </p:blipFill>
        <p:spPr>
          <a:xfrm>
            <a:off x="0" y="0"/>
            <a:ext cx="6858000" cy="5143501"/>
          </a:xfrm>
          <a:prstGeom prst="rect">
            <a:avLst/>
          </a:prstGeom>
          <a:noFill/>
          <a:ln>
            <a:noFill/>
          </a:ln>
        </p:spPr>
      </p:pic>
      <p:sp>
        <p:nvSpPr>
          <p:cNvPr id="48" name="Google Shape;48;p8"/>
          <p:cNvSpPr txBox="1"/>
          <p:nvPr/>
        </p:nvSpPr>
        <p:spPr>
          <a:xfrm>
            <a:off x="685800" y="618249"/>
            <a:ext cx="7553400" cy="204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3262"/>
              </a:buClr>
              <a:buSzPts val="5000"/>
              <a:buFont typeface="Merriweather Sans"/>
              <a:buNone/>
            </a:pPr>
            <a:r>
              <a:t/>
            </a:r>
            <a:endParaRPr b="1" i="0" sz="5000">
              <a:solidFill>
                <a:srgbClr val="003262"/>
              </a:solidFill>
              <a:latin typeface="Merriweather Sans"/>
              <a:ea typeface="Merriweather Sans"/>
              <a:cs typeface="Merriweather Sans"/>
              <a:sym typeface="Merriweather Sans"/>
            </a:endParaRPr>
          </a:p>
        </p:txBody>
      </p:sp>
      <p:sp>
        <p:nvSpPr>
          <p:cNvPr id="49" name="Google Shape;49;p8"/>
          <p:cNvSpPr txBox="1"/>
          <p:nvPr>
            <p:ph idx="1" type="subTitle"/>
          </p:nvPr>
        </p:nvSpPr>
        <p:spPr>
          <a:xfrm>
            <a:off x="685800" y="2490160"/>
            <a:ext cx="6400800" cy="835200"/>
          </a:xfrm>
          <a:prstGeom prst="rect">
            <a:avLst/>
          </a:prstGeom>
          <a:noFill/>
          <a:ln>
            <a:noFill/>
          </a:ln>
        </p:spPr>
        <p:txBody>
          <a:bodyPr anchorCtr="0" anchor="t" bIns="45700" lIns="91425" spcFirstLastPara="1" rIns="91425" wrap="square" tIns="45700">
            <a:noAutofit/>
          </a:bodyPr>
          <a:lstStyle>
            <a:lvl1pPr lvl="0" marR="0" rtl="0" algn="l">
              <a:spcBef>
                <a:spcPts val="440"/>
              </a:spcBef>
              <a:spcAft>
                <a:spcPts val="0"/>
              </a:spcAft>
              <a:buClr>
                <a:srgbClr val="003262"/>
              </a:buClr>
              <a:buSzPts val="2200"/>
              <a:buFont typeface="Arial"/>
              <a:buNone/>
              <a:defRPr b="0" i="0" sz="2200" u="none" cap="none" strike="noStrike">
                <a:solidFill>
                  <a:srgbClr val="003262"/>
                </a:solidFill>
                <a:latin typeface="Arial"/>
                <a:ea typeface="Arial"/>
                <a:cs typeface="Arial"/>
                <a:sym typeface="Arial"/>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Merriweather Sans"/>
                <a:ea typeface="Merriweather Sans"/>
                <a:cs typeface="Merriweather Sans"/>
                <a:sym typeface="Merriweather Sans"/>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Merriweather Sans"/>
                <a:ea typeface="Merriweather Sans"/>
                <a:cs typeface="Merriweather Sans"/>
                <a:sym typeface="Merriweather Sans"/>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Merriweather Sans"/>
                <a:ea typeface="Merriweather Sans"/>
                <a:cs typeface="Merriweather Sans"/>
                <a:sym typeface="Merriweather Sans"/>
              </a:defRPr>
            </a:lvl4pPr>
            <a:lvl5pPr lvl="4" marR="0" rtl="0" algn="ctr">
              <a:spcBef>
                <a:spcPts val="280"/>
              </a:spcBef>
              <a:spcAft>
                <a:spcPts val="0"/>
              </a:spcAft>
              <a:buClr>
                <a:srgbClr val="888888"/>
              </a:buClr>
              <a:buSzPts val="1400"/>
              <a:buFont typeface="Arial"/>
              <a:buNone/>
              <a:defRPr b="0" i="0" sz="1400" u="none" cap="none" strike="noStrike">
                <a:solidFill>
                  <a:srgbClr val="888888"/>
                </a:solidFill>
                <a:latin typeface="Merriweather Sans"/>
                <a:ea typeface="Merriweather Sans"/>
                <a:cs typeface="Merriweather Sans"/>
                <a:sym typeface="Merriweather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0" name="Google Shape;50;p8"/>
          <p:cNvSpPr txBox="1"/>
          <p:nvPr>
            <p:ph type="title"/>
          </p:nvPr>
        </p:nvSpPr>
        <p:spPr>
          <a:xfrm>
            <a:off x="685800" y="1087576"/>
            <a:ext cx="7662300" cy="1402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262"/>
              </a:buClr>
              <a:buSzPts val="5000"/>
              <a:buFont typeface="Merriweather Sans"/>
              <a:buNone/>
              <a:defRPr b="1" i="0" sz="5000" u="none" cap="none" strike="noStrike">
                <a:solidFill>
                  <a:srgbClr val="003262"/>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descr="UC Berkeley Primary Logo_Berkeley Blue.eps" id="51" name="Google Shape;51;p8"/>
          <p:cNvPicPr preferRelativeResize="0"/>
          <p:nvPr/>
        </p:nvPicPr>
        <p:blipFill rotWithShape="1">
          <a:blip r:embed="rId3">
            <a:alphaModFix/>
          </a:blip>
          <a:srcRect b="0" l="0" r="0" t="0"/>
          <a:stretch/>
        </p:blipFill>
        <p:spPr>
          <a:xfrm>
            <a:off x="7343589" y="4558642"/>
            <a:ext cx="1007412" cy="31023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9"/>
          <p:cNvSpPr txBox="1"/>
          <p:nvPr>
            <p:ph type="ctrTitle"/>
          </p:nvPr>
        </p:nvSpPr>
        <p:spPr>
          <a:xfrm>
            <a:off x="311700" y="1864475"/>
            <a:ext cx="8520600" cy="9327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9"/>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44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360"/>
              </a:spcBef>
              <a:spcAft>
                <a:spcPts val="0"/>
              </a:spcAft>
              <a:buSzPts val="2800"/>
              <a:buNone/>
              <a:defRPr sz="2800"/>
            </a:lvl3pPr>
            <a:lvl4pPr lvl="3" rtl="0" algn="ctr">
              <a:lnSpc>
                <a:spcPct val="100000"/>
              </a:lnSpc>
              <a:spcBef>
                <a:spcPts val="320"/>
              </a:spcBef>
              <a:spcAft>
                <a:spcPts val="0"/>
              </a:spcAft>
              <a:buSzPts val="2800"/>
              <a:buNone/>
              <a:defRPr sz="2800"/>
            </a:lvl4pPr>
            <a:lvl5pPr lvl="4" rtl="0" algn="ctr">
              <a:lnSpc>
                <a:spcPct val="100000"/>
              </a:lnSpc>
              <a:spcBef>
                <a:spcPts val="28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55" name="Google Shape;5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6" name="Shape 56"/>
        <p:cNvGrpSpPr/>
        <p:nvPr/>
      </p:nvGrpSpPr>
      <p:grpSpPr>
        <a:xfrm>
          <a:off x="0" y="0"/>
          <a:ext cx="0" cy="0"/>
          <a:chOff x="0" y="0"/>
          <a:chExt cx="0" cy="0"/>
        </a:xfrm>
      </p:grpSpPr>
      <p:sp>
        <p:nvSpPr>
          <p:cNvPr id="57" name="Google Shape;57;p1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indent="0" lvl="0" marL="0" marR="0" rtl="0" algn="l">
              <a:lnSpc>
                <a:spcPct val="90000"/>
              </a:lnSpc>
              <a:spcBef>
                <a:spcPts val="0"/>
              </a:spcBef>
              <a:spcAft>
                <a:spcPts val="0"/>
              </a:spcAft>
              <a:buClr>
                <a:schemeClr val="dk1"/>
              </a:buClr>
              <a:buSzPts val="5000"/>
              <a:buFont typeface="Proxima Nova"/>
              <a:buNone/>
              <a:defRPr b="0" i="0" sz="4400" u="none" cap="none" strike="noStrike">
                <a:solidFill>
                  <a:schemeClr val="dk1"/>
                </a:solidFill>
                <a:latin typeface="Proxima Nova"/>
                <a:ea typeface="Proxima Nova"/>
                <a:cs typeface="Proxima Nova"/>
                <a:sym typeface="Proxima Nov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8" name="Google Shape;58;p10"/>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Proxima Nova"/>
              <a:buChar char="•"/>
              <a:defRPr b="0" i="0" sz="2800" u="none" cap="none" strike="noStrike">
                <a:solidFill>
                  <a:schemeClr val="dk1"/>
                </a:solidFill>
                <a:latin typeface="Proxima Nova"/>
                <a:ea typeface="Proxima Nova"/>
                <a:cs typeface="Proxima Nova"/>
                <a:sym typeface="Proxima Nova"/>
              </a:defRPr>
            </a:lvl1pPr>
            <a:lvl2pPr indent="-381000" lvl="1" marL="914400" marR="0" rtl="0" algn="l">
              <a:lnSpc>
                <a:spcPct val="90000"/>
              </a:lnSpc>
              <a:spcBef>
                <a:spcPts val="500"/>
              </a:spcBef>
              <a:spcAft>
                <a:spcPts val="0"/>
              </a:spcAft>
              <a:buClr>
                <a:schemeClr val="dk1"/>
              </a:buClr>
              <a:buSzPts val="2400"/>
              <a:buFont typeface="Proxima Nova"/>
              <a:buChar char="•"/>
              <a:defRPr b="0" i="0" sz="2400" u="none" cap="none" strike="noStrike">
                <a:solidFill>
                  <a:schemeClr val="dk1"/>
                </a:solidFill>
                <a:latin typeface="Proxima Nova"/>
                <a:ea typeface="Proxima Nova"/>
                <a:cs typeface="Proxima Nova"/>
                <a:sym typeface="Proxima Nova"/>
              </a:defRPr>
            </a:lvl2pPr>
            <a:lvl3pPr indent="-355600" lvl="2" marL="1371600" marR="0" rtl="0" algn="l">
              <a:lnSpc>
                <a:spcPct val="90000"/>
              </a:lnSpc>
              <a:spcBef>
                <a:spcPts val="500"/>
              </a:spcBef>
              <a:spcAft>
                <a:spcPts val="0"/>
              </a:spcAft>
              <a:buClr>
                <a:schemeClr val="dk1"/>
              </a:buClr>
              <a:buSzPts val="2000"/>
              <a:buFont typeface="Proxima Nova"/>
              <a:buChar char="•"/>
              <a:defRPr b="0" i="0" sz="2000" u="none" cap="none" strike="noStrike">
                <a:solidFill>
                  <a:schemeClr val="dk1"/>
                </a:solidFill>
                <a:latin typeface="Proxima Nova"/>
                <a:ea typeface="Proxima Nova"/>
                <a:cs typeface="Proxima Nova"/>
                <a:sym typeface="Proxima Nova"/>
              </a:defRPr>
            </a:lvl3pPr>
            <a:lvl4pPr indent="-342900" lvl="3" marL="18288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4pPr>
            <a:lvl5pPr indent="-342900" lvl="4" marL="22860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6pPr>
            <a:lvl7pPr indent="-342900" lvl="6" marL="32004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7pPr>
            <a:lvl8pPr indent="-342900" lvl="7" marL="36576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8pPr>
            <a:lvl9pPr indent="-342900" lvl="8" marL="4114800" marR="0" rtl="0" algn="l">
              <a:lnSpc>
                <a:spcPct val="90000"/>
              </a:lnSpc>
              <a:spcBef>
                <a:spcPts val="50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9pPr>
          </a:lstStyle>
          <a:p/>
        </p:txBody>
      </p:sp>
      <p:sp>
        <p:nvSpPr>
          <p:cNvPr id="59" name="Google Shape;59;p10"/>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67368" y="3980447"/>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457200" y="394467"/>
            <a:ext cx="82296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262"/>
              </a:buClr>
              <a:buSzPts val="5000"/>
              <a:buFont typeface="Merriweather Sans"/>
              <a:buNone/>
              <a:defRPr b="0" i="0" sz="5000" u="none" cap="none" strike="noStrike">
                <a:solidFill>
                  <a:srgbClr val="003262"/>
                </a:solidFill>
                <a:latin typeface="Merriweather Sans"/>
                <a:ea typeface="Merriweather Sans"/>
                <a:cs typeface="Merriweather Sans"/>
                <a:sym typeface="Merriweather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457200" y="1356059"/>
            <a:ext cx="8229600" cy="18948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9" name="Google Shape;9;p1"/>
          <p:cNvPicPr preferRelativeResize="0"/>
          <p:nvPr/>
        </p:nvPicPr>
        <p:blipFill rotWithShape="1">
          <a:blip r:embed="rId1">
            <a:alphaModFix/>
          </a:blip>
          <a:srcRect b="0" l="0" r="0" t="0"/>
          <a:stretch/>
        </p:blipFill>
        <p:spPr>
          <a:xfrm>
            <a:off x="6274508" y="0"/>
            <a:ext cx="2152118" cy="1784685"/>
          </a:xfrm>
          <a:prstGeom prst="rect">
            <a:avLst/>
          </a:prstGeom>
          <a:noFill/>
          <a:ln>
            <a:noFill/>
          </a:ln>
        </p:spPr>
      </p:pic>
      <p:pic>
        <p:nvPicPr>
          <p:cNvPr id="10" name="Google Shape;10;p1"/>
          <p:cNvPicPr preferRelativeResize="0"/>
          <p:nvPr/>
        </p:nvPicPr>
        <p:blipFill rotWithShape="1">
          <a:blip r:embed="rId2">
            <a:alphaModFix/>
          </a:blip>
          <a:srcRect b="0" l="0" r="0" t="0"/>
          <a:stretch/>
        </p:blipFill>
        <p:spPr>
          <a:xfrm>
            <a:off x="369048" y="4514471"/>
            <a:ext cx="1309254" cy="400051"/>
          </a:xfrm>
          <a:prstGeom prst="rect">
            <a:avLst/>
          </a:prstGeom>
          <a:noFill/>
          <a:ln>
            <a:noFill/>
          </a:ln>
        </p:spPr>
      </p:pic>
      <p:pic>
        <p:nvPicPr>
          <p:cNvPr descr="UC Berkeley Primary Logo_Berkeley Blue.eps" id="11" name="Google Shape;11;p1"/>
          <p:cNvPicPr preferRelativeResize="0"/>
          <p:nvPr/>
        </p:nvPicPr>
        <p:blipFill rotWithShape="1">
          <a:blip r:embed="rId3">
            <a:alphaModFix/>
          </a:blip>
          <a:srcRect b="0" l="0" r="0" t="0"/>
          <a:stretch/>
        </p:blipFill>
        <p:spPr>
          <a:xfrm>
            <a:off x="7343589" y="4558642"/>
            <a:ext cx="1007412" cy="3102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people.ischool.berkeley.edu/~hrancic/index.html" TargetMode="External"/><Relationship Id="rId4" Type="http://schemas.openxmlformats.org/officeDocument/2006/relationships/hyperlink" Target="https://people.ischool.berkeley.edu/~hranci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docs.google.com/document/d/1Rs5dLkhKoHX6pun1v0oBp_nO3fIYyupAFamfEyUjh9U/edit" TargetMode="External"/><Relationship Id="rId4" Type="http://schemas.openxmlformats.org/officeDocument/2006/relationships/hyperlink" Target="https://www.ischool.berkeley.edu/node/add/stp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kaggle.com/deepcontractor/miami-housing-dataset" TargetMode="External"/><Relationship Id="rId4" Type="http://schemas.openxmlformats.org/officeDocument/2006/relationships/hyperlink" Target="https://www.istockphoto.com/search/2/image?phrase=miami+skyli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ctrTitle"/>
          </p:nvPr>
        </p:nvSpPr>
        <p:spPr>
          <a:xfrm>
            <a:off x="4380575" y="794850"/>
            <a:ext cx="4508700" cy="132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W209 Final Presentation</a:t>
            </a:r>
            <a:endParaRPr sz="36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t/>
            </a:r>
            <a:endParaRPr sz="25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rPr lang="en" sz="2500">
                <a:solidFill>
                  <a:srgbClr val="434343"/>
                </a:solidFill>
                <a:latin typeface="Open Sans Light"/>
                <a:ea typeface="Open Sans Light"/>
                <a:cs typeface="Open Sans Light"/>
                <a:sym typeface="Open Sans Light"/>
              </a:rPr>
              <a:t>April 11, 2022</a:t>
            </a:r>
            <a:endParaRPr sz="2500">
              <a:solidFill>
                <a:srgbClr val="434343"/>
              </a:solidFill>
              <a:latin typeface="Open Sans Light"/>
              <a:ea typeface="Open Sans Light"/>
              <a:cs typeface="Open Sans Light"/>
              <a:sym typeface="Open Sans Light"/>
            </a:endParaRPr>
          </a:p>
        </p:txBody>
      </p:sp>
      <p:sp>
        <p:nvSpPr>
          <p:cNvPr id="70" name="Google Shape;70;p12"/>
          <p:cNvSpPr txBox="1"/>
          <p:nvPr>
            <p:ph idx="1" type="subTitle"/>
          </p:nvPr>
        </p:nvSpPr>
        <p:spPr>
          <a:xfrm>
            <a:off x="4348325" y="2571750"/>
            <a:ext cx="4573200" cy="19344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sz="2100">
                <a:solidFill>
                  <a:srgbClr val="434343"/>
                </a:solidFill>
                <a:latin typeface="Open Sans Light"/>
                <a:ea typeface="Open Sans Light"/>
                <a:cs typeface="Open Sans Light"/>
                <a:sym typeface="Open Sans Light"/>
              </a:rPr>
              <a:t>Heather Rancic, Irene Shaffer, </a:t>
            </a:r>
            <a:endParaRPr sz="2100">
              <a:solidFill>
                <a:srgbClr val="434343"/>
              </a:solidFill>
              <a:latin typeface="Open Sans Light"/>
              <a:ea typeface="Open Sans Light"/>
              <a:cs typeface="Open Sans Light"/>
              <a:sym typeface="Open Sans Light"/>
            </a:endParaRPr>
          </a:p>
          <a:p>
            <a:pPr indent="0" lvl="0" marL="0" rtl="0" algn="l">
              <a:spcBef>
                <a:spcPts val="440"/>
              </a:spcBef>
              <a:spcAft>
                <a:spcPts val="0"/>
              </a:spcAft>
              <a:buNone/>
            </a:pPr>
            <a:r>
              <a:rPr lang="en" sz="2100">
                <a:solidFill>
                  <a:srgbClr val="434343"/>
                </a:solidFill>
                <a:latin typeface="Open Sans Light"/>
                <a:ea typeface="Open Sans Light"/>
                <a:cs typeface="Open Sans Light"/>
                <a:sym typeface="Open Sans Light"/>
              </a:rPr>
              <a:t>Luis Delgado, Tony Angell, </a:t>
            </a:r>
            <a:endParaRPr sz="2100">
              <a:solidFill>
                <a:srgbClr val="434343"/>
              </a:solidFill>
              <a:latin typeface="Open Sans Light"/>
              <a:ea typeface="Open Sans Light"/>
              <a:cs typeface="Open Sans Light"/>
              <a:sym typeface="Open Sans Light"/>
            </a:endParaRPr>
          </a:p>
          <a:p>
            <a:pPr indent="0" lvl="0" marL="0" rtl="0" algn="l">
              <a:spcBef>
                <a:spcPts val="440"/>
              </a:spcBef>
              <a:spcAft>
                <a:spcPts val="0"/>
              </a:spcAft>
              <a:buNone/>
            </a:pPr>
            <a:r>
              <a:rPr lang="en" sz="2100">
                <a:solidFill>
                  <a:srgbClr val="434343"/>
                </a:solidFill>
                <a:latin typeface="Open Sans Light"/>
                <a:ea typeface="Open Sans Light"/>
                <a:cs typeface="Open Sans Light"/>
                <a:sym typeface="Open Sans Light"/>
              </a:rPr>
              <a:t>Austin Jin</a:t>
            </a:r>
            <a:endParaRPr sz="1300"/>
          </a:p>
        </p:txBody>
      </p:sp>
      <p:pic>
        <p:nvPicPr>
          <p:cNvPr id="71" name="Google Shape;71;p12"/>
          <p:cNvPicPr preferRelativeResize="0"/>
          <p:nvPr/>
        </p:nvPicPr>
        <p:blipFill>
          <a:blip r:embed="rId3">
            <a:alphaModFix/>
          </a:blip>
          <a:stretch>
            <a:fillRect/>
          </a:stretch>
        </p:blipFill>
        <p:spPr>
          <a:xfrm>
            <a:off x="4" y="0"/>
            <a:ext cx="4223217"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217140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Final </a:t>
            </a:r>
            <a:r>
              <a:rPr lang="en" sz="3600" u="sng">
                <a:solidFill>
                  <a:schemeClr val="hlink"/>
                </a:solidFill>
                <a:latin typeface="Open Sans Light"/>
                <a:ea typeface="Open Sans Light"/>
                <a:cs typeface="Open Sans Light"/>
                <a:sym typeface="Open Sans Light"/>
                <a:hlinkClick r:id="rId3"/>
              </a:rPr>
              <a:t>Visualization</a:t>
            </a:r>
            <a:r>
              <a:rPr lang="en" sz="3600">
                <a:solidFill>
                  <a:srgbClr val="434343"/>
                </a:solidFill>
                <a:latin typeface="Open Sans Light"/>
                <a:ea typeface="Open Sans Light"/>
                <a:cs typeface="Open Sans Light"/>
                <a:sym typeface="Open Sans Light"/>
              </a:rPr>
              <a:t> Sample Walk Through</a:t>
            </a:r>
            <a:endParaRPr sz="36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t/>
            </a:r>
            <a:endParaRPr sz="36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rPr lang="en" sz="2500" u="sng">
                <a:solidFill>
                  <a:schemeClr val="hlink"/>
                </a:solidFill>
                <a:latin typeface="Open Sans Light"/>
                <a:ea typeface="Open Sans Light"/>
                <a:cs typeface="Open Sans Light"/>
                <a:sym typeface="Open Sans Light"/>
                <a:hlinkClick r:id="rId4"/>
              </a:rPr>
              <a:t>https://people.ischool.berkeley.edu/~hrancic/</a:t>
            </a:r>
            <a:endParaRPr sz="25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t/>
            </a:r>
            <a:endParaRPr sz="2600">
              <a:solidFill>
                <a:srgbClr val="FF0000"/>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Questions</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557575" y="1294650"/>
            <a:ext cx="7965600" cy="6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t/>
            </a:r>
            <a:endParaRPr sz="1100">
              <a:solidFill>
                <a:srgbClr val="434343"/>
              </a:solidFill>
              <a:latin typeface="Roboto Light"/>
              <a:ea typeface="Roboto Light"/>
              <a:cs typeface="Roboto Light"/>
              <a:sym typeface="Roboto Light"/>
            </a:endParaRPr>
          </a:p>
          <a:p>
            <a:pPr indent="0" lvl="0" marL="0" rtl="0" algn="l">
              <a:spcBef>
                <a:spcPts val="800"/>
              </a:spcBef>
              <a:spcAft>
                <a:spcPts val="0"/>
              </a:spcAft>
              <a:buNone/>
            </a:pPr>
            <a:r>
              <a:t/>
            </a:r>
            <a:endParaRPr sz="1300">
              <a:solidFill>
                <a:schemeClr val="dk1"/>
              </a:solidFill>
              <a:latin typeface="Merriweather Sans"/>
              <a:ea typeface="Merriweather Sans"/>
              <a:cs typeface="Merriweather Sans"/>
              <a:sym typeface="Merriweather Sans"/>
            </a:endParaRPr>
          </a:p>
        </p:txBody>
      </p:sp>
      <p:sp>
        <p:nvSpPr>
          <p:cNvPr id="150" name="Google Shape;150;p23"/>
          <p:cNvSpPr txBox="1"/>
          <p:nvPr/>
        </p:nvSpPr>
        <p:spPr>
          <a:xfrm>
            <a:off x="364325" y="212150"/>
            <a:ext cx="6588600" cy="1128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00"/>
              </a:spcBef>
              <a:spcAft>
                <a:spcPts val="1200"/>
              </a:spcAft>
              <a:buNone/>
            </a:pPr>
            <a:r>
              <a:rPr lang="en" sz="3600">
                <a:solidFill>
                  <a:srgbClr val="434343"/>
                </a:solidFill>
                <a:latin typeface="Open Sans Light"/>
                <a:ea typeface="Open Sans Light"/>
                <a:cs typeface="Open Sans Light"/>
                <a:sym typeface="Open Sans Light"/>
              </a:rPr>
              <a:t>Appendix and Additional Slides</a:t>
            </a:r>
            <a:endParaRPr sz="6500">
              <a:solidFill>
                <a:srgbClr val="434343"/>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262175" y="654950"/>
            <a:ext cx="8712900" cy="439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333333"/>
                </a:solidFill>
                <a:latin typeface="Times New Roman"/>
                <a:ea typeface="Times New Roman"/>
                <a:cs typeface="Times New Roman"/>
                <a:sym typeface="Times New Roman"/>
              </a:rPr>
              <a:t>Final Project Presentation and Report</a:t>
            </a:r>
            <a:endParaRPr b="1" sz="1500">
              <a:solidFill>
                <a:srgbClr val="333333"/>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100">
                <a:solidFill>
                  <a:srgbClr val="1B1E23"/>
                </a:solidFill>
                <a:latin typeface="Times New Roman"/>
                <a:ea typeface="Times New Roman"/>
                <a:cs typeface="Times New Roman"/>
                <a:sym typeface="Times New Roman"/>
              </a:rPr>
              <a:t>You will give a demonstration of your visualization in action for your classmates during the discussion section. Like the mid-term presentations, you will have 15 minutes. This demonstration is your chance to show your fellow students how far your design has come since the mid-term milestone. Tell us what you changed and why. You must include details and conclusions from at least one round of usability testing (with at least three different subjects).Tell how your design changed in response to your findings. Also address your choice of tools for building the final interactive visualization. All team members must participate in the presentation.</a:t>
            </a:r>
            <a:endParaRPr sz="1100">
              <a:solidFill>
                <a:srgbClr val="1B1E23"/>
              </a:solidFill>
              <a:latin typeface="Times New Roman"/>
              <a:ea typeface="Times New Roman"/>
              <a:cs typeface="Times New Roman"/>
              <a:sym typeface="Times New Roman"/>
            </a:endParaRPr>
          </a:p>
          <a:p>
            <a:pPr indent="0" lvl="0" marL="0" rtl="0" algn="l">
              <a:lnSpc>
                <a:spcPct val="115000"/>
              </a:lnSpc>
              <a:spcBef>
                <a:spcPts val="1300"/>
              </a:spcBef>
              <a:spcAft>
                <a:spcPts val="0"/>
              </a:spcAft>
              <a:buClr>
                <a:schemeClr val="dk1"/>
              </a:buClr>
              <a:buSzPts val="1100"/>
              <a:buFont typeface="Arial"/>
              <a:buNone/>
            </a:pPr>
            <a:r>
              <a:rPr b="1" lang="en" sz="1100">
                <a:solidFill>
                  <a:srgbClr val="333333"/>
                </a:solidFill>
                <a:latin typeface="Times New Roman"/>
                <a:ea typeface="Times New Roman"/>
                <a:cs typeface="Times New Roman"/>
                <a:sym typeface="Times New Roman"/>
              </a:rPr>
              <a:t>Project Web Report &amp; Video</a:t>
            </a:r>
            <a:endParaRPr b="1" sz="1100">
              <a:solidFill>
                <a:srgbClr val="333333"/>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100">
                <a:solidFill>
                  <a:srgbClr val="1B1E23"/>
                </a:solidFill>
                <a:latin typeface="Times New Roman"/>
                <a:ea typeface="Times New Roman"/>
                <a:cs typeface="Times New Roman"/>
                <a:sym typeface="Times New Roman"/>
              </a:rPr>
              <a:t>One team member must submit the URL for the final version of the project web site and a breakdown of which group members undertook which tasks through the ISVC. Include any additional information you would like your instructor to be aware of, changes you would have made if you had more time, such as information you didn't have time to include in the final presentation. Include a link to a 2-3 minute video demo of the visulization posted to YouTube (this serves to memorialize the project to share with future classes - and you can share this for your own portfolio).</a:t>
            </a:r>
            <a:endParaRPr sz="1100">
              <a:solidFill>
                <a:srgbClr val="1B1E23"/>
              </a:solidFill>
              <a:latin typeface="Times New Roman"/>
              <a:ea typeface="Times New Roman"/>
              <a:cs typeface="Times New Roman"/>
              <a:sym typeface="Times New Roman"/>
            </a:endParaRPr>
          </a:p>
          <a:p>
            <a:pPr indent="0" lvl="0" marL="0" rtl="0" algn="l">
              <a:lnSpc>
                <a:spcPct val="115000"/>
              </a:lnSpc>
              <a:spcBef>
                <a:spcPts val="1300"/>
              </a:spcBef>
              <a:spcAft>
                <a:spcPts val="0"/>
              </a:spcAft>
              <a:buClr>
                <a:schemeClr val="dk1"/>
              </a:buClr>
              <a:buSzPts val="1100"/>
              <a:buFont typeface="Arial"/>
              <a:buNone/>
            </a:pPr>
            <a:r>
              <a:rPr lang="en" sz="1100">
                <a:solidFill>
                  <a:srgbClr val="1B1E23"/>
                </a:solidFill>
                <a:latin typeface="Times New Roman"/>
                <a:ea typeface="Times New Roman"/>
                <a:cs typeface="Times New Roman"/>
                <a:sym typeface="Times New Roman"/>
              </a:rPr>
              <a:t>The project web site itself must include (a) an interactive visualization, and (b) explanatory text to accompany the interactive visualization. Text should include the names of team members, the visualization’s goals, its intended audience, and the data source(s). This may be included as an About page or integrated with the visualization itself, as appropriate. Use the I School web servers for the final project; see </a:t>
            </a:r>
            <a:r>
              <a:rPr lang="en" sz="1100">
                <a:solidFill>
                  <a:srgbClr val="3182BD"/>
                </a:solidFill>
                <a:uFill>
                  <a:noFill/>
                </a:uFill>
                <a:latin typeface="Times New Roman"/>
                <a:ea typeface="Times New Roman"/>
                <a:cs typeface="Times New Roman"/>
                <a:sym typeface="Times New Roman"/>
                <a:hlinkClick r:id="rId3">
                  <a:extLst>
                    <a:ext uri="{A12FA001-AC4F-418D-AE19-62706E023703}">
                      <ahyp:hlinkClr val="tx"/>
                    </a:ext>
                  </a:extLst>
                </a:hlinkClick>
              </a:rPr>
              <a:t>instructions for using your I School web site</a:t>
            </a:r>
            <a:r>
              <a:rPr lang="en" sz="1100">
                <a:solidFill>
                  <a:srgbClr val="1B1E23"/>
                </a:solidFill>
                <a:latin typeface="Times New Roman"/>
                <a:ea typeface="Times New Roman"/>
                <a:cs typeface="Times New Roman"/>
                <a:sym typeface="Times New Roman"/>
              </a:rPr>
              <a:t>. Each group is expected to share a description, link, and screencapture image of their project through the I School Projects page for posterity: </a:t>
            </a:r>
            <a:r>
              <a:rPr lang="en" sz="1100">
                <a:solidFill>
                  <a:srgbClr val="3182BD"/>
                </a:solidFill>
                <a:uFill>
                  <a:noFill/>
                </a:uFill>
                <a:latin typeface="Times New Roman"/>
                <a:ea typeface="Times New Roman"/>
                <a:cs typeface="Times New Roman"/>
                <a:sym typeface="Times New Roman"/>
                <a:hlinkClick r:id="rId4">
                  <a:extLst>
                    <a:ext uri="{A12FA001-AC4F-418D-AE19-62706E023703}">
                      <ahyp:hlinkClr val="tx"/>
                    </a:ext>
                  </a:extLst>
                </a:hlinkClick>
              </a:rPr>
              <a:t>https://www.ischool.berkeley.edu/node/add/stpr</a:t>
            </a:r>
            <a:r>
              <a:rPr lang="en" sz="1100">
                <a:solidFill>
                  <a:srgbClr val="1B1E23"/>
                </a:solidFill>
                <a:latin typeface="Times New Roman"/>
                <a:ea typeface="Times New Roman"/>
                <a:cs typeface="Times New Roman"/>
                <a:sym typeface="Times New Roman"/>
              </a:rPr>
              <a:t>. Please do select the course and section. Students who use Amazon or another service that will not remain live are expected to make a video walkthrough of the site and to include this in their post.</a:t>
            </a:r>
            <a:endParaRPr sz="1100">
              <a:solidFill>
                <a:srgbClr val="1B1E23"/>
              </a:solidFill>
              <a:latin typeface="Times New Roman"/>
              <a:ea typeface="Times New Roman"/>
              <a:cs typeface="Times New Roman"/>
              <a:sym typeface="Times New Roman"/>
            </a:endParaRPr>
          </a:p>
          <a:p>
            <a:pPr indent="0" lvl="0" marL="0" rtl="0" algn="l">
              <a:lnSpc>
                <a:spcPct val="115000"/>
              </a:lnSpc>
              <a:spcBef>
                <a:spcPts val="1300"/>
              </a:spcBef>
              <a:spcAft>
                <a:spcPts val="1300"/>
              </a:spcAft>
              <a:buNone/>
            </a:pPr>
            <a:r>
              <a:t/>
            </a:r>
            <a:endParaRPr b="1" sz="1500">
              <a:solidFill>
                <a:srgbClr val="333333"/>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0" y="0"/>
            <a:ext cx="8173500" cy="343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333333"/>
                </a:solidFill>
                <a:latin typeface="Times New Roman"/>
                <a:ea typeface="Times New Roman"/>
                <a:cs typeface="Times New Roman"/>
                <a:sym typeface="Times New Roman"/>
              </a:rPr>
              <a:t>Grading for Final Projects</a:t>
            </a:r>
            <a:endParaRPr b="1" sz="1700">
              <a:solidFill>
                <a:srgbClr val="333333"/>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300">
                <a:solidFill>
                  <a:srgbClr val="1B1E23"/>
                </a:solidFill>
                <a:latin typeface="Times New Roman"/>
                <a:ea typeface="Times New Roman"/>
                <a:cs typeface="Times New Roman"/>
                <a:sym typeface="Times New Roman"/>
              </a:rPr>
              <a:t>Your instructor will consider the final presentations, the web site, and any additional information you provide in the final paper in determining a single grade for the final project.</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130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12 points - Is the final product of appropriate form?</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12 points - Does it successfully solve a problem or inform the user?</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12 points - Is the explanatory text clear?</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12 points - Did you show substantial iteration?</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10 points - Can the visualization be understood without too much effort?</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10 points - Is it aesthetically pleasing?</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10 points - Did you include results of usability testing?</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8 points - Did you present data in a novel way?</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8 points - Did you explain your choice of tools?</a:t>
            </a:r>
            <a:endParaRPr sz="1300">
              <a:solidFill>
                <a:srgbClr val="1B1E23"/>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1B1E23"/>
              </a:buClr>
              <a:buSzPts val="1300"/>
              <a:buFont typeface="Times New Roman"/>
              <a:buChar char="●"/>
            </a:pPr>
            <a:r>
              <a:rPr lang="en" sz="1300">
                <a:solidFill>
                  <a:srgbClr val="1B1E23"/>
                </a:solidFill>
                <a:latin typeface="Times New Roman"/>
                <a:ea typeface="Times New Roman"/>
                <a:cs typeface="Times New Roman"/>
                <a:sym typeface="Times New Roman"/>
              </a:rPr>
              <a:t>6 points - Did everyone in your group participate?</a:t>
            </a:r>
            <a:endParaRPr sz="1300">
              <a:solidFill>
                <a:srgbClr val="1B1E23"/>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31150" y="2258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solidFill>
                  <a:srgbClr val="434343"/>
                </a:solidFill>
                <a:latin typeface="Open Sans Light"/>
                <a:ea typeface="Open Sans Light"/>
                <a:cs typeface="Open Sans Light"/>
                <a:sym typeface="Open Sans Light"/>
              </a:rPr>
              <a:t>Iteration </a:t>
            </a:r>
            <a:r>
              <a:rPr lang="en" sz="3600">
                <a:solidFill>
                  <a:srgbClr val="434343"/>
                </a:solidFill>
                <a:latin typeface="Open Sans Light"/>
                <a:ea typeface="Open Sans Light"/>
                <a:cs typeface="Open Sans Light"/>
                <a:sym typeface="Open Sans Light"/>
              </a:rPr>
              <a:t>1</a:t>
            </a:r>
            <a:r>
              <a:rPr b="1" lang="en" sz="3600">
                <a:solidFill>
                  <a:srgbClr val="434343"/>
                </a:solidFill>
                <a:latin typeface="Open Sans"/>
                <a:ea typeface="Open Sans"/>
                <a:cs typeface="Open Sans"/>
                <a:sym typeface="Open Sans"/>
              </a:rPr>
              <a:t>:</a:t>
            </a:r>
            <a:r>
              <a:rPr b="1" lang="en" sz="3600">
                <a:solidFill>
                  <a:srgbClr val="434343"/>
                </a:solidFill>
                <a:latin typeface="Open Sans"/>
                <a:ea typeface="Open Sans"/>
                <a:cs typeface="Open Sans"/>
                <a:sym typeface="Open Sans"/>
              </a:rPr>
              <a:t> </a:t>
            </a:r>
            <a:r>
              <a:rPr lang="en" sz="2500">
                <a:solidFill>
                  <a:srgbClr val="434343"/>
                </a:solidFill>
                <a:latin typeface="Open Sans Light"/>
                <a:ea typeface="Open Sans Light"/>
                <a:cs typeface="Open Sans Light"/>
                <a:sym typeface="Open Sans Light"/>
              </a:rPr>
              <a:t>The threat of Sea Level Rise (SLR) has a negligible impact on home sale prices.</a:t>
            </a:r>
            <a:endParaRPr sz="2900">
              <a:solidFill>
                <a:srgbClr val="434343"/>
              </a:solidFill>
              <a:latin typeface="Open Sans Light"/>
              <a:ea typeface="Open Sans Light"/>
              <a:cs typeface="Open Sans Light"/>
              <a:sym typeface="Open Sans Light"/>
            </a:endParaRPr>
          </a:p>
        </p:txBody>
      </p:sp>
      <p:pic>
        <p:nvPicPr>
          <p:cNvPr id="166" name="Google Shape;166;p26"/>
          <p:cNvPicPr preferRelativeResize="0"/>
          <p:nvPr/>
        </p:nvPicPr>
        <p:blipFill>
          <a:blip r:embed="rId3">
            <a:alphaModFix/>
          </a:blip>
          <a:stretch>
            <a:fillRect/>
          </a:stretch>
        </p:blipFill>
        <p:spPr>
          <a:xfrm>
            <a:off x="506725" y="1008125"/>
            <a:ext cx="5562600" cy="408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31150" y="2258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3600">
                <a:solidFill>
                  <a:srgbClr val="434343"/>
                </a:solidFill>
                <a:latin typeface="Open Sans Light"/>
                <a:ea typeface="Open Sans Light"/>
                <a:cs typeface="Open Sans Light"/>
                <a:sym typeface="Open Sans Light"/>
              </a:rPr>
              <a:t>Iteration 2</a:t>
            </a:r>
            <a:r>
              <a:rPr b="1" lang="en" sz="3600">
                <a:solidFill>
                  <a:srgbClr val="434343"/>
                </a:solidFill>
                <a:latin typeface="Open Sans"/>
                <a:ea typeface="Open Sans"/>
                <a:cs typeface="Open Sans"/>
                <a:sym typeface="Open Sans"/>
              </a:rPr>
              <a:t>: </a:t>
            </a:r>
            <a:r>
              <a:rPr lang="en" sz="2500">
                <a:solidFill>
                  <a:srgbClr val="434343"/>
                </a:solidFill>
                <a:latin typeface="Open Sans Light"/>
                <a:ea typeface="Open Sans Light"/>
                <a:cs typeface="Open Sans Light"/>
                <a:sym typeface="Open Sans Light"/>
              </a:rPr>
              <a:t>The threat of Sea Level Rise (SLR) has a negligible impact on home sale prices.</a:t>
            </a:r>
            <a:endParaRPr sz="2900">
              <a:solidFill>
                <a:srgbClr val="434343"/>
              </a:solidFill>
              <a:latin typeface="Open Sans Light"/>
              <a:ea typeface="Open Sans Light"/>
              <a:cs typeface="Open Sans Light"/>
              <a:sym typeface="Open Sans Light"/>
            </a:endParaRPr>
          </a:p>
        </p:txBody>
      </p:sp>
      <p:pic>
        <p:nvPicPr>
          <p:cNvPr id="172" name="Google Shape;172;p27"/>
          <p:cNvPicPr preferRelativeResize="0"/>
          <p:nvPr/>
        </p:nvPicPr>
        <p:blipFill>
          <a:blip r:embed="rId3">
            <a:alphaModFix/>
          </a:blip>
          <a:stretch>
            <a:fillRect/>
          </a:stretch>
        </p:blipFill>
        <p:spPr>
          <a:xfrm>
            <a:off x="735325" y="1053850"/>
            <a:ext cx="5254075" cy="408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31150" y="2258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3600">
                <a:solidFill>
                  <a:srgbClr val="434343"/>
                </a:solidFill>
                <a:latin typeface="Open Sans Light"/>
                <a:ea typeface="Open Sans Light"/>
                <a:cs typeface="Open Sans Light"/>
                <a:sym typeface="Open Sans Light"/>
              </a:rPr>
              <a:t>Iteration 3</a:t>
            </a:r>
            <a:r>
              <a:rPr b="1" lang="en" sz="3600">
                <a:solidFill>
                  <a:srgbClr val="434343"/>
                </a:solidFill>
                <a:latin typeface="Open Sans"/>
                <a:ea typeface="Open Sans"/>
                <a:cs typeface="Open Sans"/>
                <a:sym typeface="Open Sans"/>
              </a:rPr>
              <a:t>: </a:t>
            </a:r>
            <a:r>
              <a:rPr lang="en" sz="2500">
                <a:solidFill>
                  <a:srgbClr val="434343"/>
                </a:solidFill>
                <a:latin typeface="Open Sans Light"/>
                <a:ea typeface="Open Sans Light"/>
                <a:cs typeface="Open Sans Light"/>
                <a:sym typeface="Open Sans Light"/>
              </a:rPr>
              <a:t>The threat of Sea Level Rise (SLR) has a negligible impact on home sale prices.</a:t>
            </a:r>
            <a:endParaRPr sz="2900">
              <a:solidFill>
                <a:srgbClr val="434343"/>
              </a:solidFill>
              <a:latin typeface="Open Sans Light"/>
              <a:ea typeface="Open Sans Light"/>
              <a:cs typeface="Open Sans Light"/>
              <a:sym typeface="Open Sans Light"/>
            </a:endParaRPr>
          </a:p>
        </p:txBody>
      </p:sp>
      <p:pic>
        <p:nvPicPr>
          <p:cNvPr id="178" name="Google Shape;178;p28"/>
          <p:cNvPicPr preferRelativeResize="0"/>
          <p:nvPr/>
        </p:nvPicPr>
        <p:blipFill>
          <a:blip r:embed="rId3">
            <a:alphaModFix/>
          </a:blip>
          <a:stretch>
            <a:fillRect/>
          </a:stretch>
        </p:blipFill>
        <p:spPr>
          <a:xfrm>
            <a:off x="152400" y="950975"/>
            <a:ext cx="6857265" cy="419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31150" y="2258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Iteration 1</a:t>
            </a:r>
            <a:r>
              <a:rPr lang="en" sz="3600">
                <a:solidFill>
                  <a:srgbClr val="434343"/>
                </a:solidFill>
                <a:latin typeface="Open Sans Light"/>
                <a:ea typeface="Open Sans Light"/>
                <a:cs typeface="Open Sans Light"/>
                <a:sym typeface="Open Sans Light"/>
              </a:rPr>
              <a:t>:</a:t>
            </a:r>
            <a:r>
              <a:rPr b="1" lang="en" sz="3600">
                <a:solidFill>
                  <a:srgbClr val="434343"/>
                </a:solidFill>
                <a:latin typeface="Open Sans"/>
                <a:ea typeface="Open Sans"/>
                <a:cs typeface="Open Sans"/>
                <a:sym typeface="Open Sans"/>
              </a:rPr>
              <a:t> </a:t>
            </a:r>
            <a:r>
              <a:rPr lang="en" sz="2500">
                <a:solidFill>
                  <a:srgbClr val="434343"/>
                </a:solidFill>
                <a:latin typeface="Open Sans Light"/>
                <a:ea typeface="Open Sans Light"/>
                <a:cs typeface="Open Sans Light"/>
                <a:sym typeface="Open Sans Light"/>
              </a:rPr>
              <a:t>Proximity to noise has a significant effect on comparable home sales </a:t>
            </a:r>
            <a:endParaRPr sz="2500">
              <a:solidFill>
                <a:srgbClr val="434343"/>
              </a:solidFill>
              <a:latin typeface="Open Sans Light"/>
              <a:ea typeface="Open Sans Light"/>
              <a:cs typeface="Open Sans Light"/>
              <a:sym typeface="Open Sans Light"/>
            </a:endParaRPr>
          </a:p>
        </p:txBody>
      </p:sp>
      <p:pic>
        <p:nvPicPr>
          <p:cNvPr id="184" name="Google Shape;184;p29"/>
          <p:cNvPicPr preferRelativeResize="0"/>
          <p:nvPr/>
        </p:nvPicPr>
        <p:blipFill>
          <a:blip r:embed="rId3">
            <a:alphaModFix/>
          </a:blip>
          <a:stretch>
            <a:fillRect/>
          </a:stretch>
        </p:blipFill>
        <p:spPr>
          <a:xfrm>
            <a:off x="0" y="1027025"/>
            <a:ext cx="5290950" cy="2776700"/>
          </a:xfrm>
          <a:prstGeom prst="rect">
            <a:avLst/>
          </a:prstGeom>
          <a:noFill/>
          <a:ln>
            <a:noFill/>
          </a:ln>
        </p:spPr>
      </p:pic>
      <p:pic>
        <p:nvPicPr>
          <p:cNvPr id="185" name="Google Shape;185;p29"/>
          <p:cNvPicPr preferRelativeResize="0"/>
          <p:nvPr/>
        </p:nvPicPr>
        <p:blipFill>
          <a:blip r:embed="rId4">
            <a:alphaModFix/>
          </a:blip>
          <a:stretch>
            <a:fillRect/>
          </a:stretch>
        </p:blipFill>
        <p:spPr>
          <a:xfrm>
            <a:off x="4301700" y="2598196"/>
            <a:ext cx="4842299" cy="254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1319925"/>
            <a:ext cx="8520600" cy="2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600">
                <a:solidFill>
                  <a:srgbClr val="434343"/>
                </a:solidFill>
                <a:latin typeface="Open Sans Light"/>
                <a:ea typeface="Open Sans Light"/>
                <a:cs typeface="Open Sans Light"/>
                <a:sym typeface="Open Sans Light"/>
              </a:rPr>
              <a:t>Iteration 1</a:t>
            </a:r>
            <a:r>
              <a:rPr b="1" lang="en" sz="3600">
                <a:solidFill>
                  <a:srgbClr val="434343"/>
                </a:solidFill>
                <a:latin typeface="Open Sans"/>
                <a:ea typeface="Open Sans"/>
                <a:cs typeface="Open Sans"/>
                <a:sym typeface="Open Sans"/>
              </a:rPr>
              <a:t>: </a:t>
            </a:r>
            <a:r>
              <a:rPr lang="en" sz="2500">
                <a:solidFill>
                  <a:srgbClr val="434343"/>
                </a:solidFill>
                <a:latin typeface="Open Sans Light"/>
                <a:ea typeface="Open Sans Light"/>
                <a:cs typeface="Open Sans Light"/>
                <a:sym typeface="Open Sans Light"/>
              </a:rPr>
              <a:t>Home prices are more expensive near the ocean with larger homes being more affordable further away from the ocean. </a:t>
            </a:r>
            <a:endParaRPr sz="3600">
              <a:solidFill>
                <a:srgbClr val="434343"/>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t/>
            </a:r>
            <a:endParaRPr sz="2800">
              <a:solidFill>
                <a:srgbClr val="434343"/>
              </a:solidFill>
              <a:latin typeface="Open Sans Light"/>
              <a:ea typeface="Open Sans Light"/>
              <a:cs typeface="Open Sans Light"/>
              <a:sym typeface="Open Sans Light"/>
            </a:endParaRPr>
          </a:p>
          <a:p>
            <a:pPr indent="0" lvl="0" marL="0" rtl="0" algn="ctr">
              <a:spcBef>
                <a:spcPts val="0"/>
              </a:spcBef>
              <a:spcAft>
                <a:spcPts val="0"/>
              </a:spcAft>
              <a:buClr>
                <a:schemeClr val="dk1"/>
              </a:buClr>
              <a:buSzPts val="1100"/>
              <a:buFont typeface="Arial"/>
              <a:buNone/>
            </a:pPr>
            <a:r>
              <a:t/>
            </a:r>
            <a:endParaRPr b="1" sz="36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3600">
                <a:solidFill>
                  <a:srgbClr val="434343"/>
                </a:solidFill>
                <a:latin typeface="Open Sans"/>
                <a:ea typeface="Open Sans"/>
                <a:cs typeface="Open Sans"/>
                <a:sym typeface="Open Sans"/>
              </a:rPr>
              <a:t> </a:t>
            </a:r>
            <a:endParaRPr sz="2800">
              <a:solidFill>
                <a:srgbClr val="434343"/>
              </a:solidFill>
              <a:latin typeface="Open Sans Light"/>
              <a:ea typeface="Open Sans Light"/>
              <a:cs typeface="Open Sans Light"/>
              <a:sym typeface="Open Sans Light"/>
            </a:endParaRPr>
          </a:p>
        </p:txBody>
      </p:sp>
      <p:pic>
        <p:nvPicPr>
          <p:cNvPr id="191" name="Google Shape;191;p30"/>
          <p:cNvPicPr preferRelativeResize="0"/>
          <p:nvPr/>
        </p:nvPicPr>
        <p:blipFill>
          <a:blip r:embed="rId3">
            <a:alphaModFix/>
          </a:blip>
          <a:stretch>
            <a:fillRect/>
          </a:stretch>
        </p:blipFill>
        <p:spPr>
          <a:xfrm>
            <a:off x="459125" y="1437075"/>
            <a:ext cx="5736124" cy="3318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 type="body"/>
          </p:nvPr>
        </p:nvSpPr>
        <p:spPr>
          <a:xfrm>
            <a:off x="4399825" y="1626450"/>
            <a:ext cx="4409700" cy="2646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Arial"/>
                <a:ea typeface="Arial"/>
                <a:cs typeface="Arial"/>
                <a:sym typeface="Arial"/>
              </a:rPr>
              <a:t>Our final presentation </a:t>
            </a:r>
            <a:r>
              <a:rPr lang="en" sz="1700">
                <a:solidFill>
                  <a:schemeClr val="dk1"/>
                </a:solidFill>
                <a:latin typeface="Arial"/>
                <a:ea typeface="Arial"/>
                <a:cs typeface="Arial"/>
                <a:sym typeface="Arial"/>
              </a:rPr>
              <a:t>seeks to</a:t>
            </a:r>
            <a:r>
              <a:rPr lang="en" sz="1700">
                <a:solidFill>
                  <a:schemeClr val="dk1"/>
                </a:solidFill>
                <a:latin typeface="Arial"/>
                <a:ea typeface="Arial"/>
                <a:cs typeface="Arial"/>
                <a:sym typeface="Arial"/>
              </a:rPr>
              <a:t> understand the drivers behind Miami real estate costs as they pertain to future investments in the area.</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Arial"/>
                <a:ea typeface="Arial"/>
                <a:cs typeface="Arial"/>
                <a:sym typeface="Arial"/>
              </a:rPr>
              <a:t>2016 - ~14k single family homes</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Arial"/>
                <a:ea typeface="Arial"/>
                <a:cs typeface="Arial"/>
                <a:sym typeface="Arial"/>
              </a:rPr>
              <a:t>FRED - economics</a:t>
            </a:r>
            <a:endParaRPr sz="1700">
              <a:solidFill>
                <a:schemeClr val="dk1"/>
              </a:solidFill>
              <a:latin typeface="Arial"/>
              <a:ea typeface="Arial"/>
              <a:cs typeface="Arial"/>
              <a:sym typeface="Arial"/>
            </a:endParaRPr>
          </a:p>
        </p:txBody>
      </p:sp>
      <p:sp>
        <p:nvSpPr>
          <p:cNvPr id="77" name="Google Shape;77;p13"/>
          <p:cNvSpPr txBox="1"/>
          <p:nvPr/>
        </p:nvSpPr>
        <p:spPr>
          <a:xfrm>
            <a:off x="4449550" y="1012700"/>
            <a:ext cx="3789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E1B12C"/>
                </a:solidFill>
                <a:latin typeface="Roboto Light"/>
                <a:ea typeface="Roboto Light"/>
                <a:cs typeface="Roboto Light"/>
                <a:sym typeface="Roboto Light"/>
              </a:rPr>
              <a:t>Miami Dade Real Estate</a:t>
            </a:r>
            <a:endParaRPr sz="2300">
              <a:solidFill>
                <a:srgbClr val="E1B12C"/>
              </a:solidFill>
              <a:latin typeface="Roboto Light"/>
              <a:ea typeface="Roboto Light"/>
              <a:cs typeface="Roboto Light"/>
              <a:sym typeface="Roboto Light"/>
            </a:endParaRPr>
          </a:p>
        </p:txBody>
      </p:sp>
      <p:sp>
        <p:nvSpPr>
          <p:cNvPr id="78" name="Google Shape;78;p13"/>
          <p:cNvSpPr txBox="1"/>
          <p:nvPr/>
        </p:nvSpPr>
        <p:spPr>
          <a:xfrm>
            <a:off x="4074300" y="216200"/>
            <a:ext cx="4409700" cy="796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00"/>
              </a:spcBef>
              <a:spcAft>
                <a:spcPts val="1200"/>
              </a:spcAft>
              <a:buNone/>
            </a:pPr>
            <a:r>
              <a:rPr lang="en" sz="3600">
                <a:solidFill>
                  <a:srgbClr val="434343"/>
                </a:solidFill>
                <a:latin typeface="Open Sans Light"/>
                <a:ea typeface="Open Sans Light"/>
                <a:cs typeface="Open Sans Light"/>
                <a:sym typeface="Open Sans Light"/>
              </a:rPr>
              <a:t>Project Overview</a:t>
            </a:r>
            <a:endParaRPr sz="6500">
              <a:solidFill>
                <a:srgbClr val="434343"/>
              </a:solidFill>
              <a:latin typeface="Open Sans Light"/>
              <a:ea typeface="Open Sans Light"/>
              <a:cs typeface="Open Sans Light"/>
              <a:sym typeface="Open Sans Light"/>
            </a:endParaRPr>
          </a:p>
        </p:txBody>
      </p:sp>
      <p:pic>
        <p:nvPicPr>
          <p:cNvPr id="79" name="Google Shape;79;p13"/>
          <p:cNvPicPr preferRelativeResize="0"/>
          <p:nvPr/>
        </p:nvPicPr>
        <p:blipFill>
          <a:blip r:embed="rId3">
            <a:alphaModFix/>
          </a:blip>
          <a:stretch>
            <a:fillRect/>
          </a:stretch>
        </p:blipFill>
        <p:spPr>
          <a:xfrm>
            <a:off x="0" y="0"/>
            <a:ext cx="395189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nvSpPr>
        <p:spPr>
          <a:xfrm>
            <a:off x="557575" y="1294650"/>
            <a:ext cx="7965600" cy="414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Miami Housing Dataset:</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uFill>
                  <a:noFill/>
                </a:uFill>
                <a:latin typeface="Roboto Light"/>
                <a:ea typeface="Roboto Light"/>
                <a:cs typeface="Roboto Light"/>
                <a:sym typeface="Roboto Light"/>
                <a:hlinkClick r:id="rId3">
                  <a:extLst>
                    <a:ext uri="{A12FA001-AC4F-418D-AE19-62706E023703}">
                      <ahyp:hlinkClr val="tx"/>
                    </a:ext>
                  </a:extLst>
                </a:hlinkClick>
              </a:rPr>
              <a:t>https://www.kaggle.com/deepcontractor/miami-housing-dataset</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Miami-Dade County 3-D Sea Level Rise (SLR) impacts:</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https://mdc.maps.arcgis.com/apps/webappviewer3d/index.html?id=b92a9fa4ff8847bf97f3e628a195a398</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Miami-Dade County Sea Level Rise (SLR) predictions:</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https://southeastfloridaclimatecompact.org/wp-content/uploads/2020/04/Sea-Level-Rise-Projection-Guidance-Report_FINAL_02212020.pdf</a:t>
            </a:r>
            <a:endParaRPr sz="800">
              <a:solidFill>
                <a:schemeClr val="dk1"/>
              </a:solidFill>
            </a:endParaRPr>
          </a:p>
          <a:p>
            <a:pPr indent="0" lvl="0" marL="0" marR="0" rtl="0" algn="l">
              <a:lnSpc>
                <a:spcPct val="115000"/>
              </a:lnSpc>
              <a:spcBef>
                <a:spcPts val="800"/>
              </a:spcBef>
              <a:spcAft>
                <a:spcPts val="0"/>
              </a:spcAft>
              <a:buNone/>
            </a:pPr>
            <a:r>
              <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Images:</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Miami Dade skyline : </a:t>
            </a:r>
            <a:r>
              <a:rPr lang="en" sz="1100" u="sng">
                <a:solidFill>
                  <a:schemeClr val="hlink"/>
                </a:solidFill>
                <a:latin typeface="Roboto Light"/>
                <a:ea typeface="Roboto Light"/>
                <a:cs typeface="Roboto Light"/>
                <a:sym typeface="Roboto Light"/>
                <a:hlinkClick r:id="rId4"/>
              </a:rPr>
              <a:t>https://www.istockphoto.com/search/2/image?phrase=miami+skyline</a:t>
            </a:r>
            <a:endParaRPr sz="1100">
              <a:solidFill>
                <a:srgbClr val="434343"/>
              </a:solidFill>
              <a:latin typeface="Roboto Light"/>
              <a:ea typeface="Roboto Light"/>
              <a:cs typeface="Roboto Light"/>
              <a:sym typeface="Roboto Light"/>
            </a:endParaRPr>
          </a:p>
          <a:p>
            <a:pPr indent="0" lvl="0" marL="0" marR="0" rtl="0" algn="l">
              <a:lnSpc>
                <a:spcPct val="115000"/>
              </a:lnSpc>
              <a:spcBef>
                <a:spcPts val="800"/>
              </a:spcBef>
              <a:spcAft>
                <a:spcPts val="0"/>
              </a:spcAft>
              <a:buNone/>
            </a:pPr>
            <a:r>
              <a:rPr lang="en" sz="1100">
                <a:solidFill>
                  <a:srgbClr val="434343"/>
                </a:solidFill>
                <a:latin typeface="Roboto Light"/>
                <a:ea typeface="Roboto Light"/>
                <a:cs typeface="Roboto Light"/>
                <a:sym typeface="Roboto Light"/>
              </a:rPr>
              <a:t>https://www.gettyimages.com/photos/miami-dade-county</a:t>
            </a:r>
            <a:endParaRPr sz="1100">
              <a:solidFill>
                <a:srgbClr val="434343"/>
              </a:solidFill>
              <a:latin typeface="Roboto Light"/>
              <a:ea typeface="Roboto Light"/>
              <a:cs typeface="Roboto Light"/>
              <a:sym typeface="Roboto Light"/>
            </a:endParaRPr>
          </a:p>
          <a:p>
            <a:pPr indent="0" lvl="0" marL="0" rtl="0" algn="l">
              <a:spcBef>
                <a:spcPts val="800"/>
              </a:spcBef>
              <a:spcAft>
                <a:spcPts val="0"/>
              </a:spcAft>
              <a:buNone/>
            </a:pPr>
            <a:r>
              <a:t/>
            </a:r>
            <a:endParaRPr sz="1300">
              <a:solidFill>
                <a:schemeClr val="dk1"/>
              </a:solidFill>
              <a:latin typeface="Merriweather Sans"/>
              <a:ea typeface="Merriweather Sans"/>
              <a:cs typeface="Merriweather Sans"/>
              <a:sym typeface="Merriweather Sans"/>
            </a:endParaRPr>
          </a:p>
        </p:txBody>
      </p:sp>
      <p:sp>
        <p:nvSpPr>
          <p:cNvPr id="197" name="Google Shape;197;p31"/>
          <p:cNvSpPr txBox="1"/>
          <p:nvPr/>
        </p:nvSpPr>
        <p:spPr>
          <a:xfrm>
            <a:off x="364325" y="212150"/>
            <a:ext cx="6588600" cy="1128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00"/>
              </a:spcBef>
              <a:spcAft>
                <a:spcPts val="1200"/>
              </a:spcAft>
              <a:buNone/>
            </a:pPr>
            <a:r>
              <a:rPr lang="en" sz="3600">
                <a:solidFill>
                  <a:srgbClr val="434343"/>
                </a:solidFill>
                <a:latin typeface="Open Sans Light"/>
                <a:ea typeface="Open Sans Light"/>
                <a:cs typeface="Open Sans Light"/>
                <a:sym typeface="Open Sans Light"/>
              </a:rPr>
              <a:t>Data Sources and References</a:t>
            </a:r>
            <a:endParaRPr sz="6500">
              <a:solidFill>
                <a:srgbClr val="434343"/>
              </a:solidFill>
              <a:latin typeface="Open Sans Light"/>
              <a:ea typeface="Open Sans Light"/>
              <a:cs typeface="Open Sans Light"/>
              <a:sym typeface="Open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nvSpPr>
        <p:spPr>
          <a:xfrm>
            <a:off x="557575" y="1294650"/>
            <a:ext cx="7965600" cy="175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Heather Rancic (hrancic@ischool.berkeley.edu)</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Irene Shaffer (irene.shaffer@ischool.berkeley.edu)</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Luis Delgado (luispdelgado@ischool.berkeley.edu)</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Tony Angell (tangell@ischool.berkeley.edu)</a:t>
            </a:r>
            <a:endParaRPr sz="1350">
              <a:solidFill>
                <a:srgbClr val="333333"/>
              </a:solidFill>
              <a:highlight>
                <a:srgbClr val="FFFFFF"/>
              </a:highlight>
            </a:endParaRPr>
          </a:p>
          <a:p>
            <a:pPr indent="0" lvl="0" marL="0" marR="0" rtl="0" algn="l">
              <a:lnSpc>
                <a:spcPct val="115000"/>
              </a:lnSpc>
              <a:spcBef>
                <a:spcPts val="800"/>
              </a:spcBef>
              <a:spcAft>
                <a:spcPts val="800"/>
              </a:spcAft>
              <a:buNone/>
            </a:pPr>
            <a:r>
              <a:rPr lang="en" sz="1350">
                <a:solidFill>
                  <a:srgbClr val="333333"/>
                </a:solidFill>
                <a:highlight>
                  <a:srgbClr val="FFFFFF"/>
                </a:highlight>
              </a:rPr>
              <a:t>Austin Jin (azj5160@berkeley.edu)</a:t>
            </a:r>
            <a:endParaRPr sz="2200">
              <a:solidFill>
                <a:srgbClr val="434343"/>
              </a:solidFill>
              <a:latin typeface="Roboto Light"/>
              <a:ea typeface="Roboto Light"/>
              <a:cs typeface="Roboto Light"/>
              <a:sym typeface="Roboto Light"/>
            </a:endParaRPr>
          </a:p>
        </p:txBody>
      </p:sp>
      <p:sp>
        <p:nvSpPr>
          <p:cNvPr id="203" name="Google Shape;203;p32"/>
          <p:cNvSpPr txBox="1"/>
          <p:nvPr/>
        </p:nvSpPr>
        <p:spPr>
          <a:xfrm>
            <a:off x="364325" y="212150"/>
            <a:ext cx="8724000" cy="1128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00"/>
              </a:spcBef>
              <a:spcAft>
                <a:spcPts val="1200"/>
              </a:spcAft>
              <a:buNone/>
            </a:pPr>
            <a:r>
              <a:rPr lang="en" sz="3600">
                <a:solidFill>
                  <a:srgbClr val="434343"/>
                </a:solidFill>
                <a:latin typeface="Open Sans Light"/>
                <a:ea typeface="Open Sans Light"/>
                <a:cs typeface="Open Sans Light"/>
                <a:sym typeface="Open Sans Light"/>
              </a:rPr>
              <a:t>Team Member Names &amp; E-mails</a:t>
            </a:r>
            <a:endParaRPr sz="6500">
              <a:solidFill>
                <a:srgbClr val="434343"/>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19050" y="0"/>
            <a:ext cx="4668300" cy="846300"/>
          </a:xfrm>
          <a:prstGeom prst="rect">
            <a:avLst/>
          </a:prstGeom>
        </p:spPr>
        <p:txBody>
          <a:bodyPr anchorCtr="0" anchor="ctr" bIns="45700" lIns="91425" spcFirstLastPara="1" rIns="91425" wrap="square" tIns="45700">
            <a:noAutofit/>
          </a:bodyPr>
          <a:lstStyle/>
          <a:p>
            <a:pPr indent="0" lvl="0" marL="0" rtl="0" algn="l">
              <a:lnSpc>
                <a:spcPct val="115000"/>
              </a:lnSpc>
              <a:spcBef>
                <a:spcPts val="300"/>
              </a:spcBef>
              <a:spcAft>
                <a:spcPts val="1200"/>
              </a:spcAft>
              <a:buClr>
                <a:schemeClr val="dk1"/>
              </a:buClr>
              <a:buSzPts val="1100"/>
              <a:buFont typeface="Arial"/>
              <a:buNone/>
            </a:pPr>
            <a:r>
              <a:rPr lang="en" sz="2700">
                <a:solidFill>
                  <a:srgbClr val="434343"/>
                </a:solidFill>
                <a:latin typeface="Open Sans Light"/>
                <a:ea typeface="Open Sans Light"/>
                <a:cs typeface="Open Sans Light"/>
                <a:sym typeface="Open Sans Light"/>
              </a:rPr>
              <a:t>Tasks, Data and Users</a:t>
            </a:r>
            <a:endParaRPr sz="2700">
              <a:solidFill>
                <a:srgbClr val="434343"/>
              </a:solidFill>
              <a:latin typeface="Open Sans Light"/>
              <a:ea typeface="Open Sans Light"/>
              <a:cs typeface="Open Sans Light"/>
              <a:sym typeface="Open Sans Light"/>
            </a:endParaRPr>
          </a:p>
        </p:txBody>
      </p:sp>
      <p:sp>
        <p:nvSpPr>
          <p:cNvPr id="209" name="Google Shape;209;p33"/>
          <p:cNvSpPr/>
          <p:nvPr/>
        </p:nvSpPr>
        <p:spPr>
          <a:xfrm>
            <a:off x="-38100" y="846303"/>
            <a:ext cx="9220200" cy="565500"/>
          </a:xfrm>
          <a:prstGeom prst="rect">
            <a:avLst/>
          </a:prstGeom>
          <a:solidFill>
            <a:srgbClr val="E1B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0" name="Google Shape;210;p33"/>
          <p:cNvGraphicFramePr/>
          <p:nvPr/>
        </p:nvGraphicFramePr>
        <p:xfrm>
          <a:off x="293975" y="1520850"/>
          <a:ext cx="3000000" cy="3000000"/>
        </p:xfrm>
        <a:graphic>
          <a:graphicData uri="http://schemas.openxmlformats.org/drawingml/2006/table">
            <a:tbl>
              <a:tblPr>
                <a:noFill/>
                <a:tableStyleId>{905673AC-96A1-4EE6-B7F7-E3A595EBCF34}</a:tableStyleId>
              </a:tblPr>
              <a:tblGrid>
                <a:gridCol w="2800350"/>
                <a:gridCol w="2790825"/>
                <a:gridCol w="2800350"/>
              </a:tblGrid>
              <a:tr h="400050">
                <a:tc>
                  <a:txBody>
                    <a:bodyPr/>
                    <a:lstStyle/>
                    <a:p>
                      <a:pPr indent="0" lvl="0" marL="0" rtl="0" algn="l">
                        <a:lnSpc>
                          <a:spcPct val="115000"/>
                        </a:lnSpc>
                        <a:spcBef>
                          <a:spcPts val="0"/>
                        </a:spcBef>
                        <a:spcAft>
                          <a:spcPts val="0"/>
                        </a:spcAft>
                        <a:buNone/>
                      </a:pPr>
                      <a:r>
                        <a:rPr lang="en"/>
                        <a:t>Overall tasks</a:t>
                      </a:r>
                      <a:endParaRPr/>
                    </a:p>
                  </a:txBody>
                  <a:tcPr marT="91425" marB="91425" marR="91425" marL="91425"/>
                </a:tc>
                <a:tc>
                  <a:txBody>
                    <a:bodyPr/>
                    <a:lstStyle/>
                    <a:p>
                      <a:pPr indent="0" lvl="0" marL="0" rtl="0" algn="l">
                        <a:lnSpc>
                          <a:spcPct val="115000"/>
                        </a:lnSpc>
                        <a:spcBef>
                          <a:spcPts val="0"/>
                        </a:spcBef>
                        <a:spcAft>
                          <a:spcPts val="0"/>
                        </a:spcAft>
                        <a:buNone/>
                      </a:pPr>
                      <a:r>
                        <a:rPr lang="en"/>
                        <a:t>Supporting Data</a:t>
                      </a:r>
                      <a:endParaRPr/>
                    </a:p>
                  </a:txBody>
                  <a:tcPr marT="91425" marB="91425" marR="91425" marL="91425"/>
                </a:tc>
                <a:tc>
                  <a:txBody>
                    <a:bodyPr/>
                    <a:lstStyle/>
                    <a:p>
                      <a:pPr indent="0" lvl="0" marL="0" rtl="0" algn="l">
                        <a:lnSpc>
                          <a:spcPct val="115000"/>
                        </a:lnSpc>
                        <a:spcBef>
                          <a:spcPts val="0"/>
                        </a:spcBef>
                        <a:spcAft>
                          <a:spcPts val="0"/>
                        </a:spcAft>
                        <a:buNone/>
                      </a:pPr>
                      <a:r>
                        <a:rPr lang="en"/>
                        <a:t>Audience</a:t>
                      </a:r>
                      <a:endParaRPr/>
                    </a:p>
                  </a:txBody>
                  <a:tcPr marT="91425" marB="91425" marR="91425" marL="91425"/>
                </a:tc>
              </a:tr>
              <a:tr h="885825">
                <a:tc>
                  <a:txBody>
                    <a:bodyPr/>
                    <a:lstStyle/>
                    <a:p>
                      <a:pPr indent="0" lvl="0" marL="0" rtl="0" algn="l">
                        <a:spcBef>
                          <a:spcPts val="0"/>
                        </a:spcBef>
                        <a:spcAft>
                          <a:spcPts val="0"/>
                        </a:spcAft>
                        <a:buNone/>
                      </a:pPr>
                      <a:r>
                        <a:rPr lang="en" sz="1200">
                          <a:solidFill>
                            <a:srgbClr val="595959"/>
                          </a:solidFill>
                          <a:latin typeface="Open Sans"/>
                          <a:ea typeface="Open Sans"/>
                          <a:cs typeface="Open Sans"/>
                          <a:sym typeface="Open Sans"/>
                        </a:rPr>
                        <a:t>The threat of Sea Level Rise (SLR) has a negligible impact on home sale prices. </a:t>
                      </a:r>
                      <a:endParaRPr sz="1200">
                        <a:solidFill>
                          <a:srgbClr val="595959"/>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●Price per Sq Ft</a:t>
                      </a:r>
                      <a:endParaRPr sz="12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●Ocean Distance</a:t>
                      </a:r>
                      <a:endParaRPr sz="1200">
                        <a:solidFill>
                          <a:srgbClr val="595959"/>
                        </a:solidFill>
                        <a:latin typeface="Open Sans"/>
                        <a:ea typeface="Open Sans"/>
                        <a:cs typeface="Open Sans"/>
                        <a:sym typeface="Open Sans"/>
                      </a:endParaRPr>
                    </a:p>
                  </a:txBody>
                  <a:tcPr marT="91425" marB="91425" marR="91425" marL="91425"/>
                </a:tc>
                <a:tc rowSpan="3">
                  <a:txBody>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Irene</a:t>
                      </a:r>
                      <a:endParaRPr sz="1200">
                        <a:solidFill>
                          <a:srgbClr val="595959"/>
                        </a:solidFill>
                        <a:latin typeface="Open Sans"/>
                        <a:ea typeface="Open Sans"/>
                        <a:cs typeface="Open Sans"/>
                        <a:sym typeface="Open Sans"/>
                      </a:endParaRPr>
                    </a:p>
                  </a:txBody>
                  <a:tcPr marT="91425" marB="91425" marR="91425" marL="91425"/>
                </a:tc>
              </a:tr>
              <a:tr h="904875">
                <a:tc>
                  <a:txBody>
                    <a:bodyPr/>
                    <a:lstStyle/>
                    <a:p>
                      <a:pPr indent="0" lvl="0" marL="0" rtl="0" algn="l">
                        <a:spcBef>
                          <a:spcPts val="0"/>
                        </a:spcBef>
                        <a:spcAft>
                          <a:spcPts val="0"/>
                        </a:spcAft>
                        <a:buNone/>
                      </a:pPr>
                      <a:r>
                        <a:rPr lang="en" sz="1200">
                          <a:solidFill>
                            <a:srgbClr val="595959"/>
                          </a:solidFill>
                          <a:latin typeface="Open Sans"/>
                          <a:ea typeface="Open Sans"/>
                          <a:cs typeface="Open Sans"/>
                          <a:sym typeface="Open Sans"/>
                        </a:rPr>
                        <a:t>Proximity to noise has a significant effect on comparable home sales</a:t>
                      </a:r>
                      <a:endParaRPr sz="1200">
                        <a:solidFill>
                          <a:srgbClr val="595959"/>
                        </a:solidFill>
                        <a:latin typeface="Open Sans"/>
                        <a:ea typeface="Open Sans"/>
                        <a:cs typeface="Open Sans"/>
                        <a:sym typeface="Open Sans"/>
                      </a:endParaRPr>
                    </a:p>
                    <a:p>
                      <a:pPr indent="0" lvl="0" marL="0" rtl="0" algn="l">
                        <a:spcBef>
                          <a:spcPts val="0"/>
                        </a:spcBef>
                        <a:spcAft>
                          <a:spcPts val="0"/>
                        </a:spcAft>
                        <a:buNone/>
                      </a:pPr>
                      <a:r>
                        <a:t/>
                      </a:r>
                      <a:endParaRPr sz="1200">
                        <a:solidFill>
                          <a:srgbClr val="595959"/>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a:t>
                      </a:r>
                      <a:r>
                        <a:rPr lang="en" sz="1200">
                          <a:solidFill>
                            <a:srgbClr val="595959"/>
                          </a:solidFill>
                          <a:latin typeface="Open Sans"/>
                          <a:ea typeface="Open Sans"/>
                          <a:cs typeface="Open Sans"/>
                          <a:sym typeface="Open Sans"/>
                        </a:rPr>
                        <a:t>Price per Sq Ft</a:t>
                      </a:r>
                      <a:endParaRPr sz="12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●Highway Distance</a:t>
                      </a:r>
                      <a:endParaRPr sz="1200">
                        <a:solidFill>
                          <a:srgbClr val="595959"/>
                        </a:solidFill>
                        <a:latin typeface="Open Sans"/>
                        <a:ea typeface="Open Sans"/>
                        <a:cs typeface="Open Sans"/>
                        <a:sym typeface="Open Sans"/>
                      </a:endParaRPr>
                    </a:p>
                  </a:txBody>
                  <a:tcPr marT="91425" marB="91425" marR="91425" marL="91425"/>
                </a:tc>
                <a:tc vMerge="1"/>
              </a:tr>
              <a:tr h="733425">
                <a:tc>
                  <a:txBody>
                    <a:bodyPr/>
                    <a:lstStyle/>
                    <a:p>
                      <a:pPr indent="0" lvl="0" marL="0" rtl="0" algn="l">
                        <a:spcBef>
                          <a:spcPts val="0"/>
                        </a:spcBef>
                        <a:spcAft>
                          <a:spcPts val="0"/>
                        </a:spcAft>
                        <a:buNone/>
                      </a:pPr>
                      <a:r>
                        <a:rPr lang="en" sz="1200">
                          <a:solidFill>
                            <a:srgbClr val="595959"/>
                          </a:solidFill>
                          <a:latin typeface="Open Sans"/>
                          <a:ea typeface="Open Sans"/>
                          <a:cs typeface="Open Sans"/>
                          <a:sym typeface="Open Sans"/>
                        </a:rPr>
                        <a:t>Home prices are more expensive near the ocean with larger homes being more affordable further away from the ocean. </a:t>
                      </a:r>
                      <a:endParaRPr sz="1200">
                        <a:solidFill>
                          <a:srgbClr val="595959"/>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●Home Price over $1M</a:t>
                      </a:r>
                      <a:endParaRPr sz="12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a:t>
                      </a:r>
                      <a:r>
                        <a:rPr lang="en" sz="1200">
                          <a:solidFill>
                            <a:srgbClr val="595959"/>
                          </a:solidFill>
                          <a:latin typeface="Open Sans"/>
                          <a:ea typeface="Open Sans"/>
                          <a:cs typeface="Open Sans"/>
                          <a:sym typeface="Open Sans"/>
                        </a:rPr>
                        <a:t>Price per Sq Ft</a:t>
                      </a:r>
                      <a:endParaRPr sz="12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a:t>
                      </a:r>
                      <a:r>
                        <a:rPr lang="en" sz="1200">
                          <a:solidFill>
                            <a:srgbClr val="595959"/>
                          </a:solidFill>
                          <a:latin typeface="Open Sans"/>
                          <a:ea typeface="Open Sans"/>
                          <a:cs typeface="Open Sans"/>
                          <a:sym typeface="Open Sans"/>
                        </a:rPr>
                        <a:t>Ocean Distance</a:t>
                      </a:r>
                      <a:endParaRPr sz="1200">
                        <a:solidFill>
                          <a:srgbClr val="595959"/>
                        </a:solidFill>
                        <a:latin typeface="Open Sans"/>
                        <a:ea typeface="Open Sans"/>
                        <a:cs typeface="Open Sans"/>
                        <a:sym typeface="Open Sans"/>
                      </a:endParaRPr>
                    </a:p>
                  </a:txBody>
                  <a:tcPr marT="91425" marB="91425" marR="91425" marL="91425"/>
                </a:tc>
                <a:tc v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19050" y="228600"/>
            <a:ext cx="4668300" cy="846300"/>
          </a:xfrm>
          <a:prstGeom prst="rect">
            <a:avLst/>
          </a:prstGeom>
        </p:spPr>
        <p:txBody>
          <a:bodyPr anchorCtr="0" anchor="ctr" bIns="45700" lIns="91425" spcFirstLastPara="1" rIns="91425" wrap="square" tIns="45700">
            <a:noAutofit/>
          </a:bodyPr>
          <a:lstStyle/>
          <a:p>
            <a:pPr indent="0" lvl="0" marL="0" rtl="0" algn="l">
              <a:lnSpc>
                <a:spcPct val="115000"/>
              </a:lnSpc>
              <a:spcBef>
                <a:spcPts val="300"/>
              </a:spcBef>
              <a:spcAft>
                <a:spcPts val="0"/>
              </a:spcAft>
              <a:buClr>
                <a:schemeClr val="dk1"/>
              </a:buClr>
              <a:buSzPts val="1100"/>
              <a:buFont typeface="Arial"/>
              <a:buNone/>
            </a:pPr>
            <a:r>
              <a:rPr lang="en" sz="2700">
                <a:solidFill>
                  <a:srgbClr val="434343"/>
                </a:solidFill>
                <a:latin typeface="Open Sans Light"/>
                <a:ea typeface="Open Sans Light"/>
                <a:cs typeface="Open Sans Light"/>
                <a:sym typeface="Open Sans Light"/>
              </a:rPr>
              <a:t>Usability Testing Approach</a:t>
            </a:r>
            <a:endParaRPr sz="2700">
              <a:solidFill>
                <a:srgbClr val="434343"/>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n" sz="2000">
                <a:solidFill>
                  <a:srgbClr val="434343"/>
                </a:solidFill>
                <a:latin typeface="Open Sans Light"/>
                <a:ea typeface="Open Sans Light"/>
                <a:cs typeface="Open Sans Light"/>
                <a:sym typeface="Open Sans Light"/>
              </a:rPr>
              <a:t>Realistic, Actionable, Intuitive</a:t>
            </a:r>
            <a:endParaRPr sz="2000">
              <a:solidFill>
                <a:srgbClr val="434343"/>
              </a:solidFill>
              <a:latin typeface="Open Sans Light"/>
              <a:ea typeface="Open Sans Light"/>
              <a:cs typeface="Open Sans Light"/>
              <a:sym typeface="Open Sans Light"/>
            </a:endParaRPr>
          </a:p>
        </p:txBody>
      </p:sp>
      <p:sp>
        <p:nvSpPr>
          <p:cNvPr id="216" name="Google Shape;216;p34"/>
          <p:cNvSpPr txBox="1"/>
          <p:nvPr/>
        </p:nvSpPr>
        <p:spPr>
          <a:xfrm>
            <a:off x="190475" y="1947550"/>
            <a:ext cx="8751600" cy="176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How does sea level rise impact housing prices?</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How does proximity to noise impact housing prices?</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A buyer is looking for a large home, where will they find the most value per sq. feet? </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A buyer is looking for ocean front property, how much sq. feet can they expect with a $1.5 mil budget?</a:t>
            </a:r>
            <a:endParaRPr sz="1350">
              <a:solidFill>
                <a:srgbClr val="333333"/>
              </a:solidFill>
              <a:highlight>
                <a:srgbClr val="FFFFFF"/>
              </a:highlight>
            </a:endParaRPr>
          </a:p>
          <a:p>
            <a:pPr indent="0" lvl="0" marL="0" marR="0" rtl="0" algn="l">
              <a:lnSpc>
                <a:spcPct val="115000"/>
              </a:lnSpc>
              <a:spcBef>
                <a:spcPts val="800"/>
              </a:spcBef>
              <a:spcAft>
                <a:spcPts val="800"/>
              </a:spcAft>
              <a:buNone/>
            </a:pPr>
            <a:r>
              <a:t/>
            </a:r>
            <a:endParaRPr>
              <a:solidFill>
                <a:srgbClr val="434343"/>
              </a:solidFill>
              <a:highlight>
                <a:srgbClr val="FFFFFF"/>
              </a:highlight>
              <a:latin typeface="Roboto Light"/>
              <a:ea typeface="Roboto Light"/>
              <a:cs typeface="Roboto Light"/>
              <a:sym typeface="Roboto Light"/>
            </a:endParaRPr>
          </a:p>
        </p:txBody>
      </p:sp>
      <p:sp>
        <p:nvSpPr>
          <p:cNvPr id="217" name="Google Shape;217;p34"/>
          <p:cNvSpPr/>
          <p:nvPr/>
        </p:nvSpPr>
        <p:spPr>
          <a:xfrm>
            <a:off x="-38100" y="1323544"/>
            <a:ext cx="9220200" cy="542400"/>
          </a:xfrm>
          <a:prstGeom prst="rect">
            <a:avLst/>
          </a:prstGeom>
          <a:solidFill>
            <a:srgbClr val="E1B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3115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700">
                <a:solidFill>
                  <a:srgbClr val="434343"/>
                </a:solidFill>
                <a:latin typeface="Open Sans Light"/>
                <a:ea typeface="Open Sans Light"/>
                <a:cs typeface="Open Sans Light"/>
                <a:sym typeface="Open Sans Light"/>
              </a:rPr>
              <a:t>Hypotheses</a:t>
            </a:r>
            <a:endParaRPr b="1" sz="3600">
              <a:solidFill>
                <a:srgbClr val="434343"/>
              </a:solidFill>
              <a:latin typeface="Open Sans"/>
              <a:ea typeface="Open Sans"/>
              <a:cs typeface="Open Sans"/>
              <a:sym typeface="Open Sans"/>
            </a:endParaRPr>
          </a:p>
        </p:txBody>
      </p:sp>
      <p:sp>
        <p:nvSpPr>
          <p:cNvPr id="223" name="Google Shape;223;p35"/>
          <p:cNvSpPr txBox="1"/>
          <p:nvPr>
            <p:ph idx="1" type="body"/>
          </p:nvPr>
        </p:nvSpPr>
        <p:spPr>
          <a:xfrm>
            <a:off x="3047550" y="2281025"/>
            <a:ext cx="2887800" cy="1813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2. </a:t>
            </a:r>
            <a:r>
              <a:rPr lang="en" sz="1200">
                <a:solidFill>
                  <a:srgbClr val="595959"/>
                </a:solidFill>
                <a:latin typeface="Open Sans"/>
                <a:ea typeface="Open Sans"/>
                <a:cs typeface="Open Sans"/>
                <a:sym typeface="Open Sans"/>
              </a:rPr>
              <a:t>Proximity to noise has a significant effect on comparable home sales.</a:t>
            </a:r>
            <a:endParaRPr sz="1400">
              <a:latin typeface="Roboto"/>
              <a:ea typeface="Roboto"/>
              <a:cs typeface="Roboto"/>
              <a:sym typeface="Roboto"/>
            </a:endParaRPr>
          </a:p>
        </p:txBody>
      </p:sp>
      <p:sp>
        <p:nvSpPr>
          <p:cNvPr id="224" name="Google Shape;224;p35"/>
          <p:cNvSpPr txBox="1"/>
          <p:nvPr>
            <p:ph idx="1" type="body"/>
          </p:nvPr>
        </p:nvSpPr>
        <p:spPr>
          <a:xfrm>
            <a:off x="5996375" y="2281025"/>
            <a:ext cx="3048900" cy="1232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3. </a:t>
            </a:r>
            <a:r>
              <a:rPr lang="en" sz="1200">
                <a:solidFill>
                  <a:srgbClr val="595959"/>
                </a:solidFill>
                <a:latin typeface="Open Sans"/>
                <a:ea typeface="Open Sans"/>
                <a:cs typeface="Open Sans"/>
                <a:sym typeface="Open Sans"/>
              </a:rPr>
              <a:t>Home prices are more expensive near the ocean with larger homes being more affordable further away from the ocean.</a:t>
            </a:r>
            <a:endParaRPr sz="1400">
              <a:latin typeface="Roboto"/>
              <a:ea typeface="Roboto"/>
              <a:cs typeface="Roboto"/>
              <a:sym typeface="Roboto"/>
            </a:endParaRPr>
          </a:p>
        </p:txBody>
      </p:sp>
      <p:sp>
        <p:nvSpPr>
          <p:cNvPr id="225" name="Google Shape;225;p35"/>
          <p:cNvSpPr txBox="1"/>
          <p:nvPr>
            <p:ph idx="1" type="body"/>
          </p:nvPr>
        </p:nvSpPr>
        <p:spPr>
          <a:xfrm>
            <a:off x="98725" y="2281025"/>
            <a:ext cx="2887800" cy="1813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595959"/>
                </a:solidFill>
                <a:latin typeface="Open Sans"/>
                <a:ea typeface="Open Sans"/>
                <a:cs typeface="Open Sans"/>
                <a:sym typeface="Open Sans"/>
              </a:rPr>
              <a:t>1. The threat of Sea Level Rise (SLR) has a negligible impact on home sale prices.</a:t>
            </a:r>
            <a:endParaRPr sz="1400">
              <a:latin typeface="Roboto"/>
              <a:ea typeface="Roboto"/>
              <a:cs typeface="Roboto"/>
              <a:sym typeface="Roboto"/>
            </a:endParaRPr>
          </a:p>
        </p:txBody>
      </p:sp>
      <p:cxnSp>
        <p:nvCxnSpPr>
          <p:cNvPr id="226" name="Google Shape;226;p35"/>
          <p:cNvCxnSpPr>
            <a:stCxn id="222" idx="2"/>
            <a:endCxn id="225" idx="0"/>
          </p:cNvCxnSpPr>
          <p:nvPr/>
        </p:nvCxnSpPr>
        <p:spPr>
          <a:xfrm rot="5400000">
            <a:off x="2385450" y="175025"/>
            <a:ext cx="1263300" cy="29487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27" name="Google Shape;227;p35"/>
          <p:cNvCxnSpPr>
            <a:stCxn id="222" idx="2"/>
            <a:endCxn id="223" idx="0"/>
          </p:cNvCxnSpPr>
          <p:nvPr/>
        </p:nvCxnSpPr>
        <p:spPr>
          <a:xfrm flipH="1" rot="-5400000">
            <a:off x="3860100" y="1649075"/>
            <a:ext cx="12633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28" name="Google Shape;228;p35"/>
          <p:cNvCxnSpPr>
            <a:stCxn id="222" idx="2"/>
            <a:endCxn id="224" idx="0"/>
          </p:cNvCxnSpPr>
          <p:nvPr/>
        </p:nvCxnSpPr>
        <p:spPr>
          <a:xfrm flipH="1" rot="-5400000">
            <a:off x="5374500" y="134675"/>
            <a:ext cx="1263300" cy="30294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Derived Insights</a:t>
            </a:r>
            <a:endParaRPr/>
          </a:p>
        </p:txBody>
      </p:sp>
      <p:sp>
        <p:nvSpPr>
          <p:cNvPr id="234" name="Google Shape;234;p36"/>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440"/>
              </a:spcBef>
              <a:spcAft>
                <a:spcPts val="0"/>
              </a:spcAft>
              <a:buNone/>
            </a:pPr>
            <a:r>
              <a:rPr b="1" lang="en" sz="2100">
                <a:solidFill>
                  <a:srgbClr val="434343"/>
                </a:solidFill>
                <a:latin typeface="Open Sans"/>
                <a:ea typeface="Open Sans"/>
                <a:cs typeface="Open Sans"/>
                <a:sym typeface="Open Sans"/>
              </a:rPr>
              <a:t>Hypothesis 1</a:t>
            </a:r>
            <a:r>
              <a:rPr lang="en" sz="2100">
                <a:solidFill>
                  <a:srgbClr val="434343"/>
                </a:solidFill>
                <a:latin typeface="Open Sans Light"/>
                <a:ea typeface="Open Sans Light"/>
                <a:cs typeface="Open Sans Light"/>
                <a:sym typeface="Open Sans Light"/>
              </a:rPr>
              <a:t>: As we can see from the chart, the price per square feet decreases as the house is distanced further away from water, and this trend remains even when holding structure quality constant.</a:t>
            </a:r>
            <a:endParaRPr sz="2100">
              <a:solidFill>
                <a:srgbClr val="434343"/>
              </a:solidFill>
              <a:latin typeface="Open Sans Light"/>
              <a:ea typeface="Open Sans Light"/>
              <a:cs typeface="Open Sans Light"/>
              <a:sym typeface="Open Sans Light"/>
            </a:endParaRPr>
          </a:p>
          <a:p>
            <a:pPr indent="0" lvl="0" marL="0" marR="0" rtl="0" algn="l">
              <a:lnSpc>
                <a:spcPct val="100000"/>
              </a:lnSpc>
              <a:spcBef>
                <a:spcPts val="440"/>
              </a:spcBef>
              <a:spcAft>
                <a:spcPts val="0"/>
              </a:spcAft>
              <a:buNone/>
            </a:pPr>
            <a:r>
              <a:t/>
            </a:r>
            <a:endParaRPr sz="2100">
              <a:solidFill>
                <a:srgbClr val="434343"/>
              </a:solidFill>
              <a:latin typeface="Open Sans Light"/>
              <a:ea typeface="Open Sans Light"/>
              <a:cs typeface="Open Sans Light"/>
              <a:sym typeface="Open Sans Light"/>
            </a:endParaRPr>
          </a:p>
          <a:p>
            <a:pPr indent="0" lvl="0" marL="0" marR="0" rtl="0" algn="l">
              <a:lnSpc>
                <a:spcPct val="100000"/>
              </a:lnSpc>
              <a:spcBef>
                <a:spcPts val="440"/>
              </a:spcBef>
              <a:spcAft>
                <a:spcPts val="0"/>
              </a:spcAft>
              <a:buNone/>
            </a:pPr>
            <a:r>
              <a:rPr b="1" lang="en" sz="2100">
                <a:solidFill>
                  <a:srgbClr val="434343"/>
                </a:solidFill>
                <a:latin typeface="Open Sans"/>
                <a:ea typeface="Open Sans"/>
                <a:cs typeface="Open Sans"/>
                <a:sym typeface="Open Sans"/>
              </a:rPr>
              <a:t>Hypothesis 2</a:t>
            </a:r>
            <a:r>
              <a:rPr lang="en" sz="2100">
                <a:solidFill>
                  <a:srgbClr val="434343"/>
                </a:solidFill>
                <a:latin typeface="Open Sans Light"/>
                <a:ea typeface="Open Sans Light"/>
                <a:cs typeface="Open Sans Light"/>
                <a:sym typeface="Open Sans Light"/>
              </a:rPr>
              <a:t>:  It looks like rail and highway distance do not strongly indicate an effect from noise on price.</a:t>
            </a:r>
            <a:endParaRPr sz="2100">
              <a:solidFill>
                <a:srgbClr val="434343"/>
              </a:solidFill>
              <a:latin typeface="Open Sans Light"/>
              <a:ea typeface="Open Sans Light"/>
              <a:cs typeface="Open Sans Light"/>
              <a:sym typeface="Open Sans Light"/>
            </a:endParaRPr>
          </a:p>
          <a:p>
            <a:pPr indent="0" lvl="0" marL="0" marR="0" rtl="0" algn="l">
              <a:lnSpc>
                <a:spcPct val="100000"/>
              </a:lnSpc>
              <a:spcBef>
                <a:spcPts val="440"/>
              </a:spcBef>
              <a:spcAft>
                <a:spcPts val="0"/>
              </a:spcAft>
              <a:buNone/>
            </a:pPr>
            <a:r>
              <a:t/>
            </a:r>
            <a:endParaRPr sz="2100">
              <a:solidFill>
                <a:srgbClr val="434343"/>
              </a:solidFill>
              <a:latin typeface="Open Sans Light"/>
              <a:ea typeface="Open Sans Light"/>
              <a:cs typeface="Open Sans Light"/>
              <a:sym typeface="Open Sans Light"/>
            </a:endParaRPr>
          </a:p>
          <a:p>
            <a:pPr indent="0" lvl="0" marL="0" marR="0" rtl="0" algn="l">
              <a:lnSpc>
                <a:spcPct val="100000"/>
              </a:lnSpc>
              <a:spcBef>
                <a:spcPts val="440"/>
              </a:spcBef>
              <a:spcAft>
                <a:spcPts val="0"/>
              </a:spcAft>
              <a:buNone/>
            </a:pPr>
            <a:r>
              <a:rPr b="1" lang="en" sz="2100">
                <a:solidFill>
                  <a:srgbClr val="434343"/>
                </a:solidFill>
                <a:latin typeface="Open Sans"/>
                <a:ea typeface="Open Sans"/>
                <a:cs typeface="Open Sans"/>
                <a:sym typeface="Open Sans"/>
              </a:rPr>
              <a:t>Hypothesis 3</a:t>
            </a:r>
            <a:r>
              <a:rPr lang="en" sz="2100">
                <a:solidFill>
                  <a:srgbClr val="434343"/>
                </a:solidFill>
                <a:latin typeface="Open Sans Light"/>
                <a:ea typeface="Open Sans Light"/>
                <a:cs typeface="Open Sans Light"/>
                <a:sym typeface="Open Sans Light"/>
              </a:rPr>
              <a:t>: As we can see from the chart, the price per square feet increases as the house is distanced closer to water.</a:t>
            </a:r>
            <a:endParaRPr sz="2000"/>
          </a:p>
          <a:p>
            <a:pPr indent="0" lvl="0" marL="0" rtl="0" algn="l">
              <a:spcBef>
                <a:spcPts val="440"/>
              </a:spcBef>
              <a:spcAft>
                <a:spcPts val="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Preliminary Design Approach</a:t>
            </a:r>
            <a:r>
              <a:rPr lang="en" sz="2500">
                <a:solidFill>
                  <a:srgbClr val="434343"/>
                </a:solidFill>
                <a:latin typeface="Open Sans Light"/>
                <a:ea typeface="Open Sans Light"/>
                <a:cs typeface="Open Sans Light"/>
                <a:sym typeface="Open Sans Light"/>
              </a:rPr>
              <a:t> </a:t>
            </a:r>
            <a:endParaRPr sz="2800">
              <a:solidFill>
                <a:srgbClr val="434343"/>
              </a:solidFill>
              <a:latin typeface="Open Sans Light"/>
              <a:ea typeface="Open Sans Light"/>
              <a:cs typeface="Open Sans Light"/>
              <a:sym typeface="Open Sans Light"/>
            </a:endParaRPr>
          </a:p>
        </p:txBody>
      </p:sp>
      <p:pic>
        <p:nvPicPr>
          <p:cNvPr id="240" name="Google Shape;240;p37"/>
          <p:cNvPicPr preferRelativeResize="0"/>
          <p:nvPr/>
        </p:nvPicPr>
        <p:blipFill>
          <a:blip r:embed="rId3">
            <a:alphaModFix/>
          </a:blip>
          <a:stretch>
            <a:fillRect/>
          </a:stretch>
        </p:blipFill>
        <p:spPr>
          <a:xfrm>
            <a:off x="54500" y="712013"/>
            <a:ext cx="6485836" cy="3719476"/>
          </a:xfrm>
          <a:prstGeom prst="rect">
            <a:avLst/>
          </a:prstGeom>
          <a:noFill/>
          <a:ln>
            <a:noFill/>
          </a:ln>
        </p:spPr>
      </p:pic>
      <p:sp>
        <p:nvSpPr>
          <p:cNvPr id="241" name="Google Shape;241;p37"/>
          <p:cNvSpPr txBox="1"/>
          <p:nvPr/>
        </p:nvSpPr>
        <p:spPr>
          <a:xfrm>
            <a:off x="6028525" y="1249425"/>
            <a:ext cx="30000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434343"/>
                </a:solidFill>
                <a:latin typeface="Open Sans"/>
                <a:ea typeface="Open Sans"/>
                <a:cs typeface="Open Sans"/>
                <a:sym typeface="Open Sans"/>
              </a:rPr>
              <a:t>Overall Design</a:t>
            </a:r>
            <a:r>
              <a:rPr lang="en" sz="1900">
                <a:solidFill>
                  <a:srgbClr val="434343"/>
                </a:solidFill>
                <a:latin typeface="Open Sans Light"/>
                <a:ea typeface="Open Sans Light"/>
                <a:cs typeface="Open Sans Light"/>
                <a:sym typeface="Open Sans Light"/>
              </a:rPr>
              <a:t>:</a:t>
            </a:r>
            <a:r>
              <a:rPr lang="en" sz="1900">
                <a:solidFill>
                  <a:srgbClr val="434343"/>
                </a:solidFill>
                <a:latin typeface="Open Sans Light"/>
                <a:ea typeface="Open Sans Light"/>
                <a:cs typeface="Open Sans Light"/>
                <a:sym typeface="Open Sans Light"/>
              </a:rPr>
              <a:t>Home prices are more expensive near the ocean with larger homes being more affordable further away from the ocean.</a:t>
            </a:r>
            <a:endParaRPr sz="19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rPr b="1" lang="en" sz="1900">
                <a:solidFill>
                  <a:srgbClr val="434343"/>
                </a:solidFill>
                <a:latin typeface="Open Sans"/>
                <a:ea typeface="Open Sans"/>
                <a:cs typeface="Open Sans"/>
                <a:sym typeface="Open Sans"/>
              </a:rPr>
              <a:t>Rationale: </a:t>
            </a:r>
            <a:r>
              <a:rPr lang="en" sz="1900">
                <a:solidFill>
                  <a:srgbClr val="434343"/>
                </a:solidFill>
                <a:latin typeface="Open Sans Light"/>
                <a:ea typeface="Open Sans Light"/>
                <a:cs typeface="Open Sans Light"/>
                <a:sym typeface="Open Sans Light"/>
              </a:rPr>
              <a:t>some rationale here</a:t>
            </a:r>
            <a:endParaRPr sz="1900">
              <a:solidFill>
                <a:srgbClr val="434343"/>
              </a:solidFill>
              <a:latin typeface="Open Sans Light"/>
              <a:ea typeface="Open Sans Light"/>
              <a:cs typeface="Open Sans Light"/>
              <a:sym typeface="Open Sans Light"/>
            </a:endParaRPr>
          </a:p>
          <a:p>
            <a:pPr indent="0" lvl="0" marL="0" rtl="0" algn="l">
              <a:spcBef>
                <a:spcPts val="0"/>
              </a:spcBef>
              <a:spcAft>
                <a:spcPts val="0"/>
              </a:spcAft>
              <a:buNone/>
            </a:pPr>
            <a:r>
              <a:t/>
            </a:r>
            <a:endParaRPr sz="1900">
              <a:solidFill>
                <a:srgbClr val="434343"/>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19050" y="228600"/>
            <a:ext cx="4668300" cy="846300"/>
          </a:xfrm>
          <a:prstGeom prst="rect">
            <a:avLst/>
          </a:prstGeom>
        </p:spPr>
        <p:txBody>
          <a:bodyPr anchorCtr="0" anchor="ctr" bIns="45700" lIns="91425" spcFirstLastPara="1" rIns="91425" wrap="square" tIns="45700">
            <a:noAutofit/>
          </a:bodyPr>
          <a:lstStyle/>
          <a:p>
            <a:pPr indent="0" lvl="0" marL="0" rtl="0" algn="l">
              <a:lnSpc>
                <a:spcPct val="115000"/>
              </a:lnSpc>
              <a:spcBef>
                <a:spcPts val="300"/>
              </a:spcBef>
              <a:spcAft>
                <a:spcPts val="0"/>
              </a:spcAft>
              <a:buClr>
                <a:schemeClr val="dk1"/>
              </a:buClr>
              <a:buSzPts val="1100"/>
              <a:buFont typeface="Arial"/>
              <a:buNone/>
            </a:pPr>
            <a:r>
              <a:rPr lang="en" sz="2700">
                <a:solidFill>
                  <a:srgbClr val="434343"/>
                </a:solidFill>
                <a:latin typeface="Open Sans Light"/>
                <a:ea typeface="Open Sans Light"/>
                <a:cs typeface="Open Sans Light"/>
                <a:sym typeface="Open Sans Light"/>
              </a:rPr>
              <a:t>Midterm Tasks and Goals</a:t>
            </a:r>
            <a:endParaRPr sz="2700">
              <a:solidFill>
                <a:srgbClr val="434343"/>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n" sz="2000">
                <a:solidFill>
                  <a:srgbClr val="434343"/>
                </a:solidFill>
                <a:latin typeface="Open Sans Light"/>
                <a:ea typeface="Open Sans Light"/>
                <a:cs typeface="Open Sans Light"/>
                <a:sym typeface="Open Sans Light"/>
              </a:rPr>
              <a:t>Realistic, Actionable, Intuitive</a:t>
            </a:r>
            <a:endParaRPr sz="2000">
              <a:solidFill>
                <a:srgbClr val="434343"/>
              </a:solidFill>
              <a:latin typeface="Open Sans Light"/>
              <a:ea typeface="Open Sans Light"/>
              <a:cs typeface="Open Sans Light"/>
              <a:sym typeface="Open Sans Light"/>
            </a:endParaRPr>
          </a:p>
        </p:txBody>
      </p:sp>
      <p:sp>
        <p:nvSpPr>
          <p:cNvPr id="85" name="Google Shape;85;p14"/>
          <p:cNvSpPr txBox="1"/>
          <p:nvPr/>
        </p:nvSpPr>
        <p:spPr>
          <a:xfrm>
            <a:off x="190475" y="1947550"/>
            <a:ext cx="8751600" cy="200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How does sea level rise impact housing prices?</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How does proximity to noise impact housing prices?</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A buyer is looking for a large home, can they use price per square foot to gauge the comparable costs of property? </a:t>
            </a:r>
            <a:endParaRPr sz="1350">
              <a:solidFill>
                <a:srgbClr val="333333"/>
              </a:solidFill>
              <a:highlight>
                <a:srgbClr val="FFFFFF"/>
              </a:highlight>
            </a:endParaRPr>
          </a:p>
          <a:p>
            <a:pPr indent="0" lvl="0" marL="0" marR="0" rtl="0" algn="l">
              <a:lnSpc>
                <a:spcPct val="115000"/>
              </a:lnSpc>
              <a:spcBef>
                <a:spcPts val="800"/>
              </a:spcBef>
              <a:spcAft>
                <a:spcPts val="0"/>
              </a:spcAft>
              <a:buNone/>
            </a:pPr>
            <a:r>
              <a:rPr lang="en" sz="1350">
                <a:solidFill>
                  <a:srgbClr val="333333"/>
                </a:solidFill>
                <a:highlight>
                  <a:srgbClr val="FFFFFF"/>
                </a:highlight>
              </a:rPr>
              <a:t>A buyer is looking for ocean front property, how many square feet can they expect with a $1.5 mil budget?</a:t>
            </a:r>
            <a:endParaRPr sz="1350">
              <a:solidFill>
                <a:srgbClr val="333333"/>
              </a:solidFill>
              <a:highlight>
                <a:srgbClr val="FFFFFF"/>
              </a:highlight>
            </a:endParaRPr>
          </a:p>
          <a:p>
            <a:pPr indent="0" lvl="0" marL="0" marR="0" rtl="0" algn="l">
              <a:lnSpc>
                <a:spcPct val="115000"/>
              </a:lnSpc>
              <a:spcBef>
                <a:spcPts val="800"/>
              </a:spcBef>
              <a:spcAft>
                <a:spcPts val="800"/>
              </a:spcAft>
              <a:buNone/>
            </a:pPr>
            <a:r>
              <a:t/>
            </a:r>
            <a:endParaRPr>
              <a:solidFill>
                <a:srgbClr val="434343"/>
              </a:solidFill>
              <a:highlight>
                <a:srgbClr val="FFFFFF"/>
              </a:highlight>
              <a:latin typeface="Roboto Light"/>
              <a:ea typeface="Roboto Light"/>
              <a:cs typeface="Roboto Light"/>
              <a:sym typeface="Roboto Light"/>
            </a:endParaRPr>
          </a:p>
        </p:txBody>
      </p:sp>
      <p:sp>
        <p:nvSpPr>
          <p:cNvPr id="86" name="Google Shape;86;p14"/>
          <p:cNvSpPr/>
          <p:nvPr/>
        </p:nvSpPr>
        <p:spPr>
          <a:xfrm>
            <a:off x="-38100" y="1323544"/>
            <a:ext cx="9220200" cy="542400"/>
          </a:xfrm>
          <a:prstGeom prst="rect">
            <a:avLst/>
          </a:prstGeom>
          <a:solidFill>
            <a:srgbClr val="E1B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0" y="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Overall Design</a:t>
            </a:r>
            <a:endParaRPr sz="2800">
              <a:solidFill>
                <a:srgbClr val="434343"/>
              </a:solidFill>
              <a:latin typeface="Open Sans Light"/>
              <a:ea typeface="Open Sans Light"/>
              <a:cs typeface="Open Sans Light"/>
              <a:sym typeface="Open Sans Light"/>
            </a:endParaRPr>
          </a:p>
        </p:txBody>
      </p:sp>
      <p:pic>
        <p:nvPicPr>
          <p:cNvPr id="92" name="Google Shape;92;p15"/>
          <p:cNvPicPr preferRelativeResize="0"/>
          <p:nvPr/>
        </p:nvPicPr>
        <p:blipFill>
          <a:blip r:embed="rId3">
            <a:alphaModFix/>
          </a:blip>
          <a:stretch>
            <a:fillRect/>
          </a:stretch>
        </p:blipFill>
        <p:spPr>
          <a:xfrm>
            <a:off x="45775" y="657975"/>
            <a:ext cx="4602988" cy="4038000"/>
          </a:xfrm>
          <a:prstGeom prst="rect">
            <a:avLst/>
          </a:prstGeom>
          <a:noFill/>
          <a:ln>
            <a:noFill/>
          </a:ln>
        </p:spPr>
      </p:pic>
      <p:pic>
        <p:nvPicPr>
          <p:cNvPr id="93" name="Google Shape;93;p15"/>
          <p:cNvPicPr preferRelativeResize="0"/>
          <p:nvPr/>
        </p:nvPicPr>
        <p:blipFill>
          <a:blip r:embed="rId4">
            <a:alphaModFix/>
          </a:blip>
          <a:stretch>
            <a:fillRect/>
          </a:stretch>
        </p:blipFill>
        <p:spPr>
          <a:xfrm>
            <a:off x="4724638" y="657975"/>
            <a:ext cx="4121962" cy="38275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9050" y="228600"/>
            <a:ext cx="8922900" cy="846300"/>
          </a:xfrm>
          <a:prstGeom prst="rect">
            <a:avLst/>
          </a:prstGeom>
        </p:spPr>
        <p:txBody>
          <a:bodyPr anchorCtr="0" anchor="ctr" bIns="45700" lIns="91425" spcFirstLastPara="1" rIns="91425" wrap="square" tIns="45700">
            <a:noAutofit/>
          </a:bodyPr>
          <a:lstStyle/>
          <a:p>
            <a:pPr indent="0" lvl="0" marL="0" rtl="0" algn="l">
              <a:lnSpc>
                <a:spcPct val="115000"/>
              </a:lnSpc>
              <a:spcBef>
                <a:spcPts val="300"/>
              </a:spcBef>
              <a:spcAft>
                <a:spcPts val="0"/>
              </a:spcAft>
              <a:buClr>
                <a:schemeClr val="dk1"/>
              </a:buClr>
              <a:buSzPts val="1100"/>
              <a:buFont typeface="Arial"/>
              <a:buNone/>
            </a:pPr>
            <a:r>
              <a:rPr lang="en" sz="2700">
                <a:solidFill>
                  <a:srgbClr val="434343"/>
                </a:solidFill>
                <a:latin typeface="Open Sans Light"/>
                <a:ea typeface="Open Sans Light"/>
                <a:cs typeface="Open Sans Light"/>
                <a:sym typeface="Open Sans Light"/>
              </a:rPr>
              <a:t>Usability Study Prototype</a:t>
            </a:r>
            <a:endParaRPr sz="2700">
              <a:solidFill>
                <a:srgbClr val="434343"/>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n" sz="2000">
                <a:solidFill>
                  <a:srgbClr val="434343"/>
                </a:solidFill>
                <a:latin typeface="Open Sans Light"/>
                <a:ea typeface="Open Sans Light"/>
                <a:cs typeface="Open Sans Light"/>
                <a:sym typeface="Open Sans Light"/>
              </a:rPr>
              <a:t>15 Participants in our usability study</a:t>
            </a:r>
            <a:endParaRPr sz="2000">
              <a:solidFill>
                <a:srgbClr val="434343"/>
              </a:solidFill>
              <a:latin typeface="Open Sans Light"/>
              <a:ea typeface="Open Sans Light"/>
              <a:cs typeface="Open Sans Light"/>
              <a:sym typeface="Open Sans Light"/>
            </a:endParaRPr>
          </a:p>
        </p:txBody>
      </p:sp>
      <p:sp>
        <p:nvSpPr>
          <p:cNvPr id="99" name="Google Shape;99;p16"/>
          <p:cNvSpPr txBox="1"/>
          <p:nvPr/>
        </p:nvSpPr>
        <p:spPr>
          <a:xfrm>
            <a:off x="0" y="1888650"/>
            <a:ext cx="3363000" cy="314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Test Tasks</a:t>
            </a:r>
            <a:endParaRPr sz="1350">
              <a:solidFill>
                <a:srgbClr val="333333"/>
              </a:solidFill>
              <a:highlight>
                <a:srgbClr val="FFFFFF"/>
              </a:highlight>
            </a:endParaRPr>
          </a:p>
          <a:p>
            <a:pPr indent="-298450" lvl="0" marL="457200" rtl="0" algn="l">
              <a:lnSpc>
                <a:spcPct val="115000"/>
              </a:lnSpc>
              <a:spcBef>
                <a:spcPts val="800"/>
              </a:spcBef>
              <a:spcAft>
                <a:spcPts val="0"/>
              </a:spcAft>
              <a:buClr>
                <a:schemeClr val="dk1"/>
              </a:buClr>
              <a:buSzPts val="1100"/>
              <a:buChar char="●"/>
            </a:pPr>
            <a:r>
              <a:rPr lang="en" sz="1150">
                <a:solidFill>
                  <a:srgbClr val="1D1C1D"/>
                </a:solidFill>
              </a:rPr>
              <a:t>Which region of Miami has the most expensive real estate per SF?</a:t>
            </a:r>
            <a:endParaRPr sz="1150">
              <a:solidFill>
                <a:srgbClr val="1D1C1D"/>
              </a:solidFill>
            </a:endParaRPr>
          </a:p>
          <a:p>
            <a:pPr indent="-298450" lvl="0" marL="457200" rtl="0" algn="l">
              <a:lnSpc>
                <a:spcPct val="115000"/>
              </a:lnSpc>
              <a:spcBef>
                <a:spcPts val="0"/>
              </a:spcBef>
              <a:spcAft>
                <a:spcPts val="0"/>
              </a:spcAft>
              <a:buClr>
                <a:schemeClr val="dk1"/>
              </a:buClr>
              <a:buSzPts val="1100"/>
              <a:buChar char="●"/>
            </a:pPr>
            <a:r>
              <a:rPr lang="en" sz="1150">
                <a:solidFill>
                  <a:srgbClr val="1D1C1D"/>
                </a:solidFill>
              </a:rPr>
              <a:t>Which region of Miami has the highest structure quality?</a:t>
            </a:r>
            <a:endParaRPr sz="1150">
              <a:solidFill>
                <a:srgbClr val="1D1C1D"/>
              </a:solidFill>
            </a:endParaRPr>
          </a:p>
          <a:p>
            <a:pPr indent="-298450" lvl="0" marL="457200" rtl="0" algn="l">
              <a:lnSpc>
                <a:spcPct val="115000"/>
              </a:lnSpc>
              <a:spcBef>
                <a:spcPts val="0"/>
              </a:spcBef>
              <a:spcAft>
                <a:spcPts val="0"/>
              </a:spcAft>
              <a:buClr>
                <a:schemeClr val="dk1"/>
              </a:buClr>
              <a:buSzPts val="1100"/>
              <a:buChar char="●"/>
            </a:pPr>
            <a:r>
              <a:rPr lang="en" sz="1150">
                <a:solidFill>
                  <a:srgbClr val="1D1C1D"/>
                </a:solidFill>
              </a:rPr>
              <a:t>Which region is the best value considering structure quality and price per SF?</a:t>
            </a:r>
            <a:endParaRPr sz="1150">
              <a:solidFill>
                <a:srgbClr val="1D1C1D"/>
              </a:solidFill>
            </a:endParaRPr>
          </a:p>
          <a:p>
            <a:pPr indent="-298450" lvl="0" marL="457200" rtl="0" algn="l">
              <a:lnSpc>
                <a:spcPct val="115000"/>
              </a:lnSpc>
              <a:spcBef>
                <a:spcPts val="0"/>
              </a:spcBef>
              <a:spcAft>
                <a:spcPts val="0"/>
              </a:spcAft>
              <a:buClr>
                <a:schemeClr val="dk1"/>
              </a:buClr>
              <a:buSzPts val="1100"/>
              <a:buChar char="●"/>
            </a:pPr>
            <a:r>
              <a:rPr lang="en" sz="1150">
                <a:solidFill>
                  <a:srgbClr val="1D1C1D"/>
                </a:solidFill>
              </a:rPr>
              <a:t>Are you able to determine the areas with a higher threat for sea level rise based on proximity to water?</a:t>
            </a:r>
            <a:endParaRPr sz="1150">
              <a:solidFill>
                <a:srgbClr val="1D1C1D"/>
              </a:solidFill>
            </a:endParaRPr>
          </a:p>
          <a:p>
            <a:pPr indent="-298450" lvl="0" marL="457200" rtl="0" algn="l">
              <a:lnSpc>
                <a:spcPct val="115000"/>
              </a:lnSpc>
              <a:spcBef>
                <a:spcPts val="0"/>
              </a:spcBef>
              <a:spcAft>
                <a:spcPts val="0"/>
              </a:spcAft>
              <a:buClr>
                <a:schemeClr val="dk1"/>
              </a:buClr>
              <a:buSzPts val="1100"/>
              <a:buChar char="●"/>
            </a:pPr>
            <a:r>
              <a:rPr lang="en" sz="1150">
                <a:solidFill>
                  <a:srgbClr val="1D1C1D"/>
                </a:solidFill>
              </a:rPr>
              <a:t>Are you able to determine if real estate cost increases or decreases with proximity to water?</a:t>
            </a:r>
            <a:endParaRPr>
              <a:solidFill>
                <a:srgbClr val="434343"/>
              </a:solidFill>
              <a:highlight>
                <a:srgbClr val="FFFFFF"/>
              </a:highlight>
              <a:latin typeface="Roboto Light"/>
              <a:ea typeface="Roboto Light"/>
              <a:cs typeface="Roboto Light"/>
              <a:sym typeface="Roboto Light"/>
            </a:endParaRPr>
          </a:p>
        </p:txBody>
      </p:sp>
      <p:sp>
        <p:nvSpPr>
          <p:cNvPr id="100" name="Google Shape;100;p16"/>
          <p:cNvSpPr/>
          <p:nvPr/>
        </p:nvSpPr>
        <p:spPr>
          <a:xfrm>
            <a:off x="-38100" y="1323544"/>
            <a:ext cx="9220200" cy="542400"/>
          </a:xfrm>
          <a:prstGeom prst="rect">
            <a:avLst/>
          </a:prstGeom>
          <a:solidFill>
            <a:srgbClr val="E1B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3508825" y="1888650"/>
            <a:ext cx="2710800" cy="253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Debriefing Questions</a:t>
            </a:r>
            <a:endParaRPr sz="1350">
              <a:solidFill>
                <a:srgbClr val="333333"/>
              </a:solidFill>
              <a:highlight>
                <a:srgbClr val="FFFFFF"/>
              </a:highlight>
            </a:endParaRPr>
          </a:p>
          <a:p>
            <a:pPr indent="-298450" lvl="0" marL="457200" rtl="0" algn="l">
              <a:lnSpc>
                <a:spcPct val="115000"/>
              </a:lnSpc>
              <a:spcBef>
                <a:spcPts val="800"/>
              </a:spcBef>
              <a:spcAft>
                <a:spcPts val="0"/>
              </a:spcAft>
              <a:buClr>
                <a:schemeClr val="dk1"/>
              </a:buClr>
              <a:buSzPts val="1100"/>
              <a:buChar char="●"/>
            </a:pPr>
            <a:r>
              <a:rPr lang="en" sz="1150">
                <a:solidFill>
                  <a:srgbClr val="1D1C1D"/>
                </a:solidFill>
              </a:rPr>
              <a:t>What was the most confusing part of this tool?</a:t>
            </a:r>
            <a:endParaRPr sz="1150">
              <a:solidFill>
                <a:srgbClr val="1D1C1D"/>
              </a:solidFill>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rPr>
              <a:t>What, if anything would you improve on the dashboards?</a:t>
            </a:r>
            <a:endParaRPr sz="1150">
              <a:solidFill>
                <a:srgbClr val="1D1C1D"/>
              </a:solidFill>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rPr>
              <a:t>If you needed to review real estate in Miami, would you continue utilizing our dashboard? Why or not?</a:t>
            </a:r>
            <a:endParaRPr sz="1150">
              <a:solidFill>
                <a:srgbClr val="1D1C1D"/>
              </a:solidFill>
            </a:endParaRPr>
          </a:p>
          <a:p>
            <a:pPr indent="-298450" lvl="0" marL="457200" rtl="0" algn="l">
              <a:lnSpc>
                <a:spcPct val="115000"/>
              </a:lnSpc>
              <a:spcBef>
                <a:spcPts val="0"/>
              </a:spcBef>
              <a:spcAft>
                <a:spcPts val="0"/>
              </a:spcAft>
              <a:buClr>
                <a:schemeClr val="dk1"/>
              </a:buClr>
              <a:buSzPts val="1100"/>
              <a:buChar char="●"/>
            </a:pPr>
            <a:r>
              <a:rPr lang="en" sz="1150">
                <a:solidFill>
                  <a:srgbClr val="1D1C1D"/>
                </a:solidFill>
              </a:rPr>
              <a:t>Were you surprised by anything you found today?</a:t>
            </a:r>
            <a:endParaRPr sz="1150">
              <a:solidFill>
                <a:srgbClr val="1D1C1D"/>
              </a:solidFill>
            </a:endParaRPr>
          </a:p>
        </p:txBody>
      </p:sp>
      <p:sp>
        <p:nvSpPr>
          <p:cNvPr id="102" name="Google Shape;102;p16"/>
          <p:cNvSpPr txBox="1"/>
          <p:nvPr/>
        </p:nvSpPr>
        <p:spPr>
          <a:xfrm>
            <a:off x="6143050" y="1888650"/>
            <a:ext cx="3039000" cy="283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lang="en" sz="1350">
                <a:solidFill>
                  <a:srgbClr val="333333"/>
                </a:solidFill>
                <a:highlight>
                  <a:srgbClr val="FFFFFF"/>
                </a:highlight>
              </a:rPr>
              <a:t>Likert Scale </a:t>
            </a:r>
            <a:r>
              <a:rPr lang="en" sz="1350">
                <a:solidFill>
                  <a:srgbClr val="333333"/>
                </a:solidFill>
                <a:highlight>
                  <a:srgbClr val="FFFFFF"/>
                </a:highlight>
              </a:rPr>
              <a:t>Questions</a:t>
            </a:r>
            <a:endParaRPr sz="1350">
              <a:solidFill>
                <a:srgbClr val="333333"/>
              </a:solidFill>
              <a:highlight>
                <a:srgbClr val="FFFFFF"/>
              </a:highlight>
            </a:endParaRPr>
          </a:p>
          <a:p>
            <a:pPr indent="-298450" lvl="0" marL="457200" rtl="0" algn="l">
              <a:lnSpc>
                <a:spcPct val="115000"/>
              </a:lnSpc>
              <a:spcBef>
                <a:spcPts val="800"/>
              </a:spcBef>
              <a:spcAft>
                <a:spcPts val="0"/>
              </a:spcAft>
              <a:buClr>
                <a:schemeClr val="dk1"/>
              </a:buClr>
              <a:buSzPts val="1100"/>
              <a:buChar char="●"/>
            </a:pPr>
            <a:r>
              <a:rPr lang="en" sz="1100">
                <a:solidFill>
                  <a:schemeClr val="dk1"/>
                </a:solidFill>
              </a:rPr>
              <a:t>Using a scale 1 (strongly disagree) to 3 (neither agree nor disagree) to 5 (strongly agree):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 feel this dashboard is intuitive for gaining insights.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 found it’s easy to tell the difference between a high-and-low quality structure.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 would recommend this visualization to someone trying to buy a house in the Miami area.</a:t>
            </a:r>
            <a:endParaRPr sz="1150">
              <a:solidFill>
                <a:srgbClr val="1D1C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0" y="228600"/>
            <a:ext cx="8537700" cy="989700"/>
          </a:xfrm>
          <a:prstGeom prst="rect">
            <a:avLst/>
          </a:prstGeom>
        </p:spPr>
        <p:txBody>
          <a:bodyPr anchorCtr="0" anchor="ctr" bIns="45700" lIns="91425" spcFirstLastPara="1" rIns="91425" wrap="square" tIns="45700">
            <a:noAutofit/>
          </a:bodyPr>
          <a:lstStyle/>
          <a:p>
            <a:pPr indent="0" lvl="0" marL="0" rtl="0" algn="l">
              <a:lnSpc>
                <a:spcPct val="115000"/>
              </a:lnSpc>
              <a:spcBef>
                <a:spcPts val="300"/>
              </a:spcBef>
              <a:spcAft>
                <a:spcPts val="0"/>
              </a:spcAft>
              <a:buClr>
                <a:schemeClr val="dk1"/>
              </a:buClr>
              <a:buSzPts val="1100"/>
              <a:buFont typeface="Arial"/>
              <a:buNone/>
            </a:pPr>
            <a:r>
              <a:rPr lang="en" sz="2700">
                <a:solidFill>
                  <a:srgbClr val="434343"/>
                </a:solidFill>
                <a:latin typeface="Open Sans Light"/>
                <a:ea typeface="Open Sans Light"/>
                <a:cs typeface="Open Sans Light"/>
                <a:sym typeface="Open Sans Light"/>
              </a:rPr>
              <a:t>Usability Study Results</a:t>
            </a:r>
            <a:endParaRPr sz="2700">
              <a:solidFill>
                <a:srgbClr val="434343"/>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n" sz="2000">
                <a:solidFill>
                  <a:srgbClr val="434343"/>
                </a:solidFill>
                <a:latin typeface="Open Sans Light"/>
                <a:ea typeface="Open Sans Light"/>
                <a:cs typeface="Open Sans Light"/>
                <a:sym typeface="Open Sans Light"/>
              </a:rPr>
              <a:t>MoSCoW: Common themes across usability participants</a:t>
            </a:r>
            <a:endParaRPr sz="2000">
              <a:solidFill>
                <a:srgbClr val="434343"/>
              </a:solidFill>
              <a:latin typeface="Open Sans Light"/>
              <a:ea typeface="Open Sans Light"/>
              <a:cs typeface="Open Sans Light"/>
              <a:sym typeface="Open Sans Light"/>
            </a:endParaRPr>
          </a:p>
        </p:txBody>
      </p:sp>
      <p:sp>
        <p:nvSpPr>
          <p:cNvPr id="108" name="Google Shape;108;p17"/>
          <p:cNvSpPr txBox="1"/>
          <p:nvPr/>
        </p:nvSpPr>
        <p:spPr>
          <a:xfrm>
            <a:off x="190475" y="1795150"/>
            <a:ext cx="8751600" cy="355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000">
                <a:solidFill>
                  <a:schemeClr val="dk1"/>
                </a:solidFill>
                <a:highlight>
                  <a:srgbClr val="FFFFFF"/>
                </a:highlight>
              </a:rPr>
              <a:t>M - Must Have:</a:t>
            </a:r>
            <a:endParaRPr b="1"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PricePerSqFt, Water Dist , please spell it out, wasn’t sure what it meant</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Making sure that the colors/sizes of the points on the map matches the scatterplots.</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Users confused about what dots, colors, and size mean. Didn't realize that size of dot is related to price per SF and that color is structure quality.</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Fix color scheme when filtered. </a:t>
            </a:r>
            <a:endParaRPr sz="1000">
              <a:solidFill>
                <a:schemeClr val="dk1"/>
              </a:solidFill>
              <a:highlight>
                <a:srgbClr val="FFFFFF"/>
              </a:highlight>
            </a:endParaRPr>
          </a:p>
          <a:p>
            <a:pPr indent="0" lvl="0" marL="0" marR="0" rtl="0" algn="l">
              <a:lnSpc>
                <a:spcPct val="115000"/>
              </a:lnSpc>
              <a:spcBef>
                <a:spcPts val="0"/>
              </a:spcBef>
              <a:spcAft>
                <a:spcPts val="0"/>
              </a:spcAft>
              <a:buNone/>
            </a:pPr>
            <a:r>
              <a:rPr b="1" lang="en" sz="1000">
                <a:solidFill>
                  <a:schemeClr val="dk1"/>
                </a:solidFill>
                <a:highlight>
                  <a:srgbClr val="FFFFFF"/>
                </a:highlight>
              </a:rPr>
              <a:t>S-Should Have</a:t>
            </a:r>
            <a:r>
              <a:rPr lang="en" sz="1000">
                <a:solidFill>
                  <a:schemeClr val="dk1"/>
                </a:solidFill>
                <a:highlight>
                  <a:srgbClr val="FFFFFF"/>
                </a:highlight>
              </a:rPr>
              <a:t>:</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Red / Green bubble key, which is which?</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Users confused how to reset the map filter.</a:t>
            </a:r>
            <a:endParaRPr sz="1000">
              <a:solidFill>
                <a:schemeClr val="dk1"/>
              </a:solidFill>
              <a:highlight>
                <a:srgbClr val="FFFFFF"/>
              </a:highlight>
            </a:endParaRPr>
          </a:p>
          <a:p>
            <a:pPr indent="0" lvl="0" marL="0" marR="0" rtl="0" algn="l">
              <a:lnSpc>
                <a:spcPct val="115000"/>
              </a:lnSpc>
              <a:spcBef>
                <a:spcPts val="0"/>
              </a:spcBef>
              <a:spcAft>
                <a:spcPts val="0"/>
              </a:spcAft>
              <a:buNone/>
            </a:pPr>
            <a:r>
              <a:rPr b="1" lang="en" sz="1000">
                <a:solidFill>
                  <a:schemeClr val="dk1"/>
                </a:solidFill>
                <a:highlight>
                  <a:srgbClr val="FFFFFF"/>
                </a:highlight>
              </a:rPr>
              <a:t>C - Could Have:</a:t>
            </a:r>
            <a:endParaRPr b="1"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Adding in areas to the points on the scatterplot.</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Add home price and noise level to tool tip</a:t>
            </a:r>
            <a:endParaRPr sz="1000">
              <a:solidFill>
                <a:schemeClr val="dk1"/>
              </a:solidFill>
              <a:highlight>
                <a:srgbClr val="FFFFFF"/>
              </a:highlight>
            </a:endParaRPr>
          </a:p>
          <a:p>
            <a:pPr indent="0" lvl="0" marL="0" marR="0" rtl="0" algn="l">
              <a:lnSpc>
                <a:spcPct val="115000"/>
              </a:lnSpc>
              <a:spcBef>
                <a:spcPts val="0"/>
              </a:spcBef>
              <a:spcAft>
                <a:spcPts val="0"/>
              </a:spcAft>
              <a:buNone/>
            </a:pPr>
            <a:r>
              <a:rPr b="1" lang="en" sz="1000">
                <a:solidFill>
                  <a:schemeClr val="dk1"/>
                </a:solidFill>
                <a:highlight>
                  <a:srgbClr val="FFFFFF"/>
                </a:highlight>
              </a:rPr>
              <a:t>W - Would Not Have</a:t>
            </a:r>
            <a:endParaRPr b="1"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This was a very clear visual, don’t add more, it could look like clutter, because its quite clear already</a:t>
            </a:r>
            <a:endParaRPr sz="1000">
              <a:solidFill>
                <a:schemeClr val="dk1"/>
              </a:solidFill>
              <a:highlight>
                <a:srgbClr val="FFFFFF"/>
              </a:highlight>
            </a:endParaRPr>
          </a:p>
          <a:p>
            <a:pPr indent="-292100" lvl="0" marL="457200" marR="0" rtl="0" algn="l">
              <a:lnSpc>
                <a:spcPct val="115000"/>
              </a:lnSpc>
              <a:spcBef>
                <a:spcPts val="0"/>
              </a:spcBef>
              <a:spcAft>
                <a:spcPts val="0"/>
              </a:spcAft>
              <a:buClr>
                <a:schemeClr val="dk1"/>
              </a:buClr>
              <a:buSzPts val="1000"/>
              <a:buAutoNum type="arabicPeriod"/>
            </a:pPr>
            <a:r>
              <a:rPr lang="en" sz="1000">
                <a:solidFill>
                  <a:schemeClr val="dk1"/>
                </a:solidFill>
                <a:highlight>
                  <a:srgbClr val="FFFFFF"/>
                </a:highlight>
              </a:rPr>
              <a:t>User want more information related to average age to understand the relationship with real estate prices and concentrations of student housing near the local university. </a:t>
            </a:r>
            <a:r>
              <a:rPr lang="en" sz="1300">
                <a:solidFill>
                  <a:schemeClr val="dk1"/>
                </a:solidFill>
                <a:latin typeface="Open Sans"/>
                <a:ea typeface="Open Sans"/>
                <a:cs typeface="Open Sans"/>
                <a:sym typeface="Open Sans"/>
              </a:rPr>
              <a:t>                                                                   </a:t>
            </a:r>
            <a:endParaRPr sz="1300">
              <a:solidFill>
                <a:schemeClr val="dk1"/>
              </a:solidFill>
              <a:latin typeface="Open Sans"/>
              <a:ea typeface="Open Sans"/>
              <a:cs typeface="Open Sans"/>
              <a:sym typeface="Open Sans"/>
            </a:endParaRPr>
          </a:p>
          <a:p>
            <a:pPr indent="0" lvl="0" marL="0" marR="0" rtl="0" algn="l">
              <a:lnSpc>
                <a:spcPct val="115000"/>
              </a:lnSpc>
              <a:spcBef>
                <a:spcPts val="800"/>
              </a:spcBef>
              <a:spcAft>
                <a:spcPts val="0"/>
              </a:spcAft>
              <a:buNone/>
            </a:pPr>
            <a:r>
              <a:t/>
            </a:r>
            <a:endParaRPr sz="1350">
              <a:solidFill>
                <a:srgbClr val="333333"/>
              </a:solidFill>
              <a:highlight>
                <a:srgbClr val="FFFFFF"/>
              </a:highlight>
            </a:endParaRPr>
          </a:p>
          <a:p>
            <a:pPr indent="0" lvl="0" marL="0" marR="0" rtl="0" algn="l">
              <a:lnSpc>
                <a:spcPct val="115000"/>
              </a:lnSpc>
              <a:spcBef>
                <a:spcPts val="800"/>
              </a:spcBef>
              <a:spcAft>
                <a:spcPts val="800"/>
              </a:spcAft>
              <a:buNone/>
            </a:pPr>
            <a:r>
              <a:t/>
            </a:r>
            <a:endParaRPr>
              <a:solidFill>
                <a:srgbClr val="434343"/>
              </a:solidFill>
              <a:highlight>
                <a:srgbClr val="FFFFFF"/>
              </a:highlight>
              <a:latin typeface="Roboto Light"/>
              <a:ea typeface="Roboto Light"/>
              <a:cs typeface="Roboto Light"/>
              <a:sym typeface="Roboto Light"/>
            </a:endParaRPr>
          </a:p>
        </p:txBody>
      </p:sp>
      <p:sp>
        <p:nvSpPr>
          <p:cNvPr id="109" name="Google Shape;109;p17"/>
          <p:cNvSpPr/>
          <p:nvPr/>
        </p:nvSpPr>
        <p:spPr>
          <a:xfrm>
            <a:off x="-38100" y="1323544"/>
            <a:ext cx="9220200" cy="542400"/>
          </a:xfrm>
          <a:prstGeom prst="rect">
            <a:avLst/>
          </a:prstGeom>
          <a:solidFill>
            <a:srgbClr val="E1B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0" y="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Improvements</a:t>
            </a:r>
            <a:endParaRPr sz="2800">
              <a:solidFill>
                <a:srgbClr val="434343"/>
              </a:solidFill>
              <a:latin typeface="Open Sans Light"/>
              <a:ea typeface="Open Sans Light"/>
              <a:cs typeface="Open Sans Light"/>
              <a:sym typeface="Open Sans Light"/>
            </a:endParaRPr>
          </a:p>
        </p:txBody>
      </p:sp>
      <p:graphicFrame>
        <p:nvGraphicFramePr>
          <p:cNvPr id="115" name="Google Shape;115;p18"/>
          <p:cNvGraphicFramePr/>
          <p:nvPr/>
        </p:nvGraphicFramePr>
        <p:xfrm>
          <a:off x="152400" y="800700"/>
          <a:ext cx="3000000" cy="3000000"/>
        </p:xfrm>
        <a:graphic>
          <a:graphicData uri="http://schemas.openxmlformats.org/drawingml/2006/table">
            <a:tbl>
              <a:tblPr>
                <a:noFill/>
                <a:tableStyleId>{905673AC-96A1-4EE6-B7F7-E3A595EBCF34}</a:tableStyleId>
              </a:tblPr>
              <a:tblGrid>
                <a:gridCol w="4257675"/>
                <a:gridCol w="4257675"/>
              </a:tblGrid>
              <a:tr h="381000">
                <a:tc>
                  <a:txBody>
                    <a:bodyPr/>
                    <a:lstStyle/>
                    <a:p>
                      <a:pPr indent="0" lvl="0" marL="0" rtl="0" algn="l">
                        <a:lnSpc>
                          <a:spcPct val="115000"/>
                        </a:lnSpc>
                        <a:spcBef>
                          <a:spcPts val="0"/>
                        </a:spcBef>
                        <a:spcAft>
                          <a:spcPts val="0"/>
                        </a:spcAft>
                        <a:buNone/>
                      </a:pPr>
                      <a:r>
                        <a:rPr b="1" lang="en" sz="1200"/>
                        <a:t>ISSUES</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t>IMPLEMENTED SOLUTIONS</a:t>
                      </a:r>
                      <a:endParaRPr b="1" sz="1200"/>
                    </a:p>
                  </a:txBody>
                  <a:tcPr marT="91425" marB="91425" marR="91425" marL="91425"/>
                </a:tc>
              </a:tr>
              <a:tr h="390525">
                <a:tc>
                  <a:txBody>
                    <a:bodyPr/>
                    <a:lstStyle/>
                    <a:p>
                      <a:pPr indent="0" lvl="0" marL="0" rtl="0" algn="l">
                        <a:lnSpc>
                          <a:spcPct val="115000"/>
                        </a:lnSpc>
                        <a:spcBef>
                          <a:spcPts val="0"/>
                        </a:spcBef>
                        <a:spcAft>
                          <a:spcPts val="0"/>
                        </a:spcAft>
                        <a:buNone/>
                      </a:pPr>
                      <a:r>
                        <a:rPr lang="en" sz="1200"/>
                        <a:t>Red vs green dots confusing</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t>Added text to explain the meaning of the red vs green dots</a:t>
                      </a:r>
                      <a:endParaRPr sz="1200"/>
                    </a:p>
                  </a:txBody>
                  <a:tcPr marT="91425" marB="91425" marR="91425" marL="91425"/>
                </a:tc>
              </a:tr>
            </a:tbl>
          </a:graphicData>
        </a:graphic>
      </p:graphicFrame>
      <p:pic>
        <p:nvPicPr>
          <p:cNvPr id="116" name="Google Shape;116;p18"/>
          <p:cNvPicPr preferRelativeResize="0"/>
          <p:nvPr/>
        </p:nvPicPr>
        <p:blipFill>
          <a:blip r:embed="rId3">
            <a:alphaModFix/>
          </a:blip>
          <a:stretch>
            <a:fillRect/>
          </a:stretch>
        </p:blipFill>
        <p:spPr>
          <a:xfrm>
            <a:off x="152400" y="1507750"/>
            <a:ext cx="3137575" cy="3559599"/>
          </a:xfrm>
          <a:prstGeom prst="rect">
            <a:avLst/>
          </a:prstGeom>
          <a:noFill/>
          <a:ln>
            <a:noFill/>
          </a:ln>
        </p:spPr>
      </p:pic>
      <p:pic>
        <p:nvPicPr>
          <p:cNvPr id="117" name="Google Shape;117;p18"/>
          <p:cNvPicPr preferRelativeResize="0"/>
          <p:nvPr/>
        </p:nvPicPr>
        <p:blipFill>
          <a:blip r:embed="rId4">
            <a:alphaModFix/>
          </a:blip>
          <a:stretch>
            <a:fillRect/>
          </a:stretch>
        </p:blipFill>
        <p:spPr>
          <a:xfrm>
            <a:off x="4410074" y="1507750"/>
            <a:ext cx="2785164" cy="355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0" y="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Improvements</a:t>
            </a:r>
            <a:endParaRPr sz="2800">
              <a:solidFill>
                <a:srgbClr val="434343"/>
              </a:solidFill>
              <a:latin typeface="Open Sans Light"/>
              <a:ea typeface="Open Sans Light"/>
              <a:cs typeface="Open Sans Light"/>
              <a:sym typeface="Open Sans Light"/>
            </a:endParaRPr>
          </a:p>
        </p:txBody>
      </p:sp>
      <p:graphicFrame>
        <p:nvGraphicFramePr>
          <p:cNvPr id="123" name="Google Shape;123;p19"/>
          <p:cNvGraphicFramePr/>
          <p:nvPr/>
        </p:nvGraphicFramePr>
        <p:xfrm>
          <a:off x="183650" y="800700"/>
          <a:ext cx="3000000" cy="3000000"/>
        </p:xfrm>
        <a:graphic>
          <a:graphicData uri="http://schemas.openxmlformats.org/drawingml/2006/table">
            <a:tbl>
              <a:tblPr>
                <a:noFill/>
                <a:tableStyleId>{905673AC-96A1-4EE6-B7F7-E3A595EBCF34}</a:tableStyleId>
              </a:tblPr>
              <a:tblGrid>
                <a:gridCol w="4257675"/>
                <a:gridCol w="4257675"/>
              </a:tblGrid>
              <a:tr h="381000">
                <a:tc>
                  <a:txBody>
                    <a:bodyPr/>
                    <a:lstStyle/>
                    <a:p>
                      <a:pPr indent="0" lvl="0" marL="0" rtl="0" algn="l">
                        <a:lnSpc>
                          <a:spcPct val="115000"/>
                        </a:lnSpc>
                        <a:spcBef>
                          <a:spcPts val="0"/>
                        </a:spcBef>
                        <a:spcAft>
                          <a:spcPts val="0"/>
                        </a:spcAft>
                        <a:buNone/>
                      </a:pPr>
                      <a:r>
                        <a:rPr b="1" lang="en" sz="1200"/>
                        <a:t>ISSUES</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t>IMPLEMENTED SOLUTIONS</a:t>
                      </a:r>
                      <a:endParaRPr b="1" sz="1200"/>
                    </a:p>
                  </a:txBody>
                  <a:tcPr marT="91425" marB="91425" marR="91425" marL="91425"/>
                </a:tc>
              </a:tr>
              <a:tr h="390525">
                <a:tc>
                  <a:txBody>
                    <a:bodyPr/>
                    <a:lstStyle/>
                    <a:p>
                      <a:pPr indent="0" lvl="0" marL="0" rtl="0" algn="l">
                        <a:lnSpc>
                          <a:spcPct val="115000"/>
                        </a:lnSpc>
                        <a:spcBef>
                          <a:spcPts val="0"/>
                        </a:spcBef>
                        <a:spcAft>
                          <a:spcPts val="0"/>
                        </a:spcAft>
                        <a:buNone/>
                      </a:pPr>
                      <a:r>
                        <a:rPr lang="en" sz="1200"/>
                        <a:t>No sliders on water proximity dashboard</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t>Added sliders for easier navigation</a:t>
                      </a:r>
                      <a:endParaRPr sz="1200"/>
                    </a:p>
                  </a:txBody>
                  <a:tcPr marT="91425" marB="91425" marR="91425" marL="91425"/>
                </a:tc>
              </a:tr>
            </a:tbl>
          </a:graphicData>
        </a:graphic>
      </p:graphicFrame>
      <p:pic>
        <p:nvPicPr>
          <p:cNvPr id="124" name="Google Shape;124;p19"/>
          <p:cNvPicPr preferRelativeResize="0"/>
          <p:nvPr/>
        </p:nvPicPr>
        <p:blipFill>
          <a:blip r:embed="rId3">
            <a:alphaModFix/>
          </a:blip>
          <a:stretch>
            <a:fillRect/>
          </a:stretch>
        </p:blipFill>
        <p:spPr>
          <a:xfrm>
            <a:off x="183650" y="1537750"/>
            <a:ext cx="3096324" cy="3512801"/>
          </a:xfrm>
          <a:prstGeom prst="rect">
            <a:avLst/>
          </a:prstGeom>
          <a:noFill/>
          <a:ln>
            <a:noFill/>
          </a:ln>
        </p:spPr>
      </p:pic>
      <p:pic>
        <p:nvPicPr>
          <p:cNvPr id="125" name="Google Shape;125;p19"/>
          <p:cNvPicPr preferRelativeResize="0"/>
          <p:nvPr/>
        </p:nvPicPr>
        <p:blipFill>
          <a:blip r:embed="rId4">
            <a:alphaModFix/>
          </a:blip>
          <a:stretch>
            <a:fillRect/>
          </a:stretch>
        </p:blipFill>
        <p:spPr>
          <a:xfrm>
            <a:off x="4441325" y="1585500"/>
            <a:ext cx="2602056" cy="346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0" y="0"/>
            <a:ext cx="8520600" cy="800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434343"/>
                </a:solidFill>
                <a:latin typeface="Open Sans Light"/>
                <a:ea typeface="Open Sans Light"/>
                <a:cs typeface="Open Sans Light"/>
                <a:sym typeface="Open Sans Light"/>
              </a:rPr>
              <a:t>Improvements</a:t>
            </a:r>
            <a:endParaRPr sz="2800">
              <a:solidFill>
                <a:srgbClr val="434343"/>
              </a:solidFill>
              <a:latin typeface="Open Sans Light"/>
              <a:ea typeface="Open Sans Light"/>
              <a:cs typeface="Open Sans Light"/>
              <a:sym typeface="Open Sans Light"/>
            </a:endParaRPr>
          </a:p>
        </p:txBody>
      </p:sp>
      <p:graphicFrame>
        <p:nvGraphicFramePr>
          <p:cNvPr id="131" name="Google Shape;131;p20"/>
          <p:cNvGraphicFramePr/>
          <p:nvPr/>
        </p:nvGraphicFramePr>
        <p:xfrm>
          <a:off x="183650" y="800700"/>
          <a:ext cx="3000000" cy="3000000"/>
        </p:xfrm>
        <a:graphic>
          <a:graphicData uri="http://schemas.openxmlformats.org/drawingml/2006/table">
            <a:tbl>
              <a:tblPr>
                <a:noFill/>
                <a:tableStyleId>{905673AC-96A1-4EE6-B7F7-E3A595EBCF34}</a:tableStyleId>
              </a:tblPr>
              <a:tblGrid>
                <a:gridCol w="4257675"/>
                <a:gridCol w="4257675"/>
              </a:tblGrid>
              <a:tr h="381000">
                <a:tc>
                  <a:txBody>
                    <a:bodyPr/>
                    <a:lstStyle/>
                    <a:p>
                      <a:pPr indent="0" lvl="0" marL="0" rtl="0" algn="l">
                        <a:lnSpc>
                          <a:spcPct val="115000"/>
                        </a:lnSpc>
                        <a:spcBef>
                          <a:spcPts val="0"/>
                        </a:spcBef>
                        <a:spcAft>
                          <a:spcPts val="0"/>
                        </a:spcAft>
                        <a:buNone/>
                      </a:pPr>
                      <a:r>
                        <a:rPr b="1" lang="en" sz="1200"/>
                        <a:t>ISSUES</a:t>
                      </a:r>
                      <a:endParaRPr b="1" sz="1200"/>
                    </a:p>
                  </a:txBody>
                  <a:tcPr marT="91425" marB="91425" marR="91425" marL="91425"/>
                </a:tc>
                <a:tc>
                  <a:txBody>
                    <a:bodyPr/>
                    <a:lstStyle/>
                    <a:p>
                      <a:pPr indent="0" lvl="0" marL="0" rtl="0" algn="l">
                        <a:lnSpc>
                          <a:spcPct val="115000"/>
                        </a:lnSpc>
                        <a:spcBef>
                          <a:spcPts val="0"/>
                        </a:spcBef>
                        <a:spcAft>
                          <a:spcPts val="0"/>
                        </a:spcAft>
                        <a:buNone/>
                      </a:pPr>
                      <a:r>
                        <a:rPr b="1" lang="en" sz="1200"/>
                        <a:t>IMPLEMENTED SOLUTIONS</a:t>
                      </a:r>
                      <a:endParaRPr b="1" sz="1200"/>
                    </a:p>
                  </a:txBody>
                  <a:tcPr marT="91425" marB="91425" marR="91425" marL="91425"/>
                </a:tc>
              </a:tr>
              <a:tr h="390525">
                <a:tc>
                  <a:txBody>
                    <a:bodyPr/>
                    <a:lstStyle/>
                    <a:p>
                      <a:pPr indent="0" lvl="0" marL="0" rtl="0" algn="l">
                        <a:lnSpc>
                          <a:spcPct val="115000"/>
                        </a:lnSpc>
                        <a:spcBef>
                          <a:spcPts val="0"/>
                        </a:spcBef>
                        <a:spcAft>
                          <a:spcPts val="0"/>
                        </a:spcAft>
                        <a:buNone/>
                      </a:pPr>
                      <a:r>
                        <a:rPr lang="en" sz="1200"/>
                        <a:t>One Storyboard Tab vs. Separate Tabs</a:t>
                      </a:r>
                      <a:endParaRPr sz="1200"/>
                    </a:p>
                  </a:txBody>
                  <a:tcPr marT="91425" marB="91425" marR="91425" marL="91425"/>
                </a:tc>
                <a:tc>
                  <a:txBody>
                    <a:bodyPr/>
                    <a:lstStyle/>
                    <a:p>
                      <a:pPr indent="-304800" lvl="0" marL="457200" rtl="0" algn="l">
                        <a:lnSpc>
                          <a:spcPct val="115000"/>
                        </a:lnSpc>
                        <a:spcBef>
                          <a:spcPts val="0"/>
                        </a:spcBef>
                        <a:spcAft>
                          <a:spcPts val="0"/>
                        </a:spcAft>
                        <a:buSzPts val="1200"/>
                        <a:buChar char="●"/>
                      </a:pPr>
                      <a:r>
                        <a:rPr lang="en" sz="1200"/>
                        <a:t>Just because you can, doesn’t mean you should… we created a story with Tableau but found that implementing via HTML was easier for the user experience.  We were careful to consider our technology choice to make the user experience as easy and </a:t>
                      </a:r>
                      <a:r>
                        <a:rPr lang="en" sz="1200"/>
                        <a:t>intuitive</a:t>
                      </a:r>
                      <a:r>
                        <a:rPr lang="en" sz="1200"/>
                        <a:t> as possible, and not to ‘over engineer’ the solution.</a:t>
                      </a:r>
                      <a:endParaRPr sz="1200"/>
                    </a:p>
                    <a:p>
                      <a:pPr indent="-304800" lvl="0" marL="457200" rtl="0" algn="l">
                        <a:lnSpc>
                          <a:spcPct val="115000"/>
                        </a:lnSpc>
                        <a:spcBef>
                          <a:spcPts val="0"/>
                        </a:spcBef>
                        <a:spcAft>
                          <a:spcPts val="0"/>
                        </a:spcAft>
                        <a:buSzPts val="1200"/>
                        <a:buChar char="●"/>
                      </a:pPr>
                      <a:r>
                        <a:rPr lang="en" sz="1200"/>
                        <a:t>Created two tabs (Structure Quality and Water Proximity)</a:t>
                      </a:r>
                      <a:endParaRPr sz="1200"/>
                    </a:p>
                    <a:p>
                      <a:pPr indent="-304800" lvl="0" marL="457200" rtl="0" algn="l">
                        <a:lnSpc>
                          <a:spcPct val="115000"/>
                        </a:lnSpc>
                        <a:spcBef>
                          <a:spcPts val="0"/>
                        </a:spcBef>
                        <a:spcAft>
                          <a:spcPts val="0"/>
                        </a:spcAft>
                        <a:buSzPts val="1200"/>
                        <a:buChar char="●"/>
                      </a:pPr>
                      <a:r>
                        <a:rPr lang="en" sz="1200"/>
                        <a:t>Also attached the </a:t>
                      </a:r>
                      <a:r>
                        <a:rPr lang="en" sz="1200"/>
                        <a:t>storyboard</a:t>
                      </a:r>
                      <a:r>
                        <a:rPr lang="en" sz="1200"/>
                        <a:t> dashboard that has both Structure Quality and Water Proximity in the About tab</a:t>
                      </a:r>
                      <a:endParaRPr sz="1200"/>
                    </a:p>
                  </a:txBody>
                  <a:tcPr marT="91425" marB="91425" marR="91425" marL="91425"/>
                </a:tc>
              </a:tr>
            </a:tbl>
          </a:graphicData>
        </a:graphic>
      </p:graphicFrame>
      <p:pic>
        <p:nvPicPr>
          <p:cNvPr id="132" name="Google Shape;132;p20"/>
          <p:cNvPicPr preferRelativeResize="0"/>
          <p:nvPr/>
        </p:nvPicPr>
        <p:blipFill>
          <a:blip r:embed="rId3">
            <a:alphaModFix/>
          </a:blip>
          <a:stretch>
            <a:fillRect/>
          </a:stretch>
        </p:blipFill>
        <p:spPr>
          <a:xfrm>
            <a:off x="138125" y="4209325"/>
            <a:ext cx="4181625" cy="570225"/>
          </a:xfrm>
          <a:prstGeom prst="rect">
            <a:avLst/>
          </a:prstGeom>
          <a:noFill/>
          <a:ln>
            <a:noFill/>
          </a:ln>
        </p:spPr>
      </p:pic>
      <p:pic>
        <p:nvPicPr>
          <p:cNvPr id="133" name="Google Shape;133;p20"/>
          <p:cNvPicPr preferRelativeResize="0"/>
          <p:nvPr/>
        </p:nvPicPr>
        <p:blipFill rotWithShape="1">
          <a:blip r:embed="rId4">
            <a:alphaModFix/>
          </a:blip>
          <a:srcRect b="0" l="0" r="21303" t="0"/>
          <a:stretch/>
        </p:blipFill>
        <p:spPr>
          <a:xfrm>
            <a:off x="138125" y="1711150"/>
            <a:ext cx="4066049" cy="226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1C23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