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7" r:id="rId4"/>
    <p:sldId id="258" r:id="rId5"/>
    <p:sldId id="264" r:id="rId6"/>
    <p:sldId id="259" r:id="rId7"/>
    <p:sldId id="260" r:id="rId8"/>
    <p:sldId id="263" r:id="rId10"/>
    <p:sldId id="269" r:id="rId11"/>
    <p:sldId id="266" r:id="rId12"/>
    <p:sldId id="270" r:id="rId13"/>
    <p:sldId id="267" r:id="rId14"/>
    <p:sldId id="276" r:id="rId15"/>
    <p:sldId id="277" r:id="rId16"/>
    <p:sldId id="283" r:id="rId17"/>
    <p:sldId id="271" r:id="rId18"/>
    <p:sldId id="273" r:id="rId19"/>
    <p:sldId id="284"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itchFamily="2" charset="-122"/>
        </a:defRPr>
      </a:lvl2pPr>
      <a:lvl3pPr algn="l" rtl="0" fontAlgn="base">
        <a:spcBef>
          <a:spcPct val="0"/>
        </a:spcBef>
        <a:spcAft>
          <a:spcPct val="0"/>
        </a:spcAft>
        <a:defRPr sz="3600">
          <a:solidFill>
            <a:schemeClr val="tx1"/>
          </a:solidFill>
          <a:latin typeface="Arial" panose="020B0604020202020204" pitchFamily="34" charset="0"/>
          <a:ea typeface="SimSun" pitchFamily="2" charset="-122"/>
        </a:defRPr>
      </a:lvl3pPr>
      <a:lvl4pPr algn="l" rtl="0" fontAlgn="base">
        <a:spcBef>
          <a:spcPct val="0"/>
        </a:spcBef>
        <a:spcAft>
          <a:spcPct val="0"/>
        </a:spcAft>
        <a:defRPr sz="3600">
          <a:solidFill>
            <a:schemeClr val="tx1"/>
          </a:solidFill>
          <a:latin typeface="Arial" panose="020B0604020202020204" pitchFamily="34" charset="0"/>
          <a:ea typeface="SimSun" pitchFamily="2" charset="-122"/>
        </a:defRPr>
      </a:lvl4pPr>
      <a:lvl5pPr algn="l" rtl="0" fontAlgn="base">
        <a:spcBef>
          <a:spcPct val="0"/>
        </a:spcBef>
        <a:spcAft>
          <a:spcPct val="0"/>
        </a:spcAft>
        <a:defRPr sz="3600">
          <a:solidFill>
            <a:schemeClr val="tx1"/>
          </a:solidFill>
          <a:latin typeface="Arial" panose="020B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0.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idx="4294967295"/>
          </p:nvPr>
        </p:nvSpPr>
        <p:spPr>
          <a:xfrm>
            <a:off x="474980" y="2223770"/>
            <a:ext cx="9529445" cy="3283585"/>
          </a:xfrm>
        </p:spPr>
        <p:txBody>
          <a:bodyPr/>
          <a:p>
            <a:r>
              <a:rPr lang="en-US" sz="6600">
                <a:solidFill>
                  <a:schemeClr val="tx1"/>
                </a:solidFill>
                <a:effectLst>
                  <a:outerShdw blurRad="38100" dist="19050" dir="2700000" algn="tl" rotWithShape="0">
                    <a:schemeClr val="dk1">
                      <a:alpha val="40000"/>
                      <a:alpha val="40000"/>
                    </a:schemeClr>
                  </a:outerShdw>
                </a:effectLst>
              </a:rPr>
              <a:t>Ingress Overview</a:t>
            </a:r>
            <a:endParaRPr lang="en-US" sz="6600">
              <a:solidFill>
                <a:schemeClr val="tx1"/>
              </a:solidFill>
              <a:effectLst>
                <a:outerShdw blurRad="38100" dist="19050" dir="2700000" algn="tl" rotWithShape="0">
                  <a:schemeClr val="dk1">
                    <a:alpha val="40000"/>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247015" y="174625"/>
            <a:ext cx="10027285" cy="62922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Ingress Controller:</a:t>
            </a:r>
            <a:endParaRPr lang="en-US"/>
          </a:p>
        </p:txBody>
      </p:sp>
      <p:sp>
        <p:nvSpPr>
          <p:cNvPr id="3" name="Text Placeholder 2"/>
          <p:cNvSpPr>
            <a:spLocks noGrp="1"/>
          </p:cNvSpPr>
          <p:nvPr>
            <p:ph type="body" orient="vert" idx="1"/>
          </p:nvPr>
        </p:nvSpPr>
        <p:spPr>
          <a:xfrm>
            <a:off x="370205" y="1174750"/>
            <a:ext cx="6088380" cy="5293360"/>
          </a:xfrm>
        </p:spPr>
        <p:txBody>
          <a:bodyPr vert="horz"/>
          <a:p>
            <a:r>
              <a:rPr lang="en-US" sz="2400"/>
              <a:t>Ingress controller is not a native Kubernetes implementation.</a:t>
            </a:r>
            <a:endParaRPr lang="en-US" sz="2400"/>
          </a:p>
          <a:p>
            <a:endParaRPr lang="en-US" sz="2400"/>
          </a:p>
          <a:p>
            <a:r>
              <a:rPr lang="en-US" sz="2400"/>
              <a:t>We need to set up an ingress controller for the ingress rules to work. There are several open-source and enterprise ingress controllers available.</a:t>
            </a:r>
            <a:endParaRPr lang="en-US" sz="2400"/>
          </a:p>
          <a:p>
            <a:endParaRPr lang="en-US" sz="2400"/>
          </a:p>
          <a:p>
            <a:r>
              <a:rPr lang="en-US" sz="2400"/>
              <a:t>Nginx is one of the widely used ingress controllers.</a:t>
            </a:r>
            <a:endParaRPr lang="en-US" sz="2400"/>
          </a:p>
        </p:txBody>
      </p:sp>
      <p:pic>
        <p:nvPicPr>
          <p:cNvPr id="6" name="Picture 5"/>
          <p:cNvPicPr>
            <a:picLocks noChangeAspect="1"/>
          </p:cNvPicPr>
          <p:nvPr/>
        </p:nvPicPr>
        <p:blipFill>
          <a:blip r:embed="rId1"/>
          <a:stretch>
            <a:fillRect/>
          </a:stretch>
        </p:blipFill>
        <p:spPr>
          <a:xfrm>
            <a:off x="6567805" y="-635"/>
            <a:ext cx="5623560" cy="68592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NGINX Ingress Controller </a:t>
            </a:r>
            <a:endParaRPr lang="en-US"/>
          </a:p>
        </p:txBody>
      </p:sp>
      <p:sp>
        <p:nvSpPr>
          <p:cNvPr id="3" name="Text Placeholder 2"/>
          <p:cNvSpPr>
            <a:spLocks noGrp="1"/>
          </p:cNvSpPr>
          <p:nvPr>
            <p:ph type="body" orient="vert" idx="1"/>
          </p:nvPr>
        </p:nvSpPr>
        <p:spPr>
          <a:xfrm>
            <a:off x="609600" y="1174750"/>
            <a:ext cx="10972800" cy="5546725"/>
          </a:xfrm>
        </p:spPr>
        <p:txBody>
          <a:bodyPr vert="horz"/>
          <a:p>
            <a:r>
              <a:rPr lang="en-US" sz="2400"/>
              <a:t>To use the NGINX Ingress Controller in a Kubernetes cluster, you need to deploy the NGINX Ingress Controller as a deployment in your cluster. You also need to create Ingress resources in your cluster to define the rules for routing traffic to the services. </a:t>
            </a:r>
            <a:endParaRPr lang="en-US" sz="2400"/>
          </a:p>
          <a:p>
            <a:endParaRPr lang="en-US" sz="2400"/>
          </a:p>
          <a:p>
            <a:r>
              <a:rPr lang="en-US" sz="2400"/>
              <a:t>The NGINX Ingress Controller runs as a pod within a Kubernetes cluster. It watches for changes to the Ingress resources in the cluster and updates its configuration accordingly. The Nginx controller talks to Kubernetes ingress API to check if there is any rule created for traffic routing.</a:t>
            </a:r>
            <a:endParaRPr lang="en-US" sz="2400"/>
          </a:p>
          <a:p>
            <a:endParaRPr lang="en-US" sz="2400"/>
          </a:p>
          <a:p>
            <a:r>
              <a:rPr lang="en-US" sz="2400"/>
              <a:t>When a client sends a request to the NGINX Ingress Controller, it looks up the Ingress rules configured in the cluster to determine which service to route the request to. The NGINX Ingress Controller then forwards the request to the appropriate service and returns the response to the client.</a:t>
            </a:r>
            <a:endParaRPr 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75590" y="0"/>
            <a:ext cx="11306810" cy="773430"/>
          </a:xfrm>
        </p:spPr>
        <p:txBody>
          <a:bodyPr/>
          <a:p>
            <a:r>
              <a:rPr lang="en-US"/>
              <a:t>Ingress &amp; Ingress Controller Architecture:</a:t>
            </a:r>
            <a:endParaRPr lang="en-US"/>
          </a:p>
        </p:txBody>
      </p:sp>
      <p:pic>
        <p:nvPicPr>
          <p:cNvPr id="4" name="Picture 3"/>
          <p:cNvPicPr>
            <a:picLocks noChangeAspect="1"/>
          </p:cNvPicPr>
          <p:nvPr/>
        </p:nvPicPr>
        <p:blipFill>
          <a:blip r:embed="rId1"/>
          <a:stretch>
            <a:fillRect/>
          </a:stretch>
        </p:blipFill>
        <p:spPr>
          <a:xfrm>
            <a:off x="0" y="774065"/>
            <a:ext cx="9995535" cy="60839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609600" y="190500"/>
            <a:ext cx="10972800" cy="582613"/>
          </a:xfrm>
        </p:spPr>
        <p:txBody>
          <a:bodyPr/>
          <a:p>
            <a:r>
              <a:rPr lang="en-US">
                <a:sym typeface="+mn-ea"/>
              </a:rPr>
              <a:t>How does NGINX Controller work?</a:t>
            </a:r>
            <a:endParaRPr lang="en-US"/>
          </a:p>
        </p:txBody>
      </p:sp>
      <p:sp>
        <p:nvSpPr>
          <p:cNvPr id="4" name="Text Placeholder 3"/>
          <p:cNvSpPr>
            <a:spLocks noGrp="1"/>
          </p:cNvSpPr>
          <p:nvPr>
            <p:ph type="body" orient="vert" idx="1"/>
          </p:nvPr>
        </p:nvSpPr>
        <p:spPr>
          <a:xfrm>
            <a:off x="609600" y="1174750"/>
            <a:ext cx="10972800" cy="5491480"/>
          </a:xfrm>
        </p:spPr>
        <p:txBody>
          <a:bodyPr vert="horz"/>
          <a:p>
            <a:r>
              <a:rPr lang="en-US" sz="2400"/>
              <a:t>The </a:t>
            </a:r>
            <a:r>
              <a:rPr lang="en-US" sz="2400" i="1">
                <a:latin typeface="Arial Italic" panose="020B0604020202020204" charset="0"/>
                <a:cs typeface="Arial Italic" panose="020B0604020202020204" charset="0"/>
              </a:rPr>
              <a:t>nginx.conf </a:t>
            </a:r>
            <a:r>
              <a:rPr lang="en-US" sz="2400"/>
              <a:t>file inside the Nginx controller pod is a lua template that can talk to Kubernetes ingress API and get the latest values for traffic routing in real-time. </a:t>
            </a:r>
            <a:endParaRPr lang="en-US" sz="2400"/>
          </a:p>
          <a:p>
            <a:r>
              <a:rPr lang="en-US" sz="2400"/>
              <a:t>The Nginx controller talks to Kubernetes ingress API to check if there is any rule created for traffic routing.</a:t>
            </a:r>
            <a:endParaRPr lang="en-US" sz="2400"/>
          </a:p>
          <a:p>
            <a:r>
              <a:rPr lang="en-US" sz="2400"/>
              <a:t>If it finds any ingress rules, the Nginx controller generates a routing configuration inside /etc/nginx/conf.d location inside each nginx pod.</a:t>
            </a:r>
            <a:endParaRPr lang="en-US" sz="2400"/>
          </a:p>
          <a:p>
            <a:r>
              <a:rPr lang="en-US" sz="2400"/>
              <a:t>For each ingress resource you create, Nginx generates a configuration inside /etc/nginx/conf.d location.</a:t>
            </a:r>
            <a:endParaRPr lang="en-US" sz="2400"/>
          </a:p>
          <a:p>
            <a:r>
              <a:rPr lang="en-US" sz="2400"/>
              <a:t>The main /etc/nginx/nginx.conf file contains all the configurations from etc/nginx/conf.d.</a:t>
            </a:r>
            <a:endParaRPr lang="en-US" sz="2400"/>
          </a:p>
          <a:p>
            <a:r>
              <a:rPr lang="en-US" sz="2400"/>
              <a:t>If you update the ingress object with new configurations, the Nginx config gets updated again and does a graceful reload of the configuration.</a:t>
            </a:r>
            <a:endParaRPr 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984250"/>
          </a:xfrm>
        </p:spPr>
        <p:txBody>
          <a:bodyPr/>
          <a:p>
            <a:r>
              <a:rPr lang="en-US"/>
              <a:t>Components of NGINX Ingress Controller Manifest:</a:t>
            </a:r>
            <a:br>
              <a:rPr lang="en-US"/>
            </a:br>
            <a:endParaRPr lang="en-US"/>
          </a:p>
        </p:txBody>
      </p:sp>
      <p:sp>
        <p:nvSpPr>
          <p:cNvPr id="3" name="Text Placeholder 2"/>
          <p:cNvSpPr>
            <a:spLocks noGrp="1"/>
          </p:cNvSpPr>
          <p:nvPr>
            <p:ph type="body" orient="vert" idx="1"/>
          </p:nvPr>
        </p:nvSpPr>
        <p:spPr/>
        <p:txBody>
          <a:bodyPr vert="horz"/>
          <a:p>
            <a:pPr marL="0" indent="0">
              <a:buNone/>
            </a:pPr>
            <a:r>
              <a:rPr lang="en-US" sz="2400"/>
              <a:t>To have a working Nginx controller, w</a:t>
            </a:r>
            <a:r>
              <a:rPr lang="en-US" sz="2400">
                <a:sym typeface="+mn-ea"/>
              </a:rPr>
              <a:t>e need to deploy the following Kubernetes objects :</a:t>
            </a:r>
            <a:endParaRPr lang="en-US" sz="2400">
              <a:sym typeface="+mn-ea"/>
            </a:endParaRPr>
          </a:p>
          <a:p>
            <a:pPr marL="0" indent="0">
              <a:buNone/>
            </a:pPr>
            <a:endParaRPr lang="en-US" sz="2400">
              <a:sym typeface="+mn-ea"/>
            </a:endParaRPr>
          </a:p>
          <a:p>
            <a:r>
              <a:rPr lang="en-US" sz="2400"/>
              <a:t>ingress-nginx namespace</a:t>
            </a:r>
            <a:endParaRPr lang="en-US" sz="2400"/>
          </a:p>
          <a:p>
            <a:r>
              <a:rPr lang="en-US" sz="2400"/>
              <a:t>Service account/Roles/ClusterRoles for Nginx admission controller</a:t>
            </a:r>
            <a:endParaRPr lang="en-US" sz="2400"/>
          </a:p>
          <a:p>
            <a:r>
              <a:rPr lang="en-US" sz="2400"/>
              <a:t>Validating webhook Configuration</a:t>
            </a:r>
            <a:endParaRPr lang="en-US" sz="2400"/>
          </a:p>
          <a:p>
            <a:r>
              <a:rPr lang="en-US" sz="2400"/>
              <a:t>Jobs to create/update Webhook CA bundles</a:t>
            </a:r>
            <a:endParaRPr lang="en-US" sz="2400"/>
          </a:p>
          <a:p>
            <a:r>
              <a:rPr lang="en-US" sz="2400"/>
              <a:t>Service account/Roles/ClusterRoles of Nginx controller deployment</a:t>
            </a:r>
            <a:endParaRPr lang="en-US" sz="2400"/>
          </a:p>
          <a:p>
            <a:r>
              <a:rPr lang="en-US" sz="2400"/>
              <a:t>Nginx controller configmap</a:t>
            </a:r>
            <a:endParaRPr lang="en-US" sz="2400"/>
          </a:p>
          <a:p>
            <a:r>
              <a:rPr lang="en-US" sz="2400"/>
              <a:t>Services for nginx controller &amp; admission controller</a:t>
            </a:r>
            <a:endParaRPr lang="en-US" sz="2400"/>
          </a:p>
          <a:p>
            <a:r>
              <a:rPr lang="en-US" sz="2400"/>
              <a:t>Ingress controller deployment</a:t>
            </a:r>
            <a:endParaRPr 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92100"/>
            <a:ext cx="10972800" cy="582613"/>
          </a:xfrm>
        </p:spPr>
        <p:txBody>
          <a:bodyPr/>
          <a:p>
            <a:r>
              <a:rPr lang="en-US"/>
              <a:t>NGINX Admission Controller:</a:t>
            </a:r>
            <a:endParaRPr lang="en-US"/>
          </a:p>
        </p:txBody>
      </p:sp>
      <p:sp>
        <p:nvSpPr>
          <p:cNvPr id="3" name="Text Placeholder 2"/>
          <p:cNvSpPr>
            <a:spLocks noGrp="1"/>
          </p:cNvSpPr>
          <p:nvPr>
            <p:ph type="body" orient="vert" idx="1"/>
          </p:nvPr>
        </p:nvSpPr>
        <p:spPr>
          <a:xfrm>
            <a:off x="609600" y="1174750"/>
            <a:ext cx="5494020" cy="4953000"/>
          </a:xfrm>
        </p:spPr>
        <p:txBody>
          <a:bodyPr vert="horz"/>
          <a:p>
            <a:pPr marL="0" indent="0">
              <a:buNone/>
            </a:pPr>
            <a:r>
              <a:rPr lang="en-US" sz="2000"/>
              <a:t>Admission Controller ensures that the ingress object you create has the correct configurations and doesn’t break routing rules</a:t>
            </a:r>
            <a:endParaRPr lang="en-US" sz="2000"/>
          </a:p>
          <a:p>
            <a:pPr lvl="1"/>
            <a:r>
              <a:rPr lang="en-US" sz="1750"/>
              <a:t>When you deploy an ingress YAML, the Validation admission intercepts the request.</a:t>
            </a:r>
            <a:endParaRPr lang="en-US" sz="1750"/>
          </a:p>
          <a:p>
            <a:pPr lvl="1"/>
            <a:r>
              <a:rPr lang="en-US" sz="1750"/>
              <a:t>Kubernetes API then sends the ingress object to the validation admission controller service endpoint based on admission webhook endpoints.</a:t>
            </a:r>
            <a:endParaRPr lang="en-US" sz="1750"/>
          </a:p>
          <a:p>
            <a:pPr lvl="1"/>
            <a:r>
              <a:rPr lang="en-US" sz="1750"/>
              <a:t>Service sends the request to the Nginx deployment on port 8443 for validating the ingress object.</a:t>
            </a:r>
            <a:endParaRPr lang="en-US" sz="1750"/>
          </a:p>
          <a:p>
            <a:pPr lvl="1"/>
            <a:r>
              <a:rPr lang="en-US" sz="1750"/>
              <a:t>The admission controller then sends a response to the k8s API.</a:t>
            </a:r>
            <a:endParaRPr lang="en-US" sz="1750"/>
          </a:p>
          <a:p>
            <a:pPr lvl="1"/>
            <a:r>
              <a:rPr lang="en-US" sz="1750"/>
              <a:t>If it is a valid response, the API will create the ingress object.</a:t>
            </a:r>
            <a:endParaRPr lang="en-US" sz="1750"/>
          </a:p>
        </p:txBody>
      </p:sp>
      <p:pic>
        <p:nvPicPr>
          <p:cNvPr id="4" name="Picture 3"/>
          <p:cNvPicPr>
            <a:picLocks noChangeAspect="1"/>
          </p:cNvPicPr>
          <p:nvPr/>
        </p:nvPicPr>
        <p:blipFill>
          <a:blip r:embed="rId1"/>
          <a:stretch>
            <a:fillRect/>
          </a:stretch>
        </p:blipFill>
        <p:spPr>
          <a:xfrm>
            <a:off x="6336665" y="875030"/>
            <a:ext cx="5616575" cy="58686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582613"/>
          </a:xfrm>
        </p:spPr>
        <p:txBody>
          <a:bodyPr/>
          <a:p>
            <a:r>
              <a:rPr lang="en-US"/>
              <a:t>More components:</a:t>
            </a:r>
            <a:endParaRPr lang="en-US"/>
          </a:p>
        </p:txBody>
      </p:sp>
      <p:sp>
        <p:nvSpPr>
          <p:cNvPr id="3" name="Text Placeholder 2"/>
          <p:cNvSpPr>
            <a:spLocks noGrp="1"/>
          </p:cNvSpPr>
          <p:nvPr>
            <p:ph type="body" orient="vert" idx="1"/>
          </p:nvPr>
        </p:nvSpPr>
        <p:spPr>
          <a:xfrm>
            <a:off x="609600" y="884555"/>
            <a:ext cx="10972800" cy="5973445"/>
          </a:xfrm>
        </p:spPr>
        <p:txBody>
          <a:bodyPr vert="horz"/>
          <a:p>
            <a:r>
              <a:rPr lang="en-US" sz="2400" b="1">
                <a:latin typeface="Arial Bold" panose="020B0604020202020204" charset="0"/>
                <a:cs typeface="Arial Bold" panose="020B0604020202020204" charset="0"/>
                <a:sym typeface="+mn-ea"/>
              </a:rPr>
              <a:t>ValidatingWebhookConfiguration:</a:t>
            </a:r>
            <a:r>
              <a:rPr lang="en-US" sz="2400">
                <a:sym typeface="+mn-ea"/>
              </a:rPr>
              <a:t> T</a:t>
            </a:r>
            <a:r>
              <a:rPr lang="en-US" sz="2000">
                <a:sym typeface="+mn-ea"/>
              </a:rPr>
              <a:t>his validates the API object and accepts or rejects it. In this case it will send the object after validation to Admission Controller Service endpoint which will forward it via 8443 to Admission Controller for validation. The ValidatingWebhookConfiguration works only over HTTPS. So it needs a CA bundle.</a:t>
            </a:r>
            <a:endParaRPr lang="en-US" sz="2000">
              <a:sym typeface="+mn-ea"/>
            </a:endParaRPr>
          </a:p>
          <a:p>
            <a:endParaRPr lang="en-US" sz="2000">
              <a:sym typeface="+mn-ea"/>
            </a:endParaRPr>
          </a:p>
          <a:p>
            <a:r>
              <a:rPr lang="en-US" sz="2400" b="1">
                <a:latin typeface="Arial Bold" panose="020B0604020202020204" charset="0"/>
                <a:cs typeface="Arial Bold" panose="020B0604020202020204" charset="0"/>
              </a:rPr>
              <a:t>Jobs:</a:t>
            </a:r>
            <a:r>
              <a:rPr lang="en-US" sz="2400"/>
              <a:t> </a:t>
            </a:r>
            <a:r>
              <a:rPr lang="en-US" sz="2000"/>
              <a:t>There are two jobs in the controller manifest. One creates a CA bundle for WebhookValidation and the other binds the bundle to the WebhookValidation.</a:t>
            </a:r>
            <a:endParaRPr lang="en-US" sz="2000"/>
          </a:p>
          <a:p>
            <a:endParaRPr lang="en-US" sz="2000" b="1">
              <a:latin typeface="Arial Bold" panose="020B0604020202020204" charset="0"/>
              <a:cs typeface="Arial Bold" panose="020B0604020202020204" charset="0"/>
            </a:endParaRPr>
          </a:p>
          <a:p>
            <a:r>
              <a:rPr lang="en-US" sz="2400" b="1">
                <a:latin typeface="Arial Bold" panose="020B0604020202020204" charset="0"/>
                <a:cs typeface="Arial Bold" panose="020B0604020202020204" charset="0"/>
              </a:rPr>
              <a:t>ServiceAccounts: </a:t>
            </a:r>
            <a:r>
              <a:rPr lang="en-US" sz="2000"/>
              <a:t>They are created for Admission Controller and Controller Deployment. Roles and clusterRoles are mapped to them using Role and clusterRoleBinding.</a:t>
            </a:r>
            <a:endParaRPr lang="en-US" sz="2000"/>
          </a:p>
          <a:p>
            <a:pPr marL="0" indent="0">
              <a:buNone/>
            </a:pPr>
            <a:endParaRPr lang="en-US" sz="2000"/>
          </a:p>
          <a:p>
            <a:r>
              <a:rPr lang="en-US" sz="2400" b="1">
                <a:latin typeface="Arial Bold" panose="020B0604020202020204" charset="0"/>
                <a:cs typeface="Arial Bold" panose="020B0604020202020204" charset="0"/>
              </a:rPr>
              <a:t>ConfigMaps:</a:t>
            </a:r>
            <a:r>
              <a:rPr lang="en-US" sz="2400"/>
              <a:t> </a:t>
            </a:r>
            <a:r>
              <a:rPr lang="en-US" sz="2000"/>
              <a:t>With this configmap, you can customize the Nginx settings. For example, you can set custom headers and most of the Nginx settings.</a:t>
            </a:r>
            <a:endParaRPr lang="en-US" sz="2000"/>
          </a:p>
          <a:p>
            <a:endParaRPr lang="en-US" sz="2000" b="1">
              <a:latin typeface="Arial Bold" panose="020B0604020202020204" charset="0"/>
              <a:cs typeface="Arial Bold" panose="020B0604020202020204" charset="0"/>
            </a:endParaRPr>
          </a:p>
          <a:p>
            <a:r>
              <a:rPr lang="en-US" sz="2400" b="1">
                <a:latin typeface="Arial Bold" panose="020B0604020202020204" charset="0"/>
                <a:cs typeface="Arial Bold" panose="020B0604020202020204" charset="0"/>
              </a:rPr>
              <a:t>IngressClass</a:t>
            </a:r>
            <a:r>
              <a:rPr lang="en-US" sz="2000"/>
              <a:t>: This is created and later used in Ingress Resource. This helps the controller read the Ingress rules.</a:t>
            </a:r>
            <a:endParaRPr 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orient="vert" idx="1"/>
          </p:nvPr>
        </p:nvSpPr>
        <p:spPr>
          <a:xfrm>
            <a:off x="1467485" y="2717165"/>
            <a:ext cx="9505315" cy="2778760"/>
          </a:xfrm>
        </p:spPr>
        <p:txBody>
          <a:bodyPr vert="horz"/>
          <a:p>
            <a:pPr marL="0" indent="0" algn="ctr">
              <a:buNone/>
            </a:pPr>
            <a:r>
              <a:rPr lang="en-US" sz="6600">
                <a:solidFill>
                  <a:schemeClr val="tx1"/>
                </a:solidFill>
                <a:effectLst>
                  <a:outerShdw blurRad="38100" dist="19050" dir="2700000" algn="tl" rotWithShape="0">
                    <a:schemeClr val="dk1">
                      <a:alpha val="40000"/>
                      <a:alpha val="40000"/>
                    </a:schemeClr>
                  </a:outerShdw>
                </a:effectLst>
              </a:rPr>
              <a:t>Thank You!</a:t>
            </a:r>
            <a:endParaRPr lang="en-US" sz="6600">
              <a:solidFill>
                <a:schemeClr val="tx1"/>
              </a:solidFill>
              <a:effectLst>
                <a:outerShdw blurRad="38100" dist="19050" dir="2700000" algn="tl" rotWithShape="0">
                  <a:schemeClr val="dk1">
                    <a:alpha val="40000"/>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a:xfrm>
            <a:off x="421005" y="487680"/>
            <a:ext cx="10972800" cy="744855"/>
          </a:xfrm>
        </p:spPr>
        <p:txBody>
          <a:bodyPr/>
          <a:p>
            <a:r>
              <a:rPr lang="en-US">
                <a:sym typeface="+mn-ea"/>
              </a:rPr>
              <a:t>Services Recap:</a:t>
            </a:r>
            <a:endParaRPr lang="en-US"/>
          </a:p>
        </p:txBody>
      </p:sp>
      <p:sp>
        <p:nvSpPr>
          <p:cNvPr id="6" name="Text Placeholder 5"/>
          <p:cNvSpPr>
            <a:spLocks noGrp="1"/>
          </p:cNvSpPr>
          <p:nvPr>
            <p:ph type="body" orient="vert" idx="1"/>
          </p:nvPr>
        </p:nvSpPr>
        <p:spPr>
          <a:xfrm>
            <a:off x="609600" y="1376680"/>
            <a:ext cx="10972800" cy="4751070"/>
          </a:xfrm>
        </p:spPr>
        <p:txBody>
          <a:bodyPr vert="horz" anchor="t" anchorCtr="0"/>
          <a:p>
            <a:pPr fontAlgn="ctr">
              <a:buFont typeface="Arial" panose="020B0604020202020204" pitchFamily="34" charset="0"/>
              <a:buChar char="•"/>
            </a:pPr>
            <a:r>
              <a:rPr lang="en-US" sz="2800">
                <a:latin typeface="+mj-lt"/>
                <a:cs typeface="+mj-lt"/>
              </a:rPr>
              <a:t>In Kubernetes, a Service is a method for exposing a network application that is running as one or more Pods in your cluster.</a:t>
            </a:r>
            <a:endParaRPr lang="en-US" sz="2800">
              <a:latin typeface="+mj-lt"/>
              <a:cs typeface="+mj-lt"/>
            </a:endParaRPr>
          </a:p>
          <a:p>
            <a:pPr fontAlgn="ctr">
              <a:buFont typeface="Arial" panose="020B0604020202020204" pitchFamily="34" charset="0"/>
              <a:buChar char="•"/>
            </a:pPr>
            <a:endParaRPr lang="en-US" sz="2800">
              <a:latin typeface="+mj-lt"/>
              <a:cs typeface="+mj-lt"/>
            </a:endParaRPr>
          </a:p>
          <a:p>
            <a:pPr fontAlgn="ctr">
              <a:buFont typeface="Arial" panose="020B0604020202020204" pitchFamily="34" charset="0"/>
              <a:buChar char="•"/>
            </a:pPr>
            <a:endParaRPr lang="en-US" sz="2800">
              <a:latin typeface="+mj-lt"/>
              <a:cs typeface="+mj-lt"/>
            </a:endParaRPr>
          </a:p>
          <a:p>
            <a:pPr fontAlgn="ctr">
              <a:buFont typeface="Arial" panose="020B0604020202020204" pitchFamily="34" charset="0"/>
              <a:buChar char="•"/>
            </a:pPr>
            <a:r>
              <a:rPr lang="en-US" sz="2800">
                <a:latin typeface="+mj-lt"/>
                <a:cs typeface="+mj-lt"/>
              </a:rPr>
              <a:t>It is of three main types:</a:t>
            </a:r>
            <a:endParaRPr lang="en-US" sz="2800">
              <a:latin typeface="+mj-lt"/>
              <a:cs typeface="+mj-lt"/>
            </a:endParaRPr>
          </a:p>
          <a:p>
            <a:pPr marL="1485900" lvl="2" indent="-571500" fontAlgn="ctr">
              <a:buFont typeface="+mj-lt"/>
              <a:buAutoNum type="romanUcPeriod"/>
            </a:pPr>
            <a:r>
              <a:rPr lang="en-US" sz="2800">
                <a:latin typeface="+mj-lt"/>
                <a:cs typeface="+mj-lt"/>
              </a:rPr>
              <a:t>ClusterIP</a:t>
            </a:r>
            <a:endParaRPr lang="en-US" sz="2800">
              <a:latin typeface="+mj-lt"/>
              <a:cs typeface="+mj-lt"/>
            </a:endParaRPr>
          </a:p>
          <a:p>
            <a:pPr marL="1485900" lvl="2" indent="-571500" fontAlgn="ctr">
              <a:buFont typeface="+mj-lt"/>
              <a:buAutoNum type="romanUcPeriod"/>
            </a:pPr>
            <a:r>
              <a:rPr lang="en-US" sz="2800">
                <a:latin typeface="+mj-lt"/>
                <a:cs typeface="+mj-lt"/>
              </a:rPr>
              <a:t>NodePort</a:t>
            </a:r>
            <a:endParaRPr lang="en-US" sz="2800">
              <a:latin typeface="+mj-lt"/>
              <a:cs typeface="+mj-lt"/>
            </a:endParaRPr>
          </a:p>
          <a:p>
            <a:pPr marL="1485900" lvl="2" indent="-571500" fontAlgn="ctr">
              <a:buFont typeface="+mj-lt"/>
              <a:buAutoNum type="romanUcPeriod"/>
            </a:pPr>
            <a:r>
              <a:rPr lang="en-US" sz="2800">
                <a:latin typeface="+mj-lt"/>
                <a:cs typeface="+mj-lt"/>
              </a:rPr>
              <a:t>LoadBalancer</a:t>
            </a:r>
            <a:endParaRPr lang="en-US" sz="2800">
              <a:latin typeface="+mj-lt"/>
              <a:cs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609600" y="190500"/>
            <a:ext cx="10972800" cy="1163320"/>
          </a:xfrm>
        </p:spPr>
        <p:txBody>
          <a:bodyPr/>
          <a:p>
            <a:r>
              <a:rPr lang="en-US"/>
              <a:t>Type 1: ClusterIP</a:t>
            </a:r>
            <a:endParaRPr lang="en-US"/>
          </a:p>
        </p:txBody>
      </p:sp>
      <p:sp>
        <p:nvSpPr>
          <p:cNvPr id="6" name="Text Placeholder 5"/>
          <p:cNvSpPr>
            <a:spLocks noGrp="1"/>
          </p:cNvSpPr>
          <p:nvPr>
            <p:ph type="body" orient="vert" idx="1"/>
          </p:nvPr>
        </p:nvSpPr>
        <p:spPr>
          <a:xfrm>
            <a:off x="501650" y="2188210"/>
            <a:ext cx="10972800" cy="3549015"/>
          </a:xfrm>
        </p:spPr>
        <p:txBody>
          <a:bodyPr vert="horz"/>
          <a:p>
            <a:pPr lvl="0" algn="l" fontAlgn="ctr">
              <a:lnSpc>
                <a:spcPct val="150000"/>
              </a:lnSpc>
            </a:pPr>
            <a:r>
              <a:rPr lang="en-US" sz="2800"/>
              <a:t>Default service type in Kubernetes.</a:t>
            </a:r>
            <a:endParaRPr lang="en-US" sz="2800"/>
          </a:p>
          <a:p>
            <a:pPr marL="0" lvl="0" indent="0" algn="l" fontAlgn="ctr">
              <a:lnSpc>
                <a:spcPct val="150000"/>
              </a:lnSpc>
              <a:buNone/>
            </a:pPr>
            <a:endParaRPr lang="en-US" sz="2800"/>
          </a:p>
          <a:p>
            <a:pPr lvl="0" algn="l" fontAlgn="ctr">
              <a:lnSpc>
                <a:spcPct val="150000"/>
              </a:lnSpc>
            </a:pPr>
            <a:r>
              <a:rPr lang="en-US" sz="2800"/>
              <a:t>ClusterIP Services are meant for Pod-to-Pod communication only. They aren't accessible from outside the cluster.</a:t>
            </a:r>
            <a:endParaRPr 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254635" y="363855"/>
            <a:ext cx="10008870" cy="61296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Type 2: NodePort</a:t>
            </a:r>
            <a:endParaRPr lang="en-US"/>
          </a:p>
        </p:txBody>
      </p:sp>
      <p:sp>
        <p:nvSpPr>
          <p:cNvPr id="3" name="Text Placeholder 2"/>
          <p:cNvSpPr>
            <a:spLocks noGrp="1"/>
          </p:cNvSpPr>
          <p:nvPr>
            <p:ph type="body" orient="vert" idx="1"/>
          </p:nvPr>
        </p:nvSpPr>
        <p:spPr>
          <a:xfrm>
            <a:off x="785495" y="1539240"/>
            <a:ext cx="9216390" cy="4196715"/>
          </a:xfrm>
        </p:spPr>
        <p:txBody>
          <a:bodyPr vert="horz"/>
          <a:p>
            <a:pPr fontAlgn="ctr"/>
            <a:r>
              <a:rPr lang="en-US" sz="2400"/>
              <a:t>It is useful when you need to expose your application to external clients. </a:t>
            </a:r>
            <a:r>
              <a:rPr lang="en-US" sz="2400">
                <a:sym typeface="+mn-ea"/>
              </a:rPr>
              <a:t>It builds on top of the ClusterIP service.</a:t>
            </a:r>
            <a:endParaRPr lang="en-US" sz="2400">
              <a:sym typeface="+mn-ea"/>
            </a:endParaRPr>
          </a:p>
          <a:p>
            <a:pPr marL="0" indent="0" fontAlgn="ctr">
              <a:buNone/>
            </a:pPr>
            <a:endParaRPr lang="en-US" sz="2400"/>
          </a:p>
          <a:p>
            <a:pPr fontAlgn="ctr"/>
            <a:r>
              <a:rPr lang="en-US" sz="2400"/>
              <a:t>When you create a NodePort Service, Kubernetes opens a port (in the range of 30000 and 32767) on all of its worker nodes. </a:t>
            </a:r>
            <a:endParaRPr lang="en-US" sz="2400"/>
          </a:p>
          <a:p>
            <a:pPr marL="0" indent="0" fontAlgn="ctr">
              <a:buNone/>
            </a:pPr>
            <a:endParaRPr lang="en-US" sz="2400"/>
          </a:p>
          <a:p>
            <a:pPr fontAlgn="ctr"/>
            <a:r>
              <a:rPr lang="en-US" sz="2400"/>
              <a:t>All traffic incoming to the worker node's IP address, and that specific port, is redirected to a Pod linked with that Service.</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Type 3: LoadBalancer</a:t>
            </a:r>
            <a:endParaRPr lang="en-US"/>
          </a:p>
        </p:txBody>
      </p:sp>
      <p:sp>
        <p:nvSpPr>
          <p:cNvPr id="3" name="Text Placeholder 2"/>
          <p:cNvSpPr>
            <a:spLocks noGrp="1"/>
          </p:cNvSpPr>
          <p:nvPr>
            <p:ph type="body" orient="vert" idx="1"/>
          </p:nvPr>
        </p:nvSpPr>
        <p:spPr/>
        <p:txBody>
          <a:bodyPr vert="horz"/>
          <a:p>
            <a:pPr fontAlgn="ctr"/>
            <a:r>
              <a:rPr lang="en-US" sz="2400"/>
              <a:t>It is based on the NodePort service and </a:t>
            </a:r>
            <a:r>
              <a:rPr lang="en-US" sz="2400">
                <a:latin typeface="Arial" panose="020B0604020202020204" pitchFamily="34" charset="0"/>
                <a:cs typeface="Arial" panose="020B0604020202020204" pitchFamily="34" charset="0"/>
              </a:rPr>
              <a:t>distributes network traffic across multiple instances of an application running in a K8S cluster. </a:t>
            </a:r>
            <a:endParaRPr lang="en-US" sz="2400">
              <a:latin typeface="Arial" panose="020B0604020202020204" pitchFamily="34" charset="0"/>
              <a:cs typeface="Arial" panose="020B0604020202020204" pitchFamily="34" charset="0"/>
            </a:endParaRPr>
          </a:p>
          <a:p>
            <a:pPr fontAlgn="ctr"/>
            <a:endParaRPr lang="en-US" sz="2400">
              <a:latin typeface="Arial" panose="020B0604020202020204" pitchFamily="34" charset="0"/>
              <a:cs typeface="Arial" panose="020B0604020202020204" pitchFamily="34" charset="0"/>
            </a:endParaRPr>
          </a:p>
          <a:p>
            <a:pPr fontAlgn="ctr"/>
            <a:r>
              <a:rPr lang="en-US" sz="2400"/>
              <a:t>It adds the ability to configure external load balancers in public and private clouds. It exposes services running within the cluster by forwarding network traffic to cluster nodes.</a:t>
            </a:r>
            <a:endParaRPr lang="en-US" sz="2400"/>
          </a:p>
          <a:p>
            <a:pPr marL="0" indent="0" fontAlgn="ctr">
              <a:buNone/>
            </a:pPr>
            <a:endParaRPr lang="en-US" sz="2400"/>
          </a:p>
          <a:p>
            <a:pPr fontAlgn="ctr"/>
            <a:r>
              <a:rPr lang="en-US" sz="2400"/>
              <a:t>Load balancers in K8S can be implemented by using a cloud provider-specific load balancer such as Azure Load Balancer, AWS Network Load Balancer (NLB), or Elastic Load Balancer (ELB) that operates at the Network Layer 4 of the OSI model.</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461645" y="539750"/>
            <a:ext cx="9711690" cy="58191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if there are multiple applications running?</a:t>
            </a:r>
            <a:endParaRPr lang="en-US"/>
          </a:p>
        </p:txBody>
      </p:sp>
      <p:pic>
        <p:nvPicPr>
          <p:cNvPr id="5" name="Picture 4"/>
          <p:cNvPicPr>
            <a:picLocks noChangeAspect="1"/>
          </p:cNvPicPr>
          <p:nvPr/>
        </p:nvPicPr>
        <p:blipFill>
          <a:blip r:embed="rId1"/>
          <a:stretch>
            <a:fillRect/>
          </a:stretch>
        </p:blipFill>
        <p:spPr>
          <a:xfrm>
            <a:off x="19050" y="1414145"/>
            <a:ext cx="10425430" cy="40290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Ingress:</a:t>
            </a:r>
            <a:endParaRPr lang="en-US"/>
          </a:p>
        </p:txBody>
      </p:sp>
      <p:sp>
        <p:nvSpPr>
          <p:cNvPr id="3" name="Text Placeholder 2"/>
          <p:cNvSpPr>
            <a:spLocks noGrp="1"/>
          </p:cNvSpPr>
          <p:nvPr>
            <p:ph type="body" orient="vert" idx="1"/>
          </p:nvPr>
        </p:nvSpPr>
        <p:spPr>
          <a:xfrm>
            <a:off x="609600" y="1174750"/>
            <a:ext cx="10972800" cy="4704080"/>
          </a:xfrm>
        </p:spPr>
        <p:txBody>
          <a:bodyPr vert="horz"/>
          <a:p>
            <a:r>
              <a:rPr lang="en-US" sz="2000"/>
              <a:t>In Kubernetes, an ingress lets us route traffic from outside the cluster to one or more services inside the cluster. </a:t>
            </a:r>
            <a:endParaRPr lang="en-US" sz="2000"/>
          </a:p>
          <a:p>
            <a:endParaRPr lang="en-US" sz="2000"/>
          </a:p>
          <a:p>
            <a:pPr marL="0" indent="0">
              <a:buNone/>
            </a:pPr>
            <a:endParaRPr lang="en-US" sz="2000"/>
          </a:p>
          <a:p>
            <a:r>
              <a:rPr lang="en-US" sz="2000"/>
              <a:t>Typically, the ingress works as a single point of entry for all incoming traffic. Then, using a set of rules, it forwards all of its traffic to an appropriate service. In turn, that service will send the request to a pod that can actually handle the request.</a:t>
            </a:r>
            <a:endParaRPr lang="en-US" sz="2000"/>
          </a:p>
          <a:p>
            <a:pPr lvl="1"/>
            <a:r>
              <a:rPr lang="en-US" sz="2100" b="1">
                <a:latin typeface="Arial Bold" panose="020B0604020202020204" charset="0"/>
                <a:cs typeface="Arial Bold" panose="020B0604020202020204" charset="0"/>
              </a:rPr>
              <a:t>Kubernetes Ingress Resource:</a:t>
            </a:r>
            <a:r>
              <a:rPr lang="en-US" sz="2100"/>
              <a:t> Kubernetes ingress resource is responsible for storing routing rules in the cluster.</a:t>
            </a:r>
            <a:endParaRPr lang="en-US" sz="2100"/>
          </a:p>
          <a:p>
            <a:pPr lvl="1"/>
            <a:r>
              <a:rPr lang="en-US" sz="2100" b="1">
                <a:latin typeface="Arial Bold" panose="020B0604020202020204" charset="0"/>
                <a:cs typeface="Arial Bold" panose="020B0604020202020204" charset="0"/>
              </a:rPr>
              <a:t>Kubernetes Ingress Controller:</a:t>
            </a:r>
            <a:r>
              <a:rPr lang="en-US" sz="2100"/>
              <a:t> Kubernetes ingress controllers (Nginx/HAProxy etc.) are responsible for routing by accessing the DNS rules applied through ingress resources.</a:t>
            </a:r>
            <a:endParaRPr lang="en-US" sz="210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6023</Words>
  <Application>WPS Presentation</Application>
  <PresentationFormat>Widescreen</PresentationFormat>
  <Paragraphs>108</Paragraphs>
  <Slides>18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SimSun</vt:lpstr>
      <vt:lpstr>Wingdings</vt:lpstr>
      <vt:lpstr>宋体-简</vt:lpstr>
      <vt:lpstr>Arial Bold</vt:lpstr>
      <vt:lpstr>Arial Regular</vt:lpstr>
      <vt:lpstr>Microsoft YaHei</vt:lpstr>
      <vt:lpstr>汉仪旗黑</vt:lpstr>
      <vt:lpstr>Arial Unicode MS</vt:lpstr>
      <vt:lpstr>Calibri</vt:lpstr>
      <vt:lpstr>Helvetica Neue</vt:lpstr>
      <vt:lpstr>Arial Italic</vt:lpstr>
      <vt:lpstr>Courier New Regular</vt:lpstr>
      <vt:lpstr>Blue Waves</vt:lpstr>
      <vt:lpstr>Ingress Overview</vt:lpstr>
      <vt:lpstr>Services Recap:</vt:lpstr>
      <vt:lpstr>Type 1: ClusterIP</vt:lpstr>
      <vt:lpstr>PowerPoint 演示文稿</vt:lpstr>
      <vt:lpstr>Type 2: NodePort</vt:lpstr>
      <vt:lpstr>Type 3: LoadBalancer</vt:lpstr>
      <vt:lpstr>PowerPoint 演示文稿</vt:lpstr>
      <vt:lpstr>What if there are multiple applications running?</vt:lpstr>
      <vt:lpstr>Ingress:</vt:lpstr>
      <vt:lpstr>PowerPoint 演示文稿</vt:lpstr>
      <vt:lpstr>Ingress Controller:</vt:lpstr>
      <vt:lpstr>NGINX Ingress Controller </vt:lpstr>
      <vt:lpstr>PowerPoint 演示文稿</vt:lpstr>
      <vt:lpstr>PowerPoint 演示文稿</vt:lpstr>
      <vt:lpstr>How does NGINX Controller work? </vt:lpstr>
      <vt:lpstr>NGINX Admission Controller:</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Ingress Overview</dc:title>
  <dc:creator>azka</dc:creator>
  <cp:lastModifiedBy>azka</cp:lastModifiedBy>
  <cp:revision>2</cp:revision>
  <dcterms:created xsi:type="dcterms:W3CDTF">2024-02-12T04:09:49Z</dcterms:created>
  <dcterms:modified xsi:type="dcterms:W3CDTF">2024-02-12T04:09:49Z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