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BM Hanna" charset="1" panose="02000503000000020003"/>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Glacial Indifference" charset="1" panose="00000000000000000000"/>
      <p:regular r:id="rId17"/>
    </p:embeddedFont>
    <p:embeddedFont>
      <p:font typeface="Canva Sans Italics" charset="1" panose="020B05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36.png" Type="http://schemas.openxmlformats.org/officeDocument/2006/relationships/image"/><Relationship Id="rId12" Target="../media/image37.svg" Type="http://schemas.openxmlformats.org/officeDocument/2006/relationships/image"/><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13" Target="https://glints.com/id/lowongan/dasar-bahasa-pemrograman-c-pp/" TargetMode="External" Type="http://schemas.openxmlformats.org/officeDocument/2006/relationships/hyperlink"/><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4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svg" Type="http://schemas.openxmlformats.org/officeDocument/2006/relationships/image"/><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 Id="rId9" Target="../media/image4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8.png" Type="http://schemas.openxmlformats.org/officeDocument/2006/relationships/image"/><Relationship Id="rId16" Target="../media/image9.svg" Type="http://schemas.openxmlformats.org/officeDocument/2006/relationships/image"/><Relationship Id="rId2" Target="../media/image1.png" Type="http://schemas.openxmlformats.org/officeDocument/2006/relationships/image"/><Relationship Id="rId3" Target="../media/image48.png" Type="http://schemas.openxmlformats.org/officeDocument/2006/relationships/image"/><Relationship Id="rId4" Target="../media/image49.svg" Type="http://schemas.openxmlformats.org/officeDocument/2006/relationships/image"/><Relationship Id="rId5" Target="../media/image50.png" Type="http://schemas.openxmlformats.org/officeDocument/2006/relationships/image"/><Relationship Id="rId6" Target="../media/image51.svg" Type="http://schemas.openxmlformats.org/officeDocument/2006/relationships/image"/><Relationship Id="rId7" Target="../media/image52.png" Type="http://schemas.openxmlformats.org/officeDocument/2006/relationships/image"/><Relationship Id="rId8" Target="../media/image53.svg" Type="http://schemas.openxmlformats.org/officeDocument/2006/relationships/image"/><Relationship Id="rId9" Target="../media/image4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TextBox 3" id="3"/>
          <p:cNvSpPr txBox="true"/>
          <p:nvPr/>
        </p:nvSpPr>
        <p:spPr>
          <a:xfrm rot="0">
            <a:off x="2995592" y="4684330"/>
            <a:ext cx="12296817" cy="1837077"/>
          </a:xfrm>
          <a:prstGeom prst="rect">
            <a:avLst/>
          </a:prstGeom>
        </p:spPr>
        <p:txBody>
          <a:bodyPr anchor="t" rtlCol="false" tIns="0" lIns="0" bIns="0" rIns="0">
            <a:spAutoFit/>
          </a:bodyPr>
          <a:lstStyle/>
          <a:p>
            <a:pPr algn="ctr" marL="0" indent="0" lvl="0">
              <a:lnSpc>
                <a:spcPts val="13559"/>
              </a:lnSpc>
              <a:spcBef>
                <a:spcPct val="0"/>
              </a:spcBef>
            </a:pPr>
            <a:r>
              <a:rPr lang="en-US" sz="13979">
                <a:solidFill>
                  <a:srgbClr val="FFFFFF"/>
                </a:solidFill>
                <a:latin typeface="BM Hanna"/>
              </a:rPr>
              <a:t>STACK</a:t>
            </a:r>
          </a:p>
        </p:txBody>
      </p:sp>
      <p:sp>
        <p:nvSpPr>
          <p:cNvPr name="Freeform 4" id="4"/>
          <p:cNvSpPr/>
          <p:nvPr/>
        </p:nvSpPr>
        <p:spPr>
          <a:xfrm flipH="false" flipV="false" rot="0">
            <a:off x="12814669" y="2449308"/>
            <a:ext cx="7065092" cy="8144199"/>
          </a:xfrm>
          <a:custGeom>
            <a:avLst/>
            <a:gdLst/>
            <a:ahLst/>
            <a:cxnLst/>
            <a:rect r="r" b="b" t="t" l="l"/>
            <a:pathLst>
              <a:path h="8144199" w="7065092">
                <a:moveTo>
                  <a:pt x="0" y="0"/>
                </a:moveTo>
                <a:lnTo>
                  <a:pt x="7065093" y="0"/>
                </a:lnTo>
                <a:lnTo>
                  <a:pt x="7065093" y="8144199"/>
                </a:lnTo>
                <a:lnTo>
                  <a:pt x="0" y="814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833448" y="-1279629"/>
            <a:ext cx="5817841" cy="4114800"/>
          </a:xfrm>
          <a:custGeom>
            <a:avLst/>
            <a:gdLst/>
            <a:ahLst/>
            <a:cxnLst/>
            <a:rect r="r" b="b" t="t" l="l"/>
            <a:pathLst>
              <a:path h="4114800" w="5817841">
                <a:moveTo>
                  <a:pt x="0" y="0"/>
                </a:moveTo>
                <a:lnTo>
                  <a:pt x="5817841" y="0"/>
                </a:lnTo>
                <a:lnTo>
                  <a:pt x="581784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98693" y="-662043"/>
            <a:ext cx="5155216" cy="4114800"/>
          </a:xfrm>
          <a:custGeom>
            <a:avLst/>
            <a:gdLst/>
            <a:ahLst/>
            <a:cxnLst/>
            <a:rect r="r" b="b" t="t" l="l"/>
            <a:pathLst>
              <a:path h="4114800" w="5155216">
                <a:moveTo>
                  <a:pt x="0" y="0"/>
                </a:moveTo>
                <a:lnTo>
                  <a:pt x="5155216" y="0"/>
                </a:lnTo>
                <a:lnTo>
                  <a:pt x="5155216"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526312">
            <a:off x="-796615" y="5045557"/>
            <a:ext cx="7584413" cy="6908710"/>
          </a:xfrm>
          <a:custGeom>
            <a:avLst/>
            <a:gdLst/>
            <a:ahLst/>
            <a:cxnLst/>
            <a:rect r="r" b="b" t="t" l="l"/>
            <a:pathLst>
              <a:path h="6908710" w="7584413">
                <a:moveTo>
                  <a:pt x="0" y="0"/>
                </a:moveTo>
                <a:lnTo>
                  <a:pt x="7584413" y="0"/>
                </a:lnTo>
                <a:lnTo>
                  <a:pt x="7584413" y="6908710"/>
                </a:lnTo>
                <a:lnTo>
                  <a:pt x="0" y="690871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571592" y="-85725"/>
            <a:ext cx="4910563" cy="4437363"/>
          </a:xfrm>
          <a:custGeom>
            <a:avLst/>
            <a:gdLst/>
            <a:ahLst/>
            <a:cxnLst/>
            <a:rect r="r" b="b" t="t" l="l"/>
            <a:pathLst>
              <a:path h="4437363" w="4910563">
                <a:moveTo>
                  <a:pt x="0" y="0"/>
                </a:moveTo>
                <a:lnTo>
                  <a:pt x="4910562" y="0"/>
                </a:lnTo>
                <a:lnTo>
                  <a:pt x="4910562" y="4437363"/>
                </a:lnTo>
                <a:lnTo>
                  <a:pt x="0" y="4437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3949030" y="-85725"/>
            <a:ext cx="4910563" cy="4437363"/>
          </a:xfrm>
          <a:custGeom>
            <a:avLst/>
            <a:gdLst/>
            <a:ahLst/>
            <a:cxnLst/>
            <a:rect r="r" b="b" t="t" l="l"/>
            <a:pathLst>
              <a:path h="4437363" w="4910563">
                <a:moveTo>
                  <a:pt x="4910562" y="0"/>
                </a:moveTo>
                <a:lnTo>
                  <a:pt x="0" y="0"/>
                </a:lnTo>
                <a:lnTo>
                  <a:pt x="0" y="4437363"/>
                </a:lnTo>
                <a:lnTo>
                  <a:pt x="4910562" y="4437363"/>
                </a:lnTo>
                <a:lnTo>
                  <a:pt x="491056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15627" y="4429514"/>
            <a:ext cx="3741856" cy="1823304"/>
          </a:xfrm>
          <a:custGeom>
            <a:avLst/>
            <a:gdLst/>
            <a:ahLst/>
            <a:cxnLst/>
            <a:rect r="r" b="b" t="t" l="l"/>
            <a:pathLst>
              <a:path h="1823304" w="3741856">
                <a:moveTo>
                  <a:pt x="0" y="0"/>
                </a:moveTo>
                <a:lnTo>
                  <a:pt x="3741856" y="0"/>
                </a:lnTo>
                <a:lnTo>
                  <a:pt x="3741856" y="1823305"/>
                </a:lnTo>
                <a:lnTo>
                  <a:pt x="0" y="18233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487770" y="4429514"/>
            <a:ext cx="3741856" cy="1823304"/>
          </a:xfrm>
          <a:custGeom>
            <a:avLst/>
            <a:gdLst/>
            <a:ahLst/>
            <a:cxnLst/>
            <a:rect r="r" b="b" t="t" l="l"/>
            <a:pathLst>
              <a:path h="1823304" w="3741856">
                <a:moveTo>
                  <a:pt x="0" y="0"/>
                </a:moveTo>
                <a:lnTo>
                  <a:pt x="3741856" y="0"/>
                </a:lnTo>
                <a:lnTo>
                  <a:pt x="3741856" y="1823305"/>
                </a:lnTo>
                <a:lnTo>
                  <a:pt x="0" y="18233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9659913" y="4429514"/>
            <a:ext cx="3741856" cy="1823304"/>
          </a:xfrm>
          <a:custGeom>
            <a:avLst/>
            <a:gdLst/>
            <a:ahLst/>
            <a:cxnLst/>
            <a:rect r="r" b="b" t="t" l="l"/>
            <a:pathLst>
              <a:path h="1823304" w="3741856">
                <a:moveTo>
                  <a:pt x="0" y="0"/>
                </a:moveTo>
                <a:lnTo>
                  <a:pt x="3741856" y="0"/>
                </a:lnTo>
                <a:lnTo>
                  <a:pt x="3741856" y="1823305"/>
                </a:lnTo>
                <a:lnTo>
                  <a:pt x="0" y="18233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2873800" y="3976945"/>
            <a:ext cx="625510" cy="1014839"/>
          </a:xfrm>
          <a:custGeom>
            <a:avLst/>
            <a:gdLst/>
            <a:ahLst/>
            <a:cxnLst/>
            <a:rect r="r" b="b" t="t" l="l"/>
            <a:pathLst>
              <a:path h="1014839" w="625510">
                <a:moveTo>
                  <a:pt x="0" y="0"/>
                </a:moveTo>
                <a:lnTo>
                  <a:pt x="625510" y="0"/>
                </a:lnTo>
                <a:lnTo>
                  <a:pt x="625510" y="1014839"/>
                </a:lnTo>
                <a:lnTo>
                  <a:pt x="0" y="10148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7045943" y="3976945"/>
            <a:ext cx="625510" cy="1014839"/>
          </a:xfrm>
          <a:custGeom>
            <a:avLst/>
            <a:gdLst/>
            <a:ahLst/>
            <a:cxnLst/>
            <a:rect r="r" b="b" t="t" l="l"/>
            <a:pathLst>
              <a:path h="1014839" w="625510">
                <a:moveTo>
                  <a:pt x="0" y="0"/>
                </a:moveTo>
                <a:lnTo>
                  <a:pt x="625510" y="0"/>
                </a:lnTo>
                <a:lnTo>
                  <a:pt x="625510" y="1014839"/>
                </a:lnTo>
                <a:lnTo>
                  <a:pt x="0" y="10148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1218086" y="3976945"/>
            <a:ext cx="625510" cy="1014839"/>
          </a:xfrm>
          <a:custGeom>
            <a:avLst/>
            <a:gdLst/>
            <a:ahLst/>
            <a:cxnLst/>
            <a:rect r="r" b="b" t="t" l="l"/>
            <a:pathLst>
              <a:path h="1014839" w="625510">
                <a:moveTo>
                  <a:pt x="0" y="0"/>
                </a:moveTo>
                <a:lnTo>
                  <a:pt x="625510" y="0"/>
                </a:lnTo>
                <a:lnTo>
                  <a:pt x="625510" y="1014839"/>
                </a:lnTo>
                <a:lnTo>
                  <a:pt x="0" y="10148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4659189" y="1074996"/>
            <a:ext cx="8969623" cy="2539999"/>
          </a:xfrm>
          <a:prstGeom prst="rect">
            <a:avLst/>
          </a:prstGeom>
        </p:spPr>
        <p:txBody>
          <a:bodyPr anchor="t" rtlCol="false" tIns="0" lIns="0" bIns="0" rIns="0">
            <a:spAutoFit/>
          </a:bodyPr>
          <a:lstStyle/>
          <a:p>
            <a:pPr algn="ctr" marL="0" indent="0" lvl="0">
              <a:lnSpc>
                <a:spcPts val="9699"/>
              </a:lnSpc>
              <a:spcBef>
                <a:spcPct val="0"/>
              </a:spcBef>
            </a:pPr>
            <a:r>
              <a:rPr lang="en-US" sz="9999">
                <a:solidFill>
                  <a:srgbClr val="FFFFFF"/>
                </a:solidFill>
                <a:latin typeface="BM Hanna"/>
              </a:rPr>
              <a:t>LIST OF MEMBERS</a:t>
            </a:r>
          </a:p>
        </p:txBody>
      </p:sp>
      <p:sp>
        <p:nvSpPr>
          <p:cNvPr name="TextBox 12" id="12"/>
          <p:cNvSpPr txBox="true"/>
          <p:nvPr/>
        </p:nvSpPr>
        <p:spPr>
          <a:xfrm rot="0">
            <a:off x="1565729" y="5235261"/>
            <a:ext cx="3241653" cy="381508"/>
          </a:xfrm>
          <a:prstGeom prst="rect">
            <a:avLst/>
          </a:prstGeom>
        </p:spPr>
        <p:txBody>
          <a:bodyPr anchor="t" rtlCol="false" tIns="0" lIns="0" bIns="0" rIns="0">
            <a:spAutoFit/>
          </a:bodyPr>
          <a:lstStyle/>
          <a:p>
            <a:pPr algn="ctr" marL="0" indent="0" lvl="0">
              <a:lnSpc>
                <a:spcPts val="3010"/>
              </a:lnSpc>
            </a:pPr>
            <a:r>
              <a:rPr lang="en-US" sz="2315">
                <a:solidFill>
                  <a:srgbClr val="000000"/>
                </a:solidFill>
                <a:latin typeface="Canva Sans"/>
              </a:rPr>
              <a:t>Aila Azzura</a:t>
            </a:r>
          </a:p>
        </p:txBody>
      </p:sp>
      <p:sp>
        <p:nvSpPr>
          <p:cNvPr name="TextBox 13" id="13"/>
          <p:cNvSpPr txBox="true"/>
          <p:nvPr/>
        </p:nvSpPr>
        <p:spPr>
          <a:xfrm rot="0">
            <a:off x="5737872" y="4963209"/>
            <a:ext cx="3241653" cy="763852"/>
          </a:xfrm>
          <a:prstGeom prst="rect">
            <a:avLst/>
          </a:prstGeom>
        </p:spPr>
        <p:txBody>
          <a:bodyPr anchor="t" rtlCol="false" tIns="0" lIns="0" bIns="0" rIns="0">
            <a:spAutoFit/>
          </a:bodyPr>
          <a:lstStyle/>
          <a:p>
            <a:pPr algn="ctr" marL="0" indent="0" lvl="0">
              <a:lnSpc>
                <a:spcPts val="3010"/>
              </a:lnSpc>
            </a:pPr>
            <a:r>
              <a:rPr lang="en-US" sz="2315">
                <a:solidFill>
                  <a:srgbClr val="000000"/>
                </a:solidFill>
                <a:latin typeface="Canva Sans"/>
              </a:rPr>
              <a:t>Azka Aulia Nabilatummufida</a:t>
            </a:r>
          </a:p>
        </p:txBody>
      </p:sp>
      <p:sp>
        <p:nvSpPr>
          <p:cNvPr name="TextBox 14" id="14"/>
          <p:cNvSpPr txBox="true"/>
          <p:nvPr/>
        </p:nvSpPr>
        <p:spPr>
          <a:xfrm rot="0">
            <a:off x="9910014" y="5044089"/>
            <a:ext cx="3241653" cy="381508"/>
          </a:xfrm>
          <a:prstGeom prst="rect">
            <a:avLst/>
          </a:prstGeom>
        </p:spPr>
        <p:txBody>
          <a:bodyPr anchor="t" rtlCol="false" tIns="0" lIns="0" bIns="0" rIns="0">
            <a:spAutoFit/>
          </a:bodyPr>
          <a:lstStyle/>
          <a:p>
            <a:pPr algn="ctr" marL="0" indent="0" lvl="0">
              <a:lnSpc>
                <a:spcPts val="3010"/>
              </a:lnSpc>
            </a:pPr>
            <a:r>
              <a:rPr lang="en-US" sz="2315">
                <a:solidFill>
                  <a:srgbClr val="000000"/>
                </a:solidFill>
                <a:latin typeface="Canva Sans"/>
              </a:rPr>
              <a:t>Difa Zahra</a:t>
            </a:r>
          </a:p>
        </p:txBody>
      </p:sp>
      <p:sp>
        <p:nvSpPr>
          <p:cNvPr name="Freeform 15" id="15"/>
          <p:cNvSpPr/>
          <p:nvPr/>
        </p:nvSpPr>
        <p:spPr>
          <a:xfrm flipH="false" flipV="false" rot="0">
            <a:off x="2463792" y="6573371"/>
            <a:ext cx="3741856" cy="1823304"/>
          </a:xfrm>
          <a:custGeom>
            <a:avLst/>
            <a:gdLst/>
            <a:ahLst/>
            <a:cxnLst/>
            <a:rect r="r" b="b" t="t" l="l"/>
            <a:pathLst>
              <a:path h="1823304" w="3741856">
                <a:moveTo>
                  <a:pt x="0" y="0"/>
                </a:moveTo>
                <a:lnTo>
                  <a:pt x="3741856" y="0"/>
                </a:lnTo>
                <a:lnTo>
                  <a:pt x="3741856" y="1823304"/>
                </a:lnTo>
                <a:lnTo>
                  <a:pt x="0" y="1823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6635935" y="6573371"/>
            <a:ext cx="3741856" cy="1823304"/>
          </a:xfrm>
          <a:custGeom>
            <a:avLst/>
            <a:gdLst/>
            <a:ahLst/>
            <a:cxnLst/>
            <a:rect r="r" b="b" t="t" l="l"/>
            <a:pathLst>
              <a:path h="1823304" w="3741856">
                <a:moveTo>
                  <a:pt x="0" y="0"/>
                </a:moveTo>
                <a:lnTo>
                  <a:pt x="3741856" y="0"/>
                </a:lnTo>
                <a:lnTo>
                  <a:pt x="3741856" y="1823304"/>
                </a:lnTo>
                <a:lnTo>
                  <a:pt x="0" y="1823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0808078" y="6573371"/>
            <a:ext cx="3741856" cy="1823304"/>
          </a:xfrm>
          <a:custGeom>
            <a:avLst/>
            <a:gdLst/>
            <a:ahLst/>
            <a:cxnLst/>
            <a:rect r="r" b="b" t="t" l="l"/>
            <a:pathLst>
              <a:path h="1823304" w="3741856">
                <a:moveTo>
                  <a:pt x="0" y="0"/>
                </a:moveTo>
                <a:lnTo>
                  <a:pt x="3741856" y="0"/>
                </a:lnTo>
                <a:lnTo>
                  <a:pt x="3741856" y="1823304"/>
                </a:lnTo>
                <a:lnTo>
                  <a:pt x="0" y="1823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4021965" y="6120801"/>
            <a:ext cx="625510" cy="1014839"/>
          </a:xfrm>
          <a:custGeom>
            <a:avLst/>
            <a:gdLst/>
            <a:ahLst/>
            <a:cxnLst/>
            <a:rect r="r" b="b" t="t" l="l"/>
            <a:pathLst>
              <a:path h="1014839" w="625510">
                <a:moveTo>
                  <a:pt x="0" y="0"/>
                </a:moveTo>
                <a:lnTo>
                  <a:pt x="625510" y="0"/>
                </a:lnTo>
                <a:lnTo>
                  <a:pt x="625510" y="1014839"/>
                </a:lnTo>
                <a:lnTo>
                  <a:pt x="0" y="10148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8194108" y="6120801"/>
            <a:ext cx="625510" cy="1014839"/>
          </a:xfrm>
          <a:custGeom>
            <a:avLst/>
            <a:gdLst/>
            <a:ahLst/>
            <a:cxnLst/>
            <a:rect r="r" b="b" t="t" l="l"/>
            <a:pathLst>
              <a:path h="1014839" w="625510">
                <a:moveTo>
                  <a:pt x="0" y="0"/>
                </a:moveTo>
                <a:lnTo>
                  <a:pt x="625510" y="0"/>
                </a:lnTo>
                <a:lnTo>
                  <a:pt x="625510" y="1014839"/>
                </a:lnTo>
                <a:lnTo>
                  <a:pt x="0" y="10148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12366251" y="6120801"/>
            <a:ext cx="625510" cy="1014839"/>
          </a:xfrm>
          <a:custGeom>
            <a:avLst/>
            <a:gdLst/>
            <a:ahLst/>
            <a:cxnLst/>
            <a:rect r="r" b="b" t="t" l="l"/>
            <a:pathLst>
              <a:path h="1014839" w="625510">
                <a:moveTo>
                  <a:pt x="0" y="0"/>
                </a:moveTo>
                <a:lnTo>
                  <a:pt x="625510" y="0"/>
                </a:lnTo>
                <a:lnTo>
                  <a:pt x="625510" y="1014839"/>
                </a:lnTo>
                <a:lnTo>
                  <a:pt x="0" y="10148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1" id="21"/>
          <p:cNvSpPr txBox="true"/>
          <p:nvPr/>
        </p:nvSpPr>
        <p:spPr>
          <a:xfrm rot="0">
            <a:off x="2713894" y="7379117"/>
            <a:ext cx="3241653" cy="381508"/>
          </a:xfrm>
          <a:prstGeom prst="rect">
            <a:avLst/>
          </a:prstGeom>
        </p:spPr>
        <p:txBody>
          <a:bodyPr anchor="t" rtlCol="false" tIns="0" lIns="0" bIns="0" rIns="0">
            <a:spAutoFit/>
          </a:bodyPr>
          <a:lstStyle/>
          <a:p>
            <a:pPr algn="ctr" marL="0" indent="0" lvl="0">
              <a:lnSpc>
                <a:spcPts val="3010"/>
              </a:lnSpc>
            </a:pPr>
            <a:r>
              <a:rPr lang="en-US" sz="2315">
                <a:solidFill>
                  <a:srgbClr val="000000"/>
                </a:solidFill>
                <a:latin typeface="Canva Sans"/>
              </a:rPr>
              <a:t>Hasna Falihatun</a:t>
            </a:r>
          </a:p>
        </p:txBody>
      </p:sp>
      <p:sp>
        <p:nvSpPr>
          <p:cNvPr name="TextBox 22" id="22"/>
          <p:cNvSpPr txBox="true"/>
          <p:nvPr/>
        </p:nvSpPr>
        <p:spPr>
          <a:xfrm rot="0">
            <a:off x="6886036" y="7107065"/>
            <a:ext cx="3241653" cy="763852"/>
          </a:xfrm>
          <a:prstGeom prst="rect">
            <a:avLst/>
          </a:prstGeom>
        </p:spPr>
        <p:txBody>
          <a:bodyPr anchor="t" rtlCol="false" tIns="0" lIns="0" bIns="0" rIns="0">
            <a:spAutoFit/>
          </a:bodyPr>
          <a:lstStyle/>
          <a:p>
            <a:pPr algn="ctr">
              <a:lnSpc>
                <a:spcPts val="3010"/>
              </a:lnSpc>
            </a:pPr>
            <a:r>
              <a:rPr lang="en-US" sz="2315">
                <a:solidFill>
                  <a:srgbClr val="000000"/>
                </a:solidFill>
                <a:latin typeface="Canva Sans"/>
              </a:rPr>
              <a:t>Salmaa Nur </a:t>
            </a:r>
          </a:p>
          <a:p>
            <a:pPr algn="ctr" marL="0" indent="0" lvl="0">
              <a:lnSpc>
                <a:spcPts val="3010"/>
              </a:lnSpc>
            </a:pPr>
            <a:r>
              <a:rPr lang="en-US" sz="2315">
                <a:solidFill>
                  <a:srgbClr val="000000"/>
                </a:solidFill>
                <a:latin typeface="Canva Sans"/>
              </a:rPr>
              <a:t>Alifah</a:t>
            </a:r>
          </a:p>
        </p:txBody>
      </p:sp>
      <p:sp>
        <p:nvSpPr>
          <p:cNvPr name="TextBox 23" id="23"/>
          <p:cNvSpPr txBox="true"/>
          <p:nvPr/>
        </p:nvSpPr>
        <p:spPr>
          <a:xfrm rot="0">
            <a:off x="11058179" y="7187945"/>
            <a:ext cx="3241653" cy="381508"/>
          </a:xfrm>
          <a:prstGeom prst="rect">
            <a:avLst/>
          </a:prstGeom>
        </p:spPr>
        <p:txBody>
          <a:bodyPr anchor="t" rtlCol="false" tIns="0" lIns="0" bIns="0" rIns="0">
            <a:spAutoFit/>
          </a:bodyPr>
          <a:lstStyle/>
          <a:p>
            <a:pPr algn="ctr" marL="0" indent="0" lvl="0">
              <a:lnSpc>
                <a:spcPts val="3010"/>
              </a:lnSpc>
            </a:pPr>
            <a:r>
              <a:rPr lang="en-US" sz="2315">
                <a:solidFill>
                  <a:srgbClr val="000000"/>
                </a:solidFill>
                <a:latin typeface="Canva Sans"/>
              </a:rPr>
              <a:t>Syakiena Putri</a:t>
            </a:r>
          </a:p>
        </p:txBody>
      </p:sp>
      <p:sp>
        <p:nvSpPr>
          <p:cNvPr name="Freeform 24" id="24"/>
          <p:cNvSpPr/>
          <p:nvPr/>
        </p:nvSpPr>
        <p:spPr>
          <a:xfrm flipH="false" flipV="false" rot="0">
            <a:off x="13628811" y="4387297"/>
            <a:ext cx="3741856" cy="1823304"/>
          </a:xfrm>
          <a:custGeom>
            <a:avLst/>
            <a:gdLst/>
            <a:ahLst/>
            <a:cxnLst/>
            <a:rect r="r" b="b" t="t" l="l"/>
            <a:pathLst>
              <a:path h="1823304" w="3741856">
                <a:moveTo>
                  <a:pt x="0" y="0"/>
                </a:moveTo>
                <a:lnTo>
                  <a:pt x="3741856" y="0"/>
                </a:lnTo>
                <a:lnTo>
                  <a:pt x="3741856" y="1823304"/>
                </a:lnTo>
                <a:lnTo>
                  <a:pt x="0" y="1823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5" id="25"/>
          <p:cNvSpPr/>
          <p:nvPr/>
        </p:nvSpPr>
        <p:spPr>
          <a:xfrm flipH="false" flipV="false" rot="0">
            <a:off x="15186984" y="3934727"/>
            <a:ext cx="625510" cy="1014839"/>
          </a:xfrm>
          <a:custGeom>
            <a:avLst/>
            <a:gdLst/>
            <a:ahLst/>
            <a:cxnLst/>
            <a:rect r="r" b="b" t="t" l="l"/>
            <a:pathLst>
              <a:path h="1014839" w="625510">
                <a:moveTo>
                  <a:pt x="0" y="0"/>
                </a:moveTo>
                <a:lnTo>
                  <a:pt x="625510" y="0"/>
                </a:lnTo>
                <a:lnTo>
                  <a:pt x="625510" y="1014839"/>
                </a:lnTo>
                <a:lnTo>
                  <a:pt x="0" y="10148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6" id="26"/>
          <p:cNvSpPr txBox="true"/>
          <p:nvPr/>
        </p:nvSpPr>
        <p:spPr>
          <a:xfrm rot="0">
            <a:off x="13878913" y="5001872"/>
            <a:ext cx="3241653" cy="763852"/>
          </a:xfrm>
          <a:prstGeom prst="rect">
            <a:avLst/>
          </a:prstGeom>
        </p:spPr>
        <p:txBody>
          <a:bodyPr anchor="t" rtlCol="false" tIns="0" lIns="0" bIns="0" rIns="0">
            <a:spAutoFit/>
          </a:bodyPr>
          <a:lstStyle/>
          <a:p>
            <a:pPr algn="ctr">
              <a:lnSpc>
                <a:spcPts val="3010"/>
              </a:lnSpc>
            </a:pPr>
            <a:r>
              <a:rPr lang="en-US" sz="2315">
                <a:solidFill>
                  <a:srgbClr val="000000"/>
                </a:solidFill>
                <a:latin typeface="Canva Sans"/>
              </a:rPr>
              <a:t>Fa’izah Hanin </a:t>
            </a:r>
          </a:p>
          <a:p>
            <a:pPr algn="ctr" marL="0" indent="0" lvl="0">
              <a:lnSpc>
                <a:spcPts val="3010"/>
              </a:lnSpc>
            </a:pPr>
            <a:r>
              <a:rPr lang="en-US" sz="2315">
                <a:solidFill>
                  <a:srgbClr val="000000"/>
                </a:solidFill>
                <a:latin typeface="Canva Sans"/>
              </a:rPr>
              <a:t>Muthi’ah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14230662" y="5938221"/>
            <a:ext cx="4545747" cy="4864126"/>
          </a:xfrm>
          <a:custGeom>
            <a:avLst/>
            <a:gdLst/>
            <a:ahLst/>
            <a:cxnLst/>
            <a:rect r="r" b="b" t="t" l="l"/>
            <a:pathLst>
              <a:path h="4864126" w="4545747">
                <a:moveTo>
                  <a:pt x="0" y="0"/>
                </a:moveTo>
                <a:lnTo>
                  <a:pt x="4545747" y="0"/>
                </a:lnTo>
                <a:lnTo>
                  <a:pt x="4545747" y="4864126"/>
                </a:lnTo>
                <a:lnTo>
                  <a:pt x="0" y="48641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67707">
            <a:off x="-1222503" y="-339746"/>
            <a:ext cx="3978551" cy="4438545"/>
          </a:xfrm>
          <a:custGeom>
            <a:avLst/>
            <a:gdLst/>
            <a:ahLst/>
            <a:cxnLst/>
            <a:rect r="r" b="b" t="t" l="l"/>
            <a:pathLst>
              <a:path h="4438545" w="3978551">
                <a:moveTo>
                  <a:pt x="0" y="0"/>
                </a:moveTo>
                <a:lnTo>
                  <a:pt x="3978551" y="0"/>
                </a:lnTo>
                <a:lnTo>
                  <a:pt x="3978551" y="4438546"/>
                </a:lnTo>
                <a:lnTo>
                  <a:pt x="0" y="44385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515924" y="-305796"/>
            <a:ext cx="5081512" cy="4444014"/>
          </a:xfrm>
          <a:custGeom>
            <a:avLst/>
            <a:gdLst/>
            <a:ahLst/>
            <a:cxnLst/>
            <a:rect r="r" b="b" t="t" l="l"/>
            <a:pathLst>
              <a:path h="4444014" w="5081512">
                <a:moveTo>
                  <a:pt x="0" y="0"/>
                </a:moveTo>
                <a:lnTo>
                  <a:pt x="5081512" y="0"/>
                </a:lnTo>
                <a:lnTo>
                  <a:pt x="5081512" y="4444014"/>
                </a:lnTo>
                <a:lnTo>
                  <a:pt x="0" y="444401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4057338" y="1235893"/>
            <a:ext cx="10173324" cy="454660"/>
          </a:xfrm>
          <a:prstGeom prst="rect">
            <a:avLst/>
          </a:prstGeom>
        </p:spPr>
        <p:txBody>
          <a:bodyPr anchor="t" rtlCol="false" tIns="0" lIns="0" bIns="0" rIns="0">
            <a:spAutoFit/>
          </a:bodyPr>
          <a:lstStyle/>
          <a:p>
            <a:pPr algn="ctr">
              <a:lnSpc>
                <a:spcPts val="3395"/>
              </a:lnSpc>
            </a:pPr>
            <a:r>
              <a:rPr lang="en-US" sz="3500">
                <a:solidFill>
                  <a:srgbClr val="FFFFFF"/>
                </a:solidFill>
                <a:latin typeface="BM Hanna"/>
              </a:rPr>
              <a:t>PEMBAGAIN TUGAS</a:t>
            </a:r>
          </a:p>
        </p:txBody>
      </p:sp>
      <p:sp>
        <p:nvSpPr>
          <p:cNvPr name="Freeform 7" id="7"/>
          <p:cNvSpPr/>
          <p:nvPr/>
        </p:nvSpPr>
        <p:spPr>
          <a:xfrm flipH="false" flipV="false" rot="0">
            <a:off x="1893236" y="2640233"/>
            <a:ext cx="6909487" cy="3366805"/>
          </a:xfrm>
          <a:custGeom>
            <a:avLst/>
            <a:gdLst/>
            <a:ahLst/>
            <a:cxnLst/>
            <a:rect r="r" b="b" t="t" l="l"/>
            <a:pathLst>
              <a:path h="3366805" w="6909487">
                <a:moveTo>
                  <a:pt x="0" y="0"/>
                </a:moveTo>
                <a:lnTo>
                  <a:pt x="6909487" y="0"/>
                </a:lnTo>
                <a:lnTo>
                  <a:pt x="6909487" y="3366804"/>
                </a:lnTo>
                <a:lnTo>
                  <a:pt x="0" y="33668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9485277" y="2640233"/>
            <a:ext cx="6909487" cy="3366805"/>
          </a:xfrm>
          <a:custGeom>
            <a:avLst/>
            <a:gdLst/>
            <a:ahLst/>
            <a:cxnLst/>
            <a:rect r="r" b="b" t="t" l="l"/>
            <a:pathLst>
              <a:path h="3366805" w="6909487">
                <a:moveTo>
                  <a:pt x="0" y="0"/>
                </a:moveTo>
                <a:lnTo>
                  <a:pt x="6909487" y="0"/>
                </a:lnTo>
                <a:lnTo>
                  <a:pt x="6909487" y="3366804"/>
                </a:lnTo>
                <a:lnTo>
                  <a:pt x="0" y="33668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2905969" y="3729352"/>
            <a:ext cx="4884022" cy="668893"/>
          </a:xfrm>
          <a:prstGeom prst="rect">
            <a:avLst/>
          </a:prstGeom>
        </p:spPr>
        <p:txBody>
          <a:bodyPr anchor="t" rtlCol="false" tIns="0" lIns="0" bIns="0" rIns="0">
            <a:spAutoFit/>
          </a:bodyPr>
          <a:lstStyle/>
          <a:p>
            <a:pPr algn="ctr">
              <a:lnSpc>
                <a:spcPts val="4955"/>
              </a:lnSpc>
            </a:pPr>
            <a:r>
              <a:rPr lang="en-US" sz="5108">
                <a:solidFill>
                  <a:srgbClr val="000000"/>
                </a:solidFill>
                <a:latin typeface="BM Hanna"/>
              </a:rPr>
              <a:t>DEFINISI</a:t>
            </a:r>
          </a:p>
        </p:txBody>
      </p:sp>
      <p:sp>
        <p:nvSpPr>
          <p:cNvPr name="Freeform 10" id="10"/>
          <p:cNvSpPr/>
          <p:nvPr/>
        </p:nvSpPr>
        <p:spPr>
          <a:xfrm flipH="false" flipV="false" rot="0">
            <a:off x="5347980" y="6215144"/>
            <a:ext cx="6909487" cy="3366805"/>
          </a:xfrm>
          <a:custGeom>
            <a:avLst/>
            <a:gdLst/>
            <a:ahLst/>
            <a:cxnLst/>
            <a:rect r="r" b="b" t="t" l="l"/>
            <a:pathLst>
              <a:path h="3366805" w="6909487">
                <a:moveTo>
                  <a:pt x="0" y="0"/>
                </a:moveTo>
                <a:lnTo>
                  <a:pt x="6909487" y="0"/>
                </a:lnTo>
                <a:lnTo>
                  <a:pt x="6909487" y="3366805"/>
                </a:lnTo>
                <a:lnTo>
                  <a:pt x="0" y="336680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6360712" y="7304263"/>
            <a:ext cx="4884022" cy="668893"/>
          </a:xfrm>
          <a:prstGeom prst="rect">
            <a:avLst/>
          </a:prstGeom>
        </p:spPr>
        <p:txBody>
          <a:bodyPr anchor="t" rtlCol="false" tIns="0" lIns="0" bIns="0" rIns="0">
            <a:spAutoFit/>
          </a:bodyPr>
          <a:lstStyle/>
          <a:p>
            <a:pPr algn="ctr">
              <a:lnSpc>
                <a:spcPts val="4955"/>
              </a:lnSpc>
            </a:pPr>
            <a:r>
              <a:rPr lang="en-US" sz="5108">
                <a:solidFill>
                  <a:srgbClr val="000000"/>
                </a:solidFill>
                <a:latin typeface="BM Hanna"/>
              </a:rPr>
              <a:t>JENIS</a:t>
            </a:r>
          </a:p>
        </p:txBody>
      </p:sp>
      <p:sp>
        <p:nvSpPr>
          <p:cNvPr name="TextBox 12" id="12"/>
          <p:cNvSpPr txBox="true"/>
          <p:nvPr/>
        </p:nvSpPr>
        <p:spPr>
          <a:xfrm rot="0">
            <a:off x="10195516" y="3729352"/>
            <a:ext cx="5489009" cy="668893"/>
          </a:xfrm>
          <a:prstGeom prst="rect">
            <a:avLst/>
          </a:prstGeom>
        </p:spPr>
        <p:txBody>
          <a:bodyPr anchor="t" rtlCol="false" tIns="0" lIns="0" bIns="0" rIns="0">
            <a:spAutoFit/>
          </a:bodyPr>
          <a:lstStyle/>
          <a:p>
            <a:pPr algn="ctr">
              <a:lnSpc>
                <a:spcPts val="4955"/>
              </a:lnSpc>
            </a:pPr>
            <a:r>
              <a:rPr lang="en-US" sz="5108">
                <a:solidFill>
                  <a:srgbClr val="000000"/>
                </a:solidFill>
                <a:latin typeface="BM Hanna"/>
              </a:rPr>
              <a:t>IMPLEMENTASI</a:t>
            </a:r>
          </a:p>
        </p:txBody>
      </p:sp>
      <p:sp>
        <p:nvSpPr>
          <p:cNvPr name="Freeform 13" id="13"/>
          <p:cNvSpPr/>
          <p:nvPr/>
        </p:nvSpPr>
        <p:spPr>
          <a:xfrm flipH="false" flipV="false" rot="0">
            <a:off x="335153" y="5501478"/>
            <a:ext cx="4952068" cy="4989489"/>
          </a:xfrm>
          <a:custGeom>
            <a:avLst/>
            <a:gdLst/>
            <a:ahLst/>
            <a:cxnLst/>
            <a:rect r="r" b="b" t="t" l="l"/>
            <a:pathLst>
              <a:path h="4989489" w="4952068">
                <a:moveTo>
                  <a:pt x="0" y="0"/>
                </a:moveTo>
                <a:lnTo>
                  <a:pt x="4952068" y="0"/>
                </a:lnTo>
                <a:lnTo>
                  <a:pt x="4952068" y="4989489"/>
                </a:lnTo>
                <a:lnTo>
                  <a:pt x="0" y="49894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7384839" y="221455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15085280" y="221455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11044866" y="5884835"/>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7" id="17"/>
          <p:cNvSpPr txBox="true"/>
          <p:nvPr/>
        </p:nvSpPr>
        <p:spPr>
          <a:xfrm rot="0">
            <a:off x="3478218" y="4313355"/>
            <a:ext cx="3618005" cy="500033"/>
          </a:xfrm>
          <a:prstGeom prst="rect">
            <a:avLst/>
          </a:prstGeom>
        </p:spPr>
        <p:txBody>
          <a:bodyPr anchor="t" rtlCol="false" tIns="0" lIns="0" bIns="0" rIns="0">
            <a:spAutoFit/>
          </a:bodyPr>
          <a:lstStyle/>
          <a:p>
            <a:pPr algn="ctr">
              <a:lnSpc>
                <a:spcPts val="3670"/>
              </a:lnSpc>
            </a:pPr>
            <a:r>
              <a:rPr lang="en-US" sz="3784">
                <a:solidFill>
                  <a:srgbClr val="3C45B9"/>
                </a:solidFill>
                <a:latin typeface="BM Hanna"/>
              </a:rPr>
              <a:t>Azka, Difa</a:t>
            </a:r>
          </a:p>
        </p:txBody>
      </p:sp>
      <p:sp>
        <p:nvSpPr>
          <p:cNvPr name="TextBox 18" id="18"/>
          <p:cNvSpPr txBox="true"/>
          <p:nvPr/>
        </p:nvSpPr>
        <p:spPr>
          <a:xfrm rot="0">
            <a:off x="11244735" y="4313355"/>
            <a:ext cx="3618005" cy="500033"/>
          </a:xfrm>
          <a:prstGeom prst="rect">
            <a:avLst/>
          </a:prstGeom>
        </p:spPr>
        <p:txBody>
          <a:bodyPr anchor="t" rtlCol="false" tIns="0" lIns="0" bIns="0" rIns="0">
            <a:spAutoFit/>
          </a:bodyPr>
          <a:lstStyle/>
          <a:p>
            <a:pPr algn="ctr">
              <a:lnSpc>
                <a:spcPts val="3670"/>
              </a:lnSpc>
            </a:pPr>
            <a:r>
              <a:rPr lang="en-US" sz="3784">
                <a:solidFill>
                  <a:srgbClr val="3C45B9"/>
                </a:solidFill>
                <a:latin typeface="BM Hanna"/>
              </a:rPr>
              <a:t>Hasna, Aila</a:t>
            </a:r>
          </a:p>
        </p:txBody>
      </p:sp>
      <p:sp>
        <p:nvSpPr>
          <p:cNvPr name="TextBox 19" id="19"/>
          <p:cNvSpPr txBox="true"/>
          <p:nvPr/>
        </p:nvSpPr>
        <p:spPr>
          <a:xfrm rot="0">
            <a:off x="6574535" y="7819412"/>
            <a:ext cx="4470331" cy="401246"/>
          </a:xfrm>
          <a:prstGeom prst="rect">
            <a:avLst/>
          </a:prstGeom>
        </p:spPr>
        <p:txBody>
          <a:bodyPr anchor="t" rtlCol="false" tIns="0" lIns="0" bIns="0" rIns="0">
            <a:spAutoFit/>
          </a:bodyPr>
          <a:lstStyle/>
          <a:p>
            <a:pPr algn="ctr">
              <a:lnSpc>
                <a:spcPts val="2859"/>
              </a:lnSpc>
            </a:pPr>
            <a:r>
              <a:rPr lang="en-US" sz="2947">
                <a:solidFill>
                  <a:srgbClr val="3C45B9"/>
                </a:solidFill>
                <a:latin typeface="BM Hanna"/>
              </a:rPr>
              <a:t>Fa’izah, Salma, Syakiena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5159119" y="-1023736"/>
            <a:ext cx="4681103" cy="3310817"/>
          </a:xfrm>
          <a:custGeom>
            <a:avLst/>
            <a:gdLst/>
            <a:ahLst/>
            <a:cxnLst/>
            <a:rect r="r" b="b" t="t" l="l"/>
            <a:pathLst>
              <a:path h="3310817" w="4681103">
                <a:moveTo>
                  <a:pt x="0" y="0"/>
                </a:moveTo>
                <a:lnTo>
                  <a:pt x="4681104" y="0"/>
                </a:lnTo>
                <a:lnTo>
                  <a:pt x="4681104" y="3310817"/>
                </a:lnTo>
                <a:lnTo>
                  <a:pt x="0" y="33108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3069909"/>
            <a:ext cx="9393142" cy="7653268"/>
            <a:chOff x="0" y="0"/>
            <a:chExt cx="2473914" cy="2015676"/>
          </a:xfrm>
        </p:grpSpPr>
        <p:sp>
          <p:nvSpPr>
            <p:cNvPr name="Freeform 5" id="5"/>
            <p:cNvSpPr/>
            <p:nvPr/>
          </p:nvSpPr>
          <p:spPr>
            <a:xfrm flipH="false" flipV="false" rot="0">
              <a:off x="0" y="0"/>
              <a:ext cx="2473914" cy="2015676"/>
            </a:xfrm>
            <a:custGeom>
              <a:avLst/>
              <a:gdLst/>
              <a:ahLst/>
              <a:cxnLst/>
              <a:rect r="r" b="b" t="t" l="l"/>
              <a:pathLst>
                <a:path h="2015676" w="2473914">
                  <a:moveTo>
                    <a:pt x="34617" y="0"/>
                  </a:moveTo>
                  <a:lnTo>
                    <a:pt x="2439297" y="0"/>
                  </a:lnTo>
                  <a:cubicBezTo>
                    <a:pt x="2458415" y="0"/>
                    <a:pt x="2473914" y="15498"/>
                    <a:pt x="2473914" y="34617"/>
                  </a:cubicBezTo>
                  <a:lnTo>
                    <a:pt x="2473914" y="1981059"/>
                  </a:lnTo>
                  <a:cubicBezTo>
                    <a:pt x="2473914" y="2000177"/>
                    <a:pt x="2458415" y="2015676"/>
                    <a:pt x="2439297" y="2015676"/>
                  </a:cubicBezTo>
                  <a:lnTo>
                    <a:pt x="34617" y="2015676"/>
                  </a:lnTo>
                  <a:cubicBezTo>
                    <a:pt x="15498" y="2015676"/>
                    <a:pt x="0" y="2000177"/>
                    <a:pt x="0" y="1981059"/>
                  </a:cubicBezTo>
                  <a:lnTo>
                    <a:pt x="0" y="34617"/>
                  </a:lnTo>
                  <a:cubicBezTo>
                    <a:pt x="0" y="15498"/>
                    <a:pt x="15498" y="0"/>
                    <a:pt x="34617" y="0"/>
                  </a:cubicBezTo>
                  <a:close/>
                </a:path>
              </a:pathLst>
            </a:custGeom>
            <a:solidFill>
              <a:srgbClr val="FFCE32"/>
            </a:solidFill>
          </p:spPr>
        </p:sp>
        <p:sp>
          <p:nvSpPr>
            <p:cNvPr name="TextBox 6" id="6"/>
            <p:cNvSpPr txBox="true"/>
            <p:nvPr/>
          </p:nvSpPr>
          <p:spPr>
            <a:xfrm>
              <a:off x="0" y="-57150"/>
              <a:ext cx="2473914" cy="2072826"/>
            </a:xfrm>
            <a:prstGeom prst="rect">
              <a:avLst/>
            </a:prstGeom>
          </p:spPr>
          <p:txBody>
            <a:bodyPr anchor="ctr" rtlCol="false" tIns="50800" lIns="50800" bIns="50800" rIns="50800"/>
            <a:lstStyle/>
            <a:p>
              <a:pPr algn="ctr">
                <a:lnSpc>
                  <a:spcPts val="3499"/>
                </a:lnSpc>
              </a:pPr>
            </a:p>
          </p:txBody>
        </p:sp>
      </p:grpSp>
      <p:sp>
        <p:nvSpPr>
          <p:cNvPr name="Freeform 7" id="7"/>
          <p:cNvSpPr/>
          <p:nvPr/>
        </p:nvSpPr>
        <p:spPr>
          <a:xfrm flipH="true" flipV="false" rot="0">
            <a:off x="8375461" y="7104666"/>
            <a:ext cx="3444661" cy="4052542"/>
          </a:xfrm>
          <a:custGeom>
            <a:avLst/>
            <a:gdLst/>
            <a:ahLst/>
            <a:cxnLst/>
            <a:rect r="r" b="b" t="t" l="l"/>
            <a:pathLst>
              <a:path h="4052542" w="3444661">
                <a:moveTo>
                  <a:pt x="3444661" y="0"/>
                </a:moveTo>
                <a:lnTo>
                  <a:pt x="0" y="0"/>
                </a:lnTo>
                <a:lnTo>
                  <a:pt x="0" y="4052541"/>
                </a:lnTo>
                <a:lnTo>
                  <a:pt x="3444661" y="4052541"/>
                </a:lnTo>
                <a:lnTo>
                  <a:pt x="344466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1286629" y="-431434"/>
            <a:ext cx="5603193" cy="4900247"/>
          </a:xfrm>
          <a:custGeom>
            <a:avLst/>
            <a:gdLst/>
            <a:ahLst/>
            <a:cxnLst/>
            <a:rect r="r" b="b" t="t" l="l"/>
            <a:pathLst>
              <a:path h="4900247" w="5603193">
                <a:moveTo>
                  <a:pt x="5603193" y="0"/>
                </a:moveTo>
                <a:lnTo>
                  <a:pt x="0" y="0"/>
                </a:lnTo>
                <a:lnTo>
                  <a:pt x="0" y="4900247"/>
                </a:lnTo>
                <a:lnTo>
                  <a:pt x="5603193" y="4900247"/>
                </a:lnTo>
                <a:lnTo>
                  <a:pt x="560319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753695">
            <a:off x="15619883" y="5698686"/>
            <a:ext cx="3629027" cy="4674391"/>
          </a:xfrm>
          <a:custGeom>
            <a:avLst/>
            <a:gdLst/>
            <a:ahLst/>
            <a:cxnLst/>
            <a:rect r="r" b="b" t="t" l="l"/>
            <a:pathLst>
              <a:path h="4674391" w="3629027">
                <a:moveTo>
                  <a:pt x="0" y="0"/>
                </a:moveTo>
                <a:lnTo>
                  <a:pt x="3629027" y="0"/>
                </a:lnTo>
                <a:lnTo>
                  <a:pt x="3629027" y="4674391"/>
                </a:lnTo>
                <a:lnTo>
                  <a:pt x="0" y="467439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2420347" y="7504095"/>
            <a:ext cx="2134430" cy="2078401"/>
          </a:xfrm>
          <a:custGeom>
            <a:avLst/>
            <a:gdLst/>
            <a:ahLst/>
            <a:cxnLst/>
            <a:rect r="r" b="b" t="t" l="l"/>
            <a:pathLst>
              <a:path h="2078401" w="2134430">
                <a:moveTo>
                  <a:pt x="0" y="0"/>
                </a:moveTo>
                <a:lnTo>
                  <a:pt x="2134430" y="0"/>
                </a:lnTo>
                <a:lnTo>
                  <a:pt x="2134430" y="2078402"/>
                </a:lnTo>
                <a:lnTo>
                  <a:pt x="0" y="207840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2420197" y="5890805"/>
            <a:ext cx="2134430" cy="2078401"/>
          </a:xfrm>
          <a:custGeom>
            <a:avLst/>
            <a:gdLst/>
            <a:ahLst/>
            <a:cxnLst/>
            <a:rect r="r" b="b" t="t" l="l"/>
            <a:pathLst>
              <a:path h="2078401" w="2134430">
                <a:moveTo>
                  <a:pt x="0" y="0"/>
                </a:moveTo>
                <a:lnTo>
                  <a:pt x="2134430" y="0"/>
                </a:lnTo>
                <a:lnTo>
                  <a:pt x="2134430" y="2078401"/>
                </a:lnTo>
                <a:lnTo>
                  <a:pt x="0" y="20784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2420197" y="4263644"/>
            <a:ext cx="2134430" cy="2078401"/>
          </a:xfrm>
          <a:custGeom>
            <a:avLst/>
            <a:gdLst/>
            <a:ahLst/>
            <a:cxnLst/>
            <a:rect r="r" b="b" t="t" l="l"/>
            <a:pathLst>
              <a:path h="2078401" w="2134430">
                <a:moveTo>
                  <a:pt x="0" y="0"/>
                </a:moveTo>
                <a:lnTo>
                  <a:pt x="2134430" y="0"/>
                </a:lnTo>
                <a:lnTo>
                  <a:pt x="2134430" y="2078401"/>
                </a:lnTo>
                <a:lnTo>
                  <a:pt x="0" y="20784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12420197" y="2631135"/>
            <a:ext cx="2134430" cy="2078401"/>
          </a:xfrm>
          <a:custGeom>
            <a:avLst/>
            <a:gdLst/>
            <a:ahLst/>
            <a:cxnLst/>
            <a:rect r="r" b="b" t="t" l="l"/>
            <a:pathLst>
              <a:path h="2078401" w="2134430">
                <a:moveTo>
                  <a:pt x="0" y="0"/>
                </a:moveTo>
                <a:lnTo>
                  <a:pt x="2134430" y="0"/>
                </a:lnTo>
                <a:lnTo>
                  <a:pt x="2134430" y="2078401"/>
                </a:lnTo>
                <a:lnTo>
                  <a:pt x="0" y="20784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true" flipV="false" rot="-1808286">
            <a:off x="11295101" y="1358570"/>
            <a:ext cx="1640935" cy="1214292"/>
          </a:xfrm>
          <a:custGeom>
            <a:avLst/>
            <a:gdLst/>
            <a:ahLst/>
            <a:cxnLst/>
            <a:rect r="r" b="b" t="t" l="l"/>
            <a:pathLst>
              <a:path h="1214292" w="1640935">
                <a:moveTo>
                  <a:pt x="1640935" y="0"/>
                </a:moveTo>
                <a:lnTo>
                  <a:pt x="0" y="0"/>
                </a:lnTo>
                <a:lnTo>
                  <a:pt x="0" y="1214292"/>
                </a:lnTo>
                <a:lnTo>
                  <a:pt x="1640935" y="1214292"/>
                </a:lnTo>
                <a:lnTo>
                  <a:pt x="1640935"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5" id="15"/>
          <p:cNvSpPr txBox="true"/>
          <p:nvPr/>
        </p:nvSpPr>
        <p:spPr>
          <a:xfrm rot="0">
            <a:off x="1925338" y="3929320"/>
            <a:ext cx="6675089" cy="1154790"/>
          </a:xfrm>
          <a:prstGeom prst="rect">
            <a:avLst/>
          </a:prstGeom>
        </p:spPr>
        <p:txBody>
          <a:bodyPr anchor="t" rtlCol="false" tIns="0" lIns="0" bIns="0" rIns="0">
            <a:spAutoFit/>
          </a:bodyPr>
          <a:lstStyle/>
          <a:p>
            <a:pPr algn="l">
              <a:lnSpc>
                <a:spcPts val="8519"/>
              </a:lnSpc>
            </a:pPr>
            <a:r>
              <a:rPr lang="en-US" sz="8783">
                <a:solidFill>
                  <a:srgbClr val="000000"/>
                </a:solidFill>
                <a:latin typeface="BM Hanna"/>
              </a:rPr>
              <a:t>DEFINISI</a:t>
            </a:r>
          </a:p>
        </p:txBody>
      </p:sp>
      <p:sp>
        <p:nvSpPr>
          <p:cNvPr name="TextBox 16" id="16"/>
          <p:cNvSpPr txBox="true"/>
          <p:nvPr/>
        </p:nvSpPr>
        <p:spPr>
          <a:xfrm rot="0">
            <a:off x="2115940" y="5274270"/>
            <a:ext cx="7218662" cy="3776650"/>
          </a:xfrm>
          <a:prstGeom prst="rect">
            <a:avLst/>
          </a:prstGeom>
        </p:spPr>
        <p:txBody>
          <a:bodyPr anchor="t" rtlCol="false" tIns="0" lIns="0" bIns="0" rIns="0">
            <a:spAutoFit/>
          </a:bodyPr>
          <a:lstStyle/>
          <a:p>
            <a:pPr algn="just">
              <a:lnSpc>
                <a:spcPts val="4313"/>
              </a:lnSpc>
            </a:pPr>
            <a:r>
              <a:rPr lang="en-US" sz="2875">
                <a:solidFill>
                  <a:srgbClr val="000000"/>
                </a:solidFill>
                <a:latin typeface="Canva Sans"/>
              </a:rPr>
              <a:t>Stack atau dalam Bahasa Indonesia diartikan tumpukan, adalah struktur data linier yang mengikuti prinsip </a:t>
            </a:r>
            <a:r>
              <a:rPr lang="en-US" sz="2875">
                <a:solidFill>
                  <a:srgbClr val="000000"/>
                </a:solidFill>
                <a:latin typeface="Canva Sans Bold"/>
              </a:rPr>
              <a:t>Last In First Out (LIFO) </a:t>
            </a:r>
            <a:r>
              <a:rPr lang="en-US" sz="2875">
                <a:solidFill>
                  <a:srgbClr val="000000"/>
                </a:solidFill>
                <a:latin typeface="Canva Sans"/>
              </a:rPr>
              <a:t>artinya data terakhir masuk akan menjadi data yang pertama keluar, seperti halnya mengambil baju dari tumpukan di lemari</a:t>
            </a:r>
          </a:p>
        </p:txBody>
      </p:sp>
      <p:sp>
        <p:nvSpPr>
          <p:cNvPr name="Freeform 17" id="17"/>
          <p:cNvSpPr/>
          <p:nvPr/>
        </p:nvSpPr>
        <p:spPr>
          <a:xfrm flipH="false" flipV="false" rot="-10318895">
            <a:off x="14891132" y="2347532"/>
            <a:ext cx="1640935" cy="1214292"/>
          </a:xfrm>
          <a:custGeom>
            <a:avLst/>
            <a:gdLst/>
            <a:ahLst/>
            <a:cxnLst/>
            <a:rect r="r" b="b" t="t" l="l"/>
            <a:pathLst>
              <a:path h="1214292" w="1640935">
                <a:moveTo>
                  <a:pt x="0" y="0"/>
                </a:moveTo>
                <a:lnTo>
                  <a:pt x="1640935" y="0"/>
                </a:lnTo>
                <a:lnTo>
                  <a:pt x="1640935" y="1214291"/>
                </a:lnTo>
                <a:lnTo>
                  <a:pt x="0" y="121429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8" id="18"/>
          <p:cNvSpPr txBox="true"/>
          <p:nvPr/>
        </p:nvSpPr>
        <p:spPr>
          <a:xfrm rot="0">
            <a:off x="10682777" y="736447"/>
            <a:ext cx="836795" cy="689280"/>
          </a:xfrm>
          <a:prstGeom prst="rect">
            <a:avLst/>
          </a:prstGeom>
        </p:spPr>
        <p:txBody>
          <a:bodyPr anchor="t" rtlCol="false" tIns="0" lIns="0" bIns="0" rIns="0">
            <a:spAutoFit/>
          </a:bodyPr>
          <a:lstStyle/>
          <a:p>
            <a:pPr algn="l">
              <a:lnSpc>
                <a:spcPts val="5075"/>
              </a:lnSpc>
            </a:pPr>
            <a:r>
              <a:rPr lang="en-US" sz="5232">
                <a:solidFill>
                  <a:srgbClr val="FFFFFF"/>
                </a:solidFill>
                <a:latin typeface="BM Hanna"/>
              </a:rPr>
              <a:t>IN</a:t>
            </a:r>
          </a:p>
        </p:txBody>
      </p:sp>
      <p:sp>
        <p:nvSpPr>
          <p:cNvPr name="TextBox 19" id="19"/>
          <p:cNvSpPr txBox="true"/>
          <p:nvPr/>
        </p:nvSpPr>
        <p:spPr>
          <a:xfrm rot="0">
            <a:off x="16011781" y="1276435"/>
            <a:ext cx="2276219" cy="689280"/>
          </a:xfrm>
          <a:prstGeom prst="rect">
            <a:avLst/>
          </a:prstGeom>
        </p:spPr>
        <p:txBody>
          <a:bodyPr anchor="t" rtlCol="false" tIns="0" lIns="0" bIns="0" rIns="0">
            <a:spAutoFit/>
          </a:bodyPr>
          <a:lstStyle/>
          <a:p>
            <a:pPr algn="l">
              <a:lnSpc>
                <a:spcPts val="5075"/>
              </a:lnSpc>
            </a:pPr>
            <a:r>
              <a:rPr lang="en-US" sz="5232">
                <a:solidFill>
                  <a:srgbClr val="FFFFFF"/>
                </a:solidFill>
                <a:latin typeface="BM Hanna"/>
              </a:rPr>
              <a:t>OUT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1639955" y="1316867"/>
            <a:ext cx="14706373" cy="7615035"/>
            <a:chOff x="0" y="0"/>
            <a:chExt cx="3873284" cy="2005606"/>
          </a:xfrm>
        </p:grpSpPr>
        <p:sp>
          <p:nvSpPr>
            <p:cNvPr name="Freeform 4" id="4"/>
            <p:cNvSpPr/>
            <p:nvPr/>
          </p:nvSpPr>
          <p:spPr>
            <a:xfrm flipH="false" flipV="false" rot="0">
              <a:off x="0" y="0"/>
              <a:ext cx="3873284" cy="2005606"/>
            </a:xfrm>
            <a:custGeom>
              <a:avLst/>
              <a:gdLst/>
              <a:ahLst/>
              <a:cxnLst/>
              <a:rect r="r" b="b" t="t" l="l"/>
              <a:pathLst>
                <a:path h="2005606" w="3873284">
                  <a:moveTo>
                    <a:pt x="22110" y="0"/>
                  </a:moveTo>
                  <a:lnTo>
                    <a:pt x="3851173" y="0"/>
                  </a:lnTo>
                  <a:cubicBezTo>
                    <a:pt x="3863385" y="0"/>
                    <a:pt x="3873284" y="9899"/>
                    <a:pt x="3873284" y="22110"/>
                  </a:cubicBezTo>
                  <a:lnTo>
                    <a:pt x="3873284" y="1983496"/>
                  </a:lnTo>
                  <a:cubicBezTo>
                    <a:pt x="3873284" y="1995707"/>
                    <a:pt x="3863385" y="2005606"/>
                    <a:pt x="3851173" y="2005606"/>
                  </a:cubicBezTo>
                  <a:lnTo>
                    <a:pt x="22110" y="2005606"/>
                  </a:lnTo>
                  <a:cubicBezTo>
                    <a:pt x="9899" y="2005606"/>
                    <a:pt x="0" y="1995707"/>
                    <a:pt x="0" y="1983496"/>
                  </a:cubicBezTo>
                  <a:lnTo>
                    <a:pt x="0" y="22110"/>
                  </a:lnTo>
                  <a:cubicBezTo>
                    <a:pt x="0" y="9899"/>
                    <a:pt x="9899" y="0"/>
                    <a:pt x="22110" y="0"/>
                  </a:cubicBezTo>
                  <a:close/>
                </a:path>
              </a:pathLst>
            </a:custGeom>
            <a:solidFill>
              <a:srgbClr val="FFCE32"/>
            </a:solidFill>
          </p:spPr>
        </p:sp>
        <p:sp>
          <p:nvSpPr>
            <p:cNvPr name="TextBox 5" id="5"/>
            <p:cNvSpPr txBox="true"/>
            <p:nvPr/>
          </p:nvSpPr>
          <p:spPr>
            <a:xfrm>
              <a:off x="0" y="-57150"/>
              <a:ext cx="3873284" cy="2062756"/>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false" flipV="false" rot="0">
            <a:off x="-804370" y="5459060"/>
            <a:ext cx="4888650" cy="5793956"/>
          </a:xfrm>
          <a:custGeom>
            <a:avLst/>
            <a:gdLst/>
            <a:ahLst/>
            <a:cxnLst/>
            <a:rect r="r" b="b" t="t" l="l"/>
            <a:pathLst>
              <a:path h="5793956" w="4888650">
                <a:moveTo>
                  <a:pt x="0" y="0"/>
                </a:moveTo>
                <a:lnTo>
                  <a:pt x="4888650" y="0"/>
                </a:lnTo>
                <a:lnTo>
                  <a:pt x="4888650" y="5793956"/>
                </a:lnTo>
                <a:lnTo>
                  <a:pt x="0" y="57939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0">
            <a:off x="12874066" y="5459060"/>
            <a:ext cx="5130568" cy="5162836"/>
          </a:xfrm>
          <a:custGeom>
            <a:avLst/>
            <a:gdLst/>
            <a:ahLst/>
            <a:cxnLst/>
            <a:rect r="r" b="b" t="t" l="l"/>
            <a:pathLst>
              <a:path h="5162836" w="5130568">
                <a:moveTo>
                  <a:pt x="5130569" y="0"/>
                </a:moveTo>
                <a:lnTo>
                  <a:pt x="0" y="0"/>
                </a:lnTo>
                <a:lnTo>
                  <a:pt x="0" y="5162836"/>
                </a:lnTo>
                <a:lnTo>
                  <a:pt x="5130569" y="5162836"/>
                </a:lnTo>
                <a:lnTo>
                  <a:pt x="513056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10653888" y="346613"/>
            <a:ext cx="2431158" cy="1940506"/>
          </a:xfrm>
          <a:custGeom>
            <a:avLst/>
            <a:gdLst/>
            <a:ahLst/>
            <a:cxnLst/>
            <a:rect r="r" b="b" t="t" l="l"/>
            <a:pathLst>
              <a:path h="1940506" w="2431158">
                <a:moveTo>
                  <a:pt x="2431158" y="0"/>
                </a:moveTo>
                <a:lnTo>
                  <a:pt x="0" y="0"/>
                </a:lnTo>
                <a:lnTo>
                  <a:pt x="0" y="1940507"/>
                </a:lnTo>
                <a:lnTo>
                  <a:pt x="2431158" y="1940507"/>
                </a:lnTo>
                <a:lnTo>
                  <a:pt x="2431158"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206386">
            <a:off x="4654001" y="7810299"/>
            <a:ext cx="3532423" cy="3940837"/>
          </a:xfrm>
          <a:custGeom>
            <a:avLst/>
            <a:gdLst/>
            <a:ahLst/>
            <a:cxnLst/>
            <a:rect r="r" b="b" t="t" l="l"/>
            <a:pathLst>
              <a:path h="3940837" w="3532423">
                <a:moveTo>
                  <a:pt x="0" y="0"/>
                </a:moveTo>
                <a:lnTo>
                  <a:pt x="3532423" y="0"/>
                </a:lnTo>
                <a:lnTo>
                  <a:pt x="3532423" y="3940837"/>
                </a:lnTo>
                <a:lnTo>
                  <a:pt x="0" y="39408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3490253" y="-207840"/>
            <a:ext cx="5440240" cy="4114800"/>
          </a:xfrm>
          <a:custGeom>
            <a:avLst/>
            <a:gdLst/>
            <a:ahLst/>
            <a:cxnLst/>
            <a:rect r="r" b="b" t="t" l="l"/>
            <a:pathLst>
              <a:path h="4114800" w="5440240">
                <a:moveTo>
                  <a:pt x="0" y="0"/>
                </a:moveTo>
                <a:lnTo>
                  <a:pt x="5440240" y="0"/>
                </a:lnTo>
                <a:lnTo>
                  <a:pt x="5440240"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3371254" y="2424001"/>
            <a:ext cx="10769782" cy="5616477"/>
          </a:xfrm>
          <a:prstGeom prst="rect">
            <a:avLst/>
          </a:prstGeom>
        </p:spPr>
        <p:txBody>
          <a:bodyPr anchor="t" rtlCol="false" tIns="0" lIns="0" bIns="0" rIns="0">
            <a:spAutoFit/>
          </a:bodyPr>
          <a:lstStyle/>
          <a:p>
            <a:pPr algn="ctr">
              <a:lnSpc>
                <a:spcPts val="5990"/>
              </a:lnSpc>
            </a:pPr>
            <a:r>
              <a:rPr lang="en-US" sz="4278">
                <a:solidFill>
                  <a:srgbClr val="000000"/>
                </a:solidFill>
                <a:latin typeface="BM Hanna"/>
              </a:rPr>
              <a:t>IMPLEMENTASI ARRAY</a:t>
            </a:r>
          </a:p>
          <a:p>
            <a:pPr algn="just">
              <a:lnSpc>
                <a:spcPts val="4870"/>
              </a:lnSpc>
            </a:pPr>
            <a:r>
              <a:rPr lang="en-US" sz="3478">
                <a:solidFill>
                  <a:srgbClr val="000000"/>
                </a:solidFill>
                <a:latin typeface="Glacial Indifference"/>
              </a:rPr>
              <a:t>A</a:t>
            </a:r>
            <a:r>
              <a:rPr lang="en-US" sz="3478">
                <a:solidFill>
                  <a:srgbClr val="000000"/>
                </a:solidFill>
                <a:latin typeface="Glacial Indifference"/>
              </a:rPr>
              <a:t>rray adalah salah satu implementasi dari stack yang paling sederhana dan menawarkan akses acak ke pengguna berdasarkan indeks. Kelebihan dari implementasi stack menggunakan array adalah mudah untuk di plementasikan. Dan kekurangngnya adalah tidak terlalu dinamis.Pasalnya hal itu tidak tumbuh dan menyusut,tergantung kebutuhan dan proses.</a:t>
            </a:r>
          </a:p>
          <a:p>
            <a:pPr algn="ctr">
              <a:lnSpc>
                <a:spcPts val="487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7866158" y="1028700"/>
            <a:ext cx="9393142" cy="9865952"/>
            <a:chOff x="0" y="0"/>
            <a:chExt cx="2473914" cy="2598440"/>
          </a:xfrm>
        </p:grpSpPr>
        <p:sp>
          <p:nvSpPr>
            <p:cNvPr name="Freeform 4" id="4"/>
            <p:cNvSpPr/>
            <p:nvPr/>
          </p:nvSpPr>
          <p:spPr>
            <a:xfrm flipH="false" flipV="false" rot="0">
              <a:off x="0" y="0"/>
              <a:ext cx="2473914" cy="2598440"/>
            </a:xfrm>
            <a:custGeom>
              <a:avLst/>
              <a:gdLst/>
              <a:ahLst/>
              <a:cxnLst/>
              <a:rect r="r" b="b" t="t" l="l"/>
              <a:pathLst>
                <a:path h="2598440" w="2473914">
                  <a:moveTo>
                    <a:pt x="34617" y="0"/>
                  </a:moveTo>
                  <a:lnTo>
                    <a:pt x="2439297" y="0"/>
                  </a:lnTo>
                  <a:cubicBezTo>
                    <a:pt x="2458415" y="0"/>
                    <a:pt x="2473914" y="15498"/>
                    <a:pt x="2473914" y="34617"/>
                  </a:cubicBezTo>
                  <a:lnTo>
                    <a:pt x="2473914" y="2563823"/>
                  </a:lnTo>
                  <a:cubicBezTo>
                    <a:pt x="2473914" y="2582942"/>
                    <a:pt x="2458415" y="2598440"/>
                    <a:pt x="2439297" y="2598440"/>
                  </a:cubicBezTo>
                  <a:lnTo>
                    <a:pt x="34617" y="2598440"/>
                  </a:lnTo>
                  <a:cubicBezTo>
                    <a:pt x="15498" y="2598440"/>
                    <a:pt x="0" y="2582942"/>
                    <a:pt x="0" y="2563823"/>
                  </a:cubicBezTo>
                  <a:lnTo>
                    <a:pt x="0" y="34617"/>
                  </a:lnTo>
                  <a:cubicBezTo>
                    <a:pt x="0" y="15498"/>
                    <a:pt x="15498" y="0"/>
                    <a:pt x="34617" y="0"/>
                  </a:cubicBezTo>
                  <a:close/>
                </a:path>
              </a:pathLst>
            </a:custGeom>
            <a:solidFill>
              <a:srgbClr val="FFCE32"/>
            </a:solidFill>
          </p:spPr>
        </p:sp>
        <p:sp>
          <p:nvSpPr>
            <p:cNvPr name="TextBox 5" id="5"/>
            <p:cNvSpPr txBox="true"/>
            <p:nvPr/>
          </p:nvSpPr>
          <p:spPr>
            <a:xfrm>
              <a:off x="0" y="-57150"/>
              <a:ext cx="2473914" cy="2655590"/>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true" flipV="false" rot="0">
            <a:off x="-514876" y="-476841"/>
            <a:ext cx="5252464" cy="5620341"/>
          </a:xfrm>
          <a:custGeom>
            <a:avLst/>
            <a:gdLst/>
            <a:ahLst/>
            <a:cxnLst/>
            <a:rect r="r" b="b" t="t" l="l"/>
            <a:pathLst>
              <a:path h="5620341" w="5252464">
                <a:moveTo>
                  <a:pt x="5252465" y="0"/>
                </a:moveTo>
                <a:lnTo>
                  <a:pt x="0" y="0"/>
                </a:lnTo>
                <a:lnTo>
                  <a:pt x="0" y="5620341"/>
                </a:lnTo>
                <a:lnTo>
                  <a:pt x="5252465" y="5620341"/>
                </a:lnTo>
                <a:lnTo>
                  <a:pt x="525246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905129" y="9040148"/>
            <a:ext cx="7315200" cy="1981754"/>
          </a:xfrm>
          <a:custGeom>
            <a:avLst/>
            <a:gdLst/>
            <a:ahLst/>
            <a:cxnLst/>
            <a:rect r="r" b="b" t="t" l="l"/>
            <a:pathLst>
              <a:path h="1981754" w="7315200">
                <a:moveTo>
                  <a:pt x="0" y="0"/>
                </a:moveTo>
                <a:lnTo>
                  <a:pt x="7315200" y="0"/>
                </a:lnTo>
                <a:lnTo>
                  <a:pt x="7315200" y="1981754"/>
                </a:lnTo>
                <a:lnTo>
                  <a:pt x="0" y="19817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130811" y="-476841"/>
            <a:ext cx="4826211" cy="4220741"/>
          </a:xfrm>
          <a:custGeom>
            <a:avLst/>
            <a:gdLst/>
            <a:ahLst/>
            <a:cxnLst/>
            <a:rect r="r" b="b" t="t" l="l"/>
            <a:pathLst>
              <a:path h="4220741" w="4826211">
                <a:moveTo>
                  <a:pt x="0" y="0"/>
                </a:moveTo>
                <a:lnTo>
                  <a:pt x="4826211" y="0"/>
                </a:lnTo>
                <a:lnTo>
                  <a:pt x="4826211" y="4220741"/>
                </a:lnTo>
                <a:lnTo>
                  <a:pt x="0" y="42207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1028700" y="3233716"/>
            <a:ext cx="7417778" cy="8276460"/>
          </a:xfrm>
          <a:custGeom>
            <a:avLst/>
            <a:gdLst/>
            <a:ahLst/>
            <a:cxnLst/>
            <a:rect r="r" b="b" t="t" l="l"/>
            <a:pathLst>
              <a:path h="8276460" w="7417778">
                <a:moveTo>
                  <a:pt x="7417778" y="0"/>
                </a:moveTo>
                <a:lnTo>
                  <a:pt x="0" y="0"/>
                </a:lnTo>
                <a:lnTo>
                  <a:pt x="0" y="8276460"/>
                </a:lnTo>
                <a:lnTo>
                  <a:pt x="7417778" y="8276460"/>
                </a:lnTo>
                <a:lnTo>
                  <a:pt x="7417778"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true" flipV="false" rot="0">
            <a:off x="5809230" y="4749467"/>
            <a:ext cx="2431158" cy="1940506"/>
          </a:xfrm>
          <a:custGeom>
            <a:avLst/>
            <a:gdLst/>
            <a:ahLst/>
            <a:cxnLst/>
            <a:rect r="r" b="b" t="t" l="l"/>
            <a:pathLst>
              <a:path h="1940506" w="2431158">
                <a:moveTo>
                  <a:pt x="2431159" y="0"/>
                </a:moveTo>
                <a:lnTo>
                  <a:pt x="0" y="0"/>
                </a:lnTo>
                <a:lnTo>
                  <a:pt x="0" y="1940506"/>
                </a:lnTo>
                <a:lnTo>
                  <a:pt x="2431159" y="1940506"/>
                </a:lnTo>
                <a:lnTo>
                  <a:pt x="2431159"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8482315" y="1813237"/>
            <a:ext cx="7777125" cy="1930663"/>
          </a:xfrm>
          <a:prstGeom prst="rect">
            <a:avLst/>
          </a:prstGeom>
        </p:spPr>
        <p:txBody>
          <a:bodyPr anchor="t" rtlCol="false" tIns="0" lIns="0" bIns="0" rIns="0">
            <a:spAutoFit/>
          </a:bodyPr>
          <a:lstStyle/>
          <a:p>
            <a:pPr algn="l">
              <a:lnSpc>
                <a:spcPts val="7395"/>
              </a:lnSpc>
            </a:pPr>
            <a:r>
              <a:rPr lang="en-US" sz="7623">
                <a:solidFill>
                  <a:srgbClr val="000000"/>
                </a:solidFill>
                <a:latin typeface="BM Hanna"/>
              </a:rPr>
              <a:t>IMPLEMENTASI : LINKED LIST</a:t>
            </a:r>
          </a:p>
        </p:txBody>
      </p:sp>
      <p:sp>
        <p:nvSpPr>
          <p:cNvPr name="TextBox 12" id="12"/>
          <p:cNvSpPr txBox="true"/>
          <p:nvPr/>
        </p:nvSpPr>
        <p:spPr>
          <a:xfrm rot="0">
            <a:off x="8620463" y="4026823"/>
            <a:ext cx="7599867" cy="5013325"/>
          </a:xfrm>
          <a:prstGeom prst="rect">
            <a:avLst/>
          </a:prstGeom>
        </p:spPr>
        <p:txBody>
          <a:bodyPr anchor="t" rtlCol="false" tIns="0" lIns="0" bIns="0" rIns="0">
            <a:spAutoFit/>
          </a:bodyPr>
          <a:lstStyle/>
          <a:p>
            <a:pPr algn="just">
              <a:lnSpc>
                <a:spcPts val="2674"/>
              </a:lnSpc>
            </a:pPr>
            <a:r>
              <a:rPr lang="en-US" sz="2499">
                <a:solidFill>
                  <a:srgbClr val="000000"/>
                </a:solidFill>
                <a:latin typeface="Canva Sans Italics"/>
              </a:rPr>
              <a:t>Operasi dasar dari stack</a:t>
            </a:r>
            <a:r>
              <a:rPr lang="en-US" sz="2499">
                <a:solidFill>
                  <a:srgbClr val="000000"/>
                </a:solidFill>
                <a:latin typeface="Canva Sans"/>
              </a:rPr>
              <a:t> adalah menambahkan data (</a:t>
            </a:r>
            <a:r>
              <a:rPr lang="en-US" sz="2499">
                <a:solidFill>
                  <a:srgbClr val="000000"/>
                </a:solidFill>
                <a:latin typeface="Canva Sans Bold"/>
              </a:rPr>
              <a:t>push</a:t>
            </a:r>
            <a:r>
              <a:rPr lang="en-US" sz="2499">
                <a:solidFill>
                  <a:srgbClr val="000000"/>
                </a:solidFill>
                <a:latin typeface="Canva Sans"/>
              </a:rPr>
              <a:t>) dan menghapus data (</a:t>
            </a:r>
            <a:r>
              <a:rPr lang="en-US" sz="2499">
                <a:solidFill>
                  <a:srgbClr val="000000"/>
                </a:solidFill>
                <a:latin typeface="Canva Sans Bold"/>
              </a:rPr>
              <a:t>pop</a:t>
            </a:r>
            <a:r>
              <a:rPr lang="en-US" sz="2499">
                <a:solidFill>
                  <a:srgbClr val="000000"/>
                </a:solidFill>
                <a:latin typeface="Canva Sans"/>
              </a:rPr>
              <a:t>). </a:t>
            </a:r>
          </a:p>
          <a:p>
            <a:pPr algn="just">
              <a:lnSpc>
                <a:spcPts val="2674"/>
              </a:lnSpc>
            </a:pPr>
          </a:p>
          <a:p>
            <a:pPr algn="just">
              <a:lnSpc>
                <a:spcPts val="2674"/>
              </a:lnSpc>
            </a:pPr>
            <a:r>
              <a:rPr lang="en-US" sz="2499">
                <a:solidFill>
                  <a:srgbClr val="000000"/>
                </a:solidFill>
                <a:latin typeface="Canva Sans"/>
              </a:rPr>
              <a:t>D</a:t>
            </a:r>
            <a:r>
              <a:rPr lang="en-US" sz="2499">
                <a:solidFill>
                  <a:srgbClr val="000000"/>
                </a:solidFill>
                <a:latin typeface="Canva Sans"/>
              </a:rPr>
              <a:t>engan menggunakan </a:t>
            </a:r>
            <a:r>
              <a:rPr lang="en-US" sz="2499">
                <a:solidFill>
                  <a:srgbClr val="000000"/>
                </a:solidFill>
                <a:latin typeface="Canva Sans Bold"/>
              </a:rPr>
              <a:t>linked list</a:t>
            </a:r>
            <a:r>
              <a:rPr lang="en-US" sz="2499">
                <a:solidFill>
                  <a:srgbClr val="000000"/>
                </a:solidFill>
                <a:latin typeface="Canva Sans"/>
              </a:rPr>
              <a:t>, operasi </a:t>
            </a:r>
            <a:r>
              <a:rPr lang="en-US" sz="2499">
                <a:solidFill>
                  <a:srgbClr val="000000"/>
                </a:solidFill>
                <a:latin typeface="Canva Sans Bold"/>
              </a:rPr>
              <a:t>push</a:t>
            </a:r>
            <a:r>
              <a:rPr lang="en-US" sz="2499">
                <a:solidFill>
                  <a:srgbClr val="000000"/>
                </a:solidFill>
                <a:latin typeface="Canva Sans"/>
              </a:rPr>
              <a:t> bisa </a:t>
            </a:r>
            <a:r>
              <a:rPr lang="en-US" sz="2499">
                <a:solidFill>
                  <a:srgbClr val="000000"/>
                </a:solidFill>
                <a:latin typeface="Canva Sans Italics"/>
              </a:rPr>
              <a:t>diganti</a:t>
            </a:r>
            <a:r>
              <a:rPr lang="en-US" sz="2499">
                <a:solidFill>
                  <a:srgbClr val="000000"/>
                </a:solidFill>
                <a:latin typeface="Canva Sans"/>
              </a:rPr>
              <a:t> dengan metode </a:t>
            </a:r>
            <a:r>
              <a:rPr lang="en-US" sz="2499">
                <a:solidFill>
                  <a:srgbClr val="000000"/>
                </a:solidFill>
                <a:latin typeface="Canva Sans Bold"/>
              </a:rPr>
              <a:t>addAtFront</a:t>
            </a:r>
            <a:r>
              <a:rPr lang="en-US" sz="2499">
                <a:solidFill>
                  <a:srgbClr val="000000"/>
                </a:solidFill>
                <a:latin typeface="Canva Sans"/>
              </a:rPr>
              <a:t> dan operasi </a:t>
            </a:r>
            <a:r>
              <a:rPr lang="en-US" sz="2499">
                <a:solidFill>
                  <a:srgbClr val="000000"/>
                </a:solidFill>
                <a:latin typeface="Canva Sans Bold"/>
              </a:rPr>
              <a:t>pop</a:t>
            </a:r>
            <a:r>
              <a:rPr lang="en-US" sz="2499">
                <a:solidFill>
                  <a:srgbClr val="000000"/>
                </a:solidFill>
                <a:latin typeface="Canva Sans"/>
              </a:rPr>
              <a:t> bisa diganti dengan fungsi yang menghapus </a:t>
            </a:r>
            <a:r>
              <a:rPr lang="en-US" sz="2499">
                <a:solidFill>
                  <a:srgbClr val="000000"/>
                </a:solidFill>
                <a:latin typeface="Canva Sans Bold"/>
              </a:rPr>
              <a:t>node depan dari linked list</a:t>
            </a:r>
            <a:r>
              <a:rPr lang="en-US" sz="2499">
                <a:solidFill>
                  <a:srgbClr val="000000"/>
                </a:solidFill>
                <a:latin typeface="Canva Sans"/>
              </a:rPr>
              <a:t>.</a:t>
            </a:r>
          </a:p>
          <a:p>
            <a:pPr algn="just">
              <a:lnSpc>
                <a:spcPts val="2674"/>
              </a:lnSpc>
            </a:pPr>
          </a:p>
          <a:p>
            <a:pPr algn="just">
              <a:lnSpc>
                <a:spcPts val="2674"/>
              </a:lnSpc>
            </a:pPr>
            <a:r>
              <a:rPr lang="en-US" sz="2499">
                <a:solidFill>
                  <a:srgbClr val="000000"/>
                </a:solidFill>
                <a:latin typeface="Canva Sans"/>
              </a:rPr>
              <a:t>Kelebihan dari implementasi stack menggunakan </a:t>
            </a:r>
            <a:r>
              <a:rPr lang="en-US" sz="2499">
                <a:solidFill>
                  <a:srgbClr val="000000"/>
                </a:solidFill>
                <a:latin typeface="Canva Sans Italics"/>
              </a:rPr>
              <a:t>linked list</a:t>
            </a:r>
            <a:r>
              <a:rPr lang="en-US" sz="2499">
                <a:solidFill>
                  <a:srgbClr val="000000"/>
                </a:solidFill>
                <a:latin typeface="Canva Sans"/>
              </a:rPr>
              <a:t> adalah dapat </a:t>
            </a:r>
            <a:r>
              <a:rPr lang="en-US" sz="2499">
                <a:solidFill>
                  <a:srgbClr val="000000"/>
                </a:solidFill>
                <a:latin typeface="Canva Sans Bold"/>
              </a:rPr>
              <a:t>bertambah dan berkurang sesuai dengan kebutuhan saat runtime. </a:t>
            </a:r>
            <a:r>
              <a:rPr lang="en-US" sz="2499">
                <a:solidFill>
                  <a:srgbClr val="000000"/>
                </a:solidFill>
                <a:latin typeface="Canva Sans"/>
              </a:rPr>
              <a:t>Sementara kekurangannya adalah </a:t>
            </a:r>
            <a:r>
              <a:rPr lang="en-US" sz="2499">
                <a:solidFill>
                  <a:srgbClr val="000000"/>
                </a:solidFill>
                <a:latin typeface="Canva Sans Bold"/>
              </a:rPr>
              <a:t>harus membutuhkan memori ekstra karena ada pointer di dalamnya</a:t>
            </a:r>
            <a:r>
              <a:rPr lang="en-US" sz="2499">
                <a:solidFill>
                  <a:srgbClr val="000000"/>
                </a:solidFill>
                <a:latin typeface="Canva Sans"/>
              </a:rPr>
              <a:t>.</a:t>
            </a:r>
          </a:p>
          <a:p>
            <a:pPr algn="just">
              <a:lnSpc>
                <a:spcPts val="2674"/>
              </a:lnSpc>
            </a:pPr>
          </a:p>
        </p:txBody>
      </p:sp>
      <p:sp>
        <p:nvSpPr>
          <p:cNvPr name="TextBox 13" id="13"/>
          <p:cNvSpPr txBox="true"/>
          <p:nvPr/>
        </p:nvSpPr>
        <p:spPr>
          <a:xfrm rot="0">
            <a:off x="1028700" y="7400521"/>
            <a:ext cx="5996110" cy="1346200"/>
          </a:xfrm>
          <a:prstGeom prst="rect">
            <a:avLst/>
          </a:prstGeom>
        </p:spPr>
        <p:txBody>
          <a:bodyPr anchor="t" rtlCol="false" tIns="0" lIns="0" bIns="0" rIns="0">
            <a:spAutoFit/>
          </a:bodyPr>
          <a:lstStyle/>
          <a:p>
            <a:pPr algn="just">
              <a:lnSpc>
                <a:spcPts val="2674"/>
              </a:lnSpc>
            </a:pPr>
            <a:r>
              <a:rPr lang="en-US" sz="2499">
                <a:solidFill>
                  <a:srgbClr val="000000"/>
                </a:solidFill>
                <a:latin typeface="Canva Sans Italics"/>
              </a:rPr>
              <a:t>Masih sama seperti array, linked list juga dapat digunakan bahasa pemrograman seperti C, </a:t>
            </a:r>
            <a:r>
              <a:rPr lang="en-US" sz="2499" u="sng">
                <a:solidFill>
                  <a:srgbClr val="000000"/>
                </a:solidFill>
                <a:latin typeface="Canva Sans Italics"/>
                <a:hlinkClick r:id="rId13" tooltip="https://glints.com/id/lowongan/dasar-bahasa-pemrograman-c-pp/"/>
              </a:rPr>
              <a:t>C++</a:t>
            </a:r>
            <a:r>
              <a:rPr lang="en-US" sz="2499">
                <a:solidFill>
                  <a:srgbClr val="000000"/>
                </a:solidFill>
                <a:latin typeface="Canva Sans Italics"/>
              </a:rPr>
              <a:t>, Java, Phyton, dan C#.</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7485207" y="1028700"/>
            <a:ext cx="10534934" cy="8229600"/>
            <a:chOff x="0" y="0"/>
            <a:chExt cx="2774633" cy="2167467"/>
          </a:xfrm>
        </p:grpSpPr>
        <p:sp>
          <p:nvSpPr>
            <p:cNvPr name="Freeform 4" id="4"/>
            <p:cNvSpPr/>
            <p:nvPr/>
          </p:nvSpPr>
          <p:spPr>
            <a:xfrm flipH="false" flipV="false" rot="0">
              <a:off x="0" y="0"/>
              <a:ext cx="2774633" cy="2167467"/>
            </a:xfrm>
            <a:custGeom>
              <a:avLst/>
              <a:gdLst/>
              <a:ahLst/>
              <a:cxnLst/>
              <a:rect r="r" b="b" t="t" l="l"/>
              <a:pathLst>
                <a:path h="2167467" w="2774633">
                  <a:moveTo>
                    <a:pt x="30865" y="0"/>
                  </a:moveTo>
                  <a:lnTo>
                    <a:pt x="2743768" y="0"/>
                  </a:lnTo>
                  <a:cubicBezTo>
                    <a:pt x="2751954" y="0"/>
                    <a:pt x="2759804" y="3252"/>
                    <a:pt x="2765593" y="9040"/>
                  </a:cubicBezTo>
                  <a:cubicBezTo>
                    <a:pt x="2771381" y="14828"/>
                    <a:pt x="2774633" y="22679"/>
                    <a:pt x="2774633" y="30865"/>
                  </a:cubicBezTo>
                  <a:lnTo>
                    <a:pt x="2774633" y="2136602"/>
                  </a:lnTo>
                  <a:cubicBezTo>
                    <a:pt x="2774633" y="2144788"/>
                    <a:pt x="2771381" y="2152638"/>
                    <a:pt x="2765593" y="2158427"/>
                  </a:cubicBezTo>
                  <a:cubicBezTo>
                    <a:pt x="2759804" y="2164215"/>
                    <a:pt x="2751954" y="2167467"/>
                    <a:pt x="2743768" y="2167467"/>
                  </a:cubicBezTo>
                  <a:lnTo>
                    <a:pt x="30865" y="2167467"/>
                  </a:lnTo>
                  <a:cubicBezTo>
                    <a:pt x="22679" y="2167467"/>
                    <a:pt x="14828" y="2164215"/>
                    <a:pt x="9040" y="2158427"/>
                  </a:cubicBezTo>
                  <a:cubicBezTo>
                    <a:pt x="3252" y="2152638"/>
                    <a:pt x="0" y="2144788"/>
                    <a:pt x="0" y="2136602"/>
                  </a:cubicBezTo>
                  <a:lnTo>
                    <a:pt x="0" y="30865"/>
                  </a:lnTo>
                  <a:cubicBezTo>
                    <a:pt x="0" y="22679"/>
                    <a:pt x="3252" y="14828"/>
                    <a:pt x="9040" y="9040"/>
                  </a:cubicBezTo>
                  <a:cubicBezTo>
                    <a:pt x="14828" y="3252"/>
                    <a:pt x="22679" y="0"/>
                    <a:pt x="30865" y="0"/>
                  </a:cubicBezTo>
                  <a:close/>
                </a:path>
              </a:pathLst>
            </a:custGeom>
            <a:solidFill>
              <a:srgbClr val="FFCE32"/>
            </a:solidFill>
          </p:spPr>
        </p:sp>
        <p:sp>
          <p:nvSpPr>
            <p:cNvPr name="TextBox 5" id="5"/>
            <p:cNvSpPr txBox="true"/>
            <p:nvPr/>
          </p:nvSpPr>
          <p:spPr>
            <a:xfrm>
              <a:off x="0" y="-57150"/>
              <a:ext cx="2774633" cy="2224617"/>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false" flipV="false" rot="0">
            <a:off x="2198639" y="169621"/>
            <a:ext cx="4335550" cy="3791636"/>
          </a:xfrm>
          <a:custGeom>
            <a:avLst/>
            <a:gdLst/>
            <a:ahLst/>
            <a:cxnLst/>
            <a:rect r="r" b="b" t="t" l="l"/>
            <a:pathLst>
              <a:path h="3791636" w="4335550">
                <a:moveTo>
                  <a:pt x="0" y="0"/>
                </a:moveTo>
                <a:lnTo>
                  <a:pt x="4335551" y="0"/>
                </a:lnTo>
                <a:lnTo>
                  <a:pt x="4335551" y="3791635"/>
                </a:lnTo>
                <a:lnTo>
                  <a:pt x="0" y="37916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68143" y="3474221"/>
            <a:ext cx="8002332" cy="8046221"/>
          </a:xfrm>
          <a:custGeom>
            <a:avLst/>
            <a:gdLst/>
            <a:ahLst/>
            <a:cxnLst/>
            <a:rect r="r" b="b" t="t" l="l"/>
            <a:pathLst>
              <a:path h="8046221" w="8002332">
                <a:moveTo>
                  <a:pt x="0" y="0"/>
                </a:moveTo>
                <a:lnTo>
                  <a:pt x="8002333" y="0"/>
                </a:lnTo>
                <a:lnTo>
                  <a:pt x="8002333" y="8046221"/>
                </a:lnTo>
                <a:lnTo>
                  <a:pt x="0" y="80462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6004350" y="-476467"/>
            <a:ext cx="2509900" cy="2649606"/>
          </a:xfrm>
          <a:custGeom>
            <a:avLst/>
            <a:gdLst/>
            <a:ahLst/>
            <a:cxnLst/>
            <a:rect r="r" b="b" t="t" l="l"/>
            <a:pathLst>
              <a:path h="2649606" w="2509900">
                <a:moveTo>
                  <a:pt x="0" y="0"/>
                </a:moveTo>
                <a:lnTo>
                  <a:pt x="2509900" y="0"/>
                </a:lnTo>
                <a:lnTo>
                  <a:pt x="2509900" y="2649606"/>
                </a:lnTo>
                <a:lnTo>
                  <a:pt x="0" y="264960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2000136" y="392164"/>
            <a:ext cx="4198776" cy="4114800"/>
          </a:xfrm>
          <a:custGeom>
            <a:avLst/>
            <a:gdLst/>
            <a:ahLst/>
            <a:cxnLst/>
            <a:rect r="r" b="b" t="t" l="l"/>
            <a:pathLst>
              <a:path h="4114800" w="4198776">
                <a:moveTo>
                  <a:pt x="0" y="0"/>
                </a:moveTo>
                <a:lnTo>
                  <a:pt x="4198775" y="0"/>
                </a:lnTo>
                <a:lnTo>
                  <a:pt x="4198775"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9293050" y="1409544"/>
            <a:ext cx="6919248" cy="1670066"/>
          </a:xfrm>
          <a:prstGeom prst="rect">
            <a:avLst/>
          </a:prstGeom>
        </p:spPr>
        <p:txBody>
          <a:bodyPr anchor="t" rtlCol="false" tIns="0" lIns="0" bIns="0" rIns="0">
            <a:spAutoFit/>
          </a:bodyPr>
          <a:lstStyle/>
          <a:p>
            <a:pPr algn="ctr">
              <a:lnSpc>
                <a:spcPts val="6432"/>
              </a:lnSpc>
            </a:pPr>
            <a:r>
              <a:rPr lang="en-US" sz="6630">
                <a:solidFill>
                  <a:srgbClr val="000000"/>
                </a:solidFill>
                <a:latin typeface="BM Hanna"/>
              </a:rPr>
              <a:t>JENIS JENIS OPERASI STACK</a:t>
            </a:r>
          </a:p>
        </p:txBody>
      </p:sp>
      <p:sp>
        <p:nvSpPr>
          <p:cNvPr name="TextBox 11" id="11"/>
          <p:cNvSpPr txBox="true"/>
          <p:nvPr/>
        </p:nvSpPr>
        <p:spPr>
          <a:xfrm rot="0">
            <a:off x="8106894" y="3455171"/>
            <a:ext cx="9637022" cy="5444783"/>
          </a:xfrm>
          <a:prstGeom prst="rect">
            <a:avLst/>
          </a:prstGeom>
        </p:spPr>
        <p:txBody>
          <a:bodyPr anchor="t" rtlCol="false" tIns="0" lIns="0" bIns="0" rIns="0">
            <a:spAutoFit/>
          </a:bodyPr>
          <a:lstStyle/>
          <a:p>
            <a:pPr algn="l">
              <a:lnSpc>
                <a:spcPts val="3350"/>
              </a:lnSpc>
            </a:pPr>
            <a:r>
              <a:rPr lang="en-US" sz="2769" spc="124">
                <a:solidFill>
                  <a:srgbClr val="000000"/>
                </a:solidFill>
                <a:latin typeface="Canva Sans"/>
              </a:rPr>
              <a:t>Berdasarkan kemampuan menyimpan data, struktur data stack dapat dibagi menjadi 2 jenis, yaitu: </a:t>
            </a:r>
          </a:p>
          <a:p>
            <a:pPr algn="l">
              <a:lnSpc>
                <a:spcPts val="3350"/>
              </a:lnSpc>
            </a:pPr>
            <a:r>
              <a:rPr lang="en-US" sz="2769" spc="124">
                <a:solidFill>
                  <a:srgbClr val="000000"/>
                </a:solidFill>
                <a:latin typeface="Canva Sans Bold"/>
              </a:rPr>
              <a:t>1. Register stack</a:t>
            </a:r>
          </a:p>
          <a:p>
            <a:pPr algn="l">
              <a:lnSpc>
                <a:spcPts val="3350"/>
              </a:lnSpc>
            </a:pPr>
            <a:r>
              <a:rPr lang="en-US" sz="2769" spc="124">
                <a:solidFill>
                  <a:srgbClr val="000000"/>
                </a:solidFill>
                <a:latin typeface="Canva Sans"/>
              </a:rPr>
              <a:t>Register stack merupakan stack yang hanya mampu menampung data dalam jumlah yang kecil. Kedalaman maksimum pada register stack cenderung dibatasi karena ukuran unit memorinya sangat kecil dibandingkan dengan memory stack.</a:t>
            </a:r>
          </a:p>
          <a:p>
            <a:pPr algn="l">
              <a:lnSpc>
                <a:spcPts val="3350"/>
              </a:lnSpc>
            </a:pPr>
            <a:r>
              <a:rPr lang="en-US" sz="2769" spc="124">
                <a:solidFill>
                  <a:srgbClr val="000000"/>
                </a:solidFill>
                <a:latin typeface="Canva Sans Bold"/>
              </a:rPr>
              <a:t>2. Memory stack</a:t>
            </a:r>
          </a:p>
          <a:p>
            <a:pPr algn="l">
              <a:lnSpc>
                <a:spcPts val="3350"/>
              </a:lnSpc>
            </a:pPr>
            <a:r>
              <a:rPr lang="en-US" sz="2769" spc="124">
                <a:solidFill>
                  <a:srgbClr val="000000"/>
                </a:solidFill>
                <a:latin typeface="Canva Sans"/>
              </a:rPr>
              <a:t>Pada stack jenis ini, kedalaman dari stack cukup fleksibel dan mampu menangani dalam dalam skala yang lebih besar dibandingkan jenis sebelumnya. </a:t>
            </a:r>
          </a:p>
          <a:p>
            <a:pPr algn="l">
              <a:lnSpc>
                <a:spcPts val="335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2498597" y="-108828"/>
            <a:ext cx="6582509" cy="10746953"/>
          </a:xfrm>
          <a:custGeom>
            <a:avLst/>
            <a:gdLst/>
            <a:ahLst/>
            <a:cxnLst/>
            <a:rect r="r" b="b" t="t" l="l"/>
            <a:pathLst>
              <a:path h="10746953" w="6582509">
                <a:moveTo>
                  <a:pt x="0" y="0"/>
                </a:moveTo>
                <a:lnTo>
                  <a:pt x="6582509" y="0"/>
                </a:lnTo>
                <a:lnTo>
                  <a:pt x="6582509" y="10746953"/>
                </a:lnTo>
                <a:lnTo>
                  <a:pt x="0" y="10746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97725">
            <a:off x="13679956" y="-1054879"/>
            <a:ext cx="4476702" cy="4994292"/>
          </a:xfrm>
          <a:custGeom>
            <a:avLst/>
            <a:gdLst/>
            <a:ahLst/>
            <a:cxnLst/>
            <a:rect r="r" b="b" t="t" l="l"/>
            <a:pathLst>
              <a:path h="4994292" w="4476702">
                <a:moveTo>
                  <a:pt x="0" y="0"/>
                </a:moveTo>
                <a:lnTo>
                  <a:pt x="4476701" y="0"/>
                </a:lnTo>
                <a:lnTo>
                  <a:pt x="4476701" y="4994292"/>
                </a:lnTo>
                <a:lnTo>
                  <a:pt x="0" y="49942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944550" y="2366363"/>
            <a:ext cx="5751911" cy="14071953"/>
          </a:xfrm>
          <a:custGeom>
            <a:avLst/>
            <a:gdLst/>
            <a:ahLst/>
            <a:cxnLst/>
            <a:rect r="r" b="b" t="t" l="l"/>
            <a:pathLst>
              <a:path h="14071953" w="5751911">
                <a:moveTo>
                  <a:pt x="0" y="0"/>
                </a:moveTo>
                <a:lnTo>
                  <a:pt x="5751911" y="0"/>
                </a:lnTo>
                <a:lnTo>
                  <a:pt x="5751911" y="14071954"/>
                </a:lnTo>
                <a:lnTo>
                  <a:pt x="0" y="140719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792658" y="5143500"/>
            <a:ext cx="4946577" cy="5519194"/>
          </a:xfrm>
          <a:custGeom>
            <a:avLst/>
            <a:gdLst/>
            <a:ahLst/>
            <a:cxnLst/>
            <a:rect r="r" b="b" t="t" l="l"/>
            <a:pathLst>
              <a:path h="5519194" w="4946577">
                <a:moveTo>
                  <a:pt x="4946577" y="0"/>
                </a:moveTo>
                <a:lnTo>
                  <a:pt x="0" y="0"/>
                </a:lnTo>
                <a:lnTo>
                  <a:pt x="0" y="5519194"/>
                </a:lnTo>
                <a:lnTo>
                  <a:pt x="4946577" y="5519194"/>
                </a:lnTo>
                <a:lnTo>
                  <a:pt x="4946577"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false" rot="0">
            <a:off x="11066058" y="4957733"/>
            <a:ext cx="6322410" cy="7438130"/>
          </a:xfrm>
          <a:custGeom>
            <a:avLst/>
            <a:gdLst/>
            <a:ahLst/>
            <a:cxnLst/>
            <a:rect r="r" b="b" t="t" l="l"/>
            <a:pathLst>
              <a:path h="7438130" w="6322410">
                <a:moveTo>
                  <a:pt x="6322410" y="0"/>
                </a:moveTo>
                <a:lnTo>
                  <a:pt x="0" y="0"/>
                </a:lnTo>
                <a:lnTo>
                  <a:pt x="0" y="7438130"/>
                </a:lnTo>
                <a:lnTo>
                  <a:pt x="6322410" y="7438130"/>
                </a:lnTo>
                <a:lnTo>
                  <a:pt x="632241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4626842" y="3187376"/>
            <a:ext cx="9034317" cy="4264673"/>
          </a:xfrm>
          <a:prstGeom prst="rect">
            <a:avLst/>
          </a:prstGeom>
        </p:spPr>
        <p:txBody>
          <a:bodyPr anchor="t" rtlCol="false" tIns="0" lIns="0" bIns="0" rIns="0">
            <a:spAutoFit/>
          </a:bodyPr>
          <a:lstStyle/>
          <a:p>
            <a:pPr algn="ctr" marL="0" indent="0" lvl="0">
              <a:lnSpc>
                <a:spcPts val="16315"/>
              </a:lnSpc>
              <a:spcBef>
                <a:spcPct val="0"/>
              </a:spcBef>
            </a:pPr>
            <a:r>
              <a:rPr lang="en-US" sz="16819">
                <a:solidFill>
                  <a:srgbClr val="FFFFFF"/>
                </a:solidFill>
                <a:latin typeface="BM Hanna"/>
              </a:rPr>
              <a:t>THANK YOU</a:t>
            </a:r>
          </a:p>
        </p:txBody>
      </p:sp>
      <p:sp>
        <p:nvSpPr>
          <p:cNvPr name="Freeform 9" id="9"/>
          <p:cNvSpPr/>
          <p:nvPr/>
        </p:nvSpPr>
        <p:spPr>
          <a:xfrm flipH="false" flipV="false" rot="0">
            <a:off x="5976517" y="-809891"/>
            <a:ext cx="4294014" cy="3427404"/>
          </a:xfrm>
          <a:custGeom>
            <a:avLst/>
            <a:gdLst/>
            <a:ahLst/>
            <a:cxnLst/>
            <a:rect r="r" b="b" t="t" l="l"/>
            <a:pathLst>
              <a:path h="3427404" w="4294014">
                <a:moveTo>
                  <a:pt x="0" y="0"/>
                </a:moveTo>
                <a:lnTo>
                  <a:pt x="4294014" y="0"/>
                </a:lnTo>
                <a:lnTo>
                  <a:pt x="4294014" y="3427404"/>
                </a:lnTo>
                <a:lnTo>
                  <a:pt x="0" y="342740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526312">
            <a:off x="6081818" y="6805324"/>
            <a:ext cx="5385775" cy="4905951"/>
          </a:xfrm>
          <a:custGeom>
            <a:avLst/>
            <a:gdLst/>
            <a:ahLst/>
            <a:cxnLst/>
            <a:rect r="r" b="b" t="t" l="l"/>
            <a:pathLst>
              <a:path h="4905951" w="5385775">
                <a:moveTo>
                  <a:pt x="0" y="0"/>
                </a:moveTo>
                <a:lnTo>
                  <a:pt x="5385774" y="0"/>
                </a:lnTo>
                <a:lnTo>
                  <a:pt x="5385774" y="4905952"/>
                </a:lnTo>
                <a:lnTo>
                  <a:pt x="0" y="49059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DAGGk5Y_oM0</dc:identifier>
  <dcterms:modified xsi:type="dcterms:W3CDTF">2011-08-01T06:04:30Z</dcterms:modified>
  <cp:revision>1</cp:revision>
  <dc:title>STACK INFORMATIKA</dc:title>
</cp:coreProperties>
</file>