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3" r:id="rId6"/>
    <p:sldId id="261" r:id="rId7"/>
    <p:sldId id="264" r:id="rId8"/>
    <p:sldId id="262" r:id="rId9"/>
    <p:sldId id="260"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D3F03-0D54-4A04-BC5C-DBC74D58F26A}" type="datetimeFigureOut">
              <a:rPr lang="en-US" smtClean="0"/>
              <a:t>09/12/2016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17047-0B09-4405-9F54-1A825FF056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D3F03-0D54-4A04-BC5C-DBC74D58F26A}" type="datetimeFigureOut">
              <a:rPr lang="en-US" smtClean="0"/>
              <a:t>09/12/2016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17047-0B09-4405-9F54-1A825FF056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D3F03-0D54-4A04-BC5C-DBC74D58F26A}" type="datetimeFigureOut">
              <a:rPr lang="en-US" smtClean="0"/>
              <a:t>09/12/2016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17047-0B09-4405-9F54-1A825FF056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D3F03-0D54-4A04-BC5C-DBC74D58F26A}" type="datetimeFigureOut">
              <a:rPr lang="en-US" smtClean="0"/>
              <a:t>09/12/2016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17047-0B09-4405-9F54-1A825FF056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84ED3F03-0D54-4A04-BC5C-DBC74D58F26A}" type="datetimeFigureOut">
              <a:rPr lang="en-US" smtClean="0"/>
              <a:t>09/12/2016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17047-0B09-4405-9F54-1A825FF056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ED3F03-0D54-4A04-BC5C-DBC74D58F26A}" type="datetimeFigureOut">
              <a:rPr lang="en-US" smtClean="0"/>
              <a:t>09/12/2016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17047-0B09-4405-9F54-1A825FF0565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ED3F03-0D54-4A04-BC5C-DBC74D58F26A}" type="datetimeFigureOut">
              <a:rPr lang="en-US" smtClean="0"/>
              <a:t>09/12/2016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617047-0B09-4405-9F54-1A825FF056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D3F03-0D54-4A04-BC5C-DBC74D58F26A}" type="datetimeFigureOut">
              <a:rPr lang="en-US" smtClean="0"/>
              <a:t>09/12/2016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617047-0B09-4405-9F54-1A825FF056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D3F03-0D54-4A04-BC5C-DBC74D58F26A}" type="datetimeFigureOut">
              <a:rPr lang="en-US" smtClean="0"/>
              <a:t>09/12/2016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617047-0B09-4405-9F54-1A825FF056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84ED3F03-0D54-4A04-BC5C-DBC74D58F26A}" type="datetimeFigureOut">
              <a:rPr lang="en-US" smtClean="0"/>
              <a:t>09/12/2016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A617047-0B09-4405-9F54-1A825FF0565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D3F03-0D54-4A04-BC5C-DBC74D58F26A}" type="datetimeFigureOut">
              <a:rPr lang="en-US" smtClean="0"/>
              <a:t>09/12/2016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17047-0B09-4405-9F54-1A825FF0565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4ED3F03-0D54-4A04-BC5C-DBC74D58F26A}" type="datetimeFigureOut">
              <a:rPr lang="en-US" smtClean="0"/>
              <a:t>09/12/2016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A617047-0B09-4405-9F54-1A825FF056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sz="4000" dirty="0" smtClean="0">
                <a:latin typeface="Baskerville Old Face" pitchFamily="18" charset="0"/>
                <a:cs typeface="Aharoni" pitchFamily="2" charset="-79"/>
              </a:rPr>
              <a:t>bootstrap</a:t>
            </a:r>
            <a:endParaRPr lang="en-US" dirty="0">
              <a:latin typeface="Baskerville Old Face" pitchFamily="18" charset="0"/>
              <a:cs typeface="Aharoni" pitchFamily="2" charset="-79"/>
            </a:endParaRPr>
          </a:p>
        </p:txBody>
      </p:sp>
      <p:sp>
        <p:nvSpPr>
          <p:cNvPr id="3" name="Subtitle 2"/>
          <p:cNvSpPr>
            <a:spLocks noGrp="1"/>
          </p:cNvSpPr>
          <p:nvPr>
            <p:ph type="subTitle" idx="1"/>
          </p:nvPr>
        </p:nvSpPr>
        <p:spPr/>
        <p:txBody>
          <a:bodyPr>
            <a:normAutofit fontScale="92500" lnSpcReduction="20000"/>
          </a:bodyPr>
          <a:lstStyle/>
          <a:p>
            <a:r>
              <a:rPr lang="en-US" dirty="0" smtClean="0"/>
              <a:t>                               </a:t>
            </a:r>
            <a:r>
              <a:rPr lang="en-US" sz="2400" dirty="0" smtClean="0">
                <a:latin typeface="Algerian" pitchFamily="82" charset="0"/>
              </a:rPr>
              <a:t>nidhi  mishra</a:t>
            </a:r>
            <a:endParaRPr lang="en-US" dirty="0">
              <a:latin typeface="Algerian" pitchFamily="82" charset="0"/>
            </a:endParaRPr>
          </a:p>
        </p:txBody>
      </p:sp>
    </p:spTree>
    <p:extLst>
      <p:ext uri="{BB962C8B-B14F-4D97-AF65-F5344CB8AC3E}">
        <p14:creationId xmlns:p14="http://schemas.microsoft.com/office/powerpoint/2010/main" val="3311126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42622"/>
            <a:ext cx="7315200" cy="2800767"/>
          </a:xfrm>
          <a:prstGeom prst="rect">
            <a:avLst/>
          </a:prstGeom>
        </p:spPr>
        <p:txBody>
          <a:bodyPr wrap="square">
            <a:spAutoFit/>
          </a:bodyPr>
          <a:lstStyle/>
          <a:p>
            <a:r>
              <a:rPr lang="en-US" sz="2800" b="1" i="1" dirty="0">
                <a:latin typeface="Arial" pitchFamily="34" charset="0"/>
                <a:cs typeface="Arial" pitchFamily="34" charset="0"/>
              </a:rPr>
              <a:t>.</a:t>
            </a:r>
            <a:r>
              <a:rPr lang="en-US" i="1" dirty="0">
                <a:latin typeface="Arial" pitchFamily="34" charset="0"/>
                <a:cs typeface="Arial" pitchFamily="34" charset="0"/>
              </a:rPr>
              <a:t> </a:t>
            </a:r>
            <a:r>
              <a:rPr lang="en-US" sz="2800" b="1" i="1" dirty="0">
                <a:latin typeface="Times New Roman" pitchFamily="18" charset="0"/>
                <a:cs typeface="Times New Roman" pitchFamily="18" charset="0"/>
              </a:rPr>
              <a:t>Mobile-first approach: </a:t>
            </a:r>
            <a:r>
              <a:rPr lang="en-US" sz="2800" i="1" dirty="0">
                <a:latin typeface="Times New Roman" pitchFamily="18" charset="0"/>
                <a:cs typeface="Times New Roman" pitchFamily="18" charset="0"/>
              </a:rPr>
              <a:t>In bootstrap 3, mobile-first styles are part of the core framework</a:t>
            </a:r>
            <a:r>
              <a:rPr lang="en-US" sz="2800" i="1" dirty="0" smtClean="0">
                <a:latin typeface="Times New Roman" pitchFamily="18" charset="0"/>
                <a:cs typeface="Times New Roman" pitchFamily="18" charset="0"/>
              </a:rPr>
              <a:t>.</a:t>
            </a:r>
          </a:p>
          <a:p>
            <a:endParaRPr lang="en-US" sz="2800" i="1" dirty="0">
              <a:latin typeface="Times New Roman" pitchFamily="18" charset="0"/>
              <a:cs typeface="Times New Roman" pitchFamily="18" charset="0"/>
            </a:endParaRPr>
          </a:p>
          <a:p>
            <a:r>
              <a:rPr lang="en-US" sz="3600" b="1" i="1" dirty="0">
                <a:latin typeface="Times New Roman" pitchFamily="18" charset="0"/>
                <a:cs typeface="Times New Roman" pitchFamily="18" charset="0"/>
              </a:rPr>
              <a:t>.</a:t>
            </a:r>
            <a:r>
              <a:rPr lang="en-US" sz="2800" i="1" dirty="0">
                <a:latin typeface="Times New Roman" pitchFamily="18" charset="0"/>
                <a:cs typeface="Times New Roman" pitchFamily="18" charset="0"/>
              </a:rPr>
              <a:t> </a:t>
            </a:r>
            <a:r>
              <a:rPr lang="en-US" sz="2800" b="1" i="1" dirty="0">
                <a:latin typeface="Times New Roman" pitchFamily="18" charset="0"/>
                <a:cs typeface="Times New Roman" pitchFamily="18" charset="0"/>
              </a:rPr>
              <a:t>Browser compatibility: </a:t>
            </a:r>
            <a:r>
              <a:rPr lang="en-US" sz="2800" i="1" dirty="0">
                <a:latin typeface="Times New Roman" pitchFamily="18" charset="0"/>
                <a:cs typeface="Times New Roman" pitchFamily="18" charset="0"/>
              </a:rPr>
              <a:t>Bootstrap is compatible  with all modern browsers(chrome , firebox, internet-explorer, opera).</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8821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0362" y="3244334"/>
            <a:ext cx="3486852" cy="830997"/>
          </a:xfrm>
          <a:prstGeom prst="rect">
            <a:avLst/>
          </a:prstGeom>
        </p:spPr>
        <p:txBody>
          <a:bodyPr wrap="none">
            <a:spAutoFit/>
          </a:bodyPr>
          <a:lstStyle/>
          <a:p>
            <a:r>
              <a:rPr lang="en-US" sz="4800" i="1" dirty="0" smtClean="0">
                <a:solidFill>
                  <a:schemeClr val="accent3">
                    <a:lumMod val="50000"/>
                  </a:schemeClr>
                </a:solidFill>
                <a:latin typeface="Algerian" pitchFamily="82" charset="0"/>
                <a:cs typeface="Times New Roman" pitchFamily="18" charset="0"/>
              </a:rPr>
              <a:t>THANK YOU</a:t>
            </a:r>
            <a:endParaRPr lang="en-US" sz="4800" i="1" dirty="0">
              <a:solidFill>
                <a:schemeClr val="accent3">
                  <a:lumMod val="50000"/>
                </a:schemeClr>
              </a:solidFill>
              <a:latin typeface="Algerian" pitchFamily="82" charset="0"/>
            </a:endParaRPr>
          </a:p>
        </p:txBody>
      </p:sp>
    </p:spTree>
    <p:extLst>
      <p:ext uri="{BB962C8B-B14F-4D97-AF65-F5344CB8AC3E}">
        <p14:creationId xmlns:p14="http://schemas.microsoft.com/office/powerpoint/2010/main" val="51580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lgerian" pitchFamily="82" charset="0"/>
              </a:rPr>
              <a:t>Introduction  of  bootstrap:-</a:t>
            </a:r>
            <a:endParaRPr lang="en-US" sz="3600" dirty="0">
              <a:latin typeface="Algerian" pitchFamily="82" charset="0"/>
            </a:endParaRPr>
          </a:p>
        </p:txBody>
      </p:sp>
      <p:sp>
        <p:nvSpPr>
          <p:cNvPr id="3" name="Content Placeholder 2"/>
          <p:cNvSpPr>
            <a:spLocks noGrp="1"/>
          </p:cNvSpPr>
          <p:nvPr>
            <p:ph idx="1"/>
          </p:nvPr>
        </p:nvSpPr>
        <p:spPr>
          <a:xfrm>
            <a:off x="838200" y="990600"/>
            <a:ext cx="7520940" cy="3579849"/>
          </a:xfrm>
        </p:spPr>
        <p:txBody>
          <a:bodyPr>
            <a:noAutofit/>
          </a:bodyPr>
          <a:lstStyle/>
          <a:p>
            <a:pPr algn="just"/>
            <a:r>
              <a:rPr lang="en-US" sz="2400" b="0" i="1" dirty="0" smtClean="0">
                <a:latin typeface="Times New Roman" pitchFamily="18" charset="0"/>
                <a:cs typeface="Times New Roman" pitchFamily="18" charset="0"/>
              </a:rPr>
              <a:t>    </a:t>
            </a:r>
            <a:r>
              <a:rPr lang="en-US" sz="2800" b="0" i="1" dirty="0" smtClean="0">
                <a:latin typeface="Times New Roman" pitchFamily="18" charset="0"/>
                <a:cs typeface="Times New Roman" pitchFamily="18" charset="0"/>
              </a:rPr>
              <a:t>Bootstrap </a:t>
            </a:r>
            <a:r>
              <a:rPr lang="en-US" sz="2800" b="0" i="1" dirty="0" smtClean="0">
                <a:latin typeface="Times New Roman" pitchFamily="18" charset="0"/>
                <a:cs typeface="Times New Roman" pitchFamily="18" charset="0"/>
              </a:rPr>
              <a:t>is launched by “29 august 2015” in INDIA. It is open source framework. It is used in mobile and it is used in grid. It is used in reasponsive  design. Bootstrap is an updated version of CSS.</a:t>
            </a:r>
          </a:p>
          <a:p>
            <a:pPr algn="just"/>
            <a:r>
              <a:rPr lang="en-US" sz="2800" b="0" i="1" dirty="0" smtClean="0">
                <a:latin typeface="Times New Roman" pitchFamily="18" charset="0"/>
                <a:cs typeface="Times New Roman" pitchFamily="18" charset="0"/>
              </a:rPr>
              <a:t>   Bootstrap </a:t>
            </a:r>
            <a:r>
              <a:rPr lang="en-US" sz="2800" b="0" i="1" dirty="0">
                <a:latin typeface="Times New Roman" pitchFamily="18" charset="0"/>
                <a:cs typeface="Times New Roman" pitchFamily="18" charset="0"/>
              </a:rPr>
              <a:t>is the world’s most popular framework for building responsive, mobile-first sites and applications. Inside you’ll find high quality HTML, CSS, and JavaScript to make starting any project easier than ever.</a:t>
            </a: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109747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lgerian" pitchFamily="82" charset="0"/>
                <a:cs typeface="Aharoni" pitchFamily="2" charset="-79"/>
              </a:rPr>
              <a:t>Bootstrap distribution</a:t>
            </a:r>
          </a:p>
        </p:txBody>
      </p:sp>
      <p:sp>
        <p:nvSpPr>
          <p:cNvPr id="3" name="Content Placeholder 2"/>
          <p:cNvSpPr>
            <a:spLocks noGrp="1"/>
          </p:cNvSpPr>
          <p:nvPr>
            <p:ph idx="1"/>
          </p:nvPr>
        </p:nvSpPr>
        <p:spPr/>
        <p:txBody>
          <a:bodyPr>
            <a:noAutofit/>
          </a:bodyPr>
          <a:lstStyle/>
          <a:p>
            <a:r>
              <a:rPr lang="en-US" sz="3600" i="1" dirty="0" smtClean="0">
                <a:latin typeface="Arial" pitchFamily="34" charset="0"/>
                <a:cs typeface="Arial" pitchFamily="34" charset="0"/>
              </a:rPr>
              <a:t>. </a:t>
            </a:r>
            <a:r>
              <a:rPr lang="en-US" sz="2800" b="0" i="1" dirty="0" smtClean="0">
                <a:latin typeface="Times New Roman" pitchFamily="18" charset="0"/>
                <a:cs typeface="Times New Roman" pitchFamily="18" charset="0"/>
              </a:rPr>
              <a:t>The </a:t>
            </a:r>
            <a:r>
              <a:rPr lang="en-US" sz="2800" b="0" i="1" dirty="0">
                <a:latin typeface="Times New Roman" pitchFamily="18" charset="0"/>
                <a:cs typeface="Times New Roman" pitchFamily="18" charset="0"/>
              </a:rPr>
              <a:t>bootstrap does not replace or add to the original data. </a:t>
            </a:r>
          </a:p>
          <a:p>
            <a:r>
              <a:rPr lang="en-US" sz="3600" i="1" dirty="0" smtClean="0">
                <a:latin typeface="Times New Roman" pitchFamily="18" charset="0"/>
                <a:cs typeface="Times New Roman" pitchFamily="18" charset="0"/>
              </a:rPr>
              <a:t>.</a:t>
            </a:r>
            <a:r>
              <a:rPr lang="en-US" sz="2800" b="0" i="1" dirty="0" smtClean="0">
                <a:latin typeface="Times New Roman" pitchFamily="18" charset="0"/>
                <a:cs typeface="Times New Roman" pitchFamily="18" charset="0"/>
              </a:rPr>
              <a:t> We </a:t>
            </a:r>
            <a:r>
              <a:rPr lang="en-US" sz="2800" b="0" i="1" dirty="0">
                <a:latin typeface="Times New Roman" pitchFamily="18" charset="0"/>
                <a:cs typeface="Times New Roman" pitchFamily="18" charset="0"/>
              </a:rPr>
              <a:t>use bootstrap distribution as a way to estimate the variation in a statistic based on the original data</a:t>
            </a:r>
            <a:r>
              <a:rPr lang="en-US" sz="2800" i="1" dirty="0">
                <a:latin typeface="Times New Roman" pitchFamily="18" charset="0"/>
                <a:cs typeface="Times New Roman" pitchFamily="18" charset="0"/>
              </a:rPr>
              <a:t>.</a:t>
            </a:r>
          </a:p>
          <a:p>
            <a:endParaRPr lang="en-US" sz="2800" i="1" dirty="0">
              <a:latin typeface="Arial" pitchFamily="34" charset="0"/>
              <a:cs typeface="Arial" pitchFamily="34" charset="0"/>
            </a:endParaRPr>
          </a:p>
        </p:txBody>
      </p:sp>
    </p:spTree>
    <p:extLst>
      <p:ext uri="{BB962C8B-B14F-4D97-AF65-F5344CB8AC3E}">
        <p14:creationId xmlns:p14="http://schemas.microsoft.com/office/powerpoint/2010/main" val="383198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latin typeface="Algerian" pitchFamily="82" charset="0"/>
              </a:rPr>
              <a:t>grid:-</a:t>
            </a:r>
            <a:endParaRPr lang="en-US" sz="3600" dirty="0">
              <a:latin typeface="Algerian" pitchFamily="82" charset="0"/>
            </a:endParaRPr>
          </a:p>
        </p:txBody>
      </p:sp>
      <p:sp>
        <p:nvSpPr>
          <p:cNvPr id="3" name="Content Placeholder 2"/>
          <p:cNvSpPr>
            <a:spLocks noGrp="1"/>
          </p:cNvSpPr>
          <p:nvPr>
            <p:ph idx="1"/>
          </p:nvPr>
        </p:nvSpPr>
        <p:spPr/>
        <p:txBody>
          <a:bodyPr>
            <a:noAutofit/>
          </a:bodyPr>
          <a:lstStyle/>
          <a:p>
            <a:r>
              <a:rPr lang="en-US" sz="2800" b="0" i="1" dirty="0" smtClean="0">
                <a:latin typeface="Times New Roman" pitchFamily="18" charset="0"/>
                <a:cs typeface="Times New Roman" pitchFamily="18" charset="0"/>
              </a:rPr>
              <a:t>   Grid </a:t>
            </a:r>
            <a:r>
              <a:rPr lang="en-US" sz="2800" b="0" i="1" dirty="0">
                <a:latin typeface="Times New Roman" pitchFamily="18" charset="0"/>
                <a:cs typeface="Times New Roman" pitchFamily="18" charset="0"/>
              </a:rPr>
              <a:t>systems are used for creating page layouts through a series of rows and columns that house your content. Here's how the Bootstrap grid system works</a:t>
            </a:r>
            <a:r>
              <a:rPr lang="en-US" sz="2800" b="0" i="1" dirty="0" smtClean="0">
                <a:latin typeface="Times New Roman" pitchFamily="18" charset="0"/>
                <a:cs typeface="Times New Roman" pitchFamily="18" charset="0"/>
              </a:rPr>
              <a:t>:</a:t>
            </a:r>
          </a:p>
          <a:p>
            <a:r>
              <a:rPr lang="en-US" sz="2800" b="0" i="1" dirty="0" smtClean="0">
                <a:latin typeface="Times New Roman" pitchFamily="18" charset="0"/>
                <a:cs typeface="Times New Roman" pitchFamily="18" charset="0"/>
              </a:rPr>
              <a:t>   Rows </a:t>
            </a:r>
            <a:r>
              <a:rPr lang="en-US" sz="2800" b="0" i="1" dirty="0">
                <a:latin typeface="Times New Roman" pitchFamily="18" charset="0"/>
                <a:cs typeface="Times New Roman" pitchFamily="18" charset="0"/>
              </a:rPr>
              <a:t>must be placed within a .container (fixed-width) or .container-fluid (full-width) for proper alignment and padding.</a:t>
            </a:r>
          </a:p>
          <a:p>
            <a:r>
              <a:rPr lang="en-US" sz="2800" b="0" i="1" dirty="0" smtClean="0">
                <a:latin typeface="Times New Roman" pitchFamily="18" charset="0"/>
                <a:cs typeface="Times New Roman" pitchFamily="18" charset="0"/>
              </a:rPr>
              <a:t>  Use </a:t>
            </a:r>
            <a:r>
              <a:rPr lang="en-US" sz="2800" b="0" i="1" dirty="0">
                <a:latin typeface="Times New Roman" pitchFamily="18" charset="0"/>
                <a:cs typeface="Times New Roman" pitchFamily="18" charset="0"/>
              </a:rPr>
              <a:t>rows to create horizontal groups of columns</a:t>
            </a:r>
            <a:r>
              <a:rPr lang="en-US" sz="2800" b="0" i="1" dirty="0" smtClean="0">
                <a:latin typeface="Times New Roman" pitchFamily="18" charset="0"/>
                <a:cs typeface="Times New Roman" pitchFamily="18" charset="0"/>
              </a:rPr>
              <a:t>.</a:t>
            </a:r>
            <a:endParaRPr lang="en-US" sz="2800" b="0" i="1" dirty="0">
              <a:latin typeface="Times New Roman" pitchFamily="18" charset="0"/>
              <a:cs typeface="Times New Roman" pitchFamily="18" charset="0"/>
            </a:endParaRPr>
          </a:p>
        </p:txBody>
      </p:sp>
    </p:spTree>
    <p:extLst>
      <p:ext uri="{BB962C8B-B14F-4D97-AF65-F5344CB8AC3E}">
        <p14:creationId xmlns:p14="http://schemas.microsoft.com/office/powerpoint/2010/main" val="248819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t>
            </a:r>
            <a:r>
              <a:rPr lang="en-US" sz="3200" dirty="0" smtClean="0">
                <a:latin typeface="Algerian" pitchFamily="82" charset="0"/>
              </a:rPr>
              <a:t>Grid </a:t>
            </a:r>
            <a:r>
              <a:rPr lang="en-US" sz="3200" dirty="0">
                <a:latin typeface="Algerian" pitchFamily="82" charset="0"/>
              </a:rPr>
              <a:t>Classes</a:t>
            </a:r>
            <a:br>
              <a:rPr lang="en-US" sz="3200" dirty="0">
                <a:latin typeface="Algerian" pitchFamily="82" charset="0"/>
              </a:rPr>
            </a:br>
            <a:endParaRPr lang="en-US" sz="3200" dirty="0">
              <a:latin typeface="Algerian" pitchFamily="82" charset="0"/>
            </a:endParaRPr>
          </a:p>
        </p:txBody>
      </p:sp>
      <p:sp>
        <p:nvSpPr>
          <p:cNvPr id="3" name="Content Placeholder 2"/>
          <p:cNvSpPr>
            <a:spLocks noGrp="1"/>
          </p:cNvSpPr>
          <p:nvPr>
            <p:ph idx="1"/>
          </p:nvPr>
        </p:nvSpPr>
        <p:spPr/>
        <p:txBody>
          <a:bodyPr>
            <a:noAutofit/>
          </a:bodyPr>
          <a:lstStyle/>
          <a:p>
            <a:r>
              <a:rPr lang="en-US" sz="2800" b="0" i="1" dirty="0">
                <a:latin typeface="Times New Roman" pitchFamily="18" charset="0"/>
                <a:cs typeface="Times New Roman" pitchFamily="18" charset="0"/>
              </a:rPr>
              <a:t>The Bootstrap grid system has four classes:</a:t>
            </a:r>
          </a:p>
          <a:p>
            <a:r>
              <a:rPr lang="en-US" sz="2800" b="0" i="1" dirty="0" smtClean="0">
                <a:latin typeface="Times New Roman" pitchFamily="18" charset="0"/>
                <a:cs typeface="Times New Roman" pitchFamily="18" charset="0"/>
              </a:rPr>
              <a:t>-xs </a:t>
            </a:r>
            <a:r>
              <a:rPr lang="en-US" sz="2800" b="0" i="1" dirty="0">
                <a:latin typeface="Times New Roman" pitchFamily="18" charset="0"/>
                <a:cs typeface="Times New Roman" pitchFamily="18" charset="0"/>
              </a:rPr>
              <a:t>(for phones</a:t>
            </a:r>
            <a:r>
              <a:rPr lang="en-US" sz="2800" b="0" i="1" dirty="0" smtClean="0">
                <a:latin typeface="Times New Roman" pitchFamily="18" charset="0"/>
                <a:cs typeface="Times New Roman" pitchFamily="18" charset="0"/>
              </a:rPr>
              <a:t>).</a:t>
            </a:r>
            <a:endParaRPr lang="en-US" sz="2800" b="0" i="1" dirty="0">
              <a:latin typeface="Times New Roman" pitchFamily="18" charset="0"/>
              <a:cs typeface="Times New Roman" pitchFamily="18" charset="0"/>
            </a:endParaRPr>
          </a:p>
          <a:p>
            <a:r>
              <a:rPr lang="en-US" sz="2800" b="0" i="1" dirty="0" smtClean="0">
                <a:latin typeface="Times New Roman" pitchFamily="18" charset="0"/>
                <a:cs typeface="Times New Roman" pitchFamily="18" charset="0"/>
              </a:rPr>
              <a:t>-sm </a:t>
            </a:r>
            <a:r>
              <a:rPr lang="en-US" sz="2800" b="0" i="1" dirty="0">
                <a:latin typeface="Times New Roman" pitchFamily="18" charset="0"/>
                <a:cs typeface="Times New Roman" pitchFamily="18" charset="0"/>
              </a:rPr>
              <a:t>(for tablets</a:t>
            </a:r>
            <a:r>
              <a:rPr lang="en-US" sz="2800" b="0" i="1" dirty="0" smtClean="0">
                <a:latin typeface="Times New Roman" pitchFamily="18" charset="0"/>
                <a:cs typeface="Times New Roman" pitchFamily="18" charset="0"/>
              </a:rPr>
              <a:t>).</a:t>
            </a:r>
            <a:endParaRPr lang="en-US" sz="2800" b="0" i="1" dirty="0">
              <a:latin typeface="Times New Roman" pitchFamily="18" charset="0"/>
              <a:cs typeface="Times New Roman" pitchFamily="18" charset="0"/>
            </a:endParaRPr>
          </a:p>
          <a:p>
            <a:r>
              <a:rPr lang="en-US" sz="2800" b="0" i="1" dirty="0" smtClean="0">
                <a:latin typeface="Times New Roman" pitchFamily="18" charset="0"/>
                <a:cs typeface="Times New Roman" pitchFamily="18" charset="0"/>
              </a:rPr>
              <a:t>-md </a:t>
            </a:r>
            <a:r>
              <a:rPr lang="en-US" sz="2800" b="0" i="1" dirty="0">
                <a:latin typeface="Times New Roman" pitchFamily="18" charset="0"/>
                <a:cs typeface="Times New Roman" pitchFamily="18" charset="0"/>
              </a:rPr>
              <a:t>(for desktops</a:t>
            </a:r>
            <a:r>
              <a:rPr lang="en-US" sz="2800" b="0" i="1" dirty="0" smtClean="0">
                <a:latin typeface="Times New Roman" pitchFamily="18" charset="0"/>
                <a:cs typeface="Times New Roman" pitchFamily="18" charset="0"/>
              </a:rPr>
              <a:t>).</a:t>
            </a:r>
            <a:endParaRPr lang="en-US" sz="2800" b="0" i="1" dirty="0">
              <a:latin typeface="Times New Roman" pitchFamily="18" charset="0"/>
              <a:cs typeface="Times New Roman" pitchFamily="18" charset="0"/>
            </a:endParaRPr>
          </a:p>
          <a:p>
            <a:r>
              <a:rPr lang="en-US" sz="2800" b="0" i="1" dirty="0" smtClean="0">
                <a:latin typeface="Times New Roman" pitchFamily="18" charset="0"/>
                <a:cs typeface="Times New Roman" pitchFamily="18" charset="0"/>
              </a:rPr>
              <a:t>-lg </a:t>
            </a:r>
            <a:r>
              <a:rPr lang="en-US" sz="2800" b="0" i="1" dirty="0">
                <a:latin typeface="Times New Roman" pitchFamily="18" charset="0"/>
                <a:cs typeface="Times New Roman" pitchFamily="18" charset="0"/>
              </a:rPr>
              <a:t>(for larger desktops</a:t>
            </a:r>
            <a:r>
              <a:rPr lang="en-US" sz="2800" b="0" i="1" dirty="0" smtClean="0">
                <a:latin typeface="Times New Roman" pitchFamily="18" charset="0"/>
                <a:cs typeface="Times New Roman" pitchFamily="18" charset="0"/>
              </a:rPr>
              <a:t>).</a:t>
            </a:r>
            <a:endParaRPr lang="en-US" sz="2800" b="0" i="1" dirty="0">
              <a:latin typeface="Times New Roman" pitchFamily="18" charset="0"/>
              <a:cs typeface="Times New Roman" pitchFamily="18" charset="0"/>
            </a:endParaRPr>
          </a:p>
          <a:p>
            <a:r>
              <a:rPr lang="en-US" sz="2800" b="0" i="1" dirty="0">
                <a:latin typeface="Times New Roman" pitchFamily="18" charset="0"/>
                <a:cs typeface="Times New Roman" pitchFamily="18" charset="0"/>
              </a:rPr>
              <a:t>The classes above can be combined to create more dynamic and flexible layouts.</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42003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 </a:t>
            </a:r>
            <a:r>
              <a:rPr lang="en-US" dirty="0" smtClean="0"/>
              <a:t>   </a:t>
            </a:r>
            <a:r>
              <a:rPr lang="en-US" sz="3600" dirty="0" smtClean="0">
                <a:latin typeface="Algerian" pitchFamily="82" charset="0"/>
              </a:rPr>
              <a:t>Grid </a:t>
            </a:r>
            <a:r>
              <a:rPr lang="en-US" sz="3600" dirty="0">
                <a:latin typeface="Algerian" pitchFamily="82" charset="0"/>
              </a:rPr>
              <a:t>System Rules</a:t>
            </a:r>
            <a:br>
              <a:rPr lang="en-US" sz="3600" dirty="0">
                <a:latin typeface="Algerian" pitchFamily="82" charset="0"/>
              </a:rPr>
            </a:br>
            <a:endParaRPr lang="en-US" sz="3600" dirty="0">
              <a:latin typeface="Algerian" pitchFamily="82" charset="0"/>
            </a:endParaRPr>
          </a:p>
        </p:txBody>
      </p:sp>
      <p:sp>
        <p:nvSpPr>
          <p:cNvPr id="3" name="Content Placeholder 2"/>
          <p:cNvSpPr>
            <a:spLocks noGrp="1"/>
          </p:cNvSpPr>
          <p:nvPr>
            <p:ph idx="1"/>
          </p:nvPr>
        </p:nvSpPr>
        <p:spPr>
          <a:xfrm>
            <a:off x="762000" y="1143000"/>
            <a:ext cx="7520940" cy="3579849"/>
          </a:xfrm>
        </p:spPr>
        <p:txBody>
          <a:bodyPr>
            <a:noAutofit/>
          </a:bodyPr>
          <a:lstStyle/>
          <a:p>
            <a:r>
              <a:rPr lang="en-US" sz="2400" i="1" dirty="0">
                <a:latin typeface="Times New Roman" pitchFamily="18" charset="0"/>
                <a:cs typeface="Times New Roman" pitchFamily="18" charset="0"/>
              </a:rPr>
              <a:t>Some Bootstrap grid system rules:</a:t>
            </a:r>
          </a:p>
          <a:p>
            <a:r>
              <a:rPr lang="en-US" sz="2800" i="1" dirty="0" smtClean="0">
                <a:latin typeface="Times New Roman" pitchFamily="18" charset="0"/>
                <a:cs typeface="Times New Roman" pitchFamily="18" charset="0"/>
              </a:rPr>
              <a:t>. </a:t>
            </a:r>
            <a:r>
              <a:rPr lang="en-US" sz="2400" b="0" i="1" dirty="0" smtClean="0">
                <a:latin typeface="Times New Roman" pitchFamily="18" charset="0"/>
                <a:cs typeface="Times New Roman" pitchFamily="18" charset="0"/>
              </a:rPr>
              <a:t>Rows </a:t>
            </a:r>
            <a:r>
              <a:rPr lang="en-US" sz="2400" b="0" i="1" dirty="0">
                <a:latin typeface="Times New Roman" pitchFamily="18" charset="0"/>
                <a:cs typeface="Times New Roman" pitchFamily="18" charset="0"/>
              </a:rPr>
              <a:t>must be placed within a .container (fixed-width) or .container-fluid (full-width) for proper alignment and </a:t>
            </a:r>
            <a:r>
              <a:rPr lang="en-US" sz="2400" b="0" i="1" dirty="0" smtClean="0">
                <a:latin typeface="Times New Roman" pitchFamily="18" charset="0"/>
                <a:cs typeface="Times New Roman" pitchFamily="18" charset="0"/>
              </a:rPr>
              <a:t>padding.</a:t>
            </a:r>
            <a:endParaRPr lang="en-US" sz="2400" b="0" i="1" dirty="0">
              <a:latin typeface="Times New Roman" pitchFamily="18" charset="0"/>
              <a:cs typeface="Times New Roman" pitchFamily="18" charset="0"/>
            </a:endParaRPr>
          </a:p>
          <a:p>
            <a:r>
              <a:rPr lang="en-US" sz="2800" i="1" dirty="0" smtClean="0">
                <a:latin typeface="Times New Roman" pitchFamily="18" charset="0"/>
                <a:cs typeface="Times New Roman" pitchFamily="18" charset="0"/>
              </a:rPr>
              <a:t>.</a:t>
            </a:r>
            <a:r>
              <a:rPr lang="en-US" sz="2400" b="0" i="1" dirty="0" smtClean="0">
                <a:latin typeface="Times New Roman" pitchFamily="18" charset="0"/>
                <a:cs typeface="Times New Roman" pitchFamily="18" charset="0"/>
              </a:rPr>
              <a:t>Use </a:t>
            </a:r>
            <a:r>
              <a:rPr lang="en-US" sz="2400" b="0" i="1" dirty="0">
                <a:latin typeface="Times New Roman" pitchFamily="18" charset="0"/>
                <a:cs typeface="Times New Roman" pitchFamily="18" charset="0"/>
              </a:rPr>
              <a:t>rows to create horizontal groups of </a:t>
            </a:r>
            <a:r>
              <a:rPr lang="en-US" sz="2400" b="0" i="1" dirty="0" smtClean="0">
                <a:latin typeface="Times New Roman" pitchFamily="18" charset="0"/>
                <a:cs typeface="Times New Roman" pitchFamily="18" charset="0"/>
              </a:rPr>
              <a:t>columns.</a:t>
            </a:r>
            <a:endParaRPr lang="en-US" sz="2400" b="0" i="1" dirty="0">
              <a:latin typeface="Times New Roman" pitchFamily="18" charset="0"/>
              <a:cs typeface="Times New Roman" pitchFamily="18" charset="0"/>
            </a:endParaRPr>
          </a:p>
          <a:p>
            <a:r>
              <a:rPr lang="en-US" sz="2800" i="1" dirty="0" smtClean="0">
                <a:latin typeface="Times New Roman" pitchFamily="18" charset="0"/>
                <a:cs typeface="Times New Roman" pitchFamily="18" charset="0"/>
              </a:rPr>
              <a:t>. </a:t>
            </a:r>
            <a:r>
              <a:rPr lang="en-US" sz="2400" b="0" i="1" dirty="0" smtClean="0">
                <a:latin typeface="Times New Roman" pitchFamily="18" charset="0"/>
                <a:cs typeface="Times New Roman" pitchFamily="18" charset="0"/>
              </a:rPr>
              <a:t>Content </a:t>
            </a:r>
            <a:r>
              <a:rPr lang="en-US" sz="2400" b="0" i="1" dirty="0">
                <a:latin typeface="Times New Roman" pitchFamily="18" charset="0"/>
                <a:cs typeface="Times New Roman" pitchFamily="18" charset="0"/>
              </a:rPr>
              <a:t>should be placed within columns, and only columns may be immediate children of </a:t>
            </a:r>
            <a:r>
              <a:rPr lang="en-US" sz="2400" b="0" i="1" dirty="0" smtClean="0">
                <a:latin typeface="Times New Roman" pitchFamily="18" charset="0"/>
                <a:cs typeface="Times New Roman" pitchFamily="18" charset="0"/>
              </a:rPr>
              <a:t>rows.</a:t>
            </a:r>
            <a:endParaRPr lang="en-US" sz="2400" b="0" i="1" dirty="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 </a:t>
            </a:r>
            <a:r>
              <a:rPr lang="en-US" sz="2400" b="0" i="1" dirty="0" smtClean="0">
                <a:latin typeface="Times New Roman" pitchFamily="18" charset="0"/>
                <a:cs typeface="Times New Roman" pitchFamily="18" charset="0"/>
              </a:rPr>
              <a:t>Predefined </a:t>
            </a:r>
            <a:r>
              <a:rPr lang="en-US" sz="2400" b="0" i="1" dirty="0">
                <a:latin typeface="Times New Roman" pitchFamily="18" charset="0"/>
                <a:cs typeface="Times New Roman" pitchFamily="18" charset="0"/>
              </a:rPr>
              <a:t>classes like .row and .col-sm-4 are available for quickly making grid </a:t>
            </a:r>
            <a:r>
              <a:rPr lang="en-US" sz="2400" b="0" i="1" dirty="0" smtClean="0">
                <a:latin typeface="Times New Roman" pitchFamily="18" charset="0"/>
                <a:cs typeface="Times New Roman" pitchFamily="18" charset="0"/>
              </a:rPr>
              <a:t>layouts</a:t>
            </a:r>
            <a:r>
              <a:rPr lang="en-US" sz="2400" b="0" i="1" dirty="0" smtClean="0">
                <a:latin typeface="Times New Roman" pitchFamily="18" charset="0"/>
                <a:cs typeface="Times New Roman" pitchFamily="18" charset="0"/>
              </a:rPr>
              <a:t>.</a:t>
            </a:r>
            <a:endParaRPr lang="en-US" sz="2400" b="0" i="1" dirty="0">
              <a:latin typeface="Times New Roman" pitchFamily="18" charset="0"/>
              <a:cs typeface="Times New Roman" pitchFamily="18" charset="0"/>
            </a:endParaRPr>
          </a:p>
        </p:txBody>
      </p:sp>
    </p:spTree>
    <p:extLst>
      <p:ext uri="{BB962C8B-B14F-4D97-AF65-F5344CB8AC3E}">
        <p14:creationId xmlns:p14="http://schemas.microsoft.com/office/powerpoint/2010/main" val="36985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1"/>
            <a:ext cx="7467600" cy="3877985"/>
          </a:xfrm>
          <a:prstGeom prst="rect">
            <a:avLst/>
          </a:prstGeom>
        </p:spPr>
        <p:txBody>
          <a:bodyPr wrap="square">
            <a:spAutoFit/>
          </a:bodyPr>
          <a:lstStyle/>
          <a:p>
            <a:r>
              <a:rPr lang="en-US" sz="2800" b="1" i="1" dirty="0">
                <a:latin typeface="Arial" pitchFamily="34" charset="0"/>
                <a:cs typeface="Arial" pitchFamily="34" charset="0"/>
              </a:rPr>
              <a:t>.</a:t>
            </a:r>
            <a:r>
              <a:rPr lang="en-US" sz="2800" i="1" dirty="0">
                <a:latin typeface="Times New Roman" pitchFamily="18" charset="0"/>
                <a:cs typeface="Times New Roman" pitchFamily="18" charset="0"/>
              </a:rPr>
              <a:t>Columns create gutters (gaps between column content) via padding. That padding is offset in rows for the first and last column via negative margin on .rows.</a:t>
            </a:r>
          </a:p>
          <a:p>
            <a:r>
              <a:rPr lang="en-US" sz="3200" b="1" i="1" dirty="0">
                <a:latin typeface="Times New Roman" pitchFamily="18" charset="0"/>
                <a:cs typeface="Times New Roman" pitchFamily="18" charset="0"/>
              </a:rPr>
              <a:t>.</a:t>
            </a:r>
            <a:r>
              <a:rPr lang="en-US" sz="2800" i="1" dirty="0">
                <a:latin typeface="Times New Roman" pitchFamily="18" charset="0"/>
                <a:cs typeface="Times New Roman" pitchFamily="18" charset="0"/>
              </a:rPr>
              <a:t>Grid columns are created by specifying the number of 12 available columns you wish to span. For example, three equal columns would use three .col-sm-4.</a:t>
            </a:r>
          </a:p>
          <a:p>
            <a:endParaRPr lang="en-US" dirty="0"/>
          </a:p>
        </p:txBody>
      </p:sp>
    </p:spTree>
    <p:extLst>
      <p:ext uri="{BB962C8B-B14F-4D97-AF65-F5344CB8AC3E}">
        <p14:creationId xmlns:p14="http://schemas.microsoft.com/office/powerpoint/2010/main" val="401196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latin typeface="Algerian" pitchFamily="82" charset="0"/>
              </a:rPr>
              <a:t>Basic </a:t>
            </a:r>
            <a:r>
              <a:rPr lang="en-US" dirty="0">
                <a:latin typeface="Algerian" pitchFamily="82" charset="0"/>
              </a:rPr>
              <a:t>Structure of a Bootstrap Grid</a:t>
            </a:r>
            <a:br>
              <a:rPr lang="en-US" dirty="0">
                <a:latin typeface="Algerian" pitchFamily="82" charset="0"/>
              </a:rPr>
            </a:br>
            <a:endParaRPr lang="en-US" dirty="0">
              <a:latin typeface="Algerian" pitchFamily="82" charset="0"/>
            </a:endParaRPr>
          </a:p>
        </p:txBody>
      </p:sp>
      <p:sp>
        <p:nvSpPr>
          <p:cNvPr id="3" name="Content Placeholder 2"/>
          <p:cNvSpPr>
            <a:spLocks noGrp="1"/>
          </p:cNvSpPr>
          <p:nvPr>
            <p:ph idx="1"/>
          </p:nvPr>
        </p:nvSpPr>
        <p:spPr/>
        <p:txBody>
          <a:bodyPr>
            <a:noAutofit/>
          </a:bodyPr>
          <a:lstStyle/>
          <a:p>
            <a:r>
              <a:rPr lang="en-US" sz="1800" b="0" i="1" dirty="0">
                <a:latin typeface="Times New Roman" pitchFamily="18" charset="0"/>
                <a:cs typeface="Times New Roman" pitchFamily="18" charset="0"/>
              </a:rPr>
              <a:t>&lt;</a:t>
            </a:r>
            <a:r>
              <a:rPr lang="en-US" sz="2400" b="0" i="1" dirty="0">
                <a:latin typeface="Times New Roman" pitchFamily="18" charset="0"/>
                <a:cs typeface="Times New Roman" pitchFamily="18" charset="0"/>
              </a:rPr>
              <a:t>div class="container"&gt;</a:t>
            </a:r>
            <a:br>
              <a:rPr lang="en-US" sz="2400" b="0" i="1" dirty="0">
                <a:latin typeface="Times New Roman" pitchFamily="18" charset="0"/>
                <a:cs typeface="Times New Roman" pitchFamily="18" charset="0"/>
              </a:rPr>
            </a:br>
            <a:r>
              <a:rPr lang="en-US" sz="2400" b="0" i="1" dirty="0">
                <a:latin typeface="Times New Roman" pitchFamily="18" charset="0"/>
                <a:cs typeface="Times New Roman" pitchFamily="18" charset="0"/>
              </a:rPr>
              <a:t>  &lt;div class="row"&gt;</a:t>
            </a:r>
            <a:br>
              <a:rPr lang="en-US" sz="2400" b="0" i="1" dirty="0">
                <a:latin typeface="Times New Roman" pitchFamily="18" charset="0"/>
                <a:cs typeface="Times New Roman" pitchFamily="18" charset="0"/>
              </a:rPr>
            </a:br>
            <a:r>
              <a:rPr lang="en-US" sz="2400" b="0" i="1" dirty="0">
                <a:latin typeface="Times New Roman" pitchFamily="18" charset="0"/>
                <a:cs typeface="Times New Roman" pitchFamily="18" charset="0"/>
              </a:rPr>
              <a:t>    &lt;div class="col-*-*"&gt;&lt;/div&gt;</a:t>
            </a:r>
            <a:br>
              <a:rPr lang="en-US" sz="2400" b="0" i="1" dirty="0">
                <a:latin typeface="Times New Roman" pitchFamily="18" charset="0"/>
                <a:cs typeface="Times New Roman" pitchFamily="18" charset="0"/>
              </a:rPr>
            </a:br>
            <a:r>
              <a:rPr lang="en-US" sz="2400" b="0" i="1" dirty="0">
                <a:latin typeface="Times New Roman" pitchFamily="18" charset="0"/>
                <a:cs typeface="Times New Roman" pitchFamily="18" charset="0"/>
              </a:rPr>
              <a:t>  &lt;/div&gt;</a:t>
            </a:r>
            <a:br>
              <a:rPr lang="en-US" sz="2400" b="0" i="1" dirty="0">
                <a:latin typeface="Times New Roman" pitchFamily="18" charset="0"/>
                <a:cs typeface="Times New Roman" pitchFamily="18" charset="0"/>
              </a:rPr>
            </a:br>
            <a:r>
              <a:rPr lang="en-US" sz="2400" b="0" i="1" dirty="0">
                <a:latin typeface="Times New Roman" pitchFamily="18" charset="0"/>
                <a:cs typeface="Times New Roman" pitchFamily="18" charset="0"/>
              </a:rPr>
              <a:t>  &lt;div class="row"&gt;</a:t>
            </a:r>
            <a:br>
              <a:rPr lang="en-US" sz="2400" b="0" i="1" dirty="0">
                <a:latin typeface="Times New Roman" pitchFamily="18" charset="0"/>
                <a:cs typeface="Times New Roman" pitchFamily="18" charset="0"/>
              </a:rPr>
            </a:br>
            <a:r>
              <a:rPr lang="en-US" sz="2400" b="0" i="1" dirty="0">
                <a:latin typeface="Times New Roman" pitchFamily="18" charset="0"/>
                <a:cs typeface="Times New Roman" pitchFamily="18" charset="0"/>
              </a:rPr>
              <a:t>    &lt;div class="col-*-*"&gt;&lt;/div&gt;</a:t>
            </a:r>
            <a:br>
              <a:rPr lang="en-US" sz="2400" b="0" i="1" dirty="0">
                <a:latin typeface="Times New Roman" pitchFamily="18" charset="0"/>
                <a:cs typeface="Times New Roman" pitchFamily="18" charset="0"/>
              </a:rPr>
            </a:br>
            <a:r>
              <a:rPr lang="en-US" sz="2400" b="0" i="1" dirty="0">
                <a:latin typeface="Times New Roman" pitchFamily="18" charset="0"/>
                <a:cs typeface="Times New Roman" pitchFamily="18" charset="0"/>
              </a:rPr>
              <a:t>    &lt;div class="col-*-*"&gt;&lt;/div&gt;</a:t>
            </a:r>
            <a:br>
              <a:rPr lang="en-US" sz="2400" b="0" i="1" dirty="0">
                <a:latin typeface="Times New Roman" pitchFamily="18" charset="0"/>
                <a:cs typeface="Times New Roman" pitchFamily="18" charset="0"/>
              </a:rPr>
            </a:br>
            <a:r>
              <a:rPr lang="en-US" sz="2400" b="0" i="1" dirty="0">
                <a:latin typeface="Times New Roman" pitchFamily="18" charset="0"/>
                <a:cs typeface="Times New Roman" pitchFamily="18" charset="0"/>
              </a:rPr>
              <a:t>    &lt;div class="col-*-*"&gt;&lt;/div&gt;</a:t>
            </a:r>
            <a:br>
              <a:rPr lang="en-US" sz="2400" b="0" i="1" dirty="0">
                <a:latin typeface="Times New Roman" pitchFamily="18" charset="0"/>
                <a:cs typeface="Times New Roman" pitchFamily="18" charset="0"/>
              </a:rPr>
            </a:br>
            <a:r>
              <a:rPr lang="en-US" sz="2400" b="0" i="1" dirty="0">
                <a:latin typeface="Times New Roman" pitchFamily="18" charset="0"/>
                <a:cs typeface="Times New Roman" pitchFamily="18" charset="0"/>
              </a:rPr>
              <a:t>  &lt;/div&gt;</a:t>
            </a:r>
            <a:br>
              <a:rPr lang="en-US" sz="2400" b="0" i="1" dirty="0">
                <a:latin typeface="Times New Roman" pitchFamily="18" charset="0"/>
                <a:cs typeface="Times New Roman" pitchFamily="18" charset="0"/>
              </a:rPr>
            </a:br>
            <a:r>
              <a:rPr lang="en-US" sz="2400" b="0" i="1" dirty="0">
                <a:latin typeface="Times New Roman" pitchFamily="18" charset="0"/>
                <a:cs typeface="Times New Roman" pitchFamily="18" charset="0"/>
              </a:rPr>
              <a:t>  &lt;div class="row</a:t>
            </a:r>
            <a:r>
              <a:rPr lang="en-US" sz="2400" b="0" i="1" dirty="0" smtClean="0">
                <a:latin typeface="Times New Roman" pitchFamily="18" charset="0"/>
                <a:cs typeface="Times New Roman" pitchFamily="18" charset="0"/>
              </a:rPr>
              <a:t>"&gt; </a:t>
            </a:r>
            <a:r>
              <a:rPr lang="en-US" sz="2400" b="0" i="1" dirty="0">
                <a:latin typeface="Times New Roman" pitchFamily="18" charset="0"/>
                <a:cs typeface="Times New Roman" pitchFamily="18" charset="0"/>
              </a:rPr>
              <a:t/>
            </a:r>
            <a:br>
              <a:rPr lang="en-US" sz="2400" b="0" i="1" dirty="0">
                <a:latin typeface="Times New Roman" pitchFamily="18" charset="0"/>
                <a:cs typeface="Times New Roman" pitchFamily="18" charset="0"/>
              </a:rPr>
            </a:br>
            <a:r>
              <a:rPr lang="en-US" sz="2400" b="0" i="1" dirty="0">
                <a:latin typeface="Times New Roman" pitchFamily="18" charset="0"/>
                <a:cs typeface="Times New Roman" pitchFamily="18" charset="0"/>
              </a:rPr>
              <a:t>  &lt;/div&gt;</a:t>
            </a:r>
            <a:br>
              <a:rPr lang="en-US" sz="2400" b="0" i="1" dirty="0">
                <a:latin typeface="Times New Roman" pitchFamily="18" charset="0"/>
                <a:cs typeface="Times New Roman" pitchFamily="18" charset="0"/>
              </a:rPr>
            </a:br>
            <a:r>
              <a:rPr lang="en-US" sz="2400" b="0" i="1" dirty="0">
                <a:latin typeface="Times New Roman" pitchFamily="18" charset="0"/>
                <a:cs typeface="Times New Roman" pitchFamily="18" charset="0"/>
              </a:rPr>
              <a:t>&lt;/div&gt;</a:t>
            </a:r>
            <a:endParaRPr lang="en-US" sz="1800" b="0" i="1" dirty="0">
              <a:latin typeface="Times New Roman" pitchFamily="18" charset="0"/>
              <a:cs typeface="Times New Roman" pitchFamily="18" charset="0"/>
            </a:endParaRPr>
          </a:p>
        </p:txBody>
      </p:sp>
    </p:spTree>
    <p:extLst>
      <p:ext uri="{BB962C8B-B14F-4D97-AF65-F5344CB8AC3E}">
        <p14:creationId xmlns:p14="http://schemas.microsoft.com/office/powerpoint/2010/main" val="311348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lgerian" pitchFamily="82" charset="0"/>
              </a:rPr>
              <a:t>Advantages of bootstrap:-</a:t>
            </a:r>
            <a:endParaRPr lang="en-US" sz="3600" dirty="0">
              <a:latin typeface="Algerian" pitchFamily="82" charset="0"/>
            </a:endParaRPr>
          </a:p>
        </p:txBody>
      </p:sp>
      <p:sp>
        <p:nvSpPr>
          <p:cNvPr id="3" name="Content Placeholder 2"/>
          <p:cNvSpPr>
            <a:spLocks noGrp="1"/>
          </p:cNvSpPr>
          <p:nvPr>
            <p:ph idx="1"/>
          </p:nvPr>
        </p:nvSpPr>
        <p:spPr/>
        <p:txBody>
          <a:bodyPr>
            <a:noAutofit/>
          </a:bodyPr>
          <a:lstStyle/>
          <a:p>
            <a:endParaRPr lang="en-US" sz="2800" i="1" dirty="0" smtClean="0">
              <a:latin typeface="Arial" pitchFamily="34" charset="0"/>
              <a:cs typeface="Arial" pitchFamily="34" charset="0"/>
            </a:endParaRPr>
          </a:p>
          <a:p>
            <a:r>
              <a:rPr lang="en-US" sz="2800" i="1" dirty="0" smtClean="0">
                <a:latin typeface="Arial" pitchFamily="34" charset="0"/>
                <a:cs typeface="Arial" pitchFamily="34" charset="0"/>
              </a:rPr>
              <a:t>.</a:t>
            </a:r>
            <a:r>
              <a:rPr lang="en-US" sz="2800" i="1" dirty="0" smtClean="0">
                <a:latin typeface="Times New Roman" pitchFamily="18" charset="0"/>
                <a:cs typeface="Times New Roman" pitchFamily="18" charset="0"/>
              </a:rPr>
              <a:t>Easy </a:t>
            </a:r>
            <a:r>
              <a:rPr lang="en-US" sz="2800" i="1" dirty="0" smtClean="0">
                <a:latin typeface="Times New Roman" pitchFamily="18" charset="0"/>
                <a:cs typeface="Times New Roman" pitchFamily="18" charset="0"/>
              </a:rPr>
              <a:t>to use:</a:t>
            </a:r>
            <a:r>
              <a:rPr lang="en-US" sz="2800" b="0" i="1" dirty="0" smtClean="0">
                <a:latin typeface="Times New Roman" pitchFamily="18" charset="0"/>
                <a:cs typeface="Times New Roman" pitchFamily="18" charset="0"/>
              </a:rPr>
              <a:t> Anybody with just basic knowledge of HTML and CSS can start using Bootstrap</a:t>
            </a:r>
            <a:r>
              <a:rPr lang="en-US" sz="2800" b="0" i="1" dirty="0" smtClean="0">
                <a:latin typeface="Times New Roman" pitchFamily="18" charset="0"/>
                <a:cs typeface="Times New Roman" pitchFamily="18" charset="0"/>
              </a:rPr>
              <a:t>.</a:t>
            </a:r>
          </a:p>
          <a:p>
            <a:endParaRPr lang="en-US" sz="2800" b="0" i="1" dirty="0" smtClean="0">
              <a:latin typeface="Times New Roman" pitchFamily="18" charset="0"/>
              <a:cs typeface="Times New Roman" pitchFamily="18" charset="0"/>
            </a:endParaRPr>
          </a:p>
          <a:p>
            <a:r>
              <a:rPr lang="en-US" sz="3200" i="1" dirty="0" smtClean="0">
                <a:latin typeface="Times New Roman" pitchFamily="18" charset="0"/>
                <a:cs typeface="Times New Roman" pitchFamily="18" charset="0"/>
              </a:rPr>
              <a:t>.</a:t>
            </a:r>
            <a:r>
              <a:rPr lang="en-US" sz="2800" b="0" i="1"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Responsive features: </a:t>
            </a:r>
            <a:r>
              <a:rPr lang="en-US" sz="2800" b="0" i="1" dirty="0" smtClean="0">
                <a:latin typeface="Times New Roman" pitchFamily="18" charset="0"/>
                <a:cs typeface="Times New Roman" pitchFamily="18" charset="0"/>
              </a:rPr>
              <a:t>Bootstrap’s responsive CSS adjusts to phones, tablets, and desktops.</a:t>
            </a:r>
          </a:p>
          <a:p>
            <a:endParaRPr lang="en-US" sz="2800" b="0" i="1" dirty="0">
              <a:latin typeface="Times New Roman" pitchFamily="18" charset="0"/>
              <a:cs typeface="Times New Roman" pitchFamily="18" charset="0"/>
            </a:endParaRPr>
          </a:p>
        </p:txBody>
      </p:sp>
    </p:spTree>
    <p:extLst>
      <p:ext uri="{BB962C8B-B14F-4D97-AF65-F5344CB8AC3E}">
        <p14:creationId xmlns:p14="http://schemas.microsoft.com/office/powerpoint/2010/main" val="25230385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132</TotalTime>
  <Words>334</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 bootstrap</vt:lpstr>
      <vt:lpstr>Introduction  of  bootstrap:-</vt:lpstr>
      <vt:lpstr>Bootstrap distribution</vt:lpstr>
      <vt:lpstr> grid:-</vt:lpstr>
      <vt:lpstr>   Grid Classes </vt:lpstr>
      <vt:lpstr>     Grid System Rules </vt:lpstr>
      <vt:lpstr>PowerPoint Presentation</vt:lpstr>
      <vt:lpstr> Basic Structure of a Bootstrap Grid </vt:lpstr>
      <vt:lpstr>Advantages of bootstrap:-</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bootstrap</dc:title>
  <dc:creator>sona36822</dc:creator>
  <cp:lastModifiedBy>sona36822</cp:lastModifiedBy>
  <cp:revision>38</cp:revision>
  <dcterms:created xsi:type="dcterms:W3CDTF">2016-06-04T16:17:08Z</dcterms:created>
  <dcterms:modified xsi:type="dcterms:W3CDTF">2016-09-13T05:51:51Z</dcterms:modified>
</cp:coreProperties>
</file>