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18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9ED98-E204-43A2-B966-2AB425910AA5}" type="datetimeFigureOut">
              <a:rPr lang="it-IT" smtClean="0"/>
              <a:t>22/06/2023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83C27-FA8B-43DE-95C5-5030D7255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02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B809-A8D7-4DAB-A89C-DE86E57E2538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8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43DD-A53F-4493-B990-B6D5FBCE4E0F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C252-CCB1-4729-9404-17763107C95D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CAC8-AC5F-4955-80FC-EC28672A97D6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626B-7C60-406E-B4A9-10DF5C6A1BF3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3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7620-89B6-48E2-8A49-B8D0E0B2EC8C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63FC-5DB1-4A95-80DF-D8391EE56A4E}" type="datetime1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DD-27E3-45BB-B034-634049C4F48C}" type="datetime1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F39D-B0C0-4A13-A859-CC66DDAD05A4}" type="datetime1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D8D398-10DE-4F52-9E5B-13591A72B8F2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07B-75A3-4D59-B556-438E47F9ADCB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8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0460B5-39BE-485C-83DD-49F90585CB60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4938"/>
            <a:ext cx="7772400" cy="1470025"/>
          </a:xfrm>
        </p:spPr>
        <p:txBody>
          <a:bodyPr/>
          <a:lstStyle/>
          <a:p>
            <a:r>
              <a:rPr lang="it-IT" dirty="0" err="1" smtClean="0"/>
              <a:t>Cerberus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sz="2000" dirty="0" err="1">
                <a:solidFill>
                  <a:schemeClr val="tx1"/>
                </a:solidFill>
              </a:rPr>
              <a:t>L'obiettivo</a:t>
            </a:r>
            <a:r>
              <a:rPr sz="2000" dirty="0">
                <a:solidFill>
                  <a:schemeClr val="tx1"/>
                </a:solidFill>
              </a:rPr>
              <a:t> del </a:t>
            </a:r>
            <a:r>
              <a:rPr sz="2000" dirty="0" err="1">
                <a:solidFill>
                  <a:schemeClr val="tx1"/>
                </a:solidFill>
              </a:rPr>
              <a:t>progetto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smtClean="0">
                <a:solidFill>
                  <a:schemeClr val="tx1"/>
                </a:solidFill>
              </a:rPr>
              <a:t>è </a:t>
            </a:r>
            <a:r>
              <a:rPr sz="2000" dirty="0" err="1">
                <a:solidFill>
                  <a:schemeClr val="tx1"/>
                </a:solidFill>
              </a:rPr>
              <a:t>creare</a:t>
            </a:r>
            <a:r>
              <a:rPr sz="2000" dirty="0">
                <a:solidFill>
                  <a:schemeClr val="tx1"/>
                </a:solidFill>
              </a:rPr>
              <a:t> un </a:t>
            </a:r>
            <a:r>
              <a:rPr sz="2000" dirty="0" err="1">
                <a:solidFill>
                  <a:schemeClr val="tx1"/>
                </a:solidFill>
              </a:rPr>
              <a:t>programma</a:t>
            </a:r>
            <a:r>
              <a:rPr sz="2000" dirty="0">
                <a:solidFill>
                  <a:schemeClr val="tx1"/>
                </a:solidFill>
              </a:rPr>
              <a:t> in </a:t>
            </a:r>
            <a:r>
              <a:rPr sz="2000" dirty="0" err="1">
                <a:solidFill>
                  <a:schemeClr val="tx1"/>
                </a:solidFill>
              </a:rPr>
              <a:t>grado</a:t>
            </a:r>
            <a:r>
              <a:rPr sz="2000" dirty="0">
                <a:solidFill>
                  <a:schemeClr val="tx1"/>
                </a:solidFill>
              </a:rPr>
              <a:t> di </a:t>
            </a:r>
            <a:r>
              <a:rPr sz="2000" dirty="0" err="1">
                <a:solidFill>
                  <a:schemeClr val="tx1"/>
                </a:solidFill>
              </a:rPr>
              <a:t>classificare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correttamente</a:t>
            </a:r>
            <a:r>
              <a:rPr sz="2000" dirty="0">
                <a:solidFill>
                  <a:schemeClr val="tx1"/>
                </a:solidFill>
              </a:rPr>
              <a:t> 3 </a:t>
            </a:r>
            <a:r>
              <a:rPr sz="2000" dirty="0" err="1">
                <a:solidFill>
                  <a:schemeClr val="tx1"/>
                </a:solidFill>
              </a:rPr>
              <a:t>razze</a:t>
            </a:r>
            <a:r>
              <a:rPr sz="2000" dirty="0">
                <a:solidFill>
                  <a:schemeClr val="tx1"/>
                </a:solidFill>
              </a:rPr>
              <a:t> di </a:t>
            </a:r>
            <a:r>
              <a:rPr sz="2000" dirty="0" err="1">
                <a:solidFill>
                  <a:schemeClr val="tx1"/>
                </a:solidFill>
              </a:rPr>
              <a:t>cani</a:t>
            </a:r>
            <a:r>
              <a:rPr sz="2000" dirty="0">
                <a:solidFill>
                  <a:schemeClr val="tx1"/>
                </a:solidFill>
              </a:rPr>
              <a:t> e </a:t>
            </a:r>
            <a:r>
              <a:rPr sz="2000" dirty="0" err="1">
                <a:solidFill>
                  <a:schemeClr val="tx1"/>
                </a:solidFill>
              </a:rPr>
              <a:t>riconoscere</a:t>
            </a:r>
            <a:r>
              <a:rPr sz="2000" dirty="0">
                <a:solidFill>
                  <a:schemeClr val="tx1"/>
                </a:solidFill>
              </a:rPr>
              <a:t> 3 </a:t>
            </a:r>
            <a:r>
              <a:rPr sz="2000" dirty="0" err="1">
                <a:solidFill>
                  <a:schemeClr val="tx1"/>
                </a:solidFill>
              </a:rPr>
              <a:t>parti</a:t>
            </a:r>
            <a:r>
              <a:rPr sz="2000" dirty="0">
                <a:solidFill>
                  <a:schemeClr val="tx1"/>
                </a:solidFill>
              </a:rPr>
              <a:t> del </a:t>
            </a:r>
            <a:r>
              <a:rPr sz="2000" dirty="0" err="1">
                <a:solidFill>
                  <a:schemeClr val="tx1"/>
                </a:solidFill>
              </a:rPr>
              <a:t>corpo</a:t>
            </a:r>
            <a:r>
              <a:rPr sz="2000" dirty="0">
                <a:solidFill>
                  <a:schemeClr val="tx1"/>
                </a:solidFill>
              </a:rPr>
              <a:t> del cane.</a:t>
            </a:r>
          </a:p>
          <a:p>
            <a:endParaRPr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93353" y="6459786"/>
            <a:ext cx="8519630" cy="365125"/>
          </a:xfrm>
        </p:spPr>
        <p:txBody>
          <a:bodyPr/>
          <a:lstStyle/>
          <a:p>
            <a:r>
              <a:rPr lang="it-IT" dirty="0" smtClean="0"/>
              <a:t>Aa 2022/23 - Laboratorio </a:t>
            </a:r>
            <a:r>
              <a:rPr lang="it-IT" dirty="0"/>
              <a:t>di Ottimizzazione, Intelligenza Artificiale e Machine </a:t>
            </a:r>
            <a:r>
              <a:rPr lang="it-IT" dirty="0" smtClean="0"/>
              <a:t>Learning – Progetto d’esame | </a:t>
            </a:r>
            <a:r>
              <a:rPr lang="it-IT" dirty="0" err="1" smtClean="0"/>
              <a:t>gerardo</a:t>
            </a:r>
            <a:r>
              <a:rPr lang="it-IT" dirty="0" smtClean="0"/>
              <a:t> </a:t>
            </a:r>
            <a:r>
              <a:rPr lang="it-IT" dirty="0" err="1" smtClean="0"/>
              <a:t>cipriano</a:t>
            </a:r>
            <a:r>
              <a:rPr lang="it-IT" dirty="0" smtClean="0"/>
              <a:t> | </a:t>
            </a:r>
            <a:r>
              <a:rPr lang="it-IT" dirty="0" err="1" smtClean="0"/>
              <a:t>massimiliano</a:t>
            </a:r>
            <a:r>
              <a:rPr lang="it-IT" dirty="0" smtClean="0"/>
              <a:t> battelli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00" y="108475"/>
            <a:ext cx="1394046" cy="1394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 err="1"/>
              <a:t>Scelta</a:t>
            </a:r>
            <a:r>
              <a:rPr sz="6000" dirty="0"/>
              <a:t> del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Il </a:t>
            </a:r>
            <a:r>
              <a:rPr dirty="0" err="1">
                <a:solidFill>
                  <a:schemeClr val="tx1"/>
                </a:solidFill>
              </a:rPr>
              <a:t>codice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utilizza</a:t>
            </a:r>
            <a:r>
              <a:rPr dirty="0">
                <a:solidFill>
                  <a:schemeClr val="tx1"/>
                </a:solidFill>
              </a:rPr>
              <a:t> due dataset per </a:t>
            </a:r>
            <a:r>
              <a:rPr dirty="0" err="1">
                <a:solidFill>
                  <a:schemeClr val="tx1"/>
                </a:solidFill>
              </a:rPr>
              <a:t>addestrare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il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modello</a:t>
            </a:r>
            <a:r>
              <a:rPr dirty="0">
                <a:solidFill>
                  <a:schemeClr val="tx1"/>
                </a:solidFill>
              </a:rPr>
              <a:t>: </a:t>
            </a:r>
            <a:r>
              <a:rPr dirty="0" err="1">
                <a:solidFill>
                  <a:schemeClr val="tx1"/>
                </a:solidFill>
              </a:rPr>
              <a:t>il</a:t>
            </a:r>
            <a:r>
              <a:rPr dirty="0">
                <a:solidFill>
                  <a:schemeClr val="tx1"/>
                </a:solidFill>
              </a:rPr>
              <a:t> dataset Stanford Dog e </a:t>
            </a:r>
            <a:r>
              <a:rPr dirty="0" err="1">
                <a:solidFill>
                  <a:schemeClr val="tx1"/>
                </a:solidFill>
              </a:rPr>
              <a:t>il</a:t>
            </a:r>
            <a:r>
              <a:rPr dirty="0">
                <a:solidFill>
                  <a:schemeClr val="tx1"/>
                </a:solidFill>
              </a:rPr>
              <a:t> dataset </a:t>
            </a:r>
            <a:r>
              <a:rPr dirty="0" err="1">
                <a:solidFill>
                  <a:schemeClr val="tx1"/>
                </a:solidFill>
              </a:rPr>
              <a:t>Kaggle</a:t>
            </a:r>
            <a:r>
              <a:rPr dirty="0">
                <a:solidFill>
                  <a:schemeClr val="tx1"/>
                </a:solidFill>
              </a:rPr>
              <a:t> Breeds Cat</a:t>
            </a:r>
            <a:r>
              <a:rPr dirty="0" smtClean="0">
                <a:solidFill>
                  <a:schemeClr val="tx1"/>
                </a:solidFill>
              </a:rPr>
              <a:t>.</a:t>
            </a:r>
            <a:endParaRPr lang="it-IT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chemeClr val="tx1"/>
                </a:solidFill>
              </a:rPr>
              <a:t>Dataloader</a:t>
            </a:r>
            <a:r>
              <a:rPr lang="it-IT" dirty="0" smtClean="0">
                <a:solidFill>
                  <a:schemeClr val="tx1"/>
                </a:solidFill>
              </a:rPr>
              <a:t> custom</a:t>
            </a:r>
            <a:endParaRPr dirty="0">
              <a:solidFill>
                <a:schemeClr val="tx1"/>
              </a:solidFill>
            </a:endParaRPr>
          </a:p>
          <a:p>
            <a:endParaRPr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 err="1"/>
              <a:t>Scelta</a:t>
            </a:r>
            <a:r>
              <a:rPr sz="6000" dirty="0"/>
              <a:t> </a:t>
            </a:r>
            <a:r>
              <a:rPr sz="6000" dirty="0" err="1"/>
              <a:t>dell'architettura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400" dirty="0" err="1">
                <a:solidFill>
                  <a:schemeClr val="tx1"/>
                </a:solidFill>
              </a:rPr>
              <a:t>L'architettura</a:t>
            </a:r>
            <a:r>
              <a:rPr sz="1400" dirty="0">
                <a:solidFill>
                  <a:schemeClr val="tx1"/>
                </a:solidFill>
              </a:rPr>
              <a:t> </a:t>
            </a:r>
            <a:r>
              <a:rPr sz="1400" dirty="0" err="1">
                <a:solidFill>
                  <a:schemeClr val="tx1"/>
                </a:solidFill>
              </a:rPr>
              <a:t>scelta</a:t>
            </a:r>
            <a:r>
              <a:rPr sz="1400" dirty="0">
                <a:solidFill>
                  <a:schemeClr val="tx1"/>
                </a:solidFill>
              </a:rPr>
              <a:t> per </a:t>
            </a:r>
            <a:r>
              <a:rPr sz="1400" dirty="0" err="1">
                <a:solidFill>
                  <a:schemeClr val="tx1"/>
                </a:solidFill>
              </a:rPr>
              <a:t>il</a:t>
            </a:r>
            <a:r>
              <a:rPr sz="1400" dirty="0">
                <a:solidFill>
                  <a:schemeClr val="tx1"/>
                </a:solidFill>
              </a:rPr>
              <a:t> </a:t>
            </a:r>
            <a:r>
              <a:rPr sz="1400" dirty="0" err="1">
                <a:solidFill>
                  <a:schemeClr val="tx1"/>
                </a:solidFill>
              </a:rPr>
              <a:t>modello</a:t>
            </a:r>
            <a:r>
              <a:rPr sz="1400" dirty="0">
                <a:solidFill>
                  <a:schemeClr val="tx1"/>
                </a:solidFill>
              </a:rPr>
              <a:t> è </a:t>
            </a:r>
            <a:r>
              <a:rPr sz="1400" dirty="0" err="1" smtClean="0">
                <a:solidFill>
                  <a:schemeClr val="tx1"/>
                </a:solidFill>
              </a:rPr>
              <a:t>AlexNet</a:t>
            </a:r>
            <a:endParaRPr lang="it-IT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facilità di adattamento a nuovi compiti di </a:t>
            </a:r>
            <a:r>
              <a:rPr lang="it-IT" sz="1400" dirty="0" smtClean="0">
                <a:solidFill>
                  <a:schemeClr val="tx1"/>
                </a:solidFill>
              </a:rPr>
              <a:t>classificazione</a:t>
            </a:r>
            <a:endParaRPr sz="700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230976"/>
          </a:xfrm>
        </p:spPr>
        <p:txBody>
          <a:bodyPr/>
          <a:lstStyle/>
          <a:p>
            <a:r>
              <a:rPr dirty="0" err="1"/>
              <a:t>Addestramento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163578"/>
            <a:ext cx="7543800" cy="1498049"/>
          </a:xfrm>
        </p:spPr>
        <p:txBody>
          <a:bodyPr>
            <a:normAutofit fontScale="32500" lnSpcReduction="20000"/>
          </a:bodyPr>
          <a:lstStyle/>
          <a:p>
            <a:endParaRPr dirty="0"/>
          </a:p>
          <a:p>
            <a:r>
              <a:rPr sz="3600" dirty="0">
                <a:solidFill>
                  <a:schemeClr val="tx1"/>
                </a:solidFill>
              </a:rPr>
              <a:t>Il </a:t>
            </a:r>
            <a:r>
              <a:rPr sz="3600" dirty="0" err="1">
                <a:solidFill>
                  <a:schemeClr val="tx1"/>
                </a:solidFill>
              </a:rPr>
              <a:t>modello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viene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addestrato</a:t>
            </a:r>
            <a:r>
              <a:rPr sz="3600" dirty="0">
                <a:solidFill>
                  <a:schemeClr val="tx1"/>
                </a:solidFill>
              </a:rPr>
              <a:t> in due </a:t>
            </a:r>
            <a:r>
              <a:rPr sz="3600" dirty="0" err="1">
                <a:solidFill>
                  <a:schemeClr val="tx1"/>
                </a:solidFill>
              </a:rPr>
              <a:t>fasi</a:t>
            </a:r>
            <a:r>
              <a:rPr sz="3600" dirty="0">
                <a:solidFill>
                  <a:schemeClr val="tx1"/>
                </a:solidFill>
              </a:rPr>
              <a:t>. </a:t>
            </a:r>
            <a:endParaRPr lang="it-IT" sz="36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sz="3600" dirty="0" err="1" smtClean="0">
                <a:solidFill>
                  <a:schemeClr val="tx1"/>
                </a:solidFill>
              </a:rPr>
              <a:t>Nella</a:t>
            </a:r>
            <a:r>
              <a:rPr sz="3600" dirty="0" smtClean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prima </a:t>
            </a:r>
            <a:r>
              <a:rPr sz="3600" dirty="0" err="1">
                <a:solidFill>
                  <a:schemeClr val="tx1"/>
                </a:solidFill>
              </a:rPr>
              <a:t>fase</a:t>
            </a:r>
            <a:r>
              <a:rPr sz="3600" dirty="0">
                <a:solidFill>
                  <a:schemeClr val="tx1"/>
                </a:solidFill>
              </a:rPr>
              <a:t>, </a:t>
            </a:r>
            <a:r>
              <a:rPr sz="3600" dirty="0" err="1">
                <a:solidFill>
                  <a:schemeClr val="tx1"/>
                </a:solidFill>
              </a:rPr>
              <a:t>viene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eseguito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il</a:t>
            </a:r>
            <a:r>
              <a:rPr sz="3600" dirty="0">
                <a:solidFill>
                  <a:schemeClr val="tx1"/>
                </a:solidFill>
              </a:rPr>
              <a:t> transfer learning sui </a:t>
            </a:r>
            <a:r>
              <a:rPr sz="3600" dirty="0" err="1">
                <a:solidFill>
                  <a:schemeClr val="tx1"/>
                </a:solidFill>
              </a:rPr>
              <a:t>cani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congelando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i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pesi</a:t>
            </a:r>
            <a:r>
              <a:rPr sz="3600" dirty="0">
                <a:solidFill>
                  <a:schemeClr val="tx1"/>
                </a:solidFill>
              </a:rPr>
              <a:t> del </a:t>
            </a:r>
            <a:r>
              <a:rPr sz="3600" dirty="0" err="1">
                <a:solidFill>
                  <a:schemeClr val="tx1"/>
                </a:solidFill>
              </a:rPr>
              <a:t>modello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preaddestrato</a:t>
            </a:r>
            <a:r>
              <a:rPr sz="3600" dirty="0">
                <a:solidFill>
                  <a:schemeClr val="tx1"/>
                </a:solidFill>
              </a:rPr>
              <a:t> di </a:t>
            </a:r>
            <a:r>
              <a:rPr sz="3600" dirty="0" err="1">
                <a:solidFill>
                  <a:schemeClr val="tx1"/>
                </a:solidFill>
              </a:rPr>
              <a:t>AlexNet</a:t>
            </a:r>
            <a:r>
              <a:rPr sz="3600" dirty="0">
                <a:solidFill>
                  <a:schemeClr val="tx1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dirty="0">
                <a:solidFill>
                  <a:schemeClr val="tx1"/>
                </a:solidFill>
              </a:rPr>
              <a:t>Nella seconda fase, viene eseguito l’addestramento sul </a:t>
            </a:r>
            <a:r>
              <a:rPr lang="it-IT" sz="3600" dirty="0" err="1">
                <a:solidFill>
                  <a:schemeClr val="tx1"/>
                </a:solidFill>
              </a:rPr>
              <a:t>dataset</a:t>
            </a:r>
            <a:r>
              <a:rPr lang="it-IT" sz="3600" dirty="0">
                <a:solidFill>
                  <a:schemeClr val="tx1"/>
                </a:solidFill>
              </a:rPr>
              <a:t> dei gatti scongelando i pesi del modello.</a:t>
            </a:r>
          </a:p>
          <a:p>
            <a:endParaRPr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9640" y="4491203"/>
            <a:ext cx="7543800" cy="149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Implementato </a:t>
            </a:r>
            <a:r>
              <a:rPr lang="it-IT" sz="1200" dirty="0" err="1" smtClean="0">
                <a:solidFill>
                  <a:schemeClr val="tx1"/>
                </a:solidFill>
              </a:rPr>
              <a:t>early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stopping</a:t>
            </a:r>
            <a:endParaRPr lang="it-IT" sz="1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Salvataggio dei pesi solo quando i pesi sono migliori di quelli correnti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1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171" y="-1887572"/>
            <a:ext cx="7543800" cy="3566160"/>
          </a:xfrm>
        </p:spPr>
        <p:txBody>
          <a:bodyPr/>
          <a:lstStyle/>
          <a:p>
            <a:r>
              <a:rPr dirty="0" err="1"/>
              <a:t>Valutazione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sz="2300" dirty="0">
                <a:solidFill>
                  <a:schemeClr val="tx1"/>
                </a:solidFill>
              </a:rPr>
              <a:t>Durante </a:t>
            </a:r>
            <a:r>
              <a:rPr sz="2300" dirty="0" err="1">
                <a:solidFill>
                  <a:schemeClr val="tx1"/>
                </a:solidFill>
              </a:rPr>
              <a:t>l'addestramento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sulle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razze</a:t>
            </a:r>
            <a:r>
              <a:rPr sz="2300" dirty="0">
                <a:solidFill>
                  <a:schemeClr val="tx1"/>
                </a:solidFill>
              </a:rPr>
              <a:t> di </a:t>
            </a:r>
            <a:r>
              <a:rPr sz="2300" dirty="0" err="1">
                <a:solidFill>
                  <a:schemeClr val="tx1"/>
                </a:solidFill>
              </a:rPr>
              <a:t>cani</a:t>
            </a:r>
            <a:r>
              <a:rPr sz="2300" dirty="0">
                <a:solidFill>
                  <a:schemeClr val="tx1"/>
                </a:solidFill>
              </a:rPr>
              <a:t>, </a:t>
            </a:r>
            <a:r>
              <a:rPr sz="2300" dirty="0" err="1">
                <a:solidFill>
                  <a:schemeClr val="tx1"/>
                </a:solidFill>
              </a:rPr>
              <a:t>il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modello</a:t>
            </a:r>
            <a:r>
              <a:rPr sz="2300" dirty="0">
                <a:solidFill>
                  <a:schemeClr val="tx1"/>
                </a:solidFill>
              </a:rPr>
              <a:t> ha </a:t>
            </a:r>
            <a:r>
              <a:rPr sz="2300" dirty="0" err="1">
                <a:solidFill>
                  <a:schemeClr val="tx1"/>
                </a:solidFill>
              </a:rPr>
              <a:t>mostrato</a:t>
            </a:r>
            <a:r>
              <a:rPr sz="2300" dirty="0">
                <a:solidFill>
                  <a:schemeClr val="tx1"/>
                </a:solidFill>
              </a:rPr>
              <a:t> un </a:t>
            </a:r>
            <a:r>
              <a:rPr sz="2300" dirty="0" err="1">
                <a:solidFill>
                  <a:schemeClr val="tx1"/>
                </a:solidFill>
              </a:rPr>
              <a:t>miglioramento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costante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nella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precisione</a:t>
            </a:r>
            <a:r>
              <a:rPr sz="2300" dirty="0">
                <a:solidFill>
                  <a:schemeClr val="tx1"/>
                </a:solidFill>
              </a:rPr>
              <a:t> di </a:t>
            </a:r>
            <a:r>
              <a:rPr sz="2300" dirty="0" err="1">
                <a:solidFill>
                  <a:schemeClr val="tx1"/>
                </a:solidFill>
              </a:rPr>
              <a:t>validazione</a:t>
            </a:r>
            <a:r>
              <a:rPr sz="2300" dirty="0">
                <a:solidFill>
                  <a:schemeClr val="tx1"/>
                </a:solidFill>
              </a:rPr>
              <a:t>.</a:t>
            </a:r>
          </a:p>
          <a:p>
            <a:endParaRPr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1" y="1791770"/>
            <a:ext cx="7979852" cy="232324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918" y="253775"/>
            <a:ext cx="7543800" cy="860865"/>
          </a:xfrm>
        </p:spPr>
        <p:txBody>
          <a:bodyPr>
            <a:normAutofit/>
          </a:bodyPr>
          <a:lstStyle/>
          <a:p>
            <a:r>
              <a:rPr sz="5400" dirty="0" err="1"/>
              <a:t>Visualizzazione</a:t>
            </a:r>
            <a:r>
              <a:rPr sz="5400" dirty="0"/>
              <a:t> </a:t>
            </a:r>
            <a:r>
              <a:rPr sz="5400" dirty="0" err="1"/>
              <a:t>dei</a:t>
            </a:r>
            <a:r>
              <a:rPr sz="5400" dirty="0"/>
              <a:t> </a:t>
            </a:r>
            <a:r>
              <a:rPr sz="5400" dirty="0" err="1"/>
              <a:t>risultati</a:t>
            </a:r>
            <a:endParaRPr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 err="1">
                <a:solidFill>
                  <a:schemeClr val="tx1"/>
                </a:solidFill>
              </a:rPr>
              <a:t>Salvando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gli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embeddings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generati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durante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il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processo</a:t>
            </a:r>
            <a:r>
              <a:rPr dirty="0">
                <a:solidFill>
                  <a:schemeClr val="tx1"/>
                </a:solidFill>
              </a:rPr>
              <a:t> di </a:t>
            </a:r>
            <a:r>
              <a:rPr dirty="0" err="1">
                <a:solidFill>
                  <a:schemeClr val="tx1"/>
                </a:solidFill>
              </a:rPr>
              <a:t>addestramento</a:t>
            </a:r>
            <a:r>
              <a:rPr dirty="0">
                <a:solidFill>
                  <a:schemeClr val="tx1"/>
                </a:solidFill>
              </a:rPr>
              <a:t>, è </a:t>
            </a:r>
            <a:r>
              <a:rPr dirty="0" err="1">
                <a:solidFill>
                  <a:schemeClr val="tx1"/>
                </a:solidFill>
              </a:rPr>
              <a:t>possibile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rappresentare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visivamente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dati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nel</a:t>
            </a:r>
            <a:r>
              <a:rPr dirty="0">
                <a:solidFill>
                  <a:schemeClr val="tx1"/>
                </a:solidFill>
              </a:rPr>
              <a:t> projector di </a:t>
            </a:r>
            <a:r>
              <a:rPr dirty="0" err="1">
                <a:solidFill>
                  <a:schemeClr val="tx1"/>
                </a:solidFill>
              </a:rPr>
              <a:t>TensorFlow</a:t>
            </a:r>
            <a:r>
              <a:rPr dirty="0">
                <a:solidFill>
                  <a:schemeClr val="tx1"/>
                </a:solidFill>
              </a:rPr>
              <a:t>.</a:t>
            </a:r>
          </a:p>
          <a:p>
            <a:endParaRPr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30" y="1281739"/>
            <a:ext cx="3787510" cy="288973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Conclusioni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>
                <a:solidFill>
                  <a:schemeClr val="tx1"/>
                </a:solidFill>
              </a:rPr>
              <a:t>Il </a:t>
            </a:r>
            <a:r>
              <a:rPr dirty="0" err="1">
                <a:solidFill>
                  <a:schemeClr val="tx1"/>
                </a:solidFill>
              </a:rPr>
              <a:t>progetto</a:t>
            </a:r>
            <a:r>
              <a:rPr dirty="0">
                <a:solidFill>
                  <a:schemeClr val="tx1"/>
                </a:solidFill>
              </a:rPr>
              <a:t> Cerberus ha </a:t>
            </a:r>
            <a:r>
              <a:rPr dirty="0" err="1">
                <a:solidFill>
                  <a:schemeClr val="tx1"/>
                </a:solidFill>
              </a:rPr>
              <a:t>raggiunto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l'obiettivo</a:t>
            </a:r>
            <a:r>
              <a:rPr dirty="0">
                <a:solidFill>
                  <a:schemeClr val="tx1"/>
                </a:solidFill>
              </a:rPr>
              <a:t> di </a:t>
            </a:r>
            <a:r>
              <a:rPr dirty="0" err="1">
                <a:solidFill>
                  <a:schemeClr val="tx1"/>
                </a:solidFill>
              </a:rPr>
              <a:t>classificare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correttamente</a:t>
            </a:r>
            <a:r>
              <a:rPr dirty="0">
                <a:solidFill>
                  <a:schemeClr val="tx1"/>
                </a:solidFill>
              </a:rPr>
              <a:t> le </a:t>
            </a:r>
            <a:r>
              <a:rPr dirty="0" err="1">
                <a:solidFill>
                  <a:schemeClr val="tx1"/>
                </a:solidFill>
              </a:rPr>
              <a:t>razze</a:t>
            </a:r>
            <a:r>
              <a:rPr dirty="0">
                <a:solidFill>
                  <a:schemeClr val="tx1"/>
                </a:solidFill>
              </a:rPr>
              <a:t> di </a:t>
            </a:r>
            <a:r>
              <a:rPr dirty="0" err="1">
                <a:solidFill>
                  <a:schemeClr val="tx1"/>
                </a:solidFill>
              </a:rPr>
              <a:t>cani</a:t>
            </a:r>
            <a:r>
              <a:rPr dirty="0">
                <a:solidFill>
                  <a:schemeClr val="tx1"/>
                </a:solidFill>
              </a:rPr>
              <a:t> e </a:t>
            </a:r>
            <a:r>
              <a:rPr dirty="0" err="1">
                <a:solidFill>
                  <a:schemeClr val="tx1"/>
                </a:solidFill>
              </a:rPr>
              <a:t>riconoscere</a:t>
            </a:r>
            <a:r>
              <a:rPr dirty="0">
                <a:solidFill>
                  <a:schemeClr val="tx1"/>
                </a:solidFill>
              </a:rPr>
              <a:t> le </a:t>
            </a:r>
            <a:r>
              <a:rPr dirty="0" err="1">
                <a:solidFill>
                  <a:schemeClr val="tx1"/>
                </a:solidFill>
              </a:rPr>
              <a:t>parti</a:t>
            </a:r>
            <a:r>
              <a:rPr dirty="0">
                <a:solidFill>
                  <a:schemeClr val="tx1"/>
                </a:solidFill>
              </a:rPr>
              <a:t> del </a:t>
            </a:r>
            <a:r>
              <a:rPr dirty="0" err="1">
                <a:solidFill>
                  <a:schemeClr val="tx1"/>
                </a:solidFill>
              </a:rPr>
              <a:t>corpo</a:t>
            </a:r>
            <a:r>
              <a:rPr dirty="0">
                <a:solidFill>
                  <a:schemeClr val="tx1"/>
                </a:solidFill>
              </a:rPr>
              <a:t>.</a:t>
            </a:r>
          </a:p>
          <a:p>
            <a:endParaRPr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 err="1"/>
              <a:t>Classificazione</a:t>
            </a:r>
            <a:r>
              <a:rPr sz="6000" dirty="0"/>
              <a:t> </a:t>
            </a:r>
            <a:r>
              <a:rPr sz="6000" dirty="0" err="1"/>
              <a:t>Multiclasse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dirty="0"/>
          </a:p>
          <a:p>
            <a:r>
              <a:rPr sz="4900" dirty="0" err="1">
                <a:solidFill>
                  <a:schemeClr val="tx1"/>
                </a:solidFill>
              </a:rPr>
              <a:t>Introduzione</a:t>
            </a:r>
            <a:r>
              <a:rPr sz="4900" dirty="0">
                <a:solidFill>
                  <a:schemeClr val="tx1"/>
                </a:solidFill>
              </a:rPr>
              <a:t>:</a:t>
            </a:r>
          </a:p>
          <a:p>
            <a:r>
              <a:rPr sz="3400" dirty="0">
                <a:solidFill>
                  <a:schemeClr val="tx1"/>
                </a:solidFill>
              </a:rPr>
              <a:t>La </a:t>
            </a:r>
            <a:r>
              <a:rPr sz="3400" dirty="0" err="1">
                <a:solidFill>
                  <a:schemeClr val="tx1"/>
                </a:solidFill>
              </a:rPr>
              <a:t>classificazione</a:t>
            </a:r>
            <a:r>
              <a:rPr sz="3400" dirty="0">
                <a:solidFill>
                  <a:schemeClr val="tx1"/>
                </a:solidFill>
              </a:rPr>
              <a:t> in Cerberus ha lo </a:t>
            </a:r>
            <a:r>
              <a:rPr sz="3400" dirty="0" err="1">
                <a:solidFill>
                  <a:schemeClr val="tx1"/>
                </a:solidFill>
              </a:rPr>
              <a:t>scopo</a:t>
            </a:r>
            <a:r>
              <a:rPr sz="3400" dirty="0">
                <a:solidFill>
                  <a:schemeClr val="tx1"/>
                </a:solidFill>
              </a:rPr>
              <a:t> di </a:t>
            </a:r>
            <a:r>
              <a:rPr sz="3400" dirty="0" err="1">
                <a:solidFill>
                  <a:schemeClr val="tx1"/>
                </a:solidFill>
              </a:rPr>
              <a:t>identificare</a:t>
            </a:r>
            <a:r>
              <a:rPr sz="3400" dirty="0">
                <a:solidFill>
                  <a:schemeClr val="tx1"/>
                </a:solidFill>
              </a:rPr>
              <a:t>, </a:t>
            </a:r>
            <a:r>
              <a:rPr sz="3400" dirty="0" err="1">
                <a:solidFill>
                  <a:schemeClr val="tx1"/>
                </a:solidFill>
              </a:rPr>
              <a:t>partendo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dirty="0" err="1">
                <a:solidFill>
                  <a:schemeClr val="tx1"/>
                </a:solidFill>
              </a:rPr>
              <a:t>dall'immagine</a:t>
            </a:r>
            <a:r>
              <a:rPr sz="3400" dirty="0">
                <a:solidFill>
                  <a:schemeClr val="tx1"/>
                </a:solidFill>
              </a:rPr>
              <a:t> di un cane, se </a:t>
            </a:r>
            <a:r>
              <a:rPr sz="3400" dirty="0" err="1">
                <a:solidFill>
                  <a:schemeClr val="tx1"/>
                </a:solidFill>
              </a:rPr>
              <a:t>questo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dirty="0" err="1">
                <a:solidFill>
                  <a:schemeClr val="tx1"/>
                </a:solidFill>
              </a:rPr>
              <a:t>appartiene</a:t>
            </a:r>
            <a:r>
              <a:rPr sz="3400" dirty="0">
                <a:solidFill>
                  <a:schemeClr val="tx1"/>
                </a:solidFill>
              </a:rPr>
              <a:t> ad </a:t>
            </a:r>
            <a:r>
              <a:rPr sz="3400" dirty="0" err="1">
                <a:solidFill>
                  <a:schemeClr val="tx1"/>
                </a:solidFill>
              </a:rPr>
              <a:t>una</a:t>
            </a:r>
            <a:r>
              <a:rPr sz="3400" dirty="0">
                <a:solidFill>
                  <a:schemeClr val="tx1"/>
                </a:solidFill>
              </a:rPr>
              <a:t> di </a:t>
            </a:r>
            <a:r>
              <a:rPr sz="3400" dirty="0" err="1">
                <a:solidFill>
                  <a:schemeClr val="tx1"/>
                </a:solidFill>
              </a:rPr>
              <a:t>queste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dirty="0" err="1">
                <a:solidFill>
                  <a:schemeClr val="tx1"/>
                </a:solidFill>
              </a:rPr>
              <a:t>tre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dirty="0" err="1">
                <a:solidFill>
                  <a:schemeClr val="tx1"/>
                </a:solidFill>
              </a:rPr>
              <a:t>razze</a:t>
            </a:r>
            <a:r>
              <a:rPr sz="3400" dirty="0">
                <a:solidFill>
                  <a:schemeClr val="tx1"/>
                </a:solidFill>
              </a:rPr>
              <a:t>: Husky </a:t>
            </a:r>
            <a:r>
              <a:rPr sz="3400" dirty="0" err="1">
                <a:solidFill>
                  <a:schemeClr val="tx1"/>
                </a:solidFill>
              </a:rPr>
              <a:t>Siberiano</a:t>
            </a:r>
            <a:r>
              <a:rPr sz="3400" dirty="0">
                <a:solidFill>
                  <a:schemeClr val="tx1"/>
                </a:solidFill>
              </a:rPr>
              <a:t>, Beagle e </a:t>
            </a:r>
            <a:r>
              <a:rPr sz="3400" dirty="0" err="1">
                <a:solidFill>
                  <a:schemeClr val="tx1"/>
                </a:solidFill>
              </a:rPr>
              <a:t>Barboncino</a:t>
            </a:r>
            <a:r>
              <a:rPr sz="3400" dirty="0">
                <a:solidFill>
                  <a:schemeClr val="tx1"/>
                </a:solidFill>
              </a:rPr>
              <a:t> Toy.</a:t>
            </a:r>
          </a:p>
          <a:p>
            <a:endParaRPr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 err="1"/>
              <a:t>Scelta</a:t>
            </a:r>
            <a:r>
              <a:rPr sz="6000" dirty="0"/>
              <a:t> del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Il </a:t>
            </a:r>
            <a:r>
              <a:rPr dirty="0" err="1">
                <a:solidFill>
                  <a:schemeClr val="tx1"/>
                </a:solidFill>
              </a:rPr>
              <a:t>codice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utilizza</a:t>
            </a:r>
            <a:r>
              <a:rPr dirty="0">
                <a:solidFill>
                  <a:schemeClr val="tx1"/>
                </a:solidFill>
              </a:rPr>
              <a:t> due dataset per </a:t>
            </a:r>
            <a:r>
              <a:rPr dirty="0" err="1">
                <a:solidFill>
                  <a:schemeClr val="tx1"/>
                </a:solidFill>
              </a:rPr>
              <a:t>addestrare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il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modello</a:t>
            </a:r>
            <a:r>
              <a:rPr dirty="0">
                <a:solidFill>
                  <a:schemeClr val="tx1"/>
                </a:solidFill>
              </a:rPr>
              <a:t>: </a:t>
            </a:r>
            <a:r>
              <a:rPr dirty="0" err="1">
                <a:solidFill>
                  <a:schemeClr val="tx1"/>
                </a:solidFill>
              </a:rPr>
              <a:t>il</a:t>
            </a:r>
            <a:r>
              <a:rPr dirty="0">
                <a:solidFill>
                  <a:schemeClr val="tx1"/>
                </a:solidFill>
              </a:rPr>
              <a:t> dataset Stanford Dog e </a:t>
            </a:r>
            <a:r>
              <a:rPr dirty="0" err="1">
                <a:solidFill>
                  <a:schemeClr val="tx1"/>
                </a:solidFill>
              </a:rPr>
              <a:t>il</a:t>
            </a:r>
            <a:r>
              <a:rPr dirty="0">
                <a:solidFill>
                  <a:schemeClr val="tx1"/>
                </a:solidFill>
              </a:rPr>
              <a:t> dataset </a:t>
            </a:r>
            <a:r>
              <a:rPr dirty="0" err="1">
                <a:solidFill>
                  <a:schemeClr val="tx1"/>
                </a:solidFill>
              </a:rPr>
              <a:t>Kaggle</a:t>
            </a:r>
            <a:r>
              <a:rPr dirty="0">
                <a:solidFill>
                  <a:schemeClr val="tx1"/>
                </a:solidFill>
              </a:rPr>
              <a:t> Breeds Cat</a:t>
            </a:r>
            <a:r>
              <a:rPr dirty="0" smtClean="0">
                <a:solidFill>
                  <a:schemeClr val="tx1"/>
                </a:solidFill>
              </a:rPr>
              <a:t>.</a:t>
            </a:r>
            <a:endParaRPr lang="it-IT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chemeClr val="tx1"/>
                </a:solidFill>
              </a:rPr>
              <a:t>Dataloader</a:t>
            </a:r>
            <a:r>
              <a:rPr lang="it-IT" dirty="0" smtClean="0">
                <a:solidFill>
                  <a:schemeClr val="tx1"/>
                </a:solidFill>
              </a:rPr>
              <a:t> custom</a:t>
            </a:r>
            <a:endParaRPr dirty="0">
              <a:solidFill>
                <a:schemeClr val="tx1"/>
              </a:solidFill>
            </a:endParaRPr>
          </a:p>
          <a:p>
            <a:endParaRPr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 err="1"/>
              <a:t>Scelta</a:t>
            </a:r>
            <a:r>
              <a:rPr sz="6000" dirty="0"/>
              <a:t> </a:t>
            </a:r>
            <a:r>
              <a:rPr sz="6000" dirty="0" err="1"/>
              <a:t>dell'architettura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400" dirty="0" err="1">
                <a:solidFill>
                  <a:schemeClr val="tx1"/>
                </a:solidFill>
              </a:rPr>
              <a:t>L'architettura</a:t>
            </a:r>
            <a:r>
              <a:rPr sz="1400" dirty="0">
                <a:solidFill>
                  <a:schemeClr val="tx1"/>
                </a:solidFill>
              </a:rPr>
              <a:t> </a:t>
            </a:r>
            <a:r>
              <a:rPr sz="1400" dirty="0" err="1">
                <a:solidFill>
                  <a:schemeClr val="tx1"/>
                </a:solidFill>
              </a:rPr>
              <a:t>scelta</a:t>
            </a:r>
            <a:r>
              <a:rPr sz="1400" dirty="0">
                <a:solidFill>
                  <a:schemeClr val="tx1"/>
                </a:solidFill>
              </a:rPr>
              <a:t> per </a:t>
            </a:r>
            <a:r>
              <a:rPr sz="1400" dirty="0" err="1">
                <a:solidFill>
                  <a:schemeClr val="tx1"/>
                </a:solidFill>
              </a:rPr>
              <a:t>il</a:t>
            </a:r>
            <a:r>
              <a:rPr sz="1400" dirty="0">
                <a:solidFill>
                  <a:schemeClr val="tx1"/>
                </a:solidFill>
              </a:rPr>
              <a:t> </a:t>
            </a:r>
            <a:r>
              <a:rPr sz="1400" dirty="0" err="1">
                <a:solidFill>
                  <a:schemeClr val="tx1"/>
                </a:solidFill>
              </a:rPr>
              <a:t>modello</a:t>
            </a:r>
            <a:r>
              <a:rPr sz="1400" dirty="0">
                <a:solidFill>
                  <a:schemeClr val="tx1"/>
                </a:solidFill>
              </a:rPr>
              <a:t> è </a:t>
            </a:r>
            <a:r>
              <a:rPr sz="1400" dirty="0" err="1" smtClean="0">
                <a:solidFill>
                  <a:schemeClr val="tx1"/>
                </a:solidFill>
              </a:rPr>
              <a:t>AlexNet</a:t>
            </a:r>
            <a:endParaRPr lang="it-IT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facilità di adattamento a nuovi compiti di </a:t>
            </a:r>
            <a:r>
              <a:rPr lang="it-IT" sz="1400" dirty="0" smtClean="0">
                <a:solidFill>
                  <a:schemeClr val="tx1"/>
                </a:solidFill>
              </a:rPr>
              <a:t>classificazione</a:t>
            </a:r>
            <a:endParaRPr sz="700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157" y="388358"/>
            <a:ext cx="7543800" cy="1230976"/>
          </a:xfrm>
        </p:spPr>
        <p:txBody>
          <a:bodyPr/>
          <a:lstStyle/>
          <a:p>
            <a:r>
              <a:rPr dirty="0" err="1"/>
              <a:t>Addestramento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505828"/>
            <a:ext cx="7543800" cy="1498049"/>
          </a:xfrm>
        </p:spPr>
        <p:txBody>
          <a:bodyPr>
            <a:normAutofit fontScale="32500" lnSpcReduction="20000"/>
          </a:bodyPr>
          <a:lstStyle/>
          <a:p>
            <a:endParaRPr dirty="0"/>
          </a:p>
          <a:p>
            <a:r>
              <a:rPr sz="3600" dirty="0">
                <a:solidFill>
                  <a:schemeClr val="tx1"/>
                </a:solidFill>
              </a:rPr>
              <a:t>Il </a:t>
            </a:r>
            <a:r>
              <a:rPr sz="3600" dirty="0" err="1">
                <a:solidFill>
                  <a:schemeClr val="tx1"/>
                </a:solidFill>
              </a:rPr>
              <a:t>modello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viene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addestrato</a:t>
            </a:r>
            <a:r>
              <a:rPr sz="3600" dirty="0">
                <a:solidFill>
                  <a:schemeClr val="tx1"/>
                </a:solidFill>
              </a:rPr>
              <a:t> in due </a:t>
            </a:r>
            <a:r>
              <a:rPr sz="3600" dirty="0" err="1">
                <a:solidFill>
                  <a:schemeClr val="tx1"/>
                </a:solidFill>
              </a:rPr>
              <a:t>fasi</a:t>
            </a:r>
            <a:r>
              <a:rPr sz="3600" dirty="0">
                <a:solidFill>
                  <a:schemeClr val="tx1"/>
                </a:solidFill>
              </a:rPr>
              <a:t>. </a:t>
            </a:r>
            <a:endParaRPr lang="it-IT" sz="36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sz="3600" dirty="0" err="1" smtClean="0">
                <a:solidFill>
                  <a:schemeClr val="tx1"/>
                </a:solidFill>
              </a:rPr>
              <a:t>Nella</a:t>
            </a:r>
            <a:r>
              <a:rPr sz="3600" dirty="0" smtClean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prima </a:t>
            </a:r>
            <a:r>
              <a:rPr sz="3600" dirty="0" err="1">
                <a:solidFill>
                  <a:schemeClr val="tx1"/>
                </a:solidFill>
              </a:rPr>
              <a:t>fase</a:t>
            </a:r>
            <a:r>
              <a:rPr sz="3600" dirty="0">
                <a:solidFill>
                  <a:schemeClr val="tx1"/>
                </a:solidFill>
              </a:rPr>
              <a:t>, </a:t>
            </a:r>
            <a:r>
              <a:rPr sz="3600" dirty="0" err="1">
                <a:solidFill>
                  <a:schemeClr val="tx1"/>
                </a:solidFill>
              </a:rPr>
              <a:t>viene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eseguito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il</a:t>
            </a:r>
            <a:r>
              <a:rPr sz="3600" dirty="0">
                <a:solidFill>
                  <a:schemeClr val="tx1"/>
                </a:solidFill>
              </a:rPr>
              <a:t> transfer learning sui </a:t>
            </a:r>
            <a:r>
              <a:rPr sz="3600" dirty="0" err="1">
                <a:solidFill>
                  <a:schemeClr val="tx1"/>
                </a:solidFill>
              </a:rPr>
              <a:t>cani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congelando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i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pesi</a:t>
            </a:r>
            <a:r>
              <a:rPr sz="3600" dirty="0">
                <a:solidFill>
                  <a:schemeClr val="tx1"/>
                </a:solidFill>
              </a:rPr>
              <a:t> del </a:t>
            </a:r>
            <a:r>
              <a:rPr sz="3600" dirty="0" err="1">
                <a:solidFill>
                  <a:schemeClr val="tx1"/>
                </a:solidFill>
              </a:rPr>
              <a:t>modello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dirty="0" err="1">
                <a:solidFill>
                  <a:schemeClr val="tx1"/>
                </a:solidFill>
              </a:rPr>
              <a:t>preaddestrato</a:t>
            </a:r>
            <a:r>
              <a:rPr sz="3600" dirty="0">
                <a:solidFill>
                  <a:schemeClr val="tx1"/>
                </a:solidFill>
              </a:rPr>
              <a:t> di </a:t>
            </a:r>
            <a:r>
              <a:rPr sz="3600" dirty="0" err="1">
                <a:solidFill>
                  <a:schemeClr val="tx1"/>
                </a:solidFill>
              </a:rPr>
              <a:t>AlexNet</a:t>
            </a:r>
            <a:r>
              <a:rPr sz="3600" dirty="0">
                <a:solidFill>
                  <a:schemeClr val="tx1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dirty="0">
                <a:solidFill>
                  <a:schemeClr val="tx1"/>
                </a:solidFill>
              </a:rPr>
              <a:t>Nella seconda fase, viene eseguito l’addestramento sul </a:t>
            </a:r>
            <a:r>
              <a:rPr lang="it-IT" sz="3600" dirty="0" err="1">
                <a:solidFill>
                  <a:schemeClr val="tx1"/>
                </a:solidFill>
              </a:rPr>
              <a:t>dataset</a:t>
            </a:r>
            <a:r>
              <a:rPr lang="it-IT" sz="3600" dirty="0">
                <a:solidFill>
                  <a:schemeClr val="tx1"/>
                </a:solidFill>
              </a:rPr>
              <a:t> dei gatti scongelando i pesi del modello.</a:t>
            </a:r>
          </a:p>
          <a:p>
            <a:endParaRPr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9640" y="4039062"/>
            <a:ext cx="7543800" cy="1498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Implementato </a:t>
            </a:r>
            <a:r>
              <a:rPr lang="it-IT" sz="1200" dirty="0" err="1" smtClean="0">
                <a:solidFill>
                  <a:schemeClr val="tx1"/>
                </a:solidFill>
              </a:rPr>
              <a:t>early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stopping</a:t>
            </a:r>
            <a:endParaRPr lang="it-IT" sz="1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Salvataggio dei pesi solo quando i pesi sono migliori di quelli correnti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</a:rPr>
              <a:t>SCRITTURA SU TENSORFLOW della </a:t>
            </a:r>
            <a:r>
              <a:rPr lang="it-IT" sz="1200" dirty="0" err="1" smtClean="0">
                <a:solidFill>
                  <a:schemeClr val="tx1"/>
                </a:solidFill>
              </a:rPr>
              <a:t>confusion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matrix</a:t>
            </a:r>
            <a:r>
              <a:rPr lang="it-IT" sz="1200" dirty="0" smtClean="0">
                <a:solidFill>
                  <a:schemeClr val="tx1"/>
                </a:solidFill>
              </a:rPr>
              <a:t>, </a:t>
            </a:r>
            <a:r>
              <a:rPr lang="it-IT" sz="1200" dirty="0" err="1" smtClean="0">
                <a:solidFill>
                  <a:schemeClr val="tx1"/>
                </a:solidFill>
              </a:rPr>
              <a:t>preview</a:t>
            </a:r>
            <a:r>
              <a:rPr lang="it-IT" sz="1200" dirty="0" smtClean="0">
                <a:solidFill>
                  <a:schemeClr val="tx1"/>
                </a:solidFill>
              </a:rPr>
              <a:t> del primo batch, grafico </a:t>
            </a:r>
            <a:r>
              <a:rPr lang="it-IT" sz="1200" dirty="0" err="1" smtClean="0">
                <a:solidFill>
                  <a:schemeClr val="tx1"/>
                </a:solidFill>
              </a:rPr>
              <a:t>loss</a:t>
            </a:r>
            <a:r>
              <a:rPr lang="it-IT" sz="1200" dirty="0" smtClean="0">
                <a:solidFill>
                  <a:schemeClr val="tx1"/>
                </a:solidFill>
              </a:rPr>
              <a:t>/</a:t>
            </a:r>
            <a:r>
              <a:rPr lang="it-IT" sz="1200" dirty="0" err="1" smtClean="0">
                <a:solidFill>
                  <a:schemeClr val="tx1"/>
                </a:solidFill>
              </a:rPr>
              <a:t>accurancy</a:t>
            </a:r>
            <a:r>
              <a:rPr lang="it-IT" sz="1200" dirty="0" smtClean="0">
                <a:solidFill>
                  <a:schemeClr val="tx1"/>
                </a:solidFill>
              </a:rPr>
              <a:t> per ciascuna epoca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7" y="3116387"/>
            <a:ext cx="3057914" cy="97108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4" y="2987177"/>
            <a:ext cx="1484147" cy="1068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171" y="-1887572"/>
            <a:ext cx="7543800" cy="3566160"/>
          </a:xfrm>
        </p:spPr>
        <p:txBody>
          <a:bodyPr/>
          <a:lstStyle/>
          <a:p>
            <a:r>
              <a:rPr dirty="0" err="1"/>
              <a:t>Valutazione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sz="2300" dirty="0">
                <a:solidFill>
                  <a:schemeClr val="tx1"/>
                </a:solidFill>
              </a:rPr>
              <a:t>Durante </a:t>
            </a:r>
            <a:r>
              <a:rPr sz="2300" dirty="0" err="1">
                <a:solidFill>
                  <a:schemeClr val="tx1"/>
                </a:solidFill>
              </a:rPr>
              <a:t>l'addestramento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sulle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razze</a:t>
            </a:r>
            <a:r>
              <a:rPr sz="2300" dirty="0">
                <a:solidFill>
                  <a:schemeClr val="tx1"/>
                </a:solidFill>
              </a:rPr>
              <a:t> di </a:t>
            </a:r>
            <a:r>
              <a:rPr sz="2300" dirty="0" err="1">
                <a:solidFill>
                  <a:schemeClr val="tx1"/>
                </a:solidFill>
              </a:rPr>
              <a:t>cani</a:t>
            </a:r>
            <a:r>
              <a:rPr sz="2300" dirty="0">
                <a:solidFill>
                  <a:schemeClr val="tx1"/>
                </a:solidFill>
              </a:rPr>
              <a:t>, </a:t>
            </a:r>
            <a:r>
              <a:rPr sz="2300" dirty="0" err="1">
                <a:solidFill>
                  <a:schemeClr val="tx1"/>
                </a:solidFill>
              </a:rPr>
              <a:t>il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modello</a:t>
            </a:r>
            <a:r>
              <a:rPr sz="2300" dirty="0">
                <a:solidFill>
                  <a:schemeClr val="tx1"/>
                </a:solidFill>
              </a:rPr>
              <a:t> ha </a:t>
            </a:r>
            <a:r>
              <a:rPr sz="2300" dirty="0" err="1">
                <a:solidFill>
                  <a:schemeClr val="tx1"/>
                </a:solidFill>
              </a:rPr>
              <a:t>mostrato</a:t>
            </a:r>
            <a:r>
              <a:rPr sz="2300" dirty="0">
                <a:solidFill>
                  <a:schemeClr val="tx1"/>
                </a:solidFill>
              </a:rPr>
              <a:t> un </a:t>
            </a:r>
            <a:r>
              <a:rPr sz="2300" dirty="0" err="1">
                <a:solidFill>
                  <a:schemeClr val="tx1"/>
                </a:solidFill>
              </a:rPr>
              <a:t>miglioramento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costante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nella</a:t>
            </a:r>
            <a:r>
              <a:rPr sz="2300" dirty="0">
                <a:solidFill>
                  <a:schemeClr val="tx1"/>
                </a:solidFill>
              </a:rPr>
              <a:t> </a:t>
            </a:r>
            <a:r>
              <a:rPr sz="2300" dirty="0" err="1">
                <a:solidFill>
                  <a:schemeClr val="tx1"/>
                </a:solidFill>
              </a:rPr>
              <a:t>precisione</a:t>
            </a:r>
            <a:r>
              <a:rPr sz="2300" dirty="0">
                <a:solidFill>
                  <a:schemeClr val="tx1"/>
                </a:solidFill>
              </a:rPr>
              <a:t> di </a:t>
            </a:r>
            <a:r>
              <a:rPr sz="2300" dirty="0" err="1">
                <a:solidFill>
                  <a:schemeClr val="tx1"/>
                </a:solidFill>
              </a:rPr>
              <a:t>validazione</a:t>
            </a:r>
            <a:r>
              <a:rPr sz="2300" dirty="0">
                <a:solidFill>
                  <a:schemeClr val="tx1"/>
                </a:solidFill>
              </a:rPr>
              <a:t>.</a:t>
            </a:r>
          </a:p>
          <a:p>
            <a:endParaRPr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1" y="1791770"/>
            <a:ext cx="7979852" cy="232324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918" y="253775"/>
            <a:ext cx="7543800" cy="860865"/>
          </a:xfrm>
        </p:spPr>
        <p:txBody>
          <a:bodyPr>
            <a:normAutofit/>
          </a:bodyPr>
          <a:lstStyle/>
          <a:p>
            <a:r>
              <a:rPr sz="5400" dirty="0" err="1"/>
              <a:t>Visualizzazione</a:t>
            </a:r>
            <a:r>
              <a:rPr sz="5400" dirty="0"/>
              <a:t> </a:t>
            </a:r>
            <a:r>
              <a:rPr sz="5400" dirty="0" err="1"/>
              <a:t>dei</a:t>
            </a:r>
            <a:r>
              <a:rPr sz="5400" dirty="0"/>
              <a:t> </a:t>
            </a:r>
            <a:r>
              <a:rPr sz="5400" dirty="0" err="1"/>
              <a:t>risultati</a:t>
            </a:r>
            <a:endParaRPr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 err="1">
                <a:solidFill>
                  <a:schemeClr val="tx1"/>
                </a:solidFill>
              </a:rPr>
              <a:t>Salvando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gli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embeddings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generati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durante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il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processo</a:t>
            </a:r>
            <a:r>
              <a:rPr dirty="0">
                <a:solidFill>
                  <a:schemeClr val="tx1"/>
                </a:solidFill>
              </a:rPr>
              <a:t> di </a:t>
            </a:r>
            <a:r>
              <a:rPr dirty="0" err="1">
                <a:solidFill>
                  <a:schemeClr val="tx1"/>
                </a:solidFill>
              </a:rPr>
              <a:t>addestramento</a:t>
            </a:r>
            <a:r>
              <a:rPr dirty="0">
                <a:solidFill>
                  <a:schemeClr val="tx1"/>
                </a:solidFill>
              </a:rPr>
              <a:t>, è </a:t>
            </a:r>
            <a:r>
              <a:rPr dirty="0" err="1">
                <a:solidFill>
                  <a:schemeClr val="tx1"/>
                </a:solidFill>
              </a:rPr>
              <a:t>possibile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rappresentare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visivamente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dati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nel</a:t>
            </a:r>
            <a:r>
              <a:rPr dirty="0">
                <a:solidFill>
                  <a:schemeClr val="tx1"/>
                </a:solidFill>
              </a:rPr>
              <a:t> projector di </a:t>
            </a:r>
            <a:r>
              <a:rPr dirty="0" err="1">
                <a:solidFill>
                  <a:schemeClr val="tx1"/>
                </a:solidFill>
              </a:rPr>
              <a:t>TensorFlow</a:t>
            </a:r>
            <a:r>
              <a:rPr dirty="0">
                <a:solidFill>
                  <a:schemeClr val="tx1"/>
                </a:solidFill>
              </a:rPr>
              <a:t>.</a:t>
            </a:r>
          </a:p>
          <a:p>
            <a:endParaRPr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30" y="1281739"/>
            <a:ext cx="3787510" cy="288973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 err="1"/>
              <a:t>Conclusioni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>
                <a:solidFill>
                  <a:schemeClr val="tx1"/>
                </a:solidFill>
              </a:rPr>
              <a:t>Il </a:t>
            </a:r>
            <a:r>
              <a:rPr dirty="0" err="1">
                <a:solidFill>
                  <a:schemeClr val="tx1"/>
                </a:solidFill>
              </a:rPr>
              <a:t>progetto</a:t>
            </a:r>
            <a:r>
              <a:rPr dirty="0">
                <a:solidFill>
                  <a:schemeClr val="tx1"/>
                </a:solidFill>
              </a:rPr>
              <a:t> Cerberus ha </a:t>
            </a:r>
            <a:r>
              <a:rPr dirty="0" err="1">
                <a:solidFill>
                  <a:schemeClr val="tx1"/>
                </a:solidFill>
              </a:rPr>
              <a:t>raggiunto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l'obiettivo</a:t>
            </a:r>
            <a:r>
              <a:rPr dirty="0">
                <a:solidFill>
                  <a:schemeClr val="tx1"/>
                </a:solidFill>
              </a:rPr>
              <a:t> di </a:t>
            </a:r>
            <a:r>
              <a:rPr dirty="0" err="1">
                <a:solidFill>
                  <a:schemeClr val="tx1"/>
                </a:solidFill>
              </a:rPr>
              <a:t>classificare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correttamente</a:t>
            </a:r>
            <a:r>
              <a:rPr dirty="0">
                <a:solidFill>
                  <a:schemeClr val="tx1"/>
                </a:solidFill>
              </a:rPr>
              <a:t> le </a:t>
            </a:r>
            <a:r>
              <a:rPr dirty="0" err="1">
                <a:solidFill>
                  <a:schemeClr val="tx1"/>
                </a:solidFill>
              </a:rPr>
              <a:t>razze</a:t>
            </a:r>
            <a:r>
              <a:rPr dirty="0">
                <a:solidFill>
                  <a:schemeClr val="tx1"/>
                </a:solidFill>
              </a:rPr>
              <a:t> di </a:t>
            </a:r>
            <a:r>
              <a:rPr dirty="0" err="1">
                <a:solidFill>
                  <a:schemeClr val="tx1"/>
                </a:solidFill>
              </a:rPr>
              <a:t>cani</a:t>
            </a:r>
            <a:r>
              <a:rPr dirty="0">
                <a:solidFill>
                  <a:schemeClr val="tx1"/>
                </a:solidFill>
              </a:rPr>
              <a:t> e </a:t>
            </a:r>
            <a:r>
              <a:rPr dirty="0" err="1">
                <a:solidFill>
                  <a:schemeClr val="tx1"/>
                </a:solidFill>
              </a:rPr>
              <a:t>riconoscere</a:t>
            </a:r>
            <a:r>
              <a:rPr dirty="0">
                <a:solidFill>
                  <a:schemeClr val="tx1"/>
                </a:solidFill>
              </a:rPr>
              <a:t> le </a:t>
            </a:r>
            <a:r>
              <a:rPr dirty="0" err="1">
                <a:solidFill>
                  <a:schemeClr val="tx1"/>
                </a:solidFill>
              </a:rPr>
              <a:t>parti</a:t>
            </a:r>
            <a:r>
              <a:rPr dirty="0">
                <a:solidFill>
                  <a:schemeClr val="tx1"/>
                </a:solidFill>
              </a:rPr>
              <a:t> del </a:t>
            </a:r>
            <a:r>
              <a:rPr dirty="0" err="1">
                <a:solidFill>
                  <a:schemeClr val="tx1"/>
                </a:solidFill>
              </a:rPr>
              <a:t>corpo</a:t>
            </a:r>
            <a:r>
              <a:rPr dirty="0">
                <a:solidFill>
                  <a:schemeClr val="tx1"/>
                </a:solidFill>
              </a:rPr>
              <a:t>.</a:t>
            </a:r>
          </a:p>
          <a:p>
            <a:endParaRPr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12" y="1015105"/>
            <a:ext cx="2452086" cy="307420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LOCALIZZAZIONE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dirty="0"/>
          </a:p>
          <a:p>
            <a:r>
              <a:rPr sz="4900" dirty="0" err="1">
                <a:solidFill>
                  <a:schemeClr val="tx1"/>
                </a:solidFill>
              </a:rPr>
              <a:t>Introduzione</a:t>
            </a:r>
            <a:r>
              <a:rPr sz="4900" dirty="0">
                <a:solidFill>
                  <a:schemeClr val="tx1"/>
                </a:solidFill>
              </a:rPr>
              <a:t>:</a:t>
            </a:r>
          </a:p>
          <a:p>
            <a:r>
              <a:rPr sz="3400" dirty="0">
                <a:solidFill>
                  <a:schemeClr val="tx1"/>
                </a:solidFill>
              </a:rPr>
              <a:t>La </a:t>
            </a:r>
            <a:r>
              <a:rPr sz="3400" dirty="0" err="1">
                <a:solidFill>
                  <a:schemeClr val="tx1"/>
                </a:solidFill>
              </a:rPr>
              <a:t>classificazione</a:t>
            </a:r>
            <a:r>
              <a:rPr sz="3400" dirty="0">
                <a:solidFill>
                  <a:schemeClr val="tx1"/>
                </a:solidFill>
              </a:rPr>
              <a:t> in Cerberus ha lo </a:t>
            </a:r>
            <a:r>
              <a:rPr sz="3400" dirty="0" err="1">
                <a:solidFill>
                  <a:schemeClr val="tx1"/>
                </a:solidFill>
              </a:rPr>
              <a:t>scopo</a:t>
            </a:r>
            <a:r>
              <a:rPr sz="3400" dirty="0">
                <a:solidFill>
                  <a:schemeClr val="tx1"/>
                </a:solidFill>
              </a:rPr>
              <a:t> di </a:t>
            </a:r>
            <a:r>
              <a:rPr sz="3400" dirty="0" err="1">
                <a:solidFill>
                  <a:schemeClr val="tx1"/>
                </a:solidFill>
              </a:rPr>
              <a:t>identificare</a:t>
            </a:r>
            <a:r>
              <a:rPr sz="3400" dirty="0">
                <a:solidFill>
                  <a:schemeClr val="tx1"/>
                </a:solidFill>
              </a:rPr>
              <a:t>, </a:t>
            </a:r>
            <a:r>
              <a:rPr sz="3400" dirty="0" err="1">
                <a:solidFill>
                  <a:schemeClr val="tx1"/>
                </a:solidFill>
              </a:rPr>
              <a:t>partendo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dirty="0" err="1">
                <a:solidFill>
                  <a:schemeClr val="tx1"/>
                </a:solidFill>
              </a:rPr>
              <a:t>dall'immagine</a:t>
            </a:r>
            <a:r>
              <a:rPr sz="3400" dirty="0">
                <a:solidFill>
                  <a:schemeClr val="tx1"/>
                </a:solidFill>
              </a:rPr>
              <a:t> di un cane, se </a:t>
            </a:r>
            <a:r>
              <a:rPr sz="3400" dirty="0" err="1">
                <a:solidFill>
                  <a:schemeClr val="tx1"/>
                </a:solidFill>
              </a:rPr>
              <a:t>questo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dirty="0" err="1">
                <a:solidFill>
                  <a:schemeClr val="tx1"/>
                </a:solidFill>
              </a:rPr>
              <a:t>appartiene</a:t>
            </a:r>
            <a:r>
              <a:rPr sz="3400" dirty="0">
                <a:solidFill>
                  <a:schemeClr val="tx1"/>
                </a:solidFill>
              </a:rPr>
              <a:t> ad </a:t>
            </a:r>
            <a:r>
              <a:rPr sz="3400" dirty="0" err="1">
                <a:solidFill>
                  <a:schemeClr val="tx1"/>
                </a:solidFill>
              </a:rPr>
              <a:t>una</a:t>
            </a:r>
            <a:r>
              <a:rPr sz="3400" dirty="0">
                <a:solidFill>
                  <a:schemeClr val="tx1"/>
                </a:solidFill>
              </a:rPr>
              <a:t> di </a:t>
            </a:r>
            <a:r>
              <a:rPr sz="3400" dirty="0" err="1">
                <a:solidFill>
                  <a:schemeClr val="tx1"/>
                </a:solidFill>
              </a:rPr>
              <a:t>queste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dirty="0" err="1">
                <a:solidFill>
                  <a:schemeClr val="tx1"/>
                </a:solidFill>
              </a:rPr>
              <a:t>tre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dirty="0" err="1">
                <a:solidFill>
                  <a:schemeClr val="tx1"/>
                </a:solidFill>
              </a:rPr>
              <a:t>razze</a:t>
            </a:r>
            <a:r>
              <a:rPr sz="3400" dirty="0">
                <a:solidFill>
                  <a:schemeClr val="tx1"/>
                </a:solidFill>
              </a:rPr>
              <a:t>: Husky </a:t>
            </a:r>
            <a:r>
              <a:rPr sz="3400" dirty="0" err="1">
                <a:solidFill>
                  <a:schemeClr val="tx1"/>
                </a:solidFill>
              </a:rPr>
              <a:t>Siberiano</a:t>
            </a:r>
            <a:r>
              <a:rPr sz="3400" dirty="0">
                <a:solidFill>
                  <a:schemeClr val="tx1"/>
                </a:solidFill>
              </a:rPr>
              <a:t>, Beagle e </a:t>
            </a:r>
            <a:r>
              <a:rPr sz="3400" dirty="0" err="1">
                <a:solidFill>
                  <a:schemeClr val="tx1"/>
                </a:solidFill>
              </a:rPr>
              <a:t>Barboncino</a:t>
            </a:r>
            <a:r>
              <a:rPr sz="3400" dirty="0">
                <a:solidFill>
                  <a:schemeClr val="tx1"/>
                </a:solidFill>
              </a:rPr>
              <a:t> Toy.</a:t>
            </a:r>
          </a:p>
          <a:p>
            <a:endParaRPr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Aa 2022/23 - Laboratorio di Ottimizzazione, Intelligenza Artificiale e Machine Learning – Progetto d’esame | gerardo cipriano | massimiliano battelli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771</Words>
  <Application>Microsoft Office PowerPoint</Application>
  <PresentationFormat>Presentazione su schermo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Retrospettivo</vt:lpstr>
      <vt:lpstr>Cerberus</vt:lpstr>
      <vt:lpstr>Classificazione Multiclasse</vt:lpstr>
      <vt:lpstr>Scelta del dataset</vt:lpstr>
      <vt:lpstr>Scelta dell'architettura</vt:lpstr>
      <vt:lpstr>Addestramento</vt:lpstr>
      <vt:lpstr>Valutazione</vt:lpstr>
      <vt:lpstr>Visualizzazione dei risultati</vt:lpstr>
      <vt:lpstr>Conclusioni</vt:lpstr>
      <vt:lpstr>LOCALIZZAZIONE</vt:lpstr>
      <vt:lpstr>Scelta del dataset</vt:lpstr>
      <vt:lpstr>Scelta dell'architettura</vt:lpstr>
      <vt:lpstr>Addestramento</vt:lpstr>
      <vt:lpstr>Valutazione</vt:lpstr>
      <vt:lpstr>Visualizzazione dei risultati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Cerberus</dc:title>
  <dc:subject/>
  <dc:creator/>
  <cp:keywords/>
  <dc:description>generated using python-pptx</dc:description>
  <cp:lastModifiedBy>Gerry</cp:lastModifiedBy>
  <cp:revision>5</cp:revision>
  <dcterms:created xsi:type="dcterms:W3CDTF">2013-01-27T09:14:16Z</dcterms:created>
  <dcterms:modified xsi:type="dcterms:W3CDTF">2023-06-22T14:34:50Z</dcterms:modified>
  <cp:category/>
</cp:coreProperties>
</file>