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2583179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650303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showMasterSp="0" type="secHead">
  <p:cSld name="SECTION_HEADER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10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ctrTitle"/>
          </p:nvPr>
        </p:nvSpPr>
        <p:spPr>
          <a:xfrm>
            <a:off x="685800" y="167493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it-IT"/>
              <a:t>Cerberus</a:t>
            </a:r>
            <a:endParaRPr/>
          </a:p>
        </p:txBody>
      </p:sp>
      <p:sp>
        <p:nvSpPr>
          <p:cNvPr id="106" name="Google Shape;106;p13"/>
          <p:cNvSpPr txBox="1"/>
          <p:nvPr>
            <p:ph idx="1" type="subTitle"/>
          </p:nvPr>
        </p:nvSpPr>
        <p:spPr>
          <a:xfrm>
            <a:off x="1371600" y="27241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it-IT" sz="2000">
                <a:solidFill>
                  <a:schemeClr val="dk1"/>
                </a:solidFill>
              </a:rPr>
              <a:t>L'OBIETTIVO DEL PROGETTO È CREARE UN PROGRAMMA IN GRADO DI CLASSIFICARE CORRETTAMENTE 3 RAZZE DI CANI E RICONOSCERE 3 PARTI DEL CORPO DEL CANE.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193353" y="6459786"/>
            <a:ext cx="85196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4800" y="108475"/>
            <a:ext cx="1394046" cy="139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825050" y="699484"/>
            <a:ext cx="75438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it-IT" sz="6000"/>
              <a:t>Scelta dell'a</a:t>
            </a:r>
            <a:r>
              <a:rPr lang="it-IT" sz="6000"/>
              <a:t>rchitettura</a:t>
            </a:r>
            <a:endParaRPr sz="6000"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50" y="2114550"/>
            <a:ext cx="75438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ctrTitle"/>
          </p:nvPr>
        </p:nvSpPr>
        <p:spPr>
          <a:xfrm>
            <a:off x="822960" y="758952"/>
            <a:ext cx="7543800" cy="123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it-IT"/>
              <a:t>Addestramento</a:t>
            </a:r>
            <a:endParaRPr/>
          </a:p>
        </p:txBody>
      </p:sp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822950" y="2163574"/>
            <a:ext cx="75438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3528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it-IT">
                <a:solidFill>
                  <a:schemeClr val="dk1"/>
                </a:solidFill>
              </a:rPr>
              <a:t>IL MODELLO E’ STATO ADDESTRATO PARTENDO DA UN MODELLO PREALLENATO DI YOLO: YOLOv5s, SU 50 EPOCHE E CON BATCH SIZE DI 8.</a:t>
            </a:r>
            <a:br>
              <a:rPr lang="it-IT">
                <a:solidFill>
                  <a:schemeClr val="dk1"/>
                </a:solidFill>
              </a:rPr>
            </a:br>
            <a:br>
              <a:rPr lang="it-IT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52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-IT">
                <a:solidFill>
                  <a:schemeClr val="dk1"/>
                </a:solidFill>
              </a:rPr>
              <a:t>I PESI VENGONO SALVATI SOLO NEL CASO SIANO MIGLIORI DI QUELLI CORRENTI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800090" y="4501303"/>
            <a:ext cx="7543800" cy="14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ctrTitle"/>
          </p:nvPr>
        </p:nvSpPr>
        <p:spPr>
          <a:xfrm>
            <a:off x="710171" y="-188757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it-IT"/>
              <a:t>Valutazione</a:t>
            </a:r>
            <a:endParaRPr/>
          </a:p>
        </p:txBody>
      </p: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800088" y="4961346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08927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●"/>
            </a:pPr>
            <a:r>
              <a:rPr lang="it-IT" sz="2300">
                <a:solidFill>
                  <a:schemeClr val="dk1"/>
                </a:solidFill>
              </a:rPr>
              <a:t>DURANTE L'ADDESTRAMENTO, IL MODELLO HA MOSTRATO UN MIGLIORAMENTO COSTANTE DI: Precision, Recall, mAP_0.5, mAP_0.5:mAP_0.95. </a:t>
            </a:r>
            <a:endParaRPr sz="2300">
              <a:solidFill>
                <a:schemeClr val="dk1"/>
              </a:solidFill>
            </a:endParaRPr>
          </a:p>
          <a:p>
            <a:pPr indent="-30892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-IT" sz="2300">
                <a:solidFill>
                  <a:schemeClr val="dk1"/>
                </a:solidFill>
              </a:rPr>
              <a:t>E UNA RIDUZIONE DELLE FUNZIONI DI LOSS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5099" y="1730150"/>
            <a:ext cx="4538052" cy="323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90650"/>
            <a:ext cx="4452377" cy="317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ctrTitle"/>
          </p:nvPr>
        </p:nvSpPr>
        <p:spPr>
          <a:xfrm>
            <a:off x="801310" y="1596027"/>
            <a:ext cx="75438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it-IT" sz="6000"/>
              <a:t>Conclusioni</a:t>
            </a:r>
            <a:endParaRPr sz="6000"/>
          </a:p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822938" y="496997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it-IT">
                <a:solidFill>
                  <a:schemeClr val="dk1"/>
                </a:solidFill>
              </a:rPr>
              <a:t>IL PROGETTO CERBERUS HA RAGGIUNTO L'OBIETTIVO DI CLASSIFICARE CORRETTAMENTE LE RAZZE DI CANI E RICONOSCERE LE PARTI DEL CORPO.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109" y="70650"/>
            <a:ext cx="3318741" cy="4160724"/>
          </a:xfrm>
          <a:prstGeom prst="rect">
            <a:avLst/>
          </a:prstGeom>
          <a:solidFill>
            <a:srgbClr val="ECECEC"/>
          </a:solidFill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203" name="Google Shape;203;p25"/>
          <p:cNvPicPr preferRelativeResize="0"/>
          <p:nvPr/>
        </p:nvPicPr>
        <p:blipFill rotWithShape="1">
          <a:blip r:embed="rId4">
            <a:alphaModFix/>
          </a:blip>
          <a:srcRect b="1950" l="4285" r="-374" t="1960"/>
          <a:stretch/>
        </p:blipFill>
        <p:spPr>
          <a:xfrm>
            <a:off x="4195470" y="70650"/>
            <a:ext cx="4286255" cy="41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it-IT" sz="6000"/>
              <a:t>Classificazione Multiclasse</a:t>
            </a:r>
            <a:endParaRPr sz="6000"/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it-IT" sz="4900">
                <a:solidFill>
                  <a:schemeClr val="dk1"/>
                </a:solidFill>
              </a:rPr>
              <a:t>INTRODUZIONE: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it-IT" sz="3400">
                <a:solidFill>
                  <a:schemeClr val="dk1"/>
                </a:solidFill>
              </a:rPr>
              <a:t>LA CLASSIFICAZIONE IN CERBERUS HA LO SCOPO DI IDENTIFICARE, PARTENDO DALL'IMMAGINE DI UN CANE, SE QUESTO APPARTIENE AD UNA DI QUESTE TRE RAZZE: HUSKY SIBERIANO, BEAGLE E BARBONCINO TOY</a:t>
            </a:r>
            <a:r>
              <a:rPr lang="it-IT" sz="3400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it-IT" sz="6000"/>
              <a:t>Scelta del dataset</a:t>
            </a:r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476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t-IT">
                <a:solidFill>
                  <a:schemeClr val="dk1"/>
                </a:solidFill>
              </a:rPr>
              <a:t>IL CODICE UTILIZZA DUE DATASET PER ADDESTRARE IL MODELLO: IL DATASET STANFORD DOG E IL DATASET KAGGLE BREEDS CAT.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t-IT">
                <a:solidFill>
                  <a:schemeClr val="dk1"/>
                </a:solidFill>
              </a:rPr>
              <a:t>DATALOADER CUSTOM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it-IT" sz="6000"/>
              <a:t>Scelta dell'architettura</a:t>
            </a:r>
            <a:endParaRPr sz="6000"/>
          </a:p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</a:rPr>
              <a:t>L'ARCHITETTURA SCELTA PER IL MODELLO È ALEXNET</a:t>
            </a:r>
            <a:endParaRPr sz="14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it-IT" sz="1400">
                <a:solidFill>
                  <a:schemeClr val="dk1"/>
                </a:solidFill>
              </a:rPr>
              <a:t>FACILITÀ DI ADATTAMENTO A NUOVI COMPITI DI CLASSIFICAZIONE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ctrTitle"/>
          </p:nvPr>
        </p:nvSpPr>
        <p:spPr>
          <a:xfrm>
            <a:off x="851157" y="388358"/>
            <a:ext cx="7543800" cy="1230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it-IT"/>
              <a:t>Addestramento</a:t>
            </a:r>
            <a:endParaRPr/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822960" y="1505828"/>
            <a:ext cx="7543800" cy="1498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it-IT" sz="3600">
                <a:solidFill>
                  <a:schemeClr val="dk1"/>
                </a:solidFill>
              </a:rPr>
              <a:t>IL MODELLO VIENE ADDESTRATO IN DUE FASI. </a:t>
            </a:r>
            <a:endParaRPr sz="3600">
              <a:solidFill>
                <a:schemeClr val="dk1"/>
              </a:solidFill>
            </a:endParaRPr>
          </a:p>
          <a:p>
            <a:pPr indent="-742950" lvl="0" marL="7429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it-IT" sz="3600">
                <a:solidFill>
                  <a:schemeClr val="dk1"/>
                </a:solidFill>
              </a:rPr>
              <a:t>NELLA PRIMA FASE, VIENE ESEGUITO IL TRANSFER LEARNING SUI CANI CONGELANDO I PESI DEL MODELLO PREADDESTRATO DI ALEXNET.</a:t>
            </a:r>
            <a:endParaRPr/>
          </a:p>
          <a:p>
            <a:pPr indent="-742950" lvl="0" marL="7429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it-IT" sz="3600">
                <a:solidFill>
                  <a:schemeClr val="dk1"/>
                </a:solidFill>
              </a:rPr>
              <a:t>NELLA SECONDA FASE, VIENE ESEGUITO L’ADDESTRAMENTO SUL DATASET DEI GATTI SCONGELANDO I PESI DEL MODELLO.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729640" y="4039062"/>
            <a:ext cx="7543800" cy="1498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IMPLEMENTATO EARLY STOPPING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SALVATAGGIO DEI PESI SOLO QUANDO I PESI SONO MIGLIORI DI QUELLI CORRENTI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SCRITTURA SU TENSORFLOW DELLA CONFUSION MATRIX, PREVIEW DEL PRIMO BATCH, GRAFICO LOSS/ACCURANCY PER CIASCUNA EPOCA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157" y="3116387"/>
            <a:ext cx="3057914" cy="971081"/>
          </a:xfrm>
          <a:prstGeom prst="rect">
            <a:avLst/>
          </a:prstGeom>
          <a:solidFill>
            <a:srgbClr val="ECECEC"/>
          </a:solidFill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504" y="2987177"/>
            <a:ext cx="1484147" cy="106858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710171" y="-188757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it-IT"/>
              <a:t>Valutazione</a:t>
            </a:r>
            <a:endParaRPr/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it-IT" sz="2300">
                <a:solidFill>
                  <a:schemeClr val="dk1"/>
                </a:solidFill>
              </a:rPr>
              <a:t>DURANTE L'ADDESTRAMENTO SULLE RAZZE DI CANI, IL MODELLO HA MOSTRATO UN MIGLIORAMENTO COSTANTE NELLA PRECISIONE DI VALIDAZIONE.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71" y="1791770"/>
            <a:ext cx="7979852" cy="2323248"/>
          </a:xfrm>
          <a:prstGeom prst="rect">
            <a:avLst/>
          </a:prstGeom>
          <a:solidFill>
            <a:srgbClr val="ECECEC"/>
          </a:solidFill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47" name="Google Shape;147;p1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ctrTitle"/>
          </p:nvPr>
        </p:nvSpPr>
        <p:spPr>
          <a:xfrm>
            <a:off x="1047968" y="420875"/>
            <a:ext cx="75438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None/>
            </a:pPr>
            <a:r>
              <a:rPr lang="it-IT" sz="5400"/>
              <a:t>Visualizzazione dei risultati</a:t>
            </a:r>
            <a:endParaRPr sz="5400"/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it-IT">
                <a:solidFill>
                  <a:schemeClr val="dk1"/>
                </a:solidFill>
              </a:rPr>
              <a:t>SALVANDO GLI EMBEDDINGS GENERATI DURANTE IL PROCESSO DI ADDESTRAMENTO, È POSSIBILE RAPPRESENTARE VISIVAMENTE I DATI NEL PROJECTOR DI TENSORFLOW.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630" y="1281739"/>
            <a:ext cx="3787510" cy="2889730"/>
          </a:xfrm>
          <a:prstGeom prst="rect">
            <a:avLst/>
          </a:prstGeom>
          <a:solidFill>
            <a:srgbClr val="ECECEC"/>
          </a:solidFill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it-IT" sz="6000"/>
              <a:t>Localizzazione</a:t>
            </a:r>
            <a:endParaRPr sz="6000"/>
          </a:p>
        </p:txBody>
      </p:sp>
      <p:sp>
        <p:nvSpPr>
          <p:cNvPr id="161" name="Google Shape;161;p20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79032"/>
              <a:buNone/>
            </a:pPr>
            <a:r>
              <a:rPr lang="it-IT" sz="6200">
                <a:solidFill>
                  <a:schemeClr val="dk1"/>
                </a:solidFill>
              </a:rPr>
              <a:t>INTRODUZIONE:</a:t>
            </a:r>
            <a:endParaRPr sz="62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6521"/>
              <a:buNone/>
            </a:pPr>
            <a:r>
              <a:rPr lang="it-IT" sz="4600">
                <a:solidFill>
                  <a:schemeClr val="dk1"/>
                </a:solidFill>
              </a:rPr>
              <a:t>LA LOCALIZZAZIONE</a:t>
            </a:r>
            <a:r>
              <a:rPr lang="it-IT" sz="4600">
                <a:solidFill>
                  <a:schemeClr val="dk1"/>
                </a:solidFill>
              </a:rPr>
              <a:t> </a:t>
            </a:r>
            <a:r>
              <a:rPr lang="it-IT" sz="4600">
                <a:solidFill>
                  <a:schemeClr val="dk1"/>
                </a:solidFill>
              </a:rPr>
              <a:t>IN CERBERUS HA LO SCOPO DI LOCALIZZARE E IDENTIFICARE, PARTENDO DALL'IMMAGINE DI UN CANE, 3 PARTI DEL CORPO, PER L’ESATTEZZA: OCCHI, NASO, CODA.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</a:pPr>
            <a:r>
              <a:rPr lang="it-IT" sz="6000"/>
              <a:t>Scelta del dataset</a:t>
            </a:r>
            <a:endParaRPr/>
          </a:p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476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t-IT" sz="6000">
                <a:solidFill>
                  <a:schemeClr val="dk1"/>
                </a:solidFill>
              </a:rPr>
              <a:t>IL CODICE UTILIZZA UN DATASET DI IMMAGINI PRESI DAL DATASET STANFORD DOGS.</a:t>
            </a:r>
            <a:endParaRPr sz="6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it-IT" sz="6000">
                <a:solidFill>
                  <a:schemeClr val="dk1"/>
                </a:solidFill>
              </a:rPr>
              <a:t>IL DATASET E’ STATO MANUALMENTE ANNOTATO E GLI SONO STATE AGGIUNTE FUNZIONI DI PREPROCESSING E DATA AUGMENTATION,</a:t>
            </a:r>
            <a:br>
              <a:rPr lang="it-IT" sz="6000">
                <a:solidFill>
                  <a:schemeClr val="dk1"/>
                </a:solidFill>
              </a:rPr>
            </a:br>
            <a:r>
              <a:rPr lang="it-IT" sz="6000">
                <a:solidFill>
                  <a:schemeClr val="dk1"/>
                </a:solidFill>
              </a:rPr>
              <a:t>TRAMITE I TOOL FORNITI DA ROBOFLOW (https://roboflow.com/).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AA 2022/23 - LABORATORIO DI OTTIMIZZAZIONE, INTELLIGENZA ARTIFICIALE E MACHINE LEARNING – PROGETTO D’ESAME | GERARDO CIPRIANO | MASSIMILIANO BATTELLI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ttivo">
  <a:themeElements>
    <a:clrScheme name="Retrospettivo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