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5"/>
  </p:notesMasterIdLst>
  <p:sldIdLst>
    <p:sldId id="256" r:id="rId2"/>
    <p:sldId id="261" r:id="rId3"/>
    <p:sldId id="257" r:id="rId4"/>
    <p:sldId id="258" r:id="rId5"/>
    <p:sldId id="266" r:id="rId6"/>
    <p:sldId id="259" r:id="rId7"/>
    <p:sldId id="260" r:id="rId8"/>
    <p:sldId id="263" r:id="rId9"/>
    <p:sldId id="275" r:id="rId10"/>
    <p:sldId id="276" r:id="rId11"/>
    <p:sldId id="277" r:id="rId12"/>
    <p:sldId id="278" r:id="rId13"/>
    <p:sldId id="279" r:id="rId14"/>
    <p:sldId id="280" r:id="rId15"/>
    <p:sldId id="281" r:id="rId16"/>
    <p:sldId id="271" r:id="rId17"/>
    <p:sldId id="264" r:id="rId18"/>
    <p:sldId id="274" r:id="rId19"/>
    <p:sldId id="265" r:id="rId20"/>
    <p:sldId id="267" r:id="rId21"/>
    <p:sldId id="268" r:id="rId22"/>
    <p:sldId id="269" r:id="rId23"/>
    <p:sldId id="270" r:id="rId24"/>
  </p:sldIdLst>
  <p:sldSz cx="9144000" cy="5143500" type="screen16x9"/>
  <p:notesSz cx="6858000" cy="9144000"/>
  <p:embeddedFontLst>
    <p:embeddedFont>
      <p:font typeface="Advent Pro SemiBold" panose="02000506040000020004" pitchFamily="2" charset="77"/>
      <p:regular r:id="rId26"/>
      <p:bold r:id="rId27"/>
    </p:embeddedFont>
    <p:embeddedFont>
      <p:font typeface="Fira Sans Condensed Medium" panose="020F0502020204030204" pitchFamily="34" charset="0"/>
      <p:regular r:id="rId28"/>
      <p:bold r:id="rId29"/>
      <p:italic r:id="rId30"/>
      <p:boldItalic r:id="rId31"/>
    </p:embeddedFont>
    <p:embeddedFont>
      <p:font typeface="Fira Sans Extra Condensed Medium" panose="020B0603050000020004" pitchFamily="34" charset="0"/>
      <p:regular r:id="rId32"/>
      <p:bold r:id="rId33"/>
      <p:italic r:id="rId34"/>
      <p:boldItalic r:id="rId35"/>
    </p:embeddedFont>
    <p:embeddedFont>
      <p:font typeface="Livvic Light" panose="020F0302020204030204" pitchFamily="34" charset="0"/>
      <p:regular r:id="rId36"/>
      <p:italic r:id="rId37"/>
    </p:embeddedFont>
    <p:embeddedFont>
      <p:font typeface="Maven Pro" pitchFamily="2" charset="77"/>
      <p:regular r:id="rId38"/>
      <p:bold r:id="rId39"/>
    </p:embeddedFont>
    <p:embeddedFont>
      <p:font typeface="Nunito Light" panose="020F0302020204030204" pitchFamily="34" charset="0"/>
      <p:regular r:id="rId40"/>
      <p:italic r:id="rId41"/>
    </p:embeddedFont>
    <p:embeddedFont>
      <p:font typeface="Share Tech" pitchFamily="2" charset="77"/>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8"/>
    <p:restoredTop sz="94691"/>
  </p:normalViewPr>
  <p:slideViewPr>
    <p:cSldViewPr snapToGrid="0">
      <p:cViewPr varScale="1">
        <p:scale>
          <a:sx n="179" d="100"/>
          <a:sy n="179" d="100"/>
        </p:scale>
        <p:origin x="171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620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adeghjalalian/ufo-sightings-in-usa"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ata.census.gov/cedsci/"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ata.census.gov/cedsci/"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ctrTitle"/>
          </p:nvPr>
        </p:nvSpPr>
        <p:spPr>
          <a:xfrm>
            <a:off x="1307500" y="751900"/>
            <a:ext cx="6672300" cy="91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UFO Sightings in Arizona</a:t>
            </a:r>
            <a:endParaRPr dirty="0"/>
          </a:p>
        </p:txBody>
      </p:sp>
      <p:sp>
        <p:nvSpPr>
          <p:cNvPr id="431" name="Google Shape;431;p23"/>
          <p:cNvSpPr txBox="1">
            <a:spLocks noGrp="1"/>
          </p:cNvSpPr>
          <p:nvPr>
            <p:ph type="subTitle" idx="1"/>
          </p:nvPr>
        </p:nvSpPr>
        <p:spPr>
          <a:xfrm>
            <a:off x="2924250" y="3995300"/>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Group 1 Final Project</a:t>
            </a:r>
            <a:endParaRPr dirty="0"/>
          </a:p>
          <a:p>
            <a:pPr marL="0" lvl="0" indent="0" algn="ctr" rtl="0">
              <a:spcBef>
                <a:spcPts val="0"/>
              </a:spcBef>
              <a:spcAft>
                <a:spcPts val="0"/>
              </a:spcAft>
              <a:buNone/>
            </a:pPr>
            <a:endParaRPr dirty="0"/>
          </a:p>
        </p:txBody>
      </p:sp>
      <p:pic>
        <p:nvPicPr>
          <p:cNvPr id="3" name="Picture 2">
            <a:extLst>
              <a:ext uri="{FF2B5EF4-FFF2-40B4-BE49-F238E27FC236}">
                <a16:creationId xmlns:a16="http://schemas.microsoft.com/office/drawing/2014/main" id="{1E7AD798-90A6-F878-D336-323B29089CC8}"/>
              </a:ext>
            </a:extLst>
          </p:cNvPr>
          <p:cNvPicPr>
            <a:picLocks noChangeAspect="1"/>
          </p:cNvPicPr>
          <p:nvPr/>
        </p:nvPicPr>
        <p:blipFill>
          <a:blip r:embed="rId3"/>
          <a:stretch>
            <a:fillRect/>
          </a:stretch>
        </p:blipFill>
        <p:spPr>
          <a:xfrm>
            <a:off x="2622550" y="1733331"/>
            <a:ext cx="3898900" cy="21931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8AB74-E149-05E1-7EC6-04480757AA64}"/>
              </a:ext>
            </a:extLst>
          </p:cNvPr>
          <p:cNvSpPr>
            <a:spLocks noGrp="1"/>
          </p:cNvSpPr>
          <p:nvPr>
            <p:ph type="body" idx="1"/>
          </p:nvPr>
        </p:nvSpPr>
        <p:spPr>
          <a:xfrm>
            <a:off x="790800" y="599312"/>
            <a:ext cx="7562400" cy="738715"/>
          </a:xfrm>
        </p:spPr>
        <p:txBody>
          <a:bodyPr anchor="t"/>
          <a:lstStyle/>
          <a:p>
            <a:pPr marL="152400" indent="0">
              <a:buNone/>
            </a:pPr>
            <a:r>
              <a:rPr lang="en-US" sz="1200" dirty="0"/>
              <a:t>Steps for Preparing Data</a:t>
            </a:r>
          </a:p>
          <a:p>
            <a:pPr marL="152400" indent="0">
              <a:buNone/>
            </a:pPr>
            <a:r>
              <a:rPr lang="en-US" sz="1000" dirty="0"/>
              <a:t>Data selection entails making good choices about which data will be used. Consider what data is available, what data is missing, and what data can be removed. </a:t>
            </a:r>
          </a:p>
          <a:p>
            <a:pPr marL="152400" indent="0">
              <a:buNone/>
            </a:pPr>
            <a:r>
              <a:rPr lang="en-US" sz="1000" dirty="0"/>
              <a:t>First examination of the UFO dataset, found missing data in random columns.  There were sightings outside of the United States.  A couple of the columns were redundant like summary and text.  As well as some of the data in the download were not suitable to analyze like </a:t>
            </a:r>
            <a:r>
              <a:rPr lang="en-US" sz="1000" dirty="0" err="1"/>
              <a:t>report_link</a:t>
            </a:r>
            <a:endParaRPr lang="en-US" sz="1000" dirty="0"/>
          </a:p>
          <a:p>
            <a:pPr marL="152400" indent="0">
              <a:buNone/>
            </a:pPr>
            <a:endParaRPr lang="en-US" sz="1200" dirty="0"/>
          </a:p>
          <a:p>
            <a:pPr marL="152400" indent="0">
              <a:buNone/>
            </a:pPr>
            <a:endParaRPr lang="en-US" sz="1200" dirty="0"/>
          </a:p>
        </p:txBody>
      </p:sp>
      <p:sp>
        <p:nvSpPr>
          <p:cNvPr id="3" name="Title 2">
            <a:extLst>
              <a:ext uri="{FF2B5EF4-FFF2-40B4-BE49-F238E27FC236}">
                <a16:creationId xmlns:a16="http://schemas.microsoft.com/office/drawing/2014/main" id="{BF15AF7D-8DB2-E646-912C-C80B941C807B}"/>
              </a:ext>
            </a:extLst>
          </p:cNvPr>
          <p:cNvSpPr>
            <a:spLocks noGrp="1"/>
          </p:cNvSpPr>
          <p:nvPr>
            <p:ph type="ctrTitle"/>
          </p:nvPr>
        </p:nvSpPr>
        <p:spPr>
          <a:xfrm>
            <a:off x="346843" y="176770"/>
            <a:ext cx="7254107" cy="577800"/>
          </a:xfrm>
        </p:spPr>
        <p:txBody>
          <a:bodyPr/>
          <a:lstStyle/>
          <a:p>
            <a:r>
              <a:rPr lang="en-US" dirty="0"/>
              <a:t>Preparing Data  - Connie</a:t>
            </a:r>
          </a:p>
        </p:txBody>
      </p:sp>
      <p:sp>
        <p:nvSpPr>
          <p:cNvPr id="6" name="TextBox 5">
            <a:extLst>
              <a:ext uri="{FF2B5EF4-FFF2-40B4-BE49-F238E27FC236}">
                <a16:creationId xmlns:a16="http://schemas.microsoft.com/office/drawing/2014/main" id="{DD5A415C-78B3-4A10-80A4-F39B34F5A03F}"/>
              </a:ext>
            </a:extLst>
          </p:cNvPr>
          <p:cNvSpPr txBox="1"/>
          <p:nvPr/>
        </p:nvSpPr>
        <p:spPr>
          <a:xfrm>
            <a:off x="4572000" y="4421621"/>
            <a:ext cx="5234400" cy="246221"/>
          </a:xfrm>
          <a:prstGeom prst="rect">
            <a:avLst/>
          </a:prstGeom>
          <a:noFill/>
        </p:spPr>
        <p:txBody>
          <a:bodyPr wrap="square" rtlCol="0">
            <a:spAutoFit/>
          </a:bodyPr>
          <a:lstStyle/>
          <a:p>
            <a:r>
              <a:rPr lang="en-US" sz="1000" dirty="0">
                <a:solidFill>
                  <a:schemeClr val="bg1"/>
                </a:solidFill>
              </a:rPr>
              <a:t>UFO dataset loaded into pandas </a:t>
            </a:r>
            <a:r>
              <a:rPr lang="en-US" sz="1000" dirty="0" err="1">
                <a:solidFill>
                  <a:schemeClr val="bg1"/>
                </a:solidFill>
              </a:rPr>
              <a:t>dataframe</a:t>
            </a:r>
            <a:r>
              <a:rPr lang="en-US" sz="1000" dirty="0">
                <a:solidFill>
                  <a:schemeClr val="bg1"/>
                </a:solidFill>
              </a:rPr>
              <a:t>: 1</a:t>
            </a:r>
          </a:p>
        </p:txBody>
      </p:sp>
      <p:pic>
        <p:nvPicPr>
          <p:cNvPr id="4" name="Picture 3">
            <a:extLst>
              <a:ext uri="{FF2B5EF4-FFF2-40B4-BE49-F238E27FC236}">
                <a16:creationId xmlns:a16="http://schemas.microsoft.com/office/drawing/2014/main" id="{A90A3F1A-BA55-E3AC-A7EE-100A94F98B66}"/>
              </a:ext>
            </a:extLst>
          </p:cNvPr>
          <p:cNvPicPr>
            <a:picLocks noChangeAspect="1"/>
          </p:cNvPicPr>
          <p:nvPr/>
        </p:nvPicPr>
        <p:blipFill>
          <a:blip r:embed="rId2"/>
          <a:stretch>
            <a:fillRect/>
          </a:stretch>
        </p:blipFill>
        <p:spPr>
          <a:xfrm>
            <a:off x="790800" y="2047227"/>
            <a:ext cx="6934800" cy="2330188"/>
          </a:xfrm>
          <a:prstGeom prst="rect">
            <a:avLst/>
          </a:prstGeom>
        </p:spPr>
      </p:pic>
    </p:spTree>
    <p:extLst>
      <p:ext uri="{BB962C8B-B14F-4D97-AF65-F5344CB8AC3E}">
        <p14:creationId xmlns:p14="http://schemas.microsoft.com/office/powerpoint/2010/main" val="235309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8AB74-E149-05E1-7EC6-04480757AA64}"/>
              </a:ext>
            </a:extLst>
          </p:cNvPr>
          <p:cNvSpPr>
            <a:spLocks noGrp="1"/>
          </p:cNvSpPr>
          <p:nvPr>
            <p:ph type="body" idx="1"/>
          </p:nvPr>
        </p:nvSpPr>
        <p:spPr>
          <a:xfrm>
            <a:off x="790800" y="686885"/>
            <a:ext cx="7562400" cy="1199515"/>
          </a:xfrm>
        </p:spPr>
        <p:txBody>
          <a:bodyPr anchor="t"/>
          <a:lstStyle/>
          <a:p>
            <a:pPr marL="152400" indent="0">
              <a:buNone/>
            </a:pPr>
            <a:r>
              <a:rPr lang="en-US" sz="1200" dirty="0"/>
              <a:t>Steps for Preparing Data</a:t>
            </a:r>
          </a:p>
          <a:p>
            <a:pPr marL="152400" indent="0">
              <a:buNone/>
            </a:pPr>
            <a:r>
              <a:rPr lang="en-US" sz="1000" dirty="0"/>
              <a:t>Data processing involves organizing the data by  and since the premise of exercise is to analyze the sightings for Arizona decided to filter for the state which significantly reduced the data to 4625 entries. </a:t>
            </a:r>
          </a:p>
          <a:p>
            <a:pPr marL="152400" indent="0">
              <a:buNone/>
            </a:pPr>
            <a:endParaRPr lang="en-US" sz="1000" dirty="0"/>
          </a:p>
          <a:p>
            <a:pPr marL="152400" indent="0">
              <a:buNone/>
            </a:pPr>
            <a:r>
              <a:rPr lang="en-US" sz="1000" dirty="0"/>
              <a:t>One concern would there be enough data to do a proper analysis? </a:t>
            </a:r>
          </a:p>
          <a:p>
            <a:pPr marL="152400" indent="0">
              <a:buNone/>
            </a:pPr>
            <a:endParaRPr lang="en-US" sz="1000" dirty="0"/>
          </a:p>
          <a:p>
            <a:pPr marL="152400" indent="0">
              <a:buNone/>
            </a:pPr>
            <a:endParaRPr lang="en-US" sz="1200" dirty="0"/>
          </a:p>
        </p:txBody>
      </p:sp>
      <p:sp>
        <p:nvSpPr>
          <p:cNvPr id="3" name="Title 2">
            <a:extLst>
              <a:ext uri="{FF2B5EF4-FFF2-40B4-BE49-F238E27FC236}">
                <a16:creationId xmlns:a16="http://schemas.microsoft.com/office/drawing/2014/main" id="{BF15AF7D-8DB2-E646-912C-C80B941C807B}"/>
              </a:ext>
            </a:extLst>
          </p:cNvPr>
          <p:cNvSpPr>
            <a:spLocks noGrp="1"/>
          </p:cNvSpPr>
          <p:nvPr>
            <p:ph type="ctrTitle"/>
          </p:nvPr>
        </p:nvSpPr>
        <p:spPr>
          <a:xfrm>
            <a:off x="346843" y="176770"/>
            <a:ext cx="7254107" cy="577800"/>
          </a:xfrm>
        </p:spPr>
        <p:txBody>
          <a:bodyPr/>
          <a:lstStyle/>
          <a:p>
            <a:r>
              <a:rPr lang="en-US" dirty="0"/>
              <a:t>Preparing Data  - Connie</a:t>
            </a:r>
          </a:p>
        </p:txBody>
      </p:sp>
      <p:sp>
        <p:nvSpPr>
          <p:cNvPr id="6" name="TextBox 5">
            <a:extLst>
              <a:ext uri="{FF2B5EF4-FFF2-40B4-BE49-F238E27FC236}">
                <a16:creationId xmlns:a16="http://schemas.microsoft.com/office/drawing/2014/main" id="{DD5A415C-78B3-4A10-80A4-F39B34F5A03F}"/>
              </a:ext>
            </a:extLst>
          </p:cNvPr>
          <p:cNvSpPr txBox="1"/>
          <p:nvPr/>
        </p:nvSpPr>
        <p:spPr>
          <a:xfrm>
            <a:off x="1087200" y="4456615"/>
            <a:ext cx="7099200" cy="246221"/>
          </a:xfrm>
          <a:prstGeom prst="rect">
            <a:avLst/>
          </a:prstGeom>
          <a:noFill/>
        </p:spPr>
        <p:txBody>
          <a:bodyPr wrap="square" rtlCol="0">
            <a:spAutoFit/>
          </a:bodyPr>
          <a:lstStyle/>
          <a:p>
            <a:r>
              <a:rPr lang="en-US" sz="1000">
                <a:solidFill>
                  <a:schemeClr val="bg1"/>
                </a:solidFill>
              </a:rPr>
              <a:t>Pandas dataframe filtered for the state of Arizona:2</a:t>
            </a:r>
            <a:endParaRPr lang="en-US" sz="1000" dirty="0">
              <a:solidFill>
                <a:schemeClr val="bg1"/>
              </a:solidFill>
            </a:endParaRPr>
          </a:p>
        </p:txBody>
      </p:sp>
      <p:pic>
        <p:nvPicPr>
          <p:cNvPr id="10" name="Picture 9">
            <a:extLst>
              <a:ext uri="{FF2B5EF4-FFF2-40B4-BE49-F238E27FC236}">
                <a16:creationId xmlns:a16="http://schemas.microsoft.com/office/drawing/2014/main" id="{378A0952-E97C-F64B-8049-24FCEC865FE2}"/>
              </a:ext>
            </a:extLst>
          </p:cNvPr>
          <p:cNvPicPr>
            <a:picLocks noChangeAspect="1"/>
          </p:cNvPicPr>
          <p:nvPr/>
        </p:nvPicPr>
        <p:blipFill>
          <a:blip r:embed="rId2"/>
          <a:stretch>
            <a:fillRect/>
          </a:stretch>
        </p:blipFill>
        <p:spPr>
          <a:xfrm>
            <a:off x="986400" y="2022200"/>
            <a:ext cx="7300800" cy="2355215"/>
          </a:xfrm>
          <a:prstGeom prst="rect">
            <a:avLst/>
          </a:prstGeom>
        </p:spPr>
      </p:pic>
    </p:spTree>
    <p:extLst>
      <p:ext uri="{BB962C8B-B14F-4D97-AF65-F5344CB8AC3E}">
        <p14:creationId xmlns:p14="http://schemas.microsoft.com/office/powerpoint/2010/main" val="112075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8AB74-E149-05E1-7EC6-04480757AA64}"/>
              </a:ext>
            </a:extLst>
          </p:cNvPr>
          <p:cNvSpPr>
            <a:spLocks noGrp="1"/>
          </p:cNvSpPr>
          <p:nvPr>
            <p:ph type="body" idx="1"/>
          </p:nvPr>
        </p:nvSpPr>
        <p:spPr>
          <a:xfrm>
            <a:off x="790800" y="766085"/>
            <a:ext cx="7562400" cy="990715"/>
          </a:xfrm>
        </p:spPr>
        <p:txBody>
          <a:bodyPr anchor="t"/>
          <a:lstStyle/>
          <a:p>
            <a:pPr marL="152400" indent="0">
              <a:buNone/>
            </a:pPr>
            <a:r>
              <a:rPr lang="en-US" sz="1200" dirty="0"/>
              <a:t>Steps for Preparing Data</a:t>
            </a:r>
          </a:p>
          <a:p>
            <a:pPr marL="152400" indent="0">
              <a:buNone/>
            </a:pPr>
            <a:r>
              <a:rPr lang="en-US" sz="1000" dirty="0"/>
              <a:t>Data processing involves organizing the data by formatting, cleaning, and sampling it. In the UFO dataset the cities names had numerous misspellings.  </a:t>
            </a:r>
          </a:p>
          <a:p>
            <a:pPr marL="152400" indent="0">
              <a:buNone/>
            </a:pPr>
            <a:r>
              <a:rPr lang="en-US" sz="1000" dirty="0"/>
              <a:t>Discovered in the UFO dataset for the “city”  which contained references to neighborhoods instead of actual cities as well as misspelled city names. </a:t>
            </a:r>
          </a:p>
          <a:p>
            <a:pPr marL="152400" indent="0">
              <a:buNone/>
            </a:pPr>
            <a:endParaRPr lang="en-US" sz="1000" dirty="0"/>
          </a:p>
          <a:p>
            <a:pPr marL="152400" indent="0">
              <a:buNone/>
            </a:pPr>
            <a:endParaRPr lang="en-US" sz="1200" dirty="0"/>
          </a:p>
        </p:txBody>
      </p:sp>
      <p:sp>
        <p:nvSpPr>
          <p:cNvPr id="3" name="Title 2">
            <a:extLst>
              <a:ext uri="{FF2B5EF4-FFF2-40B4-BE49-F238E27FC236}">
                <a16:creationId xmlns:a16="http://schemas.microsoft.com/office/drawing/2014/main" id="{BF15AF7D-8DB2-E646-912C-C80B941C807B}"/>
              </a:ext>
            </a:extLst>
          </p:cNvPr>
          <p:cNvSpPr>
            <a:spLocks noGrp="1"/>
          </p:cNvSpPr>
          <p:nvPr>
            <p:ph type="ctrTitle"/>
          </p:nvPr>
        </p:nvSpPr>
        <p:spPr>
          <a:xfrm>
            <a:off x="346843" y="176770"/>
            <a:ext cx="7254107" cy="577800"/>
          </a:xfrm>
        </p:spPr>
        <p:txBody>
          <a:bodyPr/>
          <a:lstStyle/>
          <a:p>
            <a:r>
              <a:rPr lang="en-US" dirty="0"/>
              <a:t>Preparing Data  - Connie</a:t>
            </a:r>
          </a:p>
        </p:txBody>
      </p:sp>
      <p:sp>
        <p:nvSpPr>
          <p:cNvPr id="6" name="TextBox 5">
            <a:extLst>
              <a:ext uri="{FF2B5EF4-FFF2-40B4-BE49-F238E27FC236}">
                <a16:creationId xmlns:a16="http://schemas.microsoft.com/office/drawing/2014/main" id="{DD5A415C-78B3-4A10-80A4-F39B34F5A03F}"/>
              </a:ext>
            </a:extLst>
          </p:cNvPr>
          <p:cNvSpPr txBox="1"/>
          <p:nvPr/>
        </p:nvSpPr>
        <p:spPr>
          <a:xfrm>
            <a:off x="1691748" y="4639805"/>
            <a:ext cx="5760504" cy="246221"/>
          </a:xfrm>
          <a:prstGeom prst="rect">
            <a:avLst/>
          </a:prstGeom>
          <a:noFill/>
        </p:spPr>
        <p:txBody>
          <a:bodyPr wrap="square" rtlCol="0">
            <a:spAutoFit/>
          </a:bodyPr>
          <a:lstStyle/>
          <a:p>
            <a:r>
              <a:rPr lang="en-US" sz="1000" dirty="0">
                <a:solidFill>
                  <a:schemeClr val="bg1"/>
                </a:solidFill>
              </a:rPr>
              <a:t>Pandas loading Arizona city names to correct misspellings, left merge by city. 3</a:t>
            </a:r>
          </a:p>
        </p:txBody>
      </p:sp>
      <p:pic>
        <p:nvPicPr>
          <p:cNvPr id="7" name="Picture 6">
            <a:extLst>
              <a:ext uri="{FF2B5EF4-FFF2-40B4-BE49-F238E27FC236}">
                <a16:creationId xmlns:a16="http://schemas.microsoft.com/office/drawing/2014/main" id="{1D01B8C4-713A-90D1-4243-587FB7CE373C}"/>
              </a:ext>
            </a:extLst>
          </p:cNvPr>
          <p:cNvPicPr>
            <a:picLocks noChangeAspect="1"/>
          </p:cNvPicPr>
          <p:nvPr/>
        </p:nvPicPr>
        <p:blipFill>
          <a:blip r:embed="rId2"/>
          <a:stretch>
            <a:fillRect/>
          </a:stretch>
        </p:blipFill>
        <p:spPr>
          <a:xfrm>
            <a:off x="885601" y="1918205"/>
            <a:ext cx="7460400" cy="2560195"/>
          </a:xfrm>
          <a:prstGeom prst="rect">
            <a:avLst/>
          </a:prstGeom>
        </p:spPr>
      </p:pic>
    </p:spTree>
    <p:extLst>
      <p:ext uri="{BB962C8B-B14F-4D97-AF65-F5344CB8AC3E}">
        <p14:creationId xmlns:p14="http://schemas.microsoft.com/office/powerpoint/2010/main" val="208650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8AB74-E149-05E1-7EC6-04480757AA64}"/>
              </a:ext>
            </a:extLst>
          </p:cNvPr>
          <p:cNvSpPr>
            <a:spLocks noGrp="1"/>
          </p:cNvSpPr>
          <p:nvPr>
            <p:ph type="body" idx="1"/>
          </p:nvPr>
        </p:nvSpPr>
        <p:spPr>
          <a:xfrm>
            <a:off x="790800" y="766085"/>
            <a:ext cx="7562400" cy="990715"/>
          </a:xfrm>
        </p:spPr>
        <p:txBody>
          <a:bodyPr anchor="t"/>
          <a:lstStyle/>
          <a:p>
            <a:pPr marL="152400" indent="0">
              <a:buNone/>
            </a:pPr>
            <a:r>
              <a:rPr lang="en-US" sz="1200" dirty="0"/>
              <a:t>Steps for Preparing Data</a:t>
            </a:r>
          </a:p>
          <a:p>
            <a:pPr marL="152400" indent="0">
              <a:buNone/>
            </a:pPr>
            <a:r>
              <a:rPr lang="en-US" sz="1000" dirty="0"/>
              <a:t>Decided by our team to download additional Arizona census data for the years 2000 to 2021 so additional entries would maintain UFO entries when merged with state population.  Merging datasets allowed for the correction of city names. </a:t>
            </a:r>
          </a:p>
          <a:p>
            <a:pPr marL="152400" indent="0">
              <a:buNone/>
            </a:pPr>
            <a:endParaRPr lang="en-US" sz="1200" dirty="0"/>
          </a:p>
        </p:txBody>
      </p:sp>
      <p:sp>
        <p:nvSpPr>
          <p:cNvPr id="3" name="Title 2">
            <a:extLst>
              <a:ext uri="{FF2B5EF4-FFF2-40B4-BE49-F238E27FC236}">
                <a16:creationId xmlns:a16="http://schemas.microsoft.com/office/drawing/2014/main" id="{BF15AF7D-8DB2-E646-912C-C80B941C807B}"/>
              </a:ext>
            </a:extLst>
          </p:cNvPr>
          <p:cNvSpPr>
            <a:spLocks noGrp="1"/>
          </p:cNvSpPr>
          <p:nvPr>
            <p:ph type="ctrTitle"/>
          </p:nvPr>
        </p:nvSpPr>
        <p:spPr>
          <a:xfrm>
            <a:off x="346843" y="176770"/>
            <a:ext cx="7254107" cy="577800"/>
          </a:xfrm>
        </p:spPr>
        <p:txBody>
          <a:bodyPr/>
          <a:lstStyle/>
          <a:p>
            <a:r>
              <a:rPr lang="en-US" dirty="0"/>
              <a:t>Preparing Data  - Connie</a:t>
            </a:r>
          </a:p>
        </p:txBody>
      </p:sp>
      <p:sp>
        <p:nvSpPr>
          <p:cNvPr id="6" name="TextBox 5">
            <a:extLst>
              <a:ext uri="{FF2B5EF4-FFF2-40B4-BE49-F238E27FC236}">
                <a16:creationId xmlns:a16="http://schemas.microsoft.com/office/drawing/2014/main" id="{DD5A415C-78B3-4A10-80A4-F39B34F5A03F}"/>
              </a:ext>
            </a:extLst>
          </p:cNvPr>
          <p:cNvSpPr txBox="1"/>
          <p:nvPr/>
        </p:nvSpPr>
        <p:spPr>
          <a:xfrm>
            <a:off x="957096" y="1437393"/>
            <a:ext cx="5760504" cy="246221"/>
          </a:xfrm>
          <a:prstGeom prst="rect">
            <a:avLst/>
          </a:prstGeom>
          <a:noFill/>
        </p:spPr>
        <p:txBody>
          <a:bodyPr wrap="square" rtlCol="0">
            <a:spAutoFit/>
          </a:bodyPr>
          <a:lstStyle/>
          <a:p>
            <a:r>
              <a:rPr lang="en-US" sz="1000">
                <a:solidFill>
                  <a:schemeClr val="bg1"/>
                </a:solidFill>
              </a:rPr>
              <a:t>Pandas loaded Arizona population for the years 2000 to 2021 with merge on left and right keys. 4</a:t>
            </a:r>
            <a:endParaRPr lang="en-US" sz="1000" dirty="0">
              <a:solidFill>
                <a:schemeClr val="bg1"/>
              </a:solidFill>
            </a:endParaRPr>
          </a:p>
        </p:txBody>
      </p:sp>
      <p:pic>
        <p:nvPicPr>
          <p:cNvPr id="4" name="Picture 3">
            <a:extLst>
              <a:ext uri="{FF2B5EF4-FFF2-40B4-BE49-F238E27FC236}">
                <a16:creationId xmlns:a16="http://schemas.microsoft.com/office/drawing/2014/main" id="{6325FAFC-6CB8-C441-D844-A34340F49853}"/>
              </a:ext>
            </a:extLst>
          </p:cNvPr>
          <p:cNvPicPr>
            <a:picLocks noChangeAspect="1"/>
          </p:cNvPicPr>
          <p:nvPr/>
        </p:nvPicPr>
        <p:blipFill>
          <a:blip r:embed="rId2"/>
          <a:stretch>
            <a:fillRect/>
          </a:stretch>
        </p:blipFill>
        <p:spPr>
          <a:xfrm>
            <a:off x="903377" y="1768315"/>
            <a:ext cx="6001423" cy="2842471"/>
          </a:xfrm>
          <a:prstGeom prst="rect">
            <a:avLst/>
          </a:prstGeom>
        </p:spPr>
      </p:pic>
    </p:spTree>
    <p:extLst>
      <p:ext uri="{BB962C8B-B14F-4D97-AF65-F5344CB8AC3E}">
        <p14:creationId xmlns:p14="http://schemas.microsoft.com/office/powerpoint/2010/main" val="6547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8AB74-E149-05E1-7EC6-04480757AA64}"/>
              </a:ext>
            </a:extLst>
          </p:cNvPr>
          <p:cNvSpPr>
            <a:spLocks noGrp="1"/>
          </p:cNvSpPr>
          <p:nvPr>
            <p:ph type="body" idx="1"/>
          </p:nvPr>
        </p:nvSpPr>
        <p:spPr>
          <a:xfrm>
            <a:off x="790800" y="766085"/>
            <a:ext cx="7562400" cy="1875674"/>
          </a:xfrm>
        </p:spPr>
        <p:txBody>
          <a:bodyPr anchor="t"/>
          <a:lstStyle/>
          <a:p>
            <a:pPr marL="152400" indent="0">
              <a:buNone/>
            </a:pPr>
            <a:r>
              <a:rPr lang="en-US" sz="1200" dirty="0"/>
              <a:t>Steps for Preparing Data</a:t>
            </a:r>
          </a:p>
          <a:p>
            <a:pPr marL="152400" indent="0">
              <a:buNone/>
            </a:pPr>
            <a:r>
              <a:rPr lang="en-US" sz="1200" dirty="0"/>
              <a:t>Preprocessing the UFO dataset to manage unnecessary columns, rows with null values, and mixed data types before using algorithms.</a:t>
            </a:r>
          </a:p>
          <a:p>
            <a:r>
              <a:rPr lang="en-US" sz="1000" dirty="0"/>
              <a:t>Data selection entails making good choices about which data will be used. Consider what data is available, what data is missing, and what data can be removed.</a:t>
            </a:r>
          </a:p>
          <a:p>
            <a:r>
              <a:rPr lang="en-US" sz="1000" dirty="0"/>
              <a:t>Data processing involves organizing the data by formatting, cleaning, and sampling it. In the UFO dataset the cities names had numerous misspellings. </a:t>
            </a:r>
          </a:p>
          <a:p>
            <a:r>
              <a:rPr lang="en-US" sz="1000" dirty="0"/>
              <a:t>Data transformation entailed loading csv files into python and processed so it could be exported to be used in analysis. </a:t>
            </a:r>
          </a:p>
          <a:p>
            <a:pPr marL="152400" indent="0">
              <a:buNone/>
            </a:pPr>
            <a:endParaRPr lang="en-US" sz="1200" dirty="0"/>
          </a:p>
        </p:txBody>
      </p:sp>
      <p:sp>
        <p:nvSpPr>
          <p:cNvPr id="3" name="Title 2">
            <a:extLst>
              <a:ext uri="{FF2B5EF4-FFF2-40B4-BE49-F238E27FC236}">
                <a16:creationId xmlns:a16="http://schemas.microsoft.com/office/drawing/2014/main" id="{BF15AF7D-8DB2-E646-912C-C80B941C807B}"/>
              </a:ext>
            </a:extLst>
          </p:cNvPr>
          <p:cNvSpPr>
            <a:spLocks noGrp="1"/>
          </p:cNvSpPr>
          <p:nvPr>
            <p:ph type="ctrTitle"/>
          </p:nvPr>
        </p:nvSpPr>
        <p:spPr>
          <a:xfrm>
            <a:off x="346843" y="176770"/>
            <a:ext cx="7254107" cy="577800"/>
          </a:xfrm>
        </p:spPr>
        <p:txBody>
          <a:bodyPr/>
          <a:lstStyle/>
          <a:p>
            <a:r>
              <a:rPr lang="en-US" dirty="0"/>
              <a:t>Preparing Data  - Connie</a:t>
            </a:r>
          </a:p>
        </p:txBody>
      </p:sp>
      <p:sp>
        <p:nvSpPr>
          <p:cNvPr id="6" name="TextBox 5">
            <a:extLst>
              <a:ext uri="{FF2B5EF4-FFF2-40B4-BE49-F238E27FC236}">
                <a16:creationId xmlns:a16="http://schemas.microsoft.com/office/drawing/2014/main" id="{DD5A415C-78B3-4A10-80A4-F39B34F5A03F}"/>
              </a:ext>
            </a:extLst>
          </p:cNvPr>
          <p:cNvSpPr txBox="1"/>
          <p:nvPr/>
        </p:nvSpPr>
        <p:spPr>
          <a:xfrm>
            <a:off x="410400" y="2808063"/>
            <a:ext cx="1821600" cy="553998"/>
          </a:xfrm>
          <a:prstGeom prst="rect">
            <a:avLst/>
          </a:prstGeom>
          <a:noFill/>
        </p:spPr>
        <p:txBody>
          <a:bodyPr wrap="square" rtlCol="0">
            <a:spAutoFit/>
          </a:bodyPr>
          <a:lstStyle/>
          <a:p>
            <a:r>
              <a:rPr lang="en-US" sz="1000" dirty="0">
                <a:solidFill>
                  <a:schemeClr val="bg1"/>
                </a:solidFill>
              </a:rPr>
              <a:t>Data transformed and exported:  ufo_pop_merge.csv</a:t>
            </a:r>
          </a:p>
        </p:txBody>
      </p:sp>
      <p:pic>
        <p:nvPicPr>
          <p:cNvPr id="9" name="Picture 8">
            <a:extLst>
              <a:ext uri="{FF2B5EF4-FFF2-40B4-BE49-F238E27FC236}">
                <a16:creationId xmlns:a16="http://schemas.microsoft.com/office/drawing/2014/main" id="{A7D9EAE2-B807-B340-1A74-4D517FDB3F39}"/>
              </a:ext>
            </a:extLst>
          </p:cNvPr>
          <p:cNvPicPr>
            <a:picLocks noChangeAspect="1"/>
          </p:cNvPicPr>
          <p:nvPr/>
        </p:nvPicPr>
        <p:blipFill>
          <a:blip r:embed="rId2"/>
          <a:stretch>
            <a:fillRect/>
          </a:stretch>
        </p:blipFill>
        <p:spPr>
          <a:xfrm>
            <a:off x="2618010" y="2386645"/>
            <a:ext cx="6240780" cy="2645410"/>
          </a:xfrm>
          <a:prstGeom prst="rect">
            <a:avLst/>
          </a:prstGeom>
        </p:spPr>
      </p:pic>
    </p:spTree>
    <p:extLst>
      <p:ext uri="{BB962C8B-B14F-4D97-AF65-F5344CB8AC3E}">
        <p14:creationId xmlns:p14="http://schemas.microsoft.com/office/powerpoint/2010/main" val="434418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CADE-F326-3EDF-6D77-52F406320514}"/>
              </a:ext>
            </a:extLst>
          </p:cNvPr>
          <p:cNvSpPr>
            <a:spLocks noGrp="1"/>
          </p:cNvSpPr>
          <p:nvPr>
            <p:ph type="body" idx="1"/>
          </p:nvPr>
        </p:nvSpPr>
        <p:spPr>
          <a:xfrm>
            <a:off x="4771741" y="1257081"/>
            <a:ext cx="3734753" cy="1994396"/>
          </a:xfrm>
        </p:spPr>
        <p:txBody>
          <a:bodyPr/>
          <a:lstStyle/>
          <a:p>
            <a:pPr>
              <a:buFont typeface="Arial" panose="020B0604020202020204" pitchFamily="34" charset="0"/>
              <a:buChar char="•"/>
            </a:pPr>
            <a:r>
              <a:rPr lang="en-US" sz="1200" dirty="0"/>
              <a:t>Our main question when running the ML model was if the number of UFO sightings increase or decrease based on a city’s population.</a:t>
            </a:r>
          </a:p>
          <a:p>
            <a:pPr>
              <a:buFont typeface="Arial" panose="020B0604020202020204" pitchFamily="34" charset="0"/>
              <a:buChar char="•"/>
            </a:pPr>
            <a:r>
              <a:rPr lang="en-US" sz="1200" dirty="0"/>
              <a:t>The 3D-Cluster model supports our hypothesis.</a:t>
            </a:r>
          </a:p>
          <a:p>
            <a:pPr>
              <a:buFont typeface="Arial" panose="020B0604020202020204" pitchFamily="34" charset="0"/>
              <a:buChar char="•"/>
            </a:pPr>
            <a:r>
              <a:rPr lang="en-US" sz="1200" dirty="0"/>
              <a:t>Cities with larger populations have more sightings throughout a given year.</a:t>
            </a:r>
          </a:p>
        </p:txBody>
      </p:sp>
      <p:sp>
        <p:nvSpPr>
          <p:cNvPr id="3" name="Title 2">
            <a:extLst>
              <a:ext uri="{FF2B5EF4-FFF2-40B4-BE49-F238E27FC236}">
                <a16:creationId xmlns:a16="http://schemas.microsoft.com/office/drawing/2014/main" id="{C27D9418-E84C-BAC2-06A7-6A289F8DC17A}"/>
              </a:ext>
            </a:extLst>
          </p:cNvPr>
          <p:cNvSpPr>
            <a:spLocks noGrp="1"/>
          </p:cNvSpPr>
          <p:nvPr>
            <p:ph type="ctrTitle"/>
          </p:nvPr>
        </p:nvSpPr>
        <p:spPr>
          <a:xfrm>
            <a:off x="618824" y="411675"/>
            <a:ext cx="5496225" cy="577800"/>
          </a:xfrm>
        </p:spPr>
        <p:txBody>
          <a:bodyPr/>
          <a:lstStyle/>
          <a:p>
            <a:r>
              <a:rPr lang="en-US" dirty="0"/>
              <a:t>Machine Learning Model – Angelica</a:t>
            </a:r>
          </a:p>
        </p:txBody>
      </p:sp>
      <p:pic>
        <p:nvPicPr>
          <p:cNvPr id="7" name="Picture 6" descr="Chart&#10;&#10;Description automatically generated with low confidence">
            <a:extLst>
              <a:ext uri="{FF2B5EF4-FFF2-40B4-BE49-F238E27FC236}">
                <a16:creationId xmlns:a16="http://schemas.microsoft.com/office/drawing/2014/main" id="{C4E2EE49-822A-FCCB-D25C-06D18C14BD43}"/>
              </a:ext>
            </a:extLst>
          </p:cNvPr>
          <p:cNvPicPr>
            <a:picLocks noChangeAspect="1"/>
          </p:cNvPicPr>
          <p:nvPr/>
        </p:nvPicPr>
        <p:blipFill>
          <a:blip r:embed="rId2"/>
          <a:stretch>
            <a:fillRect/>
          </a:stretch>
        </p:blipFill>
        <p:spPr>
          <a:xfrm>
            <a:off x="546789" y="1257081"/>
            <a:ext cx="4134681" cy="2139982"/>
          </a:xfrm>
          <a:prstGeom prst="rect">
            <a:avLst/>
          </a:prstGeom>
        </p:spPr>
      </p:pic>
    </p:spTree>
    <p:extLst>
      <p:ext uri="{BB962C8B-B14F-4D97-AF65-F5344CB8AC3E}">
        <p14:creationId xmlns:p14="http://schemas.microsoft.com/office/powerpoint/2010/main" val="3517417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CADE-F326-3EDF-6D77-52F406320514}"/>
              </a:ext>
            </a:extLst>
          </p:cNvPr>
          <p:cNvSpPr>
            <a:spLocks noGrp="1"/>
          </p:cNvSpPr>
          <p:nvPr>
            <p:ph type="body" idx="1"/>
          </p:nvPr>
        </p:nvSpPr>
        <p:spPr>
          <a:xfrm>
            <a:off x="4771741" y="1257081"/>
            <a:ext cx="3734753" cy="1994396"/>
          </a:xfrm>
        </p:spPr>
        <p:txBody>
          <a:bodyPr/>
          <a:lstStyle/>
          <a:p>
            <a:pPr>
              <a:buFont typeface="Arial" panose="020B0604020202020204" pitchFamily="34" charset="0"/>
              <a:buChar char="•"/>
            </a:pPr>
            <a:r>
              <a:rPr lang="en-US" sz="1200" dirty="0"/>
              <a:t>We performed K-Means Clustering to determine the optimal number of clusters to test our dataset.</a:t>
            </a:r>
          </a:p>
          <a:p>
            <a:pPr>
              <a:buFont typeface="Arial" panose="020B0604020202020204" pitchFamily="34" charset="0"/>
              <a:buChar char="•"/>
            </a:pPr>
            <a:r>
              <a:rPr lang="en-US" sz="1200" dirty="0"/>
              <a:t>Based on our ML unsupervised model, our elbow curve is around the 3 mark. K=3 meaning 3 clusters would be best.</a:t>
            </a:r>
          </a:p>
        </p:txBody>
      </p:sp>
      <p:sp>
        <p:nvSpPr>
          <p:cNvPr id="3" name="Title 2">
            <a:extLst>
              <a:ext uri="{FF2B5EF4-FFF2-40B4-BE49-F238E27FC236}">
                <a16:creationId xmlns:a16="http://schemas.microsoft.com/office/drawing/2014/main" id="{C27D9418-E84C-BAC2-06A7-6A289F8DC17A}"/>
              </a:ext>
            </a:extLst>
          </p:cNvPr>
          <p:cNvSpPr>
            <a:spLocks noGrp="1"/>
          </p:cNvSpPr>
          <p:nvPr>
            <p:ph type="ctrTitle"/>
          </p:nvPr>
        </p:nvSpPr>
        <p:spPr>
          <a:xfrm>
            <a:off x="618824" y="411675"/>
            <a:ext cx="5496225" cy="577800"/>
          </a:xfrm>
        </p:spPr>
        <p:txBody>
          <a:bodyPr/>
          <a:lstStyle/>
          <a:p>
            <a:r>
              <a:rPr lang="en-US" dirty="0"/>
              <a:t>Machine Learning Model – Angelica</a:t>
            </a:r>
          </a:p>
        </p:txBody>
      </p:sp>
      <p:pic>
        <p:nvPicPr>
          <p:cNvPr id="5" name="Picture 4" descr="Chart&#10;&#10;Description automatically generated">
            <a:extLst>
              <a:ext uri="{FF2B5EF4-FFF2-40B4-BE49-F238E27FC236}">
                <a16:creationId xmlns:a16="http://schemas.microsoft.com/office/drawing/2014/main" id="{AAC2CE6D-F8DE-DA8A-7286-C9C294B56A0D}"/>
              </a:ext>
            </a:extLst>
          </p:cNvPr>
          <p:cNvPicPr>
            <a:picLocks noChangeAspect="1"/>
          </p:cNvPicPr>
          <p:nvPr/>
        </p:nvPicPr>
        <p:blipFill>
          <a:blip r:embed="rId2"/>
          <a:stretch>
            <a:fillRect/>
          </a:stretch>
        </p:blipFill>
        <p:spPr>
          <a:xfrm>
            <a:off x="470078" y="1166003"/>
            <a:ext cx="3311783" cy="3037666"/>
          </a:xfrm>
          <a:prstGeom prst="rect">
            <a:avLst/>
          </a:prstGeom>
        </p:spPr>
      </p:pic>
    </p:spTree>
    <p:extLst>
      <p:ext uri="{BB962C8B-B14F-4D97-AF65-F5344CB8AC3E}">
        <p14:creationId xmlns:p14="http://schemas.microsoft.com/office/powerpoint/2010/main" val="263951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4BE27B-7508-1876-FCA0-1355DE3BCF1D}"/>
              </a:ext>
            </a:extLst>
          </p:cNvPr>
          <p:cNvSpPr>
            <a:spLocks noGrp="1"/>
          </p:cNvSpPr>
          <p:nvPr>
            <p:ph type="body" idx="1"/>
          </p:nvPr>
        </p:nvSpPr>
        <p:spPr>
          <a:xfrm>
            <a:off x="6221511" y="993112"/>
            <a:ext cx="2793902" cy="3493163"/>
          </a:xfrm>
        </p:spPr>
        <p:txBody>
          <a:bodyPr/>
          <a:lstStyle/>
          <a:p>
            <a:r>
              <a:rPr lang="en-US" sz="1200" dirty="0"/>
              <a:t>Created a database to hold the raw data files and a SQL Alchemy connection was created to push the tables to Python. We then used the cleaning code that was used in the data preparation phase. Once completed, the cleaned data was then pushed backed to </a:t>
            </a:r>
            <a:r>
              <a:rPr lang="en-US" sz="1200" dirty="0" err="1"/>
              <a:t>PGAdmin</a:t>
            </a:r>
            <a:r>
              <a:rPr lang="en-US" sz="1200" dirty="0"/>
              <a:t> as a new table. </a:t>
            </a:r>
          </a:p>
          <a:p>
            <a:r>
              <a:rPr lang="en-US" sz="1200" dirty="0"/>
              <a:t>City and Population data was then loaded into SQL and joined to the clean data table. The final table (</a:t>
            </a:r>
            <a:r>
              <a:rPr lang="en-US" sz="1200" dirty="0" err="1"/>
              <a:t>ufo_population</a:t>
            </a:r>
            <a:r>
              <a:rPr lang="en-US" sz="1200" dirty="0"/>
              <a:t>) was then ready to be exported to use for machine learning. </a:t>
            </a:r>
          </a:p>
        </p:txBody>
      </p:sp>
      <p:sp>
        <p:nvSpPr>
          <p:cNvPr id="3" name="Title 2">
            <a:extLst>
              <a:ext uri="{FF2B5EF4-FFF2-40B4-BE49-F238E27FC236}">
                <a16:creationId xmlns:a16="http://schemas.microsoft.com/office/drawing/2014/main" id="{B19BCDAD-19A7-D232-8314-E7DA3C49A6BF}"/>
              </a:ext>
            </a:extLst>
          </p:cNvPr>
          <p:cNvSpPr>
            <a:spLocks noGrp="1"/>
          </p:cNvSpPr>
          <p:nvPr>
            <p:ph type="ctrTitle"/>
          </p:nvPr>
        </p:nvSpPr>
        <p:spPr/>
        <p:txBody>
          <a:bodyPr/>
          <a:lstStyle/>
          <a:p>
            <a:r>
              <a:rPr lang="en-US" dirty="0"/>
              <a:t>SQL Database Creation - Katie</a:t>
            </a:r>
          </a:p>
        </p:txBody>
      </p:sp>
      <p:pic>
        <p:nvPicPr>
          <p:cNvPr id="5" name="Picture 4">
            <a:extLst>
              <a:ext uri="{FF2B5EF4-FFF2-40B4-BE49-F238E27FC236}">
                <a16:creationId xmlns:a16="http://schemas.microsoft.com/office/drawing/2014/main" id="{F69386C3-4B59-B5A4-2DAF-6AFAF63EC9F5}"/>
              </a:ext>
            </a:extLst>
          </p:cNvPr>
          <p:cNvPicPr>
            <a:picLocks noChangeAspect="1"/>
          </p:cNvPicPr>
          <p:nvPr/>
        </p:nvPicPr>
        <p:blipFill>
          <a:blip r:embed="rId2"/>
          <a:stretch>
            <a:fillRect/>
          </a:stretch>
        </p:blipFill>
        <p:spPr>
          <a:xfrm>
            <a:off x="447594" y="989475"/>
            <a:ext cx="5773917" cy="3496800"/>
          </a:xfrm>
          <a:prstGeom prst="rect">
            <a:avLst/>
          </a:prstGeom>
        </p:spPr>
      </p:pic>
    </p:spTree>
    <p:extLst>
      <p:ext uri="{BB962C8B-B14F-4D97-AF65-F5344CB8AC3E}">
        <p14:creationId xmlns:p14="http://schemas.microsoft.com/office/powerpoint/2010/main" val="11569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64AF62-7E8B-0F82-EC86-732372A0AC40}"/>
              </a:ext>
            </a:extLst>
          </p:cNvPr>
          <p:cNvSpPr>
            <a:spLocks noGrp="1"/>
          </p:cNvSpPr>
          <p:nvPr>
            <p:ph type="body" idx="1"/>
          </p:nvPr>
        </p:nvSpPr>
        <p:spPr>
          <a:xfrm>
            <a:off x="618825" y="1163181"/>
            <a:ext cx="8053688" cy="3501688"/>
          </a:xfrm>
        </p:spPr>
        <p:txBody>
          <a:bodyPr/>
          <a:lstStyle/>
          <a:p>
            <a:r>
              <a:rPr lang="en-US" dirty="0"/>
              <a:t>The SQL database was a local copy for the purposes of this project – in a real world application, Amazon Web Services (AWS) could be used to host the database remotely which then all members of a team or group would connect to it via AWS.</a:t>
            </a:r>
          </a:p>
        </p:txBody>
      </p:sp>
      <p:sp>
        <p:nvSpPr>
          <p:cNvPr id="3" name="Title 2">
            <a:extLst>
              <a:ext uri="{FF2B5EF4-FFF2-40B4-BE49-F238E27FC236}">
                <a16:creationId xmlns:a16="http://schemas.microsoft.com/office/drawing/2014/main" id="{0650DA0D-BF08-43EE-B980-1B8C81D4C457}"/>
              </a:ext>
            </a:extLst>
          </p:cNvPr>
          <p:cNvSpPr>
            <a:spLocks noGrp="1"/>
          </p:cNvSpPr>
          <p:nvPr>
            <p:ph type="ctrTitle"/>
          </p:nvPr>
        </p:nvSpPr>
        <p:spPr/>
        <p:txBody>
          <a:bodyPr/>
          <a:lstStyle/>
          <a:p>
            <a:r>
              <a:rPr lang="en-US" dirty="0"/>
              <a:t>SQL Database Application</a:t>
            </a:r>
          </a:p>
        </p:txBody>
      </p:sp>
    </p:spTree>
    <p:extLst>
      <p:ext uri="{BB962C8B-B14F-4D97-AF65-F5344CB8AC3E}">
        <p14:creationId xmlns:p14="http://schemas.microsoft.com/office/powerpoint/2010/main" val="251562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C6E68-3238-0462-80CF-39AC8DE86C89}"/>
              </a:ext>
            </a:extLst>
          </p:cNvPr>
          <p:cNvSpPr>
            <a:spLocks noGrp="1"/>
          </p:cNvSpPr>
          <p:nvPr>
            <p:ph type="body" idx="1"/>
          </p:nvPr>
        </p:nvSpPr>
        <p:spPr>
          <a:xfrm>
            <a:off x="618825" y="1077456"/>
            <a:ext cx="8103694" cy="3430249"/>
          </a:xfrm>
        </p:spPr>
        <p:txBody>
          <a:bodyPr/>
          <a:lstStyle/>
          <a:p>
            <a:endParaRPr lang="en-US" dirty="0"/>
          </a:p>
        </p:txBody>
      </p:sp>
      <p:sp>
        <p:nvSpPr>
          <p:cNvPr id="3" name="Title 2">
            <a:extLst>
              <a:ext uri="{FF2B5EF4-FFF2-40B4-BE49-F238E27FC236}">
                <a16:creationId xmlns:a16="http://schemas.microsoft.com/office/drawing/2014/main" id="{A57207FF-91BB-5B81-DC9B-4C1E156EF9F7}"/>
              </a:ext>
            </a:extLst>
          </p:cNvPr>
          <p:cNvSpPr>
            <a:spLocks noGrp="1"/>
          </p:cNvSpPr>
          <p:nvPr>
            <p:ph type="ctrTitle"/>
          </p:nvPr>
        </p:nvSpPr>
        <p:spPr/>
        <p:txBody>
          <a:bodyPr/>
          <a:lstStyle/>
          <a:p>
            <a:r>
              <a:rPr lang="en-US" dirty="0"/>
              <a:t>Data Visualization - Jordan</a:t>
            </a:r>
          </a:p>
        </p:txBody>
      </p:sp>
    </p:spTree>
    <p:extLst>
      <p:ext uri="{BB962C8B-B14F-4D97-AF65-F5344CB8AC3E}">
        <p14:creationId xmlns:p14="http://schemas.microsoft.com/office/powerpoint/2010/main" val="107308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FE4CC2-9375-1D58-99A9-479840BC5E93}"/>
              </a:ext>
            </a:extLst>
          </p:cNvPr>
          <p:cNvSpPr>
            <a:spLocks noGrp="1"/>
          </p:cNvSpPr>
          <p:nvPr>
            <p:ph type="body" idx="1"/>
          </p:nvPr>
        </p:nvSpPr>
        <p:spPr>
          <a:xfrm>
            <a:off x="704030" y="1163180"/>
            <a:ext cx="4896669" cy="3130213"/>
          </a:xfrm>
        </p:spPr>
        <p:txBody>
          <a:bodyPr/>
          <a:lstStyle/>
          <a:p>
            <a:r>
              <a:rPr lang="en-US" dirty="0"/>
              <a:t>Connie Aceves</a:t>
            </a:r>
          </a:p>
          <a:p>
            <a:r>
              <a:rPr lang="en-US" dirty="0"/>
              <a:t>Angelica Rosario</a:t>
            </a:r>
          </a:p>
          <a:p>
            <a:r>
              <a:rPr lang="en-US" dirty="0"/>
              <a:t>Jordan Peterson</a:t>
            </a:r>
          </a:p>
          <a:p>
            <a:r>
              <a:rPr lang="en-US" dirty="0"/>
              <a:t>Katie Bernstein</a:t>
            </a:r>
          </a:p>
        </p:txBody>
      </p:sp>
      <p:sp>
        <p:nvSpPr>
          <p:cNvPr id="3" name="Title 2">
            <a:extLst>
              <a:ext uri="{FF2B5EF4-FFF2-40B4-BE49-F238E27FC236}">
                <a16:creationId xmlns:a16="http://schemas.microsoft.com/office/drawing/2014/main" id="{1813C97E-324C-4209-A51C-59B8E6216C84}"/>
              </a:ext>
            </a:extLst>
          </p:cNvPr>
          <p:cNvSpPr>
            <a:spLocks noGrp="1"/>
          </p:cNvSpPr>
          <p:nvPr>
            <p:ph type="ctrTitle"/>
          </p:nvPr>
        </p:nvSpPr>
        <p:spPr/>
        <p:txBody>
          <a:bodyPr/>
          <a:lstStyle/>
          <a:p>
            <a:r>
              <a:rPr lang="en-US" dirty="0"/>
              <a:t>Team Members</a:t>
            </a:r>
          </a:p>
        </p:txBody>
      </p:sp>
    </p:spTree>
    <p:extLst>
      <p:ext uri="{BB962C8B-B14F-4D97-AF65-F5344CB8AC3E}">
        <p14:creationId xmlns:p14="http://schemas.microsoft.com/office/powerpoint/2010/main" val="1309927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99BD7B-25D4-E8B4-9B83-AAA654AA73E7}"/>
              </a:ext>
            </a:extLst>
          </p:cNvPr>
          <p:cNvSpPr>
            <a:spLocks noGrp="1"/>
          </p:cNvSpPr>
          <p:nvPr>
            <p:ph type="body" idx="1"/>
          </p:nvPr>
        </p:nvSpPr>
        <p:spPr>
          <a:xfrm>
            <a:off x="618824" y="989475"/>
            <a:ext cx="4931870" cy="3582526"/>
          </a:xfrm>
        </p:spPr>
        <p:txBody>
          <a:bodyPr/>
          <a:lstStyle/>
          <a:p>
            <a:r>
              <a:rPr lang="en-US" dirty="0"/>
              <a:t>National UFO Reporting Center Recommendations: </a:t>
            </a:r>
          </a:p>
          <a:p>
            <a:pPr lvl="1">
              <a:spcBef>
                <a:spcPts val="0"/>
              </a:spcBef>
            </a:pPr>
            <a:r>
              <a:rPr lang="en-US" dirty="0"/>
              <a:t>Less free form answers – more drop down options to reduce the amount of non-sense data or variability in the data. </a:t>
            </a:r>
          </a:p>
          <a:p>
            <a:pPr lvl="1">
              <a:spcBef>
                <a:spcPts val="0"/>
              </a:spcBef>
            </a:pPr>
            <a:r>
              <a:rPr lang="en-US" dirty="0"/>
              <a:t>Sighting Validation – new column or area of data where NUFORC can add their feedback that either approves or denies the sightings. Currently it is listed in the comment box. </a:t>
            </a:r>
          </a:p>
          <a:p>
            <a:pPr marL="609600" lvl="1" indent="0">
              <a:spcBef>
                <a:spcPts val="0"/>
              </a:spcBef>
              <a:buNone/>
            </a:pPr>
            <a:endParaRPr lang="en-US" dirty="0"/>
          </a:p>
          <a:p>
            <a:r>
              <a:rPr lang="en-US" dirty="0"/>
              <a:t>Additional Datasets to include:</a:t>
            </a:r>
          </a:p>
          <a:p>
            <a:pPr lvl="1">
              <a:spcBef>
                <a:spcPts val="0"/>
              </a:spcBef>
            </a:pPr>
            <a:r>
              <a:rPr lang="en-US" dirty="0"/>
              <a:t>Weather Patterns</a:t>
            </a:r>
          </a:p>
          <a:p>
            <a:pPr lvl="1">
              <a:spcBef>
                <a:spcPts val="0"/>
              </a:spcBef>
            </a:pPr>
            <a:r>
              <a:rPr lang="en-US" dirty="0"/>
              <a:t>Locations of Government Testing Sites, Military Bases and other business locations that might effect the data.</a:t>
            </a:r>
          </a:p>
        </p:txBody>
      </p:sp>
      <p:sp>
        <p:nvSpPr>
          <p:cNvPr id="3" name="Title 2">
            <a:extLst>
              <a:ext uri="{FF2B5EF4-FFF2-40B4-BE49-F238E27FC236}">
                <a16:creationId xmlns:a16="http://schemas.microsoft.com/office/drawing/2014/main" id="{F68672B0-6614-5709-0D3A-EC8192DAA033}"/>
              </a:ext>
            </a:extLst>
          </p:cNvPr>
          <p:cNvSpPr>
            <a:spLocks noGrp="1"/>
          </p:cNvSpPr>
          <p:nvPr>
            <p:ph type="ctrTitle"/>
          </p:nvPr>
        </p:nvSpPr>
        <p:spPr>
          <a:xfrm>
            <a:off x="618824" y="411675"/>
            <a:ext cx="5946281" cy="577800"/>
          </a:xfrm>
        </p:spPr>
        <p:txBody>
          <a:bodyPr/>
          <a:lstStyle/>
          <a:p>
            <a:r>
              <a:rPr lang="en-US" dirty="0"/>
              <a:t>Recommendations for Future Analysis</a:t>
            </a:r>
          </a:p>
        </p:txBody>
      </p:sp>
      <p:pic>
        <p:nvPicPr>
          <p:cNvPr id="5" name="Picture 4">
            <a:extLst>
              <a:ext uri="{FF2B5EF4-FFF2-40B4-BE49-F238E27FC236}">
                <a16:creationId xmlns:a16="http://schemas.microsoft.com/office/drawing/2014/main" id="{617C7790-B501-F9F5-7F13-C1B8A6771729}"/>
              </a:ext>
            </a:extLst>
          </p:cNvPr>
          <p:cNvPicPr>
            <a:picLocks noChangeAspect="1"/>
          </p:cNvPicPr>
          <p:nvPr/>
        </p:nvPicPr>
        <p:blipFill>
          <a:blip r:embed="rId2"/>
          <a:stretch>
            <a:fillRect/>
          </a:stretch>
        </p:blipFill>
        <p:spPr>
          <a:xfrm>
            <a:off x="5922170" y="989475"/>
            <a:ext cx="2713088" cy="2730660"/>
          </a:xfrm>
          <a:prstGeom prst="rect">
            <a:avLst/>
          </a:prstGeom>
        </p:spPr>
      </p:pic>
    </p:spTree>
    <p:extLst>
      <p:ext uri="{BB962C8B-B14F-4D97-AF65-F5344CB8AC3E}">
        <p14:creationId xmlns:p14="http://schemas.microsoft.com/office/powerpoint/2010/main" val="130533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3F984E-5C99-A116-FAD2-4C45504CFAF2}"/>
              </a:ext>
            </a:extLst>
          </p:cNvPr>
          <p:cNvSpPr>
            <a:spLocks noGrp="1"/>
          </p:cNvSpPr>
          <p:nvPr>
            <p:ph type="body" idx="1"/>
          </p:nvPr>
        </p:nvSpPr>
        <p:spPr>
          <a:xfrm>
            <a:off x="618824" y="1098887"/>
            <a:ext cx="7782225" cy="3501687"/>
          </a:xfrm>
        </p:spPr>
        <p:txBody>
          <a:bodyPr/>
          <a:lstStyle/>
          <a:p>
            <a:r>
              <a:rPr lang="en-US" dirty="0"/>
              <a:t>Select a dataset that has less free form data to help with the machine learning models. </a:t>
            </a:r>
          </a:p>
          <a:p>
            <a:endParaRPr lang="en-US" dirty="0"/>
          </a:p>
          <a:p>
            <a:endParaRPr lang="en-US" dirty="0"/>
          </a:p>
        </p:txBody>
      </p:sp>
      <p:sp>
        <p:nvSpPr>
          <p:cNvPr id="3" name="Title 2">
            <a:extLst>
              <a:ext uri="{FF2B5EF4-FFF2-40B4-BE49-F238E27FC236}">
                <a16:creationId xmlns:a16="http://schemas.microsoft.com/office/drawing/2014/main" id="{0AF93862-50BF-387D-89F2-EB6E78FD4360}"/>
              </a:ext>
            </a:extLst>
          </p:cNvPr>
          <p:cNvSpPr>
            <a:spLocks noGrp="1"/>
          </p:cNvSpPr>
          <p:nvPr>
            <p:ph type="ctrTitle"/>
          </p:nvPr>
        </p:nvSpPr>
        <p:spPr>
          <a:xfrm>
            <a:off x="618825" y="411675"/>
            <a:ext cx="5360494" cy="577800"/>
          </a:xfrm>
        </p:spPr>
        <p:txBody>
          <a:bodyPr/>
          <a:lstStyle/>
          <a:p>
            <a:r>
              <a:rPr lang="en-US" dirty="0"/>
              <a:t>Project Debrief – Lessons Learned</a:t>
            </a:r>
          </a:p>
        </p:txBody>
      </p:sp>
    </p:spTree>
    <p:extLst>
      <p:ext uri="{BB962C8B-B14F-4D97-AF65-F5344CB8AC3E}">
        <p14:creationId xmlns:p14="http://schemas.microsoft.com/office/powerpoint/2010/main" val="3019675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5EBFA3-A24D-B72D-C1ED-E04004F75998}"/>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B6D395C6-538A-7D0F-F2A0-68B6F269A344}"/>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3789641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BDF6B2-C88F-0C93-4D2D-864425B8857A}"/>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E30C4615-5792-3F05-8912-7AEFC104542E}"/>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03979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F254-1297-6B62-8460-066DBC2C98B8}"/>
              </a:ext>
            </a:extLst>
          </p:cNvPr>
          <p:cNvSpPr>
            <a:spLocks noGrp="1"/>
          </p:cNvSpPr>
          <p:nvPr>
            <p:ph type="ctrTitle"/>
          </p:nvPr>
        </p:nvSpPr>
        <p:spPr>
          <a:xfrm>
            <a:off x="1209756" y="249732"/>
            <a:ext cx="6519782" cy="843262"/>
          </a:xfrm>
        </p:spPr>
        <p:txBody>
          <a:bodyPr/>
          <a:lstStyle/>
          <a:p>
            <a:r>
              <a:rPr lang="en-US" dirty="0"/>
              <a:t>UFO Sightings in Arizona</a:t>
            </a:r>
          </a:p>
        </p:txBody>
      </p:sp>
      <p:sp>
        <p:nvSpPr>
          <p:cNvPr id="3" name="Subtitle 2">
            <a:extLst>
              <a:ext uri="{FF2B5EF4-FFF2-40B4-BE49-F238E27FC236}">
                <a16:creationId xmlns:a16="http://schemas.microsoft.com/office/drawing/2014/main" id="{078F0251-22C4-86EB-8BBD-3BF029CE55E9}"/>
              </a:ext>
            </a:extLst>
          </p:cNvPr>
          <p:cNvSpPr>
            <a:spLocks noGrp="1"/>
          </p:cNvSpPr>
          <p:nvPr>
            <p:ph type="subTitle" idx="1"/>
          </p:nvPr>
        </p:nvSpPr>
        <p:spPr>
          <a:xfrm>
            <a:off x="833478" y="2385346"/>
            <a:ext cx="7272337" cy="2901694"/>
          </a:xfrm>
        </p:spPr>
        <p:txBody>
          <a:bodyPr/>
          <a:lstStyle/>
          <a:p>
            <a:pPr algn="l">
              <a:buFont typeface="Arial" panose="020B0604020202020204" pitchFamily="34" charset="0"/>
              <a:buChar char="•"/>
            </a:pPr>
            <a:r>
              <a:rPr lang="en-US" sz="1600" dirty="0"/>
              <a:t>Arizona has the 7</a:t>
            </a:r>
            <a:r>
              <a:rPr lang="en-US" sz="1600" baseline="30000" dirty="0"/>
              <a:t>th</a:t>
            </a:r>
            <a:r>
              <a:rPr lang="en-US" sz="1600" dirty="0"/>
              <a:t> highest number of UFO sightings in the USA. </a:t>
            </a:r>
          </a:p>
          <a:p>
            <a:pPr algn="l">
              <a:buFont typeface="Arial" panose="020B0604020202020204" pitchFamily="34" charset="0"/>
              <a:buChar char="•"/>
            </a:pPr>
            <a:r>
              <a:rPr lang="en-US" sz="1600" dirty="0"/>
              <a:t>UFO sightings are a huge draw to tourism in Arizona and we wanted to use a data science approach to find out more about where these sightings might occur in the future. </a:t>
            </a:r>
          </a:p>
          <a:p>
            <a:pPr algn="l">
              <a:buFont typeface="Arial" panose="020B0604020202020204" pitchFamily="34" charset="0"/>
              <a:buChar char="•"/>
            </a:pPr>
            <a:r>
              <a:rPr lang="en-US" sz="1600" dirty="0"/>
              <a:t>As residents of Arizona, we are interested in where the sightings occur and how they might be influenced by the population increase in Arizona over the last 20 years. </a:t>
            </a:r>
          </a:p>
          <a:p>
            <a:pPr algn="l">
              <a:buFont typeface="Arial" panose="020B0604020202020204" pitchFamily="34" charset="0"/>
              <a:buChar char="•"/>
            </a:pPr>
            <a:r>
              <a:rPr lang="en-US" sz="1600" dirty="0"/>
              <a:t>There are UFO Conferences held in Arizona because of the high rate of sightings and interest. </a:t>
            </a:r>
          </a:p>
          <a:p>
            <a:pPr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D878D1D-E110-8267-19BF-7A577E85DD43}"/>
              </a:ext>
            </a:extLst>
          </p:cNvPr>
          <p:cNvPicPr>
            <a:picLocks noChangeAspect="1"/>
          </p:cNvPicPr>
          <p:nvPr/>
        </p:nvPicPr>
        <p:blipFill>
          <a:blip r:embed="rId3"/>
          <a:stretch>
            <a:fillRect/>
          </a:stretch>
        </p:blipFill>
        <p:spPr>
          <a:xfrm>
            <a:off x="3021807" y="1092994"/>
            <a:ext cx="2260601" cy="1271588"/>
          </a:xfrm>
          <a:prstGeom prst="rect">
            <a:avLst/>
          </a:prstGeom>
        </p:spPr>
      </p:pic>
    </p:spTree>
    <p:extLst>
      <p:ext uri="{BB962C8B-B14F-4D97-AF65-F5344CB8AC3E}">
        <p14:creationId xmlns:p14="http://schemas.microsoft.com/office/powerpoint/2010/main" val="15729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3FBA0-B628-D770-3A32-40D2657B27AF}"/>
              </a:ext>
            </a:extLst>
          </p:cNvPr>
          <p:cNvSpPr>
            <a:spLocks noGrp="1"/>
          </p:cNvSpPr>
          <p:nvPr>
            <p:ph type="body" idx="1"/>
          </p:nvPr>
        </p:nvSpPr>
        <p:spPr>
          <a:xfrm>
            <a:off x="618825" y="989476"/>
            <a:ext cx="7867950" cy="2968162"/>
          </a:xfrm>
        </p:spPr>
        <p:txBody>
          <a:bodyPr/>
          <a:lstStyle/>
          <a:p>
            <a:r>
              <a:rPr lang="en-US" dirty="0"/>
              <a:t>Dataset </a:t>
            </a:r>
            <a:r>
              <a:rPr lang="en-US" dirty="0" err="1"/>
              <a:t>Souce</a:t>
            </a:r>
            <a:r>
              <a:rPr lang="en-US" dirty="0"/>
              <a:t>: Kaggle </a:t>
            </a:r>
          </a:p>
          <a:p>
            <a:pPr lvl="1"/>
            <a:r>
              <a:rPr lang="en-US" dirty="0">
                <a:hlinkClick r:id="rId2"/>
              </a:rPr>
              <a:t>https://www.kaggle.com/datasets/sadeghjalalian/ufo-sightings-in-usa</a:t>
            </a:r>
            <a:endParaRPr lang="en-US" dirty="0"/>
          </a:p>
          <a:p>
            <a:pPr lvl="1"/>
            <a:r>
              <a:rPr lang="en-US" dirty="0"/>
              <a:t>Data pulled from the National UFO Reporting Center (NUFORC)</a:t>
            </a:r>
          </a:p>
          <a:p>
            <a:r>
              <a:rPr lang="en-US" dirty="0"/>
              <a:t>This dataset contains the report content from the report itself including the time, location duration, and other attributes in both the raw form as it is recorded on the NUFORC site as well as a refined, standardized form that also contains </a:t>
            </a:r>
            <a:r>
              <a:rPr lang="en-US" dirty="0" err="1"/>
              <a:t>lat</a:t>
            </a:r>
            <a:r>
              <a:rPr lang="en-US" dirty="0"/>
              <a:t>/</a:t>
            </a:r>
            <a:r>
              <a:rPr lang="en-US" dirty="0" err="1"/>
              <a:t>lon</a:t>
            </a:r>
            <a:r>
              <a:rPr lang="en-US" dirty="0"/>
              <a:t> coordinates.</a:t>
            </a:r>
          </a:p>
        </p:txBody>
      </p:sp>
      <p:sp>
        <p:nvSpPr>
          <p:cNvPr id="3" name="Title 2">
            <a:extLst>
              <a:ext uri="{FF2B5EF4-FFF2-40B4-BE49-F238E27FC236}">
                <a16:creationId xmlns:a16="http://schemas.microsoft.com/office/drawing/2014/main" id="{F1EDEB4C-4C6C-609C-676F-F8EF52132FE1}"/>
              </a:ext>
            </a:extLst>
          </p:cNvPr>
          <p:cNvSpPr>
            <a:spLocks noGrp="1"/>
          </p:cNvSpPr>
          <p:nvPr>
            <p:ph type="ctrTitle"/>
          </p:nvPr>
        </p:nvSpPr>
        <p:spPr>
          <a:xfrm>
            <a:off x="618825" y="411675"/>
            <a:ext cx="7867950" cy="577800"/>
          </a:xfrm>
        </p:spPr>
        <p:txBody>
          <a:bodyPr/>
          <a:lstStyle/>
          <a:p>
            <a:r>
              <a:rPr lang="en-US" dirty="0"/>
              <a:t>UFO Sightings Dataset</a:t>
            </a:r>
          </a:p>
        </p:txBody>
      </p:sp>
    </p:spTree>
    <p:extLst>
      <p:ext uri="{BB962C8B-B14F-4D97-AF65-F5344CB8AC3E}">
        <p14:creationId xmlns:p14="http://schemas.microsoft.com/office/powerpoint/2010/main" val="244247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C96607-1E1E-5768-8BD7-137A2BC1A5DB}"/>
              </a:ext>
            </a:extLst>
          </p:cNvPr>
          <p:cNvSpPr>
            <a:spLocks noGrp="1"/>
          </p:cNvSpPr>
          <p:nvPr>
            <p:ph type="body" idx="1"/>
          </p:nvPr>
        </p:nvSpPr>
        <p:spPr>
          <a:xfrm>
            <a:off x="618824" y="1071955"/>
            <a:ext cx="7375032" cy="3314307"/>
          </a:xfrm>
        </p:spPr>
        <p:txBody>
          <a:bodyPr/>
          <a:lstStyle/>
          <a:p>
            <a:r>
              <a:rPr lang="en-US" sz="1600" dirty="0"/>
              <a:t>City and Population Data Source: US Census Bureau: 	</a:t>
            </a:r>
            <a:r>
              <a:rPr lang="en-US" sz="1600" dirty="0">
                <a:hlinkClick r:id="rId2"/>
              </a:rPr>
              <a:t>https://data.census.gov/cedsci/</a:t>
            </a:r>
            <a:r>
              <a:rPr lang="en-US" sz="1600" dirty="0"/>
              <a:t> </a:t>
            </a:r>
          </a:p>
          <a:p>
            <a:pPr marL="114300" indent="0">
              <a:buNone/>
            </a:pPr>
            <a:endParaRPr lang="en-US" sz="1600" dirty="0"/>
          </a:p>
          <a:p>
            <a:r>
              <a:rPr lang="en-US" sz="1600" dirty="0"/>
              <a:t>World Population Review</a:t>
            </a:r>
          </a:p>
          <a:p>
            <a:pPr marL="114300" indent="0">
              <a:buNone/>
            </a:pPr>
            <a:r>
              <a:rPr lang="en-US" sz="1600" dirty="0"/>
              <a:t>	https://</a:t>
            </a:r>
            <a:r>
              <a:rPr lang="en-US" sz="1600" dirty="0" err="1"/>
              <a:t>worldpopulationreview.com</a:t>
            </a:r>
            <a:r>
              <a:rPr lang="en-US" sz="1600" dirty="0"/>
              <a:t>/</a:t>
            </a:r>
          </a:p>
          <a:p>
            <a:endParaRPr lang="en-US" sz="1600" dirty="0"/>
          </a:p>
          <a:p>
            <a:r>
              <a:rPr lang="en-US" sz="1600" dirty="0"/>
              <a:t>United States Census data was utilized to determine proper city naming conventions along with gathering population data for each year of the project scope (2000 to 2022) to allow us to analyze the growth of the cities in relationship to the number of sightings in each city.</a:t>
            </a:r>
          </a:p>
          <a:p>
            <a:endParaRPr lang="en-US" dirty="0"/>
          </a:p>
        </p:txBody>
      </p:sp>
      <p:sp>
        <p:nvSpPr>
          <p:cNvPr id="3" name="Title 2">
            <a:extLst>
              <a:ext uri="{FF2B5EF4-FFF2-40B4-BE49-F238E27FC236}">
                <a16:creationId xmlns:a16="http://schemas.microsoft.com/office/drawing/2014/main" id="{CD6FCCA9-D19B-0166-A6D2-FB8F3D305971}"/>
              </a:ext>
            </a:extLst>
          </p:cNvPr>
          <p:cNvSpPr>
            <a:spLocks noGrp="1"/>
          </p:cNvSpPr>
          <p:nvPr>
            <p:ph type="ctrTitle"/>
          </p:nvPr>
        </p:nvSpPr>
        <p:spPr>
          <a:xfrm>
            <a:off x="618824" y="411675"/>
            <a:ext cx="4417519" cy="577800"/>
          </a:xfrm>
        </p:spPr>
        <p:txBody>
          <a:bodyPr/>
          <a:lstStyle/>
          <a:p>
            <a:r>
              <a:rPr lang="en-US" dirty="0"/>
              <a:t>Additional Data Sources</a:t>
            </a:r>
          </a:p>
        </p:txBody>
      </p:sp>
    </p:spTree>
    <p:extLst>
      <p:ext uri="{BB962C8B-B14F-4D97-AF65-F5344CB8AC3E}">
        <p14:creationId xmlns:p14="http://schemas.microsoft.com/office/powerpoint/2010/main" val="340469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27358A-E0CE-1366-C00A-DE24C82C1866}"/>
              </a:ext>
            </a:extLst>
          </p:cNvPr>
          <p:cNvSpPr>
            <a:spLocks noGrp="1"/>
          </p:cNvSpPr>
          <p:nvPr>
            <p:ph type="body" idx="1"/>
          </p:nvPr>
        </p:nvSpPr>
        <p:spPr>
          <a:xfrm>
            <a:off x="618824" y="1070312"/>
            <a:ext cx="7732219" cy="3565982"/>
          </a:xfrm>
        </p:spPr>
        <p:txBody>
          <a:bodyPr/>
          <a:lstStyle/>
          <a:p>
            <a:r>
              <a:rPr lang="en-US" dirty="0"/>
              <a:t>Do UFO sightings in Arizona increase at the same rate as the city’s population growth in the state of Arizona?</a:t>
            </a:r>
          </a:p>
        </p:txBody>
      </p:sp>
      <p:sp>
        <p:nvSpPr>
          <p:cNvPr id="3" name="Title 2">
            <a:extLst>
              <a:ext uri="{FF2B5EF4-FFF2-40B4-BE49-F238E27FC236}">
                <a16:creationId xmlns:a16="http://schemas.microsoft.com/office/drawing/2014/main" id="{D90ED557-1CF3-C4E1-23B4-F9BF085BD5F0}"/>
              </a:ext>
            </a:extLst>
          </p:cNvPr>
          <p:cNvSpPr>
            <a:spLocks noGrp="1"/>
          </p:cNvSpPr>
          <p:nvPr>
            <p:ph type="ctrTitle"/>
          </p:nvPr>
        </p:nvSpPr>
        <p:spPr/>
        <p:txBody>
          <a:bodyPr/>
          <a:lstStyle/>
          <a:p>
            <a:r>
              <a:rPr lang="en-US" dirty="0"/>
              <a:t>Project Questions:</a:t>
            </a:r>
          </a:p>
        </p:txBody>
      </p:sp>
    </p:spTree>
    <p:extLst>
      <p:ext uri="{BB962C8B-B14F-4D97-AF65-F5344CB8AC3E}">
        <p14:creationId xmlns:p14="http://schemas.microsoft.com/office/powerpoint/2010/main" val="311843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27358A-E0CE-1366-C00A-DE24C82C1866}"/>
              </a:ext>
            </a:extLst>
          </p:cNvPr>
          <p:cNvSpPr>
            <a:spLocks noGrp="1"/>
          </p:cNvSpPr>
          <p:nvPr>
            <p:ph type="body" idx="1"/>
          </p:nvPr>
        </p:nvSpPr>
        <p:spPr>
          <a:xfrm>
            <a:off x="618825" y="989475"/>
            <a:ext cx="7732219" cy="3565982"/>
          </a:xfrm>
        </p:spPr>
        <p:txBody>
          <a:bodyPr/>
          <a:lstStyle/>
          <a:p>
            <a:r>
              <a:rPr lang="en-US" dirty="0"/>
              <a:t>Dataset ETL/ERD: </a:t>
            </a:r>
          </a:p>
          <a:p>
            <a:pPr lvl="1">
              <a:lnSpc>
                <a:spcPct val="100000"/>
              </a:lnSpc>
              <a:spcBef>
                <a:spcPts val="0"/>
              </a:spcBef>
            </a:pPr>
            <a:r>
              <a:rPr lang="en-US" dirty="0"/>
              <a:t>Python and </a:t>
            </a:r>
            <a:r>
              <a:rPr lang="en-US" dirty="0" err="1"/>
              <a:t>Jupyter</a:t>
            </a:r>
            <a:r>
              <a:rPr lang="en-US" dirty="0"/>
              <a:t> Notebook</a:t>
            </a:r>
          </a:p>
          <a:p>
            <a:r>
              <a:rPr lang="en-US" dirty="0"/>
              <a:t>Machine Learning Model: </a:t>
            </a:r>
          </a:p>
          <a:p>
            <a:pPr lvl="1">
              <a:spcBef>
                <a:spcPts val="0"/>
              </a:spcBef>
            </a:pPr>
            <a:r>
              <a:rPr lang="en-US" dirty="0"/>
              <a:t>Google </a:t>
            </a:r>
            <a:r>
              <a:rPr lang="en-US" dirty="0" err="1"/>
              <a:t>Colab</a:t>
            </a:r>
            <a:r>
              <a:rPr lang="en-US" dirty="0"/>
              <a:t> – </a:t>
            </a:r>
            <a:r>
              <a:rPr lang="en-US" dirty="0" err="1"/>
              <a:t>PySpark</a:t>
            </a:r>
            <a:endParaRPr lang="en-US" dirty="0"/>
          </a:p>
          <a:p>
            <a:pPr lvl="1">
              <a:spcBef>
                <a:spcPts val="0"/>
              </a:spcBef>
            </a:pPr>
            <a:r>
              <a:rPr lang="en-US" dirty="0"/>
              <a:t>Pandas</a:t>
            </a:r>
          </a:p>
          <a:p>
            <a:pPr lvl="1">
              <a:spcBef>
                <a:spcPts val="0"/>
              </a:spcBef>
            </a:pPr>
            <a:r>
              <a:rPr lang="en-US" dirty="0" err="1"/>
              <a:t>SKLearn</a:t>
            </a:r>
            <a:r>
              <a:rPr lang="en-US" dirty="0"/>
              <a:t> Cluster</a:t>
            </a:r>
          </a:p>
          <a:p>
            <a:pPr lvl="1">
              <a:spcBef>
                <a:spcPts val="0"/>
              </a:spcBef>
            </a:pPr>
            <a:r>
              <a:rPr lang="en-US" dirty="0" err="1"/>
              <a:t>Plotly</a:t>
            </a:r>
            <a:endParaRPr lang="en-US" dirty="0"/>
          </a:p>
          <a:p>
            <a:pPr lvl="1">
              <a:spcBef>
                <a:spcPts val="0"/>
              </a:spcBef>
            </a:pPr>
            <a:r>
              <a:rPr lang="en-US" dirty="0"/>
              <a:t>Matplotlib</a:t>
            </a:r>
          </a:p>
          <a:p>
            <a:pPr lvl="1">
              <a:spcBef>
                <a:spcPts val="0"/>
              </a:spcBef>
            </a:pPr>
            <a:r>
              <a:rPr lang="en-US" dirty="0"/>
              <a:t>HV Plot</a:t>
            </a:r>
          </a:p>
          <a:p>
            <a:r>
              <a:rPr lang="en-US" dirty="0"/>
              <a:t>Database Creation</a:t>
            </a:r>
          </a:p>
          <a:p>
            <a:pPr lvl="1">
              <a:spcBef>
                <a:spcPts val="0"/>
              </a:spcBef>
            </a:pPr>
            <a:r>
              <a:rPr lang="en-US" dirty="0" err="1"/>
              <a:t>PGAdmin</a:t>
            </a:r>
            <a:r>
              <a:rPr lang="en-US" dirty="0"/>
              <a:t>: Creating tables and joining tables</a:t>
            </a:r>
          </a:p>
          <a:p>
            <a:pPr lvl="1">
              <a:spcBef>
                <a:spcPts val="0"/>
              </a:spcBef>
            </a:pPr>
            <a:r>
              <a:rPr lang="en-US" dirty="0"/>
              <a:t>SQL Alchemy: Connection String to Python</a:t>
            </a:r>
          </a:p>
          <a:p>
            <a:pPr lvl="1">
              <a:spcBef>
                <a:spcPts val="0"/>
              </a:spcBef>
            </a:pPr>
            <a:r>
              <a:rPr lang="en-US" dirty="0" err="1"/>
              <a:t>QuickDBA</a:t>
            </a:r>
            <a:r>
              <a:rPr lang="en-US" dirty="0"/>
              <a:t>: ERD Creation</a:t>
            </a:r>
          </a:p>
          <a:p>
            <a:r>
              <a:rPr lang="en-US" dirty="0"/>
              <a:t>Data Visualization</a:t>
            </a:r>
          </a:p>
          <a:p>
            <a:pPr lvl="1">
              <a:lnSpc>
                <a:spcPct val="100000"/>
              </a:lnSpc>
              <a:spcBef>
                <a:spcPts val="0"/>
              </a:spcBef>
            </a:pPr>
            <a:r>
              <a:rPr lang="en-US" dirty="0"/>
              <a:t>Power BI</a:t>
            </a:r>
          </a:p>
        </p:txBody>
      </p:sp>
      <p:sp>
        <p:nvSpPr>
          <p:cNvPr id="3" name="Title 2">
            <a:extLst>
              <a:ext uri="{FF2B5EF4-FFF2-40B4-BE49-F238E27FC236}">
                <a16:creationId xmlns:a16="http://schemas.microsoft.com/office/drawing/2014/main" id="{D90ED557-1CF3-C4E1-23B4-F9BF085BD5F0}"/>
              </a:ext>
            </a:extLst>
          </p:cNvPr>
          <p:cNvSpPr>
            <a:spLocks noGrp="1"/>
          </p:cNvSpPr>
          <p:nvPr>
            <p:ph type="ctrTitle"/>
          </p:nvPr>
        </p:nvSpPr>
        <p:spPr/>
        <p:txBody>
          <a:bodyPr/>
          <a:lstStyle/>
          <a:p>
            <a:r>
              <a:rPr lang="en-US" dirty="0"/>
              <a:t>Technology Used:</a:t>
            </a:r>
          </a:p>
        </p:txBody>
      </p:sp>
    </p:spTree>
    <p:extLst>
      <p:ext uri="{BB962C8B-B14F-4D97-AF65-F5344CB8AC3E}">
        <p14:creationId xmlns:p14="http://schemas.microsoft.com/office/powerpoint/2010/main" val="393281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8AB74-E149-05E1-7EC6-04480757AA64}"/>
              </a:ext>
            </a:extLst>
          </p:cNvPr>
          <p:cNvSpPr>
            <a:spLocks noGrp="1"/>
          </p:cNvSpPr>
          <p:nvPr>
            <p:ph type="body" idx="1"/>
          </p:nvPr>
        </p:nvSpPr>
        <p:spPr>
          <a:xfrm>
            <a:off x="580810" y="802725"/>
            <a:ext cx="7982380" cy="1170075"/>
          </a:xfrm>
        </p:spPr>
        <p:txBody>
          <a:bodyPr/>
          <a:lstStyle/>
          <a:p>
            <a:pPr marL="152400" indent="0">
              <a:buNone/>
            </a:pPr>
            <a:r>
              <a:rPr lang="en-US" sz="1200" dirty="0"/>
              <a:t>About UFO Dataset</a:t>
            </a:r>
          </a:p>
          <a:p>
            <a:pPr marL="152400" indent="0">
              <a:buNone/>
            </a:pPr>
            <a:r>
              <a:rPr lang="en-US" sz="1200" dirty="0"/>
              <a:t>www.kaggle.com/datasets/sadeghjalalian/ufo-sightings-in-usa </a:t>
            </a:r>
          </a:p>
          <a:p>
            <a:pPr marL="152400" indent="0">
              <a:buNone/>
            </a:pPr>
            <a:r>
              <a:rPr lang="en-US" sz="1200" dirty="0"/>
              <a:t>Downloaded the dataset from Kaggle.  The Full text and geocoded UFO sighting reports from the National UFO Research Center (NUFORC). The National UFO Research Center (NUFORC) collects and serves over 100,000 reports of UFO sightings. The dataset contains data primarily from UFO sightings in the USA. </a:t>
            </a:r>
          </a:p>
          <a:p>
            <a:pPr marL="152400" indent="0">
              <a:buNone/>
            </a:pPr>
            <a:endParaRPr lang="en-US" sz="1200" dirty="0"/>
          </a:p>
        </p:txBody>
      </p:sp>
      <p:sp>
        <p:nvSpPr>
          <p:cNvPr id="3" name="Title 2">
            <a:extLst>
              <a:ext uri="{FF2B5EF4-FFF2-40B4-BE49-F238E27FC236}">
                <a16:creationId xmlns:a16="http://schemas.microsoft.com/office/drawing/2014/main" id="{BF15AF7D-8DB2-E646-912C-C80B941C807B}"/>
              </a:ext>
            </a:extLst>
          </p:cNvPr>
          <p:cNvSpPr>
            <a:spLocks noGrp="1"/>
          </p:cNvSpPr>
          <p:nvPr>
            <p:ph type="ctrTitle"/>
          </p:nvPr>
        </p:nvSpPr>
        <p:spPr>
          <a:xfrm>
            <a:off x="346843" y="354526"/>
            <a:ext cx="7254107" cy="577800"/>
          </a:xfrm>
        </p:spPr>
        <p:txBody>
          <a:bodyPr/>
          <a:lstStyle/>
          <a:p>
            <a:r>
              <a:rPr lang="en-US" dirty="0"/>
              <a:t>Exploratory Data Analysis (Data Selection)</a:t>
            </a:r>
          </a:p>
        </p:txBody>
      </p:sp>
      <p:graphicFrame>
        <p:nvGraphicFramePr>
          <p:cNvPr id="5" name="Table 5">
            <a:extLst>
              <a:ext uri="{FF2B5EF4-FFF2-40B4-BE49-F238E27FC236}">
                <a16:creationId xmlns:a16="http://schemas.microsoft.com/office/drawing/2014/main" id="{ECFB8F71-C02D-2C9B-A778-0B2A9DAE83AC}"/>
              </a:ext>
            </a:extLst>
          </p:cNvPr>
          <p:cNvGraphicFramePr>
            <a:graphicFrameLocks noGrp="1"/>
          </p:cNvGraphicFramePr>
          <p:nvPr/>
        </p:nvGraphicFramePr>
        <p:xfrm>
          <a:off x="760800" y="2312551"/>
          <a:ext cx="7404000" cy="1463040"/>
        </p:xfrm>
        <a:graphic>
          <a:graphicData uri="http://schemas.openxmlformats.org/drawingml/2006/table">
            <a:tbl>
              <a:tblPr firstRow="1" bandRow="1">
                <a:tableStyleId>{5C22544A-7EE6-4342-B048-85BDC9FD1C3A}</a:tableStyleId>
              </a:tblPr>
              <a:tblGrid>
                <a:gridCol w="3920622">
                  <a:extLst>
                    <a:ext uri="{9D8B030D-6E8A-4147-A177-3AD203B41FA5}">
                      <a16:colId xmlns:a16="http://schemas.microsoft.com/office/drawing/2014/main" val="2499542229"/>
                    </a:ext>
                  </a:extLst>
                </a:gridCol>
                <a:gridCol w="3483378">
                  <a:extLst>
                    <a:ext uri="{9D8B030D-6E8A-4147-A177-3AD203B41FA5}">
                      <a16:colId xmlns:a16="http://schemas.microsoft.com/office/drawing/2014/main" val="4259342085"/>
                    </a:ext>
                  </a:extLst>
                </a:gridCol>
              </a:tblGrid>
              <a:tr h="1301850">
                <a:tc>
                  <a:txBody>
                    <a:bodyPr/>
                    <a:lstStyle/>
                    <a:p>
                      <a:pPr marL="228600" indent="-228600">
                        <a:buFont typeface="+mj-lt"/>
                        <a:buAutoNum type="arabicPeriod"/>
                      </a:pPr>
                      <a:r>
                        <a:rPr lang="en-US" sz="1000" b="0" dirty="0">
                          <a:solidFill>
                            <a:schemeClr val="bg2"/>
                          </a:solidFill>
                        </a:rPr>
                        <a:t>summary — The person who saw the UFO entered remarks.</a:t>
                      </a:r>
                    </a:p>
                    <a:p>
                      <a:pPr marL="228600" indent="-228600">
                        <a:buFont typeface="+mj-lt"/>
                        <a:buAutoNum type="arabicPeriod"/>
                      </a:pPr>
                      <a:r>
                        <a:rPr lang="en-US" sz="1000" b="0" dirty="0">
                          <a:solidFill>
                            <a:schemeClr val="bg2"/>
                          </a:solidFill>
                        </a:rPr>
                        <a:t>city — The location of the UFO sighting.</a:t>
                      </a:r>
                    </a:p>
                    <a:p>
                      <a:pPr marL="228600" indent="-228600">
                        <a:buFont typeface="+mj-lt"/>
                        <a:buAutoNum type="arabicPeriod"/>
                      </a:pPr>
                      <a:r>
                        <a:rPr lang="en-US" sz="1000" b="0" dirty="0">
                          <a:solidFill>
                            <a:schemeClr val="bg2"/>
                          </a:solidFill>
                        </a:rPr>
                        <a:t>state — The state was named for the city where it was discovered.</a:t>
                      </a:r>
                    </a:p>
                    <a:p>
                      <a:pPr marL="228600" indent="-228600">
                        <a:buFont typeface="+mj-lt"/>
                        <a:buAutoNum type="arabicPeriod"/>
                      </a:pPr>
                      <a:r>
                        <a:rPr lang="en-US" sz="1000" b="0" dirty="0" err="1">
                          <a:solidFill>
                            <a:schemeClr val="bg2"/>
                          </a:solidFill>
                        </a:rPr>
                        <a:t>date_time</a:t>
                      </a:r>
                      <a:r>
                        <a:rPr lang="en-US" sz="1000" b="0" dirty="0">
                          <a:solidFill>
                            <a:schemeClr val="bg2"/>
                          </a:solidFill>
                        </a:rPr>
                        <a:t> — The UFO sighting took place on this date and at this time.</a:t>
                      </a:r>
                    </a:p>
                    <a:p>
                      <a:pPr marL="228600" indent="-228600">
                        <a:buFont typeface="+mj-lt"/>
                        <a:buAutoNum type="arabicPeriod"/>
                      </a:pPr>
                      <a:r>
                        <a:rPr lang="en-US" sz="1000" b="0" dirty="0">
                          <a:solidFill>
                            <a:schemeClr val="bg2"/>
                          </a:solidFill>
                        </a:rPr>
                        <a:t>shape — The shape of the seen UFO.</a:t>
                      </a:r>
                    </a:p>
                    <a:p>
                      <a:pPr marL="228600" indent="-228600">
                        <a:buFont typeface="+mj-lt"/>
                        <a:buAutoNum type="arabicPeriod"/>
                      </a:pPr>
                      <a:r>
                        <a:rPr lang="en-US" sz="1000" b="0" dirty="0">
                          <a:solidFill>
                            <a:schemeClr val="bg2"/>
                          </a:solidFill>
                        </a:rPr>
                        <a:t>duration  — In seconds, minutes  the length of the sighting. </a:t>
                      </a:r>
                    </a:p>
                    <a:p>
                      <a:endParaRPr lang="en-US" sz="1000" b="0" dirty="0">
                        <a:solidFill>
                          <a:schemeClr val="bg2"/>
                        </a:solidFill>
                      </a:endParaRPr>
                    </a:p>
                  </a:txBody>
                  <a:tcPr/>
                </a:tc>
                <a:tc>
                  <a:txBody>
                    <a:bodyPr/>
                    <a:lstStyle/>
                    <a:p>
                      <a:pPr marL="228600" indent="-228600">
                        <a:buFont typeface="+mj-lt"/>
                        <a:buAutoNum type="arabicPeriod" startAt="7"/>
                      </a:pPr>
                      <a:r>
                        <a:rPr lang="en-US" sz="1000" b="0" i="0" u="none" strike="noStrike" cap="none" dirty="0">
                          <a:solidFill>
                            <a:schemeClr val="bg2"/>
                          </a:solidFill>
                          <a:latin typeface="+mn-lt"/>
                          <a:ea typeface="+mn-ea"/>
                          <a:cs typeface="+mn-cs"/>
                          <a:sym typeface="Arial"/>
                        </a:rPr>
                        <a:t>stats— time and date of sighting, including when entered.</a:t>
                      </a:r>
                    </a:p>
                    <a:p>
                      <a:pPr marL="228600" indent="-228600">
                        <a:buFont typeface="+mj-lt"/>
                        <a:buAutoNum type="arabicPeriod" startAt="7"/>
                      </a:pPr>
                      <a:r>
                        <a:rPr lang="en-US" sz="1000" b="0" i="0" u="none" strike="noStrike" cap="none" dirty="0" err="1">
                          <a:solidFill>
                            <a:schemeClr val="bg2"/>
                          </a:solidFill>
                          <a:latin typeface="+mn-lt"/>
                          <a:ea typeface="+mn-ea"/>
                          <a:cs typeface="+mn-cs"/>
                          <a:sym typeface="Arial"/>
                        </a:rPr>
                        <a:t>report_link</a:t>
                      </a:r>
                      <a:r>
                        <a:rPr lang="en-US" sz="1000" b="0" i="0" u="none" strike="noStrike" cap="none" dirty="0">
                          <a:solidFill>
                            <a:schemeClr val="bg2"/>
                          </a:solidFill>
                          <a:latin typeface="+mn-lt"/>
                          <a:ea typeface="+mn-ea"/>
                          <a:cs typeface="+mn-cs"/>
                          <a:sym typeface="Arial"/>
                        </a:rPr>
                        <a:t> — The </a:t>
                      </a:r>
                      <a:r>
                        <a:rPr lang="en-US" sz="1000" b="0" i="0" u="none" strike="noStrike" cap="none" dirty="0" err="1">
                          <a:solidFill>
                            <a:schemeClr val="bg2"/>
                          </a:solidFill>
                          <a:latin typeface="+mn-lt"/>
                          <a:ea typeface="+mn-ea"/>
                          <a:cs typeface="+mn-cs"/>
                          <a:sym typeface="Arial"/>
                        </a:rPr>
                        <a:t>url</a:t>
                      </a:r>
                      <a:r>
                        <a:rPr lang="en-US" sz="1000" b="0" i="0" u="none" strike="noStrike" cap="none" dirty="0">
                          <a:solidFill>
                            <a:schemeClr val="bg2"/>
                          </a:solidFill>
                          <a:latin typeface="+mn-lt"/>
                          <a:ea typeface="+mn-ea"/>
                          <a:cs typeface="+mn-cs"/>
                          <a:sym typeface="Arial"/>
                        </a:rPr>
                        <a:t> of actual report. </a:t>
                      </a:r>
                    </a:p>
                    <a:p>
                      <a:pPr marL="228600" indent="-228600">
                        <a:buFont typeface="+mj-lt"/>
                        <a:buAutoNum type="arabicPeriod" startAt="7"/>
                      </a:pPr>
                      <a:r>
                        <a:rPr lang="en-US" sz="1000" b="0" i="0" u="none" strike="noStrike" cap="none" dirty="0">
                          <a:solidFill>
                            <a:schemeClr val="bg2"/>
                          </a:solidFill>
                          <a:latin typeface="+mn-lt"/>
                          <a:ea typeface="+mn-ea"/>
                          <a:cs typeface="+mn-cs"/>
                          <a:sym typeface="Arial"/>
                        </a:rPr>
                        <a:t>text — The person who saw the UFO entered remarks.</a:t>
                      </a:r>
                    </a:p>
                    <a:p>
                      <a:pPr marL="228600" indent="-228600">
                        <a:buFont typeface="+mj-lt"/>
                        <a:buAutoNum type="arabicPeriod" startAt="7"/>
                      </a:pPr>
                      <a:r>
                        <a:rPr lang="en-US" sz="1000" b="0" i="0" u="none" strike="noStrike" cap="none" dirty="0">
                          <a:solidFill>
                            <a:schemeClr val="bg2"/>
                          </a:solidFill>
                          <a:latin typeface="+mn-lt"/>
                          <a:ea typeface="+mn-ea"/>
                          <a:cs typeface="+mn-cs"/>
                          <a:sym typeface="Arial"/>
                        </a:rPr>
                        <a:t>date posted — When the sighting was reported to the NUFORC, this was the date.</a:t>
                      </a:r>
                    </a:p>
                    <a:p>
                      <a:pPr marL="228600" indent="-228600">
                        <a:buFont typeface="+mj-lt"/>
                        <a:buAutoNum type="arabicPeriod" startAt="7"/>
                      </a:pPr>
                      <a:r>
                        <a:rPr lang="en-US" sz="1000" b="0" i="0" u="none" strike="noStrike" cap="none" dirty="0" err="1">
                          <a:solidFill>
                            <a:schemeClr val="bg2"/>
                          </a:solidFill>
                          <a:latin typeface="+mn-lt"/>
                          <a:ea typeface="+mn-ea"/>
                          <a:cs typeface="+mn-cs"/>
                          <a:sym typeface="Arial"/>
                        </a:rPr>
                        <a:t>city_latitude</a:t>
                      </a:r>
                      <a:r>
                        <a:rPr lang="en-US" sz="1000" b="0" i="0" u="none" strike="noStrike" cap="none" dirty="0">
                          <a:solidFill>
                            <a:schemeClr val="bg2"/>
                          </a:solidFill>
                          <a:latin typeface="+mn-lt"/>
                          <a:ea typeface="+mn-ea"/>
                          <a:cs typeface="+mn-cs"/>
                          <a:sym typeface="Arial"/>
                        </a:rPr>
                        <a:t> — The latitude of the sighting.</a:t>
                      </a:r>
                    </a:p>
                    <a:p>
                      <a:pPr marL="228600" indent="-228600">
                        <a:buFont typeface="+mj-lt"/>
                        <a:buAutoNum type="arabicPeriod" startAt="7"/>
                      </a:pPr>
                      <a:r>
                        <a:rPr lang="en-US" sz="1000" b="0" i="0" u="none" strike="noStrike" cap="none" dirty="0" err="1">
                          <a:solidFill>
                            <a:schemeClr val="bg2"/>
                          </a:solidFill>
                          <a:latin typeface="+mn-lt"/>
                          <a:ea typeface="+mn-ea"/>
                          <a:cs typeface="+mn-cs"/>
                          <a:sym typeface="Arial"/>
                        </a:rPr>
                        <a:t>city_longitude</a:t>
                      </a:r>
                      <a:r>
                        <a:rPr lang="en-US" sz="1000" b="0" i="0" u="none" strike="noStrike" cap="none" dirty="0">
                          <a:solidFill>
                            <a:schemeClr val="bg2"/>
                          </a:solidFill>
                          <a:latin typeface="+mn-lt"/>
                          <a:ea typeface="+mn-ea"/>
                          <a:cs typeface="+mn-cs"/>
                          <a:sym typeface="Arial"/>
                        </a:rPr>
                        <a:t> — The longitude of the sighting.</a:t>
                      </a:r>
                    </a:p>
                    <a:p>
                      <a:endParaRPr lang="en-US" sz="1000" b="0" i="0" u="none" strike="noStrike" cap="none" dirty="0">
                        <a:solidFill>
                          <a:schemeClr val="bg2"/>
                        </a:solidFill>
                        <a:latin typeface="+mn-lt"/>
                        <a:ea typeface="+mn-ea"/>
                        <a:cs typeface="+mn-cs"/>
                        <a:sym typeface="Arial"/>
                      </a:endParaRPr>
                    </a:p>
                  </a:txBody>
                  <a:tcPr/>
                </a:tc>
                <a:extLst>
                  <a:ext uri="{0D108BD9-81ED-4DB2-BD59-A6C34878D82A}">
                    <a16:rowId xmlns:a16="http://schemas.microsoft.com/office/drawing/2014/main" val="2332939066"/>
                  </a:ext>
                </a:extLst>
              </a:tr>
            </a:tbl>
          </a:graphicData>
        </a:graphic>
      </p:graphicFrame>
      <p:sp>
        <p:nvSpPr>
          <p:cNvPr id="6" name="TextBox 5">
            <a:extLst>
              <a:ext uri="{FF2B5EF4-FFF2-40B4-BE49-F238E27FC236}">
                <a16:creationId xmlns:a16="http://schemas.microsoft.com/office/drawing/2014/main" id="{F6C61177-D047-4F07-A5CD-66E9CD7F11EF}"/>
              </a:ext>
            </a:extLst>
          </p:cNvPr>
          <p:cNvSpPr txBox="1"/>
          <p:nvPr/>
        </p:nvSpPr>
        <p:spPr>
          <a:xfrm>
            <a:off x="760800" y="2044800"/>
            <a:ext cx="7404000" cy="273601"/>
          </a:xfrm>
          <a:prstGeom prst="rect">
            <a:avLst/>
          </a:prstGeom>
          <a:noFill/>
        </p:spPr>
        <p:txBody>
          <a:bodyPr wrap="square" rtlCol="0">
            <a:spAutoFit/>
          </a:bodyPr>
          <a:lstStyle/>
          <a:p>
            <a:pPr marL="0" marR="0">
              <a:lnSpc>
                <a:spcPct val="107000"/>
              </a:lnSpc>
              <a:spcBef>
                <a:spcPts val="0"/>
              </a:spcBef>
              <a:spcAft>
                <a:spcPts val="800"/>
              </a:spcAft>
            </a:pPr>
            <a:r>
              <a:rPr lang="en-US" sz="1200" dirty="0">
                <a:solidFill>
                  <a:schemeClr val="lt1"/>
                </a:solidFill>
                <a:latin typeface="Maven Pro"/>
                <a:sym typeface="Maven Pro"/>
              </a:rPr>
              <a:t>The following columns were found in the original dataset:</a:t>
            </a:r>
          </a:p>
        </p:txBody>
      </p:sp>
      <p:sp>
        <p:nvSpPr>
          <p:cNvPr id="7" name="TextBox 6">
            <a:extLst>
              <a:ext uri="{FF2B5EF4-FFF2-40B4-BE49-F238E27FC236}">
                <a16:creationId xmlns:a16="http://schemas.microsoft.com/office/drawing/2014/main" id="{F634452A-5814-98EA-2A12-84EB966B6C17}"/>
              </a:ext>
            </a:extLst>
          </p:cNvPr>
          <p:cNvSpPr txBox="1"/>
          <p:nvPr/>
        </p:nvSpPr>
        <p:spPr>
          <a:xfrm>
            <a:off x="692443" y="3869556"/>
            <a:ext cx="7404000" cy="471219"/>
          </a:xfrm>
          <a:prstGeom prst="rect">
            <a:avLst/>
          </a:prstGeom>
          <a:noFill/>
        </p:spPr>
        <p:txBody>
          <a:bodyPr wrap="square" rtlCol="0">
            <a:spAutoFit/>
          </a:bodyPr>
          <a:lstStyle/>
          <a:p>
            <a:pPr marL="0" marR="0">
              <a:lnSpc>
                <a:spcPct val="107000"/>
              </a:lnSpc>
              <a:spcBef>
                <a:spcPts val="0"/>
              </a:spcBef>
              <a:spcAft>
                <a:spcPts val="800"/>
              </a:spcAft>
            </a:pPr>
            <a:r>
              <a:rPr lang="en-US" sz="1200" dirty="0">
                <a:solidFill>
                  <a:schemeClr val="lt1"/>
                </a:solidFill>
                <a:latin typeface="Maven Pro"/>
                <a:sym typeface="Maven Pro"/>
              </a:rPr>
              <a:t>The dataset contains data primarily from UFO sightings in the United States. Total number of entries 136,939 and total number of columns 12.  The following columns were found in the original dataset:</a:t>
            </a:r>
          </a:p>
        </p:txBody>
      </p:sp>
    </p:spTree>
    <p:extLst>
      <p:ext uri="{BB962C8B-B14F-4D97-AF65-F5344CB8AC3E}">
        <p14:creationId xmlns:p14="http://schemas.microsoft.com/office/powerpoint/2010/main" val="300798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8AB74-E149-05E1-7EC6-04480757AA64}"/>
              </a:ext>
            </a:extLst>
          </p:cNvPr>
          <p:cNvSpPr>
            <a:spLocks noGrp="1"/>
          </p:cNvSpPr>
          <p:nvPr>
            <p:ph type="body" idx="1"/>
          </p:nvPr>
        </p:nvSpPr>
        <p:spPr>
          <a:xfrm>
            <a:off x="760800" y="903526"/>
            <a:ext cx="3919200" cy="1170075"/>
          </a:xfrm>
        </p:spPr>
        <p:txBody>
          <a:bodyPr anchor="t"/>
          <a:lstStyle/>
          <a:p>
            <a:pPr marL="152400" indent="0">
              <a:buNone/>
            </a:pPr>
            <a:r>
              <a:rPr lang="en-US" sz="1200" dirty="0"/>
              <a:t>About Dataset:  US Census Bureau</a:t>
            </a:r>
          </a:p>
          <a:p>
            <a:pPr marL="152400" indent="0">
              <a:buNone/>
            </a:pPr>
            <a:r>
              <a:rPr lang="en-US" sz="1200" dirty="0">
                <a:hlinkClick r:id="rId2"/>
              </a:rPr>
              <a:t>www. data.census.gov/cedsci/</a:t>
            </a:r>
            <a:r>
              <a:rPr lang="en-US" sz="1200" dirty="0"/>
              <a:t> </a:t>
            </a:r>
          </a:p>
          <a:p>
            <a:pPr marL="152400" indent="0">
              <a:buNone/>
            </a:pPr>
            <a:r>
              <a:rPr lang="en-US" sz="1200" dirty="0"/>
              <a:t>City and Population by state</a:t>
            </a:r>
          </a:p>
          <a:p>
            <a:r>
              <a:rPr lang="en-US" sz="900" dirty="0" err="1"/>
              <a:t>Clean_City_Polulation</a:t>
            </a:r>
            <a:endParaRPr lang="en-US" sz="900" dirty="0"/>
          </a:p>
          <a:p>
            <a:pPr marL="152400" indent="0">
              <a:buNone/>
            </a:pPr>
            <a:endParaRPr lang="en-US" sz="1200" dirty="0"/>
          </a:p>
        </p:txBody>
      </p:sp>
      <p:sp>
        <p:nvSpPr>
          <p:cNvPr id="3" name="Title 2">
            <a:extLst>
              <a:ext uri="{FF2B5EF4-FFF2-40B4-BE49-F238E27FC236}">
                <a16:creationId xmlns:a16="http://schemas.microsoft.com/office/drawing/2014/main" id="{BF15AF7D-8DB2-E646-912C-C80B941C807B}"/>
              </a:ext>
            </a:extLst>
          </p:cNvPr>
          <p:cNvSpPr>
            <a:spLocks noGrp="1"/>
          </p:cNvSpPr>
          <p:nvPr>
            <p:ph type="ctrTitle"/>
          </p:nvPr>
        </p:nvSpPr>
        <p:spPr>
          <a:xfrm>
            <a:off x="346843" y="354526"/>
            <a:ext cx="7254107" cy="577800"/>
          </a:xfrm>
        </p:spPr>
        <p:txBody>
          <a:bodyPr/>
          <a:lstStyle/>
          <a:p>
            <a:r>
              <a:rPr lang="en-US" dirty="0"/>
              <a:t>Exploratory Data Analysis (Dataset) - Connie</a:t>
            </a:r>
          </a:p>
        </p:txBody>
      </p:sp>
      <p:graphicFrame>
        <p:nvGraphicFramePr>
          <p:cNvPr id="5" name="Table 5">
            <a:extLst>
              <a:ext uri="{FF2B5EF4-FFF2-40B4-BE49-F238E27FC236}">
                <a16:creationId xmlns:a16="http://schemas.microsoft.com/office/drawing/2014/main" id="{ECFB8F71-C02D-2C9B-A778-0B2A9DAE83AC}"/>
              </a:ext>
            </a:extLst>
          </p:cNvPr>
          <p:cNvGraphicFramePr>
            <a:graphicFrameLocks noGrp="1"/>
          </p:cNvGraphicFramePr>
          <p:nvPr/>
        </p:nvGraphicFramePr>
        <p:xfrm>
          <a:off x="762001" y="1887751"/>
          <a:ext cx="7404000" cy="1005840"/>
        </p:xfrm>
        <a:graphic>
          <a:graphicData uri="http://schemas.openxmlformats.org/drawingml/2006/table">
            <a:tbl>
              <a:tblPr firstRow="1" bandRow="1">
                <a:tableStyleId>{5C22544A-7EE6-4342-B048-85BDC9FD1C3A}</a:tableStyleId>
              </a:tblPr>
              <a:tblGrid>
                <a:gridCol w="3920622">
                  <a:extLst>
                    <a:ext uri="{9D8B030D-6E8A-4147-A177-3AD203B41FA5}">
                      <a16:colId xmlns:a16="http://schemas.microsoft.com/office/drawing/2014/main" val="2499542229"/>
                    </a:ext>
                  </a:extLst>
                </a:gridCol>
                <a:gridCol w="3483378">
                  <a:extLst>
                    <a:ext uri="{9D8B030D-6E8A-4147-A177-3AD203B41FA5}">
                      <a16:colId xmlns:a16="http://schemas.microsoft.com/office/drawing/2014/main" val="4259342085"/>
                    </a:ext>
                  </a:extLst>
                </a:gridCol>
              </a:tblGrid>
              <a:tr h="905849">
                <a:tc>
                  <a:txBody>
                    <a:bodyPr/>
                    <a:lstStyle/>
                    <a:p>
                      <a:pPr marL="228600" indent="-228600">
                        <a:buFont typeface="+mj-lt"/>
                        <a:buAutoNum type="arabicPeriod"/>
                      </a:pPr>
                      <a:r>
                        <a:rPr lang="en-US" sz="1000" b="0" dirty="0">
                          <a:solidFill>
                            <a:schemeClr val="bg2"/>
                          </a:solidFill>
                        </a:rPr>
                        <a:t>city — name of city</a:t>
                      </a:r>
                    </a:p>
                    <a:p>
                      <a:pPr marL="228600" indent="-228600">
                        <a:buFont typeface="+mj-lt"/>
                        <a:buAutoNum type="arabicPeriod"/>
                      </a:pPr>
                      <a:r>
                        <a:rPr lang="en-US" sz="1000" b="0" dirty="0">
                          <a:solidFill>
                            <a:schemeClr val="bg2"/>
                          </a:solidFill>
                        </a:rPr>
                        <a:t>state</a:t>
                      </a:r>
                    </a:p>
                    <a:p>
                      <a:pPr marL="228600" indent="-228600">
                        <a:buFont typeface="+mj-lt"/>
                        <a:buAutoNum type="arabicPeriod"/>
                      </a:pPr>
                      <a:r>
                        <a:rPr lang="en-US" sz="1000" b="0" dirty="0">
                          <a:solidFill>
                            <a:schemeClr val="bg2"/>
                          </a:solidFill>
                        </a:rPr>
                        <a:t>Year 2000 to 2021</a:t>
                      </a:r>
                    </a:p>
                    <a:p>
                      <a:pPr marL="228600" indent="-228600">
                        <a:buFont typeface="+mj-lt"/>
                        <a:buAutoNum type="arabicPeriod"/>
                      </a:pPr>
                      <a:r>
                        <a:rPr lang="en-US" sz="1000" b="0" dirty="0">
                          <a:solidFill>
                            <a:schemeClr val="bg2"/>
                          </a:solidFill>
                        </a:rPr>
                        <a:t>population</a:t>
                      </a:r>
                    </a:p>
                    <a:p>
                      <a:pPr marL="228600" indent="-228600">
                        <a:buFont typeface="+mj-lt"/>
                        <a:buAutoNum type="arabicPeriod"/>
                      </a:pPr>
                      <a:r>
                        <a:rPr lang="en-US" sz="1000" b="0" dirty="0">
                          <a:solidFill>
                            <a:schemeClr val="bg2"/>
                          </a:solidFill>
                        </a:rPr>
                        <a:t>date— data pulled</a:t>
                      </a:r>
                    </a:p>
                    <a:p>
                      <a:endParaRPr lang="en-US" sz="1000" b="0" dirty="0">
                        <a:solidFill>
                          <a:schemeClr val="bg2"/>
                        </a:solidFill>
                      </a:endParaRPr>
                    </a:p>
                  </a:txBody>
                  <a:tcPr/>
                </a:tc>
                <a:tc>
                  <a:txBody>
                    <a:bodyPr/>
                    <a:lstStyle/>
                    <a:p>
                      <a:pPr marL="228600" indent="-228600">
                        <a:buFont typeface="+mj-lt"/>
                        <a:buAutoNum type="arabicPeriod"/>
                      </a:pPr>
                      <a:r>
                        <a:rPr lang="en-US" sz="1000" b="0" i="0" u="none" strike="noStrike" cap="none" dirty="0">
                          <a:solidFill>
                            <a:schemeClr val="bg2"/>
                          </a:solidFill>
                          <a:latin typeface="+mn-lt"/>
                          <a:ea typeface="+mn-ea"/>
                          <a:cs typeface="+mn-cs"/>
                          <a:sym typeface="Arial"/>
                        </a:rPr>
                        <a:t>city</a:t>
                      </a:r>
                    </a:p>
                    <a:p>
                      <a:pPr marL="228600" indent="-228600">
                        <a:buFont typeface="+mj-lt"/>
                        <a:buAutoNum type="arabicPeriod"/>
                      </a:pPr>
                      <a:r>
                        <a:rPr lang="en-US" sz="1000" b="0" i="0" u="none" strike="noStrike" cap="none" dirty="0">
                          <a:solidFill>
                            <a:schemeClr val="bg2"/>
                          </a:solidFill>
                          <a:latin typeface="+mn-lt"/>
                          <a:ea typeface="+mn-ea"/>
                          <a:cs typeface="+mn-cs"/>
                          <a:sym typeface="Arial"/>
                        </a:rPr>
                        <a:t>state</a:t>
                      </a:r>
                    </a:p>
                    <a:p>
                      <a:pPr marL="228600" indent="-228600">
                        <a:buFont typeface="+mj-lt"/>
                        <a:buAutoNum type="arabicPeriod"/>
                      </a:pPr>
                      <a:r>
                        <a:rPr lang="en-US" sz="1000" b="0" i="0" u="none" strike="noStrike" cap="none" dirty="0">
                          <a:solidFill>
                            <a:schemeClr val="bg2"/>
                          </a:solidFill>
                          <a:latin typeface="+mn-lt"/>
                          <a:ea typeface="+mn-ea"/>
                          <a:cs typeface="+mn-cs"/>
                          <a:sym typeface="Arial"/>
                        </a:rPr>
                        <a:t>Year 2000 to 2021</a:t>
                      </a:r>
                    </a:p>
                    <a:p>
                      <a:pPr marL="228600" indent="-228600">
                        <a:buFont typeface="+mj-lt"/>
                        <a:buAutoNum type="arabicPeriod"/>
                      </a:pPr>
                      <a:r>
                        <a:rPr lang="en-US" sz="1000" b="0" i="0" u="none" strike="noStrike" cap="none" dirty="0">
                          <a:solidFill>
                            <a:schemeClr val="bg2"/>
                          </a:solidFill>
                          <a:latin typeface="+mn-lt"/>
                          <a:ea typeface="+mn-ea"/>
                          <a:cs typeface="+mn-cs"/>
                          <a:sym typeface="Arial"/>
                        </a:rPr>
                        <a:t>population</a:t>
                      </a:r>
                    </a:p>
                    <a:p>
                      <a:pPr marL="228600" indent="-228600">
                        <a:buFont typeface="+mj-lt"/>
                        <a:buAutoNum type="arabicPeriod"/>
                      </a:pPr>
                      <a:r>
                        <a:rPr lang="en-US" sz="1000" b="0" i="0" u="none" strike="noStrike" cap="none" dirty="0">
                          <a:solidFill>
                            <a:schemeClr val="bg2"/>
                          </a:solidFill>
                          <a:latin typeface="+mn-lt"/>
                          <a:ea typeface="+mn-ea"/>
                          <a:cs typeface="+mn-cs"/>
                          <a:sym typeface="Arial"/>
                        </a:rPr>
                        <a:t>date</a:t>
                      </a:r>
                    </a:p>
                    <a:p>
                      <a:pPr marL="228600" indent="-228600">
                        <a:buFont typeface="+mj-lt"/>
                        <a:buAutoNum type="arabicPeriod"/>
                      </a:pPr>
                      <a:endParaRPr lang="en-US" sz="1000" b="0" i="0" u="none" strike="noStrike" cap="none" dirty="0">
                        <a:solidFill>
                          <a:schemeClr val="bg2"/>
                        </a:solidFill>
                        <a:latin typeface="+mn-lt"/>
                        <a:ea typeface="+mn-ea"/>
                        <a:cs typeface="+mn-cs"/>
                        <a:sym typeface="Arial"/>
                      </a:endParaRPr>
                    </a:p>
                  </a:txBody>
                  <a:tcPr/>
                </a:tc>
                <a:extLst>
                  <a:ext uri="{0D108BD9-81ED-4DB2-BD59-A6C34878D82A}">
                    <a16:rowId xmlns:a16="http://schemas.microsoft.com/office/drawing/2014/main" val="2332939066"/>
                  </a:ext>
                </a:extLst>
              </a:tr>
            </a:tbl>
          </a:graphicData>
        </a:graphic>
      </p:graphicFrame>
      <p:sp>
        <p:nvSpPr>
          <p:cNvPr id="7" name="TextBox 6">
            <a:extLst>
              <a:ext uri="{FF2B5EF4-FFF2-40B4-BE49-F238E27FC236}">
                <a16:creationId xmlns:a16="http://schemas.microsoft.com/office/drawing/2014/main" id="{F634452A-5814-98EA-2A12-84EB966B6C17}"/>
              </a:ext>
            </a:extLst>
          </p:cNvPr>
          <p:cNvSpPr txBox="1"/>
          <p:nvPr/>
        </p:nvSpPr>
        <p:spPr>
          <a:xfrm>
            <a:off x="4806621" y="3160230"/>
            <a:ext cx="3800357" cy="273601"/>
          </a:xfrm>
          <a:prstGeom prst="rect">
            <a:avLst/>
          </a:prstGeom>
          <a:noFill/>
        </p:spPr>
        <p:txBody>
          <a:bodyPr wrap="square" rtlCol="0">
            <a:spAutoFit/>
          </a:bodyPr>
          <a:lstStyle/>
          <a:p>
            <a:pPr marL="0" marR="0">
              <a:lnSpc>
                <a:spcPct val="107000"/>
              </a:lnSpc>
              <a:spcBef>
                <a:spcPts val="0"/>
              </a:spcBef>
              <a:spcAft>
                <a:spcPts val="800"/>
              </a:spcAft>
            </a:pPr>
            <a:r>
              <a:rPr lang="en-US" sz="1200" dirty="0">
                <a:solidFill>
                  <a:schemeClr val="lt1"/>
                </a:solidFill>
                <a:latin typeface="Maven Pro"/>
                <a:sym typeface="Maven Pro"/>
              </a:rPr>
              <a:t>Arizona has 439 cities </a:t>
            </a:r>
          </a:p>
        </p:txBody>
      </p:sp>
      <p:sp>
        <p:nvSpPr>
          <p:cNvPr id="4" name="Text Placeholder 1">
            <a:extLst>
              <a:ext uri="{FF2B5EF4-FFF2-40B4-BE49-F238E27FC236}">
                <a16:creationId xmlns:a16="http://schemas.microsoft.com/office/drawing/2014/main" id="{40FCA029-C56B-A64F-27D7-8AAD74686D68}"/>
              </a:ext>
            </a:extLst>
          </p:cNvPr>
          <p:cNvSpPr txBox="1">
            <a:spLocks/>
          </p:cNvSpPr>
          <p:nvPr/>
        </p:nvSpPr>
        <p:spPr>
          <a:xfrm>
            <a:off x="4680000" y="932326"/>
            <a:ext cx="4053600" cy="11700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1pPr>
            <a:lvl2pPr marL="914400" marR="0" lvl="1"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2pPr>
            <a:lvl3pPr marL="1371600" marR="0" lvl="2"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3pPr>
            <a:lvl4pPr marL="1828800" marR="0" lvl="3"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4pPr>
            <a:lvl5pPr marL="2286000" marR="0" lvl="4"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5pPr>
            <a:lvl6pPr marL="2743200" marR="0" lvl="5"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6pPr>
            <a:lvl7pPr marL="3200400" marR="0" lvl="6"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7pPr>
            <a:lvl8pPr marL="3657600" marR="0" lvl="7" indent="-304800" algn="l" rtl="0">
              <a:lnSpc>
                <a:spcPct val="115000"/>
              </a:lnSpc>
              <a:spcBef>
                <a:spcPts val="1600"/>
              </a:spcBef>
              <a:spcAft>
                <a:spcPts val="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8pPr>
            <a:lvl9pPr marL="4114800" marR="0" lvl="8" indent="-304800" algn="l" rtl="0">
              <a:lnSpc>
                <a:spcPct val="115000"/>
              </a:lnSpc>
              <a:spcBef>
                <a:spcPts val="1600"/>
              </a:spcBef>
              <a:spcAft>
                <a:spcPts val="1600"/>
              </a:spcAft>
              <a:buClr>
                <a:schemeClr val="lt1"/>
              </a:buClr>
              <a:buSzPts val="1200"/>
              <a:buFont typeface="Maven Pro"/>
              <a:buChar char="■"/>
              <a:defRPr sz="1200" b="0" i="0" u="none" strike="noStrike" cap="none">
                <a:solidFill>
                  <a:schemeClr val="lt1"/>
                </a:solidFill>
                <a:latin typeface="Maven Pro"/>
                <a:ea typeface="Maven Pro"/>
                <a:cs typeface="Maven Pro"/>
                <a:sym typeface="Maven Pro"/>
              </a:defRPr>
            </a:lvl9pPr>
          </a:lstStyle>
          <a:p>
            <a:pPr marL="152400" indent="0">
              <a:buFont typeface="Maven Pro"/>
              <a:buNone/>
            </a:pPr>
            <a:r>
              <a:rPr lang="en-US" sz="1200" dirty="0"/>
              <a:t>About Dataset:  World Population Review</a:t>
            </a:r>
          </a:p>
          <a:p>
            <a:pPr marL="152400" indent="0">
              <a:buFont typeface="Maven Pro"/>
              <a:buNone/>
            </a:pPr>
            <a:r>
              <a:rPr lang="en-US" sz="1050" dirty="0"/>
              <a:t>www.worldpopulationreview.com/states/cities/Arizona</a:t>
            </a:r>
          </a:p>
          <a:p>
            <a:pPr marL="285750" indent="-171450"/>
            <a:r>
              <a:rPr lang="en-US" sz="900" dirty="0" err="1"/>
              <a:t>AZ_CityGrowth_YoY</a:t>
            </a:r>
            <a:endParaRPr lang="en-US" sz="900" dirty="0"/>
          </a:p>
          <a:p>
            <a:pPr marL="114300" indent="0">
              <a:buNone/>
            </a:pPr>
            <a:endParaRPr lang="en-US" sz="1200" dirty="0"/>
          </a:p>
          <a:p>
            <a:pPr marL="114300" indent="0">
              <a:buFont typeface="Maven Pro"/>
              <a:buNone/>
            </a:pPr>
            <a:endParaRPr lang="en-US" sz="1200" dirty="0"/>
          </a:p>
        </p:txBody>
      </p:sp>
      <p:pic>
        <p:nvPicPr>
          <p:cNvPr id="11" name="Picture 10">
            <a:extLst>
              <a:ext uri="{FF2B5EF4-FFF2-40B4-BE49-F238E27FC236}">
                <a16:creationId xmlns:a16="http://schemas.microsoft.com/office/drawing/2014/main" id="{1CD5FD04-B053-78DC-8F57-A4053D2BC98B}"/>
              </a:ext>
            </a:extLst>
          </p:cNvPr>
          <p:cNvPicPr>
            <a:picLocks noChangeAspect="1"/>
          </p:cNvPicPr>
          <p:nvPr/>
        </p:nvPicPr>
        <p:blipFill>
          <a:blip r:embed="rId3"/>
          <a:stretch>
            <a:fillRect/>
          </a:stretch>
        </p:blipFill>
        <p:spPr>
          <a:xfrm>
            <a:off x="6722314" y="1887751"/>
            <a:ext cx="1443687" cy="1812719"/>
          </a:xfrm>
          <a:prstGeom prst="rect">
            <a:avLst/>
          </a:prstGeom>
        </p:spPr>
      </p:pic>
      <p:pic>
        <p:nvPicPr>
          <p:cNvPr id="13" name="Picture 12">
            <a:extLst>
              <a:ext uri="{FF2B5EF4-FFF2-40B4-BE49-F238E27FC236}">
                <a16:creationId xmlns:a16="http://schemas.microsoft.com/office/drawing/2014/main" id="{5B598F14-6E42-2260-ED7D-E42AC88DEBFF}"/>
              </a:ext>
            </a:extLst>
          </p:cNvPr>
          <p:cNvPicPr>
            <a:picLocks noChangeAspect="1"/>
          </p:cNvPicPr>
          <p:nvPr/>
        </p:nvPicPr>
        <p:blipFill>
          <a:blip r:embed="rId4"/>
          <a:stretch>
            <a:fillRect/>
          </a:stretch>
        </p:blipFill>
        <p:spPr>
          <a:xfrm>
            <a:off x="761783" y="2944014"/>
            <a:ext cx="3911017" cy="1810003"/>
          </a:xfrm>
          <a:prstGeom prst="rect">
            <a:avLst/>
          </a:prstGeom>
        </p:spPr>
      </p:pic>
    </p:spTree>
    <p:extLst>
      <p:ext uri="{BB962C8B-B14F-4D97-AF65-F5344CB8AC3E}">
        <p14:creationId xmlns:p14="http://schemas.microsoft.com/office/powerpoint/2010/main" val="3549488813"/>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1487</Words>
  <Application>Microsoft Macintosh PowerPoint</Application>
  <PresentationFormat>On-screen Show (16:9)</PresentationFormat>
  <Paragraphs>129</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Fira Sans Condensed Medium</vt:lpstr>
      <vt:lpstr>Arial</vt:lpstr>
      <vt:lpstr>Share Tech</vt:lpstr>
      <vt:lpstr>Maven Pro</vt:lpstr>
      <vt:lpstr>Fira Sans Extra Condensed Medium</vt:lpstr>
      <vt:lpstr>Advent Pro SemiBold</vt:lpstr>
      <vt:lpstr>Livvic Light</vt:lpstr>
      <vt:lpstr>Nunito Light</vt:lpstr>
      <vt:lpstr>Data Science Consulting by Slidesgo</vt:lpstr>
      <vt:lpstr>UFO Sightings in Arizona</vt:lpstr>
      <vt:lpstr>Team Members</vt:lpstr>
      <vt:lpstr>UFO Sightings in Arizona</vt:lpstr>
      <vt:lpstr>UFO Sightings Dataset</vt:lpstr>
      <vt:lpstr>Additional Data Sources</vt:lpstr>
      <vt:lpstr>Project Questions:</vt:lpstr>
      <vt:lpstr>Technology Used:</vt:lpstr>
      <vt:lpstr>Exploratory Data Analysis (Data Selection)</vt:lpstr>
      <vt:lpstr>Exploratory Data Analysis (Dataset) - Connie</vt:lpstr>
      <vt:lpstr>Preparing Data  - Connie</vt:lpstr>
      <vt:lpstr>Preparing Data  - Connie</vt:lpstr>
      <vt:lpstr>Preparing Data  - Connie</vt:lpstr>
      <vt:lpstr>Preparing Data  - Connie</vt:lpstr>
      <vt:lpstr>Preparing Data  - Connie</vt:lpstr>
      <vt:lpstr>Machine Learning Model – Angelica</vt:lpstr>
      <vt:lpstr>Machine Learning Model – Angelica</vt:lpstr>
      <vt:lpstr>SQL Database Creation - Katie</vt:lpstr>
      <vt:lpstr>SQL Database Application</vt:lpstr>
      <vt:lpstr>Data Visualization - Jordan</vt:lpstr>
      <vt:lpstr>Recommendations for Future Analysis</vt:lpstr>
      <vt:lpstr>Project Debrief – Lessons Learned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UFO Sightings in Arizona</dc:title>
  <cp:lastModifiedBy>Katie Oestreich</cp:lastModifiedBy>
  <cp:revision>7</cp:revision>
  <dcterms:modified xsi:type="dcterms:W3CDTF">2022-11-09T02:48:16Z</dcterms:modified>
</cp:coreProperties>
</file>