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6.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italic.fntdata"/><Relationship Id="rId14" Type="http://schemas.openxmlformats.org/officeDocument/2006/relationships/slide" Target="slides/slide10.xml"/><Relationship Id="rId36" Type="http://schemas.openxmlformats.org/officeDocument/2006/relationships/font" Target="fonts/Raleway-bold.fntdata"/><Relationship Id="rId17" Type="http://schemas.openxmlformats.org/officeDocument/2006/relationships/slide" Target="slides/slide13.xml"/><Relationship Id="rId39" Type="http://schemas.openxmlformats.org/officeDocument/2006/relationships/font" Target="fonts/Lato-regular.fntdata"/><Relationship Id="rId16" Type="http://schemas.openxmlformats.org/officeDocument/2006/relationships/slide" Target="slides/slide12.xml"/><Relationship Id="rId38" Type="http://schemas.openxmlformats.org/officeDocument/2006/relationships/font" Target="fonts/Raleway-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10 sec max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first subsystem in </a:t>
            </a:r>
            <a:r>
              <a:rPr lang="en"/>
              <a:t>our concrete architecture is the DDL Compiler. </a:t>
            </a:r>
          </a:p>
          <a:p>
            <a:pPr lvl="0">
              <a:spcBef>
                <a:spcPts val="0"/>
              </a:spcBef>
              <a:buNone/>
            </a:pPr>
            <a:r>
              <a:t/>
            </a:r>
            <a:endParaRPr/>
          </a:p>
          <a:p>
            <a:pPr lvl="0">
              <a:spcBef>
                <a:spcPts val="0"/>
              </a:spcBef>
              <a:buNone/>
            </a:pPr>
            <a:r>
              <a:rPr lang="en"/>
              <a:t>Just a brief synopsis of what it does, it converts DDL statements into machine/object code for MySQL to use.</a:t>
            </a:r>
          </a:p>
          <a:p>
            <a:pPr lvl="0">
              <a:spcBef>
                <a:spcPts val="0"/>
              </a:spcBef>
              <a:buNone/>
            </a:pPr>
            <a:r>
              <a:t/>
            </a:r>
            <a:endParaRPr/>
          </a:p>
          <a:p>
            <a:pPr lvl="0">
              <a:spcBef>
                <a:spcPts val="0"/>
              </a:spcBef>
              <a:buNone/>
            </a:pPr>
            <a:r>
              <a:rPr lang="en"/>
              <a:t>DDL statements are SQL statements to modify or alter the database structure, such as create table, or drop table.</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is a comparison between the conceptual and concrete architecture of the DDL Compiler.</a:t>
            </a:r>
          </a:p>
          <a:p>
            <a:pPr lvl="0">
              <a:spcBef>
                <a:spcPts val="0"/>
              </a:spcBef>
              <a:buNone/>
            </a:pPr>
            <a:r>
              <a:t/>
            </a:r>
            <a:endParaRPr/>
          </a:p>
          <a:p>
            <a:pPr lvl="0">
              <a:spcBef>
                <a:spcPts val="0"/>
              </a:spcBef>
              <a:buNone/>
            </a:pPr>
            <a:r>
              <a:rPr lang="en"/>
              <a:t>In our original conceptual diagram we forgot to include the DDL compiler, most likely because we assumed the DML Compiler also included the DDL compiler. </a:t>
            </a:r>
          </a:p>
          <a:p>
            <a:pPr lvl="0">
              <a:spcBef>
                <a:spcPts val="0"/>
              </a:spcBef>
              <a:buNone/>
            </a:pPr>
            <a:r>
              <a:t/>
            </a:r>
            <a:endParaRPr/>
          </a:p>
          <a:p>
            <a:pPr lvl="0" rtl="0">
              <a:spcBef>
                <a:spcPts val="0"/>
              </a:spcBef>
              <a:buNone/>
            </a:pPr>
            <a:r>
              <a:rPr lang="en"/>
              <a:t>In the concrete, it is a </a:t>
            </a:r>
            <a:r>
              <a:rPr lang="en"/>
              <a:t>separate</a:t>
            </a:r>
            <a:r>
              <a:rPr lang="en"/>
              <a:t> subsystem because DDL handles query syntax for creating and managing the database, whilst the DML (Data Manipulation Language) compiler handles query syntax for manipulating the data in the database. (Ex. SELECT)</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DDL Compiler subsystem has dependencies on the LEX, PARSE_TREE, PARSE, AND SECURITY subsystems.</a:t>
            </a:r>
          </a:p>
          <a:p>
            <a:pPr lvl="0">
              <a:spcBef>
                <a:spcPts val="0"/>
              </a:spcBef>
              <a:buNone/>
            </a:pPr>
            <a:r>
              <a:t/>
            </a:r>
            <a:endParaRPr/>
          </a:p>
          <a:p>
            <a:pPr lvl="0">
              <a:spcBef>
                <a:spcPts val="0"/>
              </a:spcBef>
              <a:buNone/>
            </a:pPr>
            <a:r>
              <a:rPr b="1" lang="en"/>
              <a:t>LEX: </a:t>
            </a:r>
            <a:r>
              <a:rPr lang="en" sz="1200"/>
              <a:t>Used to read tokens from the parse tree</a:t>
            </a:r>
          </a:p>
          <a:p>
            <a:pPr lvl="0">
              <a:spcBef>
                <a:spcPts val="0"/>
              </a:spcBef>
              <a:buNone/>
            </a:pPr>
            <a:r>
              <a:t/>
            </a:r>
            <a:endParaRPr b="1"/>
          </a:p>
          <a:p>
            <a:pPr lvl="0">
              <a:spcBef>
                <a:spcPts val="0"/>
              </a:spcBef>
              <a:buNone/>
            </a:pPr>
            <a:r>
              <a:rPr b="1" lang="en"/>
              <a:t>PARSE_TREE: </a:t>
            </a:r>
            <a:r>
              <a:rPr lang="en" sz="1200"/>
              <a:t>Used to obtain the proper syntax for SQL statements</a:t>
            </a:r>
          </a:p>
          <a:p>
            <a:pPr lvl="0">
              <a:spcBef>
                <a:spcPts val="0"/>
              </a:spcBef>
              <a:buNone/>
            </a:pPr>
            <a:r>
              <a:t/>
            </a:r>
            <a:endParaRPr b="1"/>
          </a:p>
          <a:p>
            <a:pPr lvl="0">
              <a:spcBef>
                <a:spcPts val="0"/>
              </a:spcBef>
              <a:buNone/>
            </a:pPr>
            <a:r>
              <a:rPr b="1" lang="en"/>
              <a:t>PARSER: </a:t>
            </a:r>
            <a:r>
              <a:rPr lang="en" sz="1200"/>
              <a:t>Used to pass the compiled SQL statements to the parser</a:t>
            </a:r>
          </a:p>
          <a:p>
            <a:pPr lvl="0">
              <a:spcBef>
                <a:spcPts val="0"/>
              </a:spcBef>
              <a:buNone/>
            </a:pPr>
            <a:r>
              <a:t/>
            </a:r>
            <a:endParaRPr b="1"/>
          </a:p>
          <a:p>
            <a:pPr lvl="0" rtl="0">
              <a:spcBef>
                <a:spcPts val="0"/>
              </a:spcBef>
              <a:buNone/>
            </a:pPr>
            <a:r>
              <a:rPr b="1" lang="en"/>
              <a:t>SECURITY: </a:t>
            </a:r>
            <a:r>
              <a:rPr lang="en" sz="1200"/>
              <a:t>Used to ensure the user that has correct permissions to run DDL commands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2</a:t>
            </a:r>
            <a:r>
              <a:rPr lang="en"/>
              <a:t>min: Varsha</a:t>
            </a:r>
          </a:p>
          <a:p>
            <a:pPr lvl="0">
              <a:spcBef>
                <a:spcPts val="0"/>
              </a:spcBef>
              <a:buNone/>
            </a:pPr>
            <a:r>
              <a:t/>
            </a:r>
            <a:endParaRPr/>
          </a:p>
          <a:p>
            <a:pPr indent="-292100" lvl="0" marL="457200" rtl="0">
              <a:lnSpc>
                <a:spcPct val="115000"/>
              </a:lnSpc>
              <a:spcBef>
                <a:spcPts val="0"/>
              </a:spcBef>
              <a:spcAft>
                <a:spcPts val="1600"/>
              </a:spcAft>
              <a:buClr>
                <a:srgbClr val="000000"/>
              </a:buClr>
              <a:buSzPct val="100000"/>
              <a:buFont typeface="Times New Roman"/>
              <a:buChar char="-"/>
            </a:pPr>
            <a:r>
              <a:rPr lang="en" sz="1000">
                <a:latin typeface="Times New Roman"/>
                <a:ea typeface="Times New Roman"/>
                <a:cs typeface="Times New Roman"/>
                <a:sym typeface="Times New Roman"/>
              </a:rPr>
              <a:t>Performs Semantic Validation</a:t>
            </a:r>
          </a:p>
          <a:p>
            <a:pPr indent="-292100" lvl="1" marL="914400" rtl="0">
              <a:lnSpc>
                <a:spcPct val="115000"/>
              </a:lnSpc>
              <a:spcBef>
                <a:spcPts val="0"/>
              </a:spcBef>
              <a:spcAft>
                <a:spcPts val="1600"/>
              </a:spcAft>
              <a:buClr>
                <a:srgbClr val="000000"/>
              </a:buClr>
              <a:buSzPct val="100000"/>
              <a:buFont typeface="Times New Roman"/>
              <a:buChar char="-"/>
            </a:pPr>
            <a:r>
              <a:rPr lang="en" sz="1000">
                <a:latin typeface="Times New Roman"/>
                <a:ea typeface="Times New Roman"/>
                <a:cs typeface="Times New Roman"/>
                <a:sym typeface="Times New Roman"/>
              </a:rPr>
              <a:t>Checks against schema definition:</a:t>
            </a:r>
          </a:p>
          <a:p>
            <a:pPr indent="-292100" lvl="2" marL="1371600" rtl="0">
              <a:lnSpc>
                <a:spcPct val="115000"/>
              </a:lnSpc>
              <a:spcBef>
                <a:spcPts val="0"/>
              </a:spcBef>
              <a:spcAft>
                <a:spcPts val="1600"/>
              </a:spcAft>
              <a:buClr>
                <a:schemeClr val="accent1"/>
              </a:buClr>
              <a:buSzPct val="100000"/>
              <a:buFont typeface="Times New Roman"/>
              <a:buChar char="-"/>
            </a:pPr>
            <a:r>
              <a:rPr lang="en" sz="1000">
                <a:latin typeface="Times New Roman"/>
                <a:ea typeface="Times New Roman"/>
                <a:cs typeface="Times New Roman"/>
                <a:sym typeface="Times New Roman"/>
              </a:rPr>
              <a:t>Are relations and views mentioned in the schme?</a:t>
            </a:r>
          </a:p>
          <a:p>
            <a:pPr indent="-292100" lvl="2" marL="1371600" rtl="0">
              <a:lnSpc>
                <a:spcPct val="115000"/>
              </a:lnSpc>
              <a:spcBef>
                <a:spcPts val="0"/>
              </a:spcBef>
              <a:spcAft>
                <a:spcPts val="1600"/>
              </a:spcAft>
              <a:buClr>
                <a:srgbClr val="000000"/>
              </a:buClr>
              <a:buSzPct val="100000"/>
              <a:buFont typeface="Times New Roman"/>
              <a:buChar char="-"/>
            </a:pPr>
            <a:r>
              <a:rPr lang="en" sz="1000">
                <a:latin typeface="Times New Roman"/>
                <a:ea typeface="Times New Roman"/>
                <a:cs typeface="Times New Roman"/>
                <a:sym typeface="Times New Roman"/>
              </a:rPr>
              <a:t>Are attributes mentioned in the current scope?</a:t>
            </a:r>
          </a:p>
          <a:p>
            <a:pPr indent="-292100" lvl="2" marL="1371600" rtl="0">
              <a:lnSpc>
                <a:spcPct val="115000"/>
              </a:lnSpc>
              <a:spcBef>
                <a:spcPts val="0"/>
              </a:spcBef>
              <a:spcAft>
                <a:spcPts val="1600"/>
              </a:spcAft>
              <a:buClr>
                <a:srgbClr val="000000"/>
              </a:buClr>
              <a:buSzPct val="100000"/>
              <a:buFont typeface="Times New Roman"/>
              <a:buChar char="-"/>
            </a:pPr>
            <a:r>
              <a:rPr lang="en" sz="1000">
                <a:latin typeface="Times New Roman"/>
                <a:ea typeface="Times New Roman"/>
                <a:cs typeface="Times New Roman"/>
                <a:sym typeface="Times New Roman"/>
              </a:rPr>
              <a:t>Checks types : Are attribute types correct?</a:t>
            </a:r>
          </a:p>
          <a:p>
            <a:pPr indent="-292100" lvl="0" marL="457200" rtl="0">
              <a:lnSpc>
                <a:spcPct val="115000"/>
              </a:lnSpc>
              <a:spcBef>
                <a:spcPts val="0"/>
              </a:spcBef>
              <a:spcAft>
                <a:spcPts val="1600"/>
              </a:spcAft>
              <a:buClr>
                <a:srgbClr val="000000"/>
              </a:buClr>
              <a:buSzPct val="100000"/>
              <a:buFont typeface="Lato"/>
              <a:buChar char="-"/>
            </a:pPr>
            <a:r>
              <a:rPr lang="en" sz="1000">
                <a:latin typeface="Times New Roman"/>
                <a:ea typeface="Times New Roman"/>
                <a:cs typeface="Times New Roman"/>
                <a:sym typeface="Times New Roman"/>
              </a:rPr>
              <a:t>If a parse tree passes syntax and </a:t>
            </a:r>
            <a:r>
              <a:rPr b="1" lang="en" sz="1000">
                <a:latin typeface="Times New Roman"/>
                <a:ea typeface="Times New Roman"/>
                <a:cs typeface="Times New Roman"/>
                <a:sym typeface="Times New Roman"/>
              </a:rPr>
              <a:t>semantic validation</a:t>
            </a:r>
            <a:r>
              <a:rPr lang="en" sz="1000">
                <a:latin typeface="Times New Roman"/>
                <a:ea typeface="Times New Roman"/>
                <a:cs typeface="Times New Roman"/>
                <a:sym typeface="Times New Roman"/>
              </a:rPr>
              <a:t>, it is called a valid parse tree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 min (Intro + Overview)</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rPr lang="en">
                <a:latin typeface="Calibri"/>
                <a:ea typeface="Calibri"/>
                <a:cs typeface="Calibri"/>
                <a:sym typeface="Calibri"/>
              </a:rPr>
              <a:t>The security Integration Manager is responsible for checking whether the client has access for the connection they are trying to make and keeps track of table and record privileges.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1min: Varsha </a:t>
            </a:r>
            <a:r>
              <a:rPr lang="en"/>
              <a:t>(Intro + Overview)</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When we speak about the derivation process, its mainly about how we group each file from the sour</a:t>
            </a:r>
            <a:r>
              <a:rPr lang="en"/>
              <a:t>ce into each subsystem</a:t>
            </a:r>
          </a:p>
          <a:p>
            <a:pPr lvl="0">
              <a:spcBef>
                <a:spcPts val="0"/>
              </a:spcBef>
              <a:buNone/>
            </a:pPr>
            <a:r>
              <a:t/>
            </a:r>
            <a:endParaRPr/>
          </a:p>
          <a:p>
            <a:pPr lvl="0">
              <a:spcBef>
                <a:spcPts val="0"/>
              </a:spcBef>
              <a:buNone/>
            </a:pPr>
            <a:r>
              <a:rPr lang="en"/>
              <a:t>The source code has 1000s of files, which makes it difficult to manually group each file</a:t>
            </a:r>
          </a:p>
          <a:p>
            <a:pPr lvl="0">
              <a:spcBef>
                <a:spcPts val="0"/>
              </a:spcBef>
              <a:buNone/>
            </a:pPr>
            <a:r>
              <a:t/>
            </a:r>
            <a:endParaRPr/>
          </a:p>
          <a:p>
            <a:pPr lvl="0">
              <a:spcBef>
                <a:spcPts val="0"/>
              </a:spcBef>
              <a:buNone/>
            </a:pPr>
            <a:r>
              <a:rPr lang="en"/>
              <a:t>Because of this, our group made a simple python script that helped us.</a:t>
            </a:r>
          </a:p>
          <a:p>
            <a:pPr lvl="0">
              <a:spcBef>
                <a:spcPts val="0"/>
              </a:spcBef>
              <a:buNone/>
            </a:pPr>
            <a:r>
              <a:t/>
            </a:r>
            <a:endParaRPr/>
          </a:p>
          <a:p>
            <a:pPr lvl="0" rtl="0">
              <a:spcBef>
                <a:spcPts val="0"/>
              </a:spcBef>
              <a:buNone/>
            </a:pPr>
            <a:r>
              <a:rPr lang="en"/>
              <a:t>Without explaining too much of the code, it essentially goes through each file in the .contain file given to us, and searches for a keyword you provide the script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is how a sample input/</a:t>
            </a:r>
            <a:r>
              <a:rPr lang="en"/>
              <a:t>ouput would work.</a:t>
            </a:r>
          </a:p>
          <a:p>
            <a:pPr lvl="0">
              <a:spcBef>
                <a:spcPts val="0"/>
              </a:spcBef>
              <a:buNone/>
            </a:pPr>
            <a:r>
              <a:t/>
            </a:r>
            <a:endParaRPr/>
          </a:p>
          <a:p>
            <a:pPr lvl="0">
              <a:spcBef>
                <a:spcPts val="0"/>
              </a:spcBef>
              <a:buNone/>
            </a:pPr>
            <a:r>
              <a:rPr lang="en"/>
              <a:t>The blue box is the location of the .contain file</a:t>
            </a:r>
          </a:p>
          <a:p>
            <a:pPr lvl="0">
              <a:spcBef>
                <a:spcPts val="0"/>
              </a:spcBef>
              <a:buNone/>
            </a:pPr>
            <a:r>
              <a:rPr lang="en"/>
              <a:t>The green box is the location of the source code</a:t>
            </a:r>
          </a:p>
          <a:p>
            <a:pPr lvl="0">
              <a:spcBef>
                <a:spcPts val="0"/>
              </a:spcBef>
              <a:buNone/>
            </a:pPr>
            <a:r>
              <a:rPr lang="en"/>
              <a:t>The cyan box is the keyword we’re searching for. In this example say I'm researching the ddl compiler subsystem, so the keyword I used is “ddl”</a:t>
            </a:r>
          </a:p>
          <a:p>
            <a:pPr lvl="0">
              <a:spcBef>
                <a:spcPts val="0"/>
              </a:spcBef>
              <a:buNone/>
            </a:pPr>
            <a:r>
              <a:t/>
            </a:r>
            <a:endParaRPr/>
          </a:p>
          <a:p>
            <a:pPr lvl="0">
              <a:spcBef>
                <a:spcPts val="0"/>
              </a:spcBef>
              <a:buNone/>
            </a:pPr>
            <a:r>
              <a:rPr lang="en"/>
              <a:t>The output gives the path of each file containing “ddl”</a:t>
            </a:r>
          </a:p>
          <a:p>
            <a:pPr lvl="0">
              <a:spcBef>
                <a:spcPts val="0"/>
              </a:spcBef>
              <a:buNone/>
            </a:pPr>
            <a:r>
              <a:t/>
            </a:r>
            <a:endParaRPr/>
          </a:p>
          <a:p>
            <a:pPr lvl="0">
              <a:spcBef>
                <a:spcPts val="0"/>
              </a:spcBef>
              <a:buNone/>
            </a:pPr>
            <a:r>
              <a:rPr lang="en"/>
              <a:t>From there I would look at this list of files and determine from other keywords, comments, name of the class/file, and file directory structure to determine if it belongs to the ddl compiler subsystem.</a:t>
            </a:r>
          </a:p>
          <a:p>
            <a:pPr lvl="0">
              <a:spcBef>
                <a:spcPts val="0"/>
              </a:spcBef>
              <a:buNone/>
            </a:pPr>
            <a:r>
              <a:t/>
            </a:r>
            <a:endParaRPr/>
          </a:p>
          <a:p>
            <a:pPr lvl="0">
              <a:spcBef>
                <a:spcPts val="0"/>
              </a:spcBef>
              <a:buNone/>
            </a:pPr>
            <a:r>
              <a:rPr lang="en"/>
              <a:t>For example, the files in the red box have a file directory structure stemming from the storage folder. I would deduct that it would most likely belong to the storage engine subsystem rather than the query processing one.</a:t>
            </a:r>
          </a:p>
          <a:p>
            <a:pPr lvl="0">
              <a:spcBef>
                <a:spcPts val="0"/>
              </a:spcBef>
              <a:buNone/>
            </a:pPr>
            <a:r>
              <a:t/>
            </a:r>
            <a:endParaRPr/>
          </a:p>
          <a:p>
            <a:pPr lvl="0">
              <a:spcBef>
                <a:spcPts val="0"/>
              </a:spcBef>
              <a:buNone/>
            </a:pPr>
            <a:r>
              <a:rPr lang="en"/>
              <a:t>Alternative: Github has a file finder built in on their web app. You can probably use that instead to search using keywords.</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3.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3.png"/><Relationship Id="rId5" Type="http://schemas.openxmlformats.org/officeDocument/2006/relationships/hyperlink" Target="https://github.com/azkevin/EECS4314/blob/master/A2/a2data.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azkevin/EECS4314/blob/master/A2/a2data.py" TargetMode="External"/><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256875"/>
            <a:ext cx="8296200" cy="1659600"/>
          </a:xfrm>
          <a:prstGeom prst="rect">
            <a:avLst/>
          </a:prstGeom>
        </p:spPr>
        <p:txBody>
          <a:bodyPr anchorCtr="0" anchor="t" bIns="91425" lIns="91425" rIns="91425" wrap="square" tIns="91425">
            <a:noAutofit/>
          </a:bodyPr>
          <a:lstStyle/>
          <a:p>
            <a:pPr lvl="0" algn="ctr">
              <a:spcBef>
                <a:spcPts val="0"/>
              </a:spcBef>
              <a:buNone/>
            </a:pPr>
            <a:r>
              <a:rPr lang="en"/>
              <a:t>MySQL’s Concrete Architecture (Query Processor)</a:t>
            </a:r>
          </a:p>
        </p:txBody>
      </p:sp>
      <p:sp>
        <p:nvSpPr>
          <p:cNvPr id="87" name="Shape 87"/>
          <p:cNvSpPr txBox="1"/>
          <p:nvPr>
            <p:ph idx="1" type="subTitle"/>
          </p:nvPr>
        </p:nvSpPr>
        <p:spPr>
          <a:xfrm>
            <a:off x="2887650" y="3749150"/>
            <a:ext cx="33717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Davood Anbarnam</a:t>
            </a:r>
          </a:p>
          <a:p>
            <a:pPr lvl="0" rtl="0" algn="ctr">
              <a:lnSpc>
                <a:spcPct val="150000"/>
              </a:lnSpc>
              <a:spcBef>
                <a:spcPts val="0"/>
              </a:spcBef>
              <a:buNone/>
            </a:pPr>
            <a:r>
              <a:rPr lang="en" sz="1800">
                <a:solidFill>
                  <a:srgbClr val="000000"/>
                </a:solidFill>
                <a:latin typeface="Arial"/>
                <a:ea typeface="Arial"/>
                <a:cs typeface="Arial"/>
                <a:sym typeface="Arial"/>
              </a:rPr>
              <a:t>Ayman Abualsunun</a:t>
            </a:r>
          </a:p>
          <a:p>
            <a:pPr lvl="0" rtl="0" algn="ctr">
              <a:lnSpc>
                <a:spcPct val="150000"/>
              </a:lnSpc>
              <a:spcBef>
                <a:spcPts val="0"/>
              </a:spcBef>
              <a:buNone/>
            </a:pPr>
            <a:r>
              <a:rPr lang="en" sz="1800">
                <a:solidFill>
                  <a:srgbClr val="000000"/>
                </a:solidFill>
                <a:latin typeface="Arial"/>
                <a:ea typeface="Arial"/>
                <a:cs typeface="Arial"/>
                <a:sym typeface="Arial"/>
              </a:rPr>
              <a:t>Anton Sitkovets</a:t>
            </a:r>
          </a:p>
          <a:p>
            <a:pPr lvl="0" algn="ctr">
              <a:spcBef>
                <a:spcPts val="0"/>
              </a:spcBef>
              <a:buNone/>
            </a:pPr>
            <a:r>
              <a:t/>
            </a:r>
            <a:endParaRPr sz="1800"/>
          </a:p>
        </p:txBody>
      </p:sp>
      <p:sp>
        <p:nvSpPr>
          <p:cNvPr id="88" name="Shape 88"/>
          <p:cNvSpPr txBox="1"/>
          <p:nvPr>
            <p:ph idx="1" type="subTitle"/>
          </p:nvPr>
        </p:nvSpPr>
        <p:spPr>
          <a:xfrm>
            <a:off x="393550" y="3749150"/>
            <a:ext cx="28599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Varsha Ragavendran</a:t>
            </a:r>
          </a:p>
          <a:p>
            <a:pPr lvl="0" rtl="0" algn="ctr">
              <a:lnSpc>
                <a:spcPct val="150000"/>
              </a:lnSpc>
              <a:spcBef>
                <a:spcPts val="0"/>
              </a:spcBef>
              <a:buNone/>
            </a:pPr>
            <a:r>
              <a:rPr lang="en" sz="1800">
                <a:solidFill>
                  <a:srgbClr val="000000"/>
                </a:solidFill>
                <a:latin typeface="Arial"/>
                <a:ea typeface="Arial"/>
                <a:cs typeface="Arial"/>
                <a:sym typeface="Arial"/>
              </a:rPr>
              <a:t>Nisha Sharma</a:t>
            </a:r>
          </a:p>
          <a:p>
            <a:pPr lvl="0" rtl="0" algn="l">
              <a:lnSpc>
                <a:spcPct val="150000"/>
              </a:lnSpc>
              <a:spcBef>
                <a:spcPts val="0"/>
              </a:spcBef>
              <a:buNone/>
            </a:pPr>
            <a:r>
              <a:t/>
            </a:r>
            <a:endParaRPr sz="1800"/>
          </a:p>
          <a:p>
            <a:pPr lvl="0" rtl="0" algn="ctr">
              <a:spcBef>
                <a:spcPts val="0"/>
              </a:spcBef>
              <a:buNone/>
            </a:pPr>
            <a:r>
              <a:t/>
            </a:r>
            <a:endParaRPr sz="1800"/>
          </a:p>
        </p:txBody>
      </p:sp>
      <p:sp>
        <p:nvSpPr>
          <p:cNvPr id="89" name="Shape 89"/>
          <p:cNvSpPr txBox="1"/>
          <p:nvPr>
            <p:ph idx="1" type="subTitle"/>
          </p:nvPr>
        </p:nvSpPr>
        <p:spPr>
          <a:xfrm>
            <a:off x="6259350" y="3749150"/>
            <a:ext cx="18630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Glib Sitiugin</a:t>
            </a:r>
          </a:p>
          <a:p>
            <a:pPr lvl="0" rtl="0" algn="ctr">
              <a:lnSpc>
                <a:spcPct val="150000"/>
              </a:lnSpc>
              <a:spcBef>
                <a:spcPts val="0"/>
              </a:spcBef>
              <a:buNone/>
            </a:pPr>
            <a:r>
              <a:rPr lang="en" sz="1800">
                <a:solidFill>
                  <a:srgbClr val="000000"/>
                </a:solidFill>
                <a:latin typeface="Arial"/>
                <a:ea typeface="Arial"/>
                <a:cs typeface="Arial"/>
                <a:sym typeface="Arial"/>
              </a:rPr>
              <a:t>Kevin Arindaeng</a:t>
            </a:r>
          </a:p>
          <a:p>
            <a:pPr lvl="0" rtl="0" algn="ctr">
              <a:spcBef>
                <a:spcPts val="0"/>
              </a:spcBef>
              <a:buNone/>
            </a:pPr>
            <a:r>
              <a:t/>
            </a:r>
            <a:endParaRPr sz="1800"/>
          </a:p>
        </p:txBody>
      </p:sp>
      <p:sp>
        <p:nvSpPr>
          <p:cNvPr id="90" name="Shape 90"/>
          <p:cNvSpPr txBox="1"/>
          <p:nvPr>
            <p:ph idx="1" type="subTitle"/>
          </p:nvPr>
        </p:nvSpPr>
        <p:spPr>
          <a:xfrm>
            <a:off x="1656300" y="2663200"/>
            <a:ext cx="5831400" cy="694500"/>
          </a:xfrm>
          <a:prstGeom prst="rect">
            <a:avLst/>
          </a:prstGeom>
        </p:spPr>
        <p:txBody>
          <a:bodyPr anchorCtr="0" anchor="t" bIns="91425" lIns="91425" rIns="91425" wrap="square" tIns="91425">
            <a:noAutofit/>
          </a:bodyPr>
          <a:lstStyle/>
          <a:p>
            <a:pPr lvl="0" rtl="0" algn="ctr">
              <a:spcBef>
                <a:spcPts val="0"/>
              </a:spcBef>
              <a:buNone/>
            </a:pPr>
            <a:r>
              <a:t/>
            </a:r>
            <a:endParaRPr b="1" sz="1800">
              <a:solidFill>
                <a:srgbClr val="000000"/>
              </a:solidFill>
              <a:latin typeface="Arial"/>
              <a:ea typeface="Arial"/>
              <a:cs typeface="Arial"/>
              <a:sym typeface="Arial"/>
            </a:endParaRPr>
          </a:p>
          <a:p>
            <a:pPr lvl="0" rtl="0" algn="ctr">
              <a:spcBef>
                <a:spcPts val="0"/>
              </a:spcBef>
              <a:buNone/>
            </a:pPr>
            <a:r>
              <a:rPr b="1" lang="en" sz="1800">
                <a:solidFill>
                  <a:srgbClr val="000000"/>
                </a:solidFill>
                <a:latin typeface="Arial"/>
                <a:ea typeface="Arial"/>
                <a:cs typeface="Arial"/>
                <a:sym typeface="Arial"/>
              </a:rPr>
              <a:t>Tabs vs. Spaces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27650" y="576800"/>
            <a:ext cx="7688700" cy="535200"/>
          </a:xfrm>
          <a:prstGeom prst="rect">
            <a:avLst/>
          </a:prstGeom>
        </p:spPr>
        <p:txBody>
          <a:bodyPr anchorCtr="0" anchor="t" bIns="91425" lIns="91425" rIns="91425" wrap="square" tIns="91425">
            <a:noAutofit/>
          </a:bodyPr>
          <a:lstStyle/>
          <a:p>
            <a:pPr lvl="0" rtl="0">
              <a:spcBef>
                <a:spcPts val="0"/>
              </a:spcBef>
              <a:buNone/>
            </a:pPr>
            <a:r>
              <a:rPr lang="en"/>
              <a:t>Query Processor Concrete Architecture</a:t>
            </a:r>
          </a:p>
        </p:txBody>
      </p:sp>
      <p:sp>
        <p:nvSpPr>
          <p:cNvPr id="177" name="Shape 177"/>
          <p:cNvSpPr txBox="1"/>
          <p:nvPr>
            <p:ph idx="1" type="body"/>
          </p:nvPr>
        </p:nvSpPr>
        <p:spPr>
          <a:xfrm>
            <a:off x="729450" y="1398925"/>
            <a:ext cx="7688700" cy="29412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78" name="Shape 17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79" name="Shape 179"/>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80" name="Shape 180"/>
          <p:cNvSpPr/>
          <p:nvPr/>
        </p:nvSpPr>
        <p:spPr>
          <a:xfrm>
            <a:off x="7513675" y="401250"/>
            <a:ext cx="1571400" cy="175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81" name="Shape 181"/>
          <p:cNvPicPr preferRelativeResize="0"/>
          <p:nvPr/>
        </p:nvPicPr>
        <p:blipFill>
          <a:blip r:embed="rId4">
            <a:alphaModFix/>
          </a:blip>
          <a:stretch>
            <a:fillRect/>
          </a:stretch>
        </p:blipFill>
        <p:spPr>
          <a:xfrm>
            <a:off x="727650" y="1398925"/>
            <a:ext cx="7688699" cy="21718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DDL Compiler</a:t>
            </a:r>
          </a:p>
        </p:txBody>
      </p:sp>
      <p:sp>
        <p:nvSpPr>
          <p:cNvPr id="187" name="Shape 18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88" name="Shape 188"/>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89" name="Shape 189"/>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0" name="Shape 190"/>
          <p:cNvSpPr txBox="1"/>
          <p:nvPr>
            <p:ph idx="1" type="body"/>
          </p:nvPr>
        </p:nvSpPr>
        <p:spPr>
          <a:xfrm>
            <a:off x="277275" y="1344175"/>
            <a:ext cx="8540100" cy="3679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1600"/>
              </a:spcAft>
              <a:buClr>
                <a:schemeClr val="accent1"/>
              </a:buClr>
              <a:buSzPct val="100000"/>
              <a:buFont typeface="Lato"/>
            </a:pPr>
            <a:r>
              <a:rPr lang="en" sz="1800"/>
              <a:t>Data Description Language (DDL): Syntax to create or alter the structure of the database.</a:t>
            </a:r>
          </a:p>
          <a:p>
            <a:pPr lvl="0" marR="0" rtl="0" algn="l">
              <a:lnSpc>
                <a:spcPct val="115000"/>
              </a:lnSpc>
              <a:spcBef>
                <a:spcPts val="0"/>
              </a:spcBef>
              <a:spcAft>
                <a:spcPts val="1600"/>
              </a:spcAft>
              <a:buNone/>
            </a:pPr>
            <a:r>
              <a:rPr lang="en" sz="1800"/>
              <a:t>Example SQL Statements:</a:t>
            </a:r>
          </a:p>
          <a:p>
            <a:pPr indent="-342900" lvl="0" marL="457200" marR="0" rtl="0" algn="l">
              <a:lnSpc>
                <a:spcPct val="115000"/>
              </a:lnSpc>
              <a:spcBef>
                <a:spcPts val="0"/>
              </a:spcBef>
              <a:spcAft>
                <a:spcPts val="1600"/>
              </a:spcAft>
              <a:buSzPct val="100000"/>
            </a:pPr>
            <a:r>
              <a:rPr lang="en" sz="1800"/>
              <a:t>CREATE</a:t>
            </a:r>
          </a:p>
          <a:p>
            <a:pPr indent="-342900" lvl="0" marL="457200" marR="0" rtl="0" algn="l">
              <a:lnSpc>
                <a:spcPct val="115000"/>
              </a:lnSpc>
              <a:spcBef>
                <a:spcPts val="0"/>
              </a:spcBef>
              <a:spcAft>
                <a:spcPts val="1600"/>
              </a:spcAft>
              <a:buSzPct val="100000"/>
            </a:pPr>
            <a:r>
              <a:rPr lang="en" sz="1800"/>
              <a:t>ALTER</a:t>
            </a:r>
          </a:p>
          <a:p>
            <a:pPr indent="-342900" lvl="0" marL="457200" marR="0" rtl="0" algn="l">
              <a:lnSpc>
                <a:spcPct val="115000"/>
              </a:lnSpc>
              <a:spcBef>
                <a:spcPts val="0"/>
              </a:spcBef>
              <a:spcAft>
                <a:spcPts val="1600"/>
              </a:spcAft>
              <a:buSzPct val="100000"/>
            </a:pPr>
            <a:r>
              <a:rPr lang="en" sz="1800"/>
              <a:t>DROP</a:t>
            </a:r>
          </a:p>
          <a:p>
            <a:pPr indent="-342900" lvl="0" marL="457200" marR="0" rtl="0" algn="l">
              <a:lnSpc>
                <a:spcPct val="115000"/>
              </a:lnSpc>
              <a:spcBef>
                <a:spcPts val="0"/>
              </a:spcBef>
              <a:spcAft>
                <a:spcPts val="1600"/>
              </a:spcAft>
              <a:buSzPct val="100000"/>
            </a:pPr>
            <a:r>
              <a:rPr lang="en" sz="1800"/>
              <a:t>RENAME</a:t>
            </a:r>
          </a:p>
          <a:p>
            <a:pPr indent="-342900" lvl="0" marL="457200" marR="0" rtl="0" algn="l">
              <a:lnSpc>
                <a:spcPct val="115000"/>
              </a:lnSpc>
              <a:spcBef>
                <a:spcPts val="0"/>
              </a:spcBef>
              <a:spcAft>
                <a:spcPts val="1600"/>
              </a:spcAft>
              <a:buSzPct val="100000"/>
            </a:pPr>
            <a:r>
              <a:rPr lang="en" sz="1800"/>
              <a:t>TRUNCATE</a:t>
            </a:r>
          </a:p>
          <a:p>
            <a:pPr lvl="0" rtl="0">
              <a:spcBef>
                <a:spcPts val="0"/>
              </a:spcBef>
              <a:buNone/>
            </a:pPr>
            <a:r>
              <a:rPr lang="en" sz="1800"/>
              <a:t>The DDL Compiler converts these statements into machine/object code for MySQL usage.</a:t>
            </a:r>
          </a:p>
          <a:p>
            <a:pPr lvl="0" rtl="0">
              <a:spcBef>
                <a:spcPts val="0"/>
              </a:spcBef>
              <a:buNone/>
            </a:pPr>
            <a:r>
              <a:t/>
            </a:r>
            <a:endParaRPr/>
          </a:p>
          <a:p>
            <a:pPr lvl="0" rtl="0">
              <a:spcBef>
                <a:spcPts val="0"/>
              </a:spcBef>
              <a:buNone/>
            </a:pPr>
            <a:r>
              <a:t/>
            </a:r>
            <a:endParaRPr/>
          </a:p>
        </p:txBody>
      </p:sp>
      <p:pic>
        <p:nvPicPr>
          <p:cNvPr id="191" name="Shape 191"/>
          <p:cNvPicPr preferRelativeResize="0"/>
          <p:nvPr/>
        </p:nvPicPr>
        <p:blipFill rotWithShape="1">
          <a:blip r:embed="rId4">
            <a:alphaModFix/>
          </a:blip>
          <a:srcRect b="0" l="0" r="0" t="29716"/>
          <a:stretch/>
        </p:blipFill>
        <p:spPr>
          <a:xfrm>
            <a:off x="3209725" y="2331526"/>
            <a:ext cx="5607650" cy="202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0" y="0"/>
            <a:ext cx="7688700" cy="535200"/>
          </a:xfrm>
          <a:prstGeom prst="rect">
            <a:avLst/>
          </a:prstGeom>
        </p:spPr>
        <p:txBody>
          <a:bodyPr anchorCtr="0" anchor="t" bIns="91425" lIns="91425" rIns="91425" wrap="square" tIns="91425">
            <a:noAutofit/>
          </a:bodyPr>
          <a:lstStyle/>
          <a:p>
            <a:pPr lvl="0" rtl="0">
              <a:spcBef>
                <a:spcPts val="0"/>
              </a:spcBef>
              <a:buNone/>
            </a:pPr>
            <a:r>
              <a:rPr lang="en"/>
              <a:t>DDL Compiler</a:t>
            </a:r>
          </a:p>
        </p:txBody>
      </p:sp>
      <p:sp>
        <p:nvSpPr>
          <p:cNvPr id="197" name="Shape 19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98" name="Shape 198"/>
          <p:cNvPicPr preferRelativeResize="0"/>
          <p:nvPr/>
        </p:nvPicPr>
        <p:blipFill>
          <a:blip r:embed="rId3">
            <a:alphaModFix/>
          </a:blip>
          <a:stretch>
            <a:fillRect/>
          </a:stretch>
        </p:blipFill>
        <p:spPr>
          <a:xfrm>
            <a:off x="8124175" y="127175"/>
            <a:ext cx="960825" cy="787375"/>
          </a:xfrm>
          <a:prstGeom prst="rect">
            <a:avLst/>
          </a:prstGeom>
          <a:noFill/>
          <a:ln>
            <a:noFill/>
          </a:ln>
        </p:spPr>
      </p:pic>
      <p:sp>
        <p:nvSpPr>
          <p:cNvPr id="199" name="Shape 199"/>
          <p:cNvSpPr/>
          <p:nvPr/>
        </p:nvSpPr>
        <p:spPr>
          <a:xfrm>
            <a:off x="8124175" y="473625"/>
            <a:ext cx="4602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00" name="Shape 200"/>
          <p:cNvPicPr preferRelativeResize="0"/>
          <p:nvPr/>
        </p:nvPicPr>
        <p:blipFill>
          <a:blip r:embed="rId4">
            <a:alphaModFix/>
          </a:blip>
          <a:stretch>
            <a:fillRect/>
          </a:stretch>
        </p:blipFill>
        <p:spPr>
          <a:xfrm>
            <a:off x="180750" y="535200"/>
            <a:ext cx="3865722" cy="2118623"/>
          </a:xfrm>
          <a:prstGeom prst="rect">
            <a:avLst/>
          </a:prstGeom>
          <a:noFill/>
          <a:ln>
            <a:noFill/>
          </a:ln>
        </p:spPr>
      </p:pic>
      <p:pic>
        <p:nvPicPr>
          <p:cNvPr id="201" name="Shape 201"/>
          <p:cNvPicPr preferRelativeResize="0"/>
          <p:nvPr/>
        </p:nvPicPr>
        <p:blipFill rotWithShape="1">
          <a:blip r:embed="rId5">
            <a:alphaModFix/>
          </a:blip>
          <a:srcRect b="0" l="0" r="0" t="4924"/>
          <a:stretch/>
        </p:blipFill>
        <p:spPr>
          <a:xfrm>
            <a:off x="180750" y="2925025"/>
            <a:ext cx="7907621" cy="2114475"/>
          </a:xfrm>
          <a:prstGeom prst="rect">
            <a:avLst/>
          </a:prstGeom>
          <a:noFill/>
          <a:ln>
            <a:noFill/>
          </a:ln>
        </p:spPr>
      </p:pic>
      <p:pic>
        <p:nvPicPr>
          <p:cNvPr id="202" name="Shape 202"/>
          <p:cNvPicPr preferRelativeResize="0"/>
          <p:nvPr/>
        </p:nvPicPr>
        <p:blipFill>
          <a:blip r:embed="rId6">
            <a:alphaModFix/>
          </a:blip>
          <a:stretch>
            <a:fillRect/>
          </a:stretch>
        </p:blipFill>
        <p:spPr>
          <a:xfrm>
            <a:off x="4181650" y="537275"/>
            <a:ext cx="3865727" cy="2114480"/>
          </a:xfrm>
          <a:prstGeom prst="rect">
            <a:avLst/>
          </a:prstGeom>
          <a:noFill/>
          <a:ln>
            <a:noFill/>
          </a:ln>
        </p:spPr>
      </p:pic>
      <p:sp>
        <p:nvSpPr>
          <p:cNvPr id="203" name="Shape 203"/>
          <p:cNvSpPr txBox="1"/>
          <p:nvPr/>
        </p:nvSpPr>
        <p:spPr>
          <a:xfrm>
            <a:off x="289675" y="2981525"/>
            <a:ext cx="1299900" cy="6816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cxnSp>
        <p:nvCxnSpPr>
          <p:cNvPr id="204" name="Shape 204"/>
          <p:cNvCxnSpPr/>
          <p:nvPr/>
        </p:nvCxnSpPr>
        <p:spPr>
          <a:xfrm>
            <a:off x="-7075" y="2769575"/>
            <a:ext cx="9163500" cy="0"/>
          </a:xfrm>
          <a:prstGeom prst="straightConnector1">
            <a:avLst/>
          </a:prstGeom>
          <a:noFill/>
          <a:ln cap="flat" cmpd="sng" w="19050">
            <a:solidFill>
              <a:schemeClr val="dk2"/>
            </a:solidFill>
            <a:prstDash val="solid"/>
            <a:round/>
            <a:headEnd len="lg" w="lg" type="none"/>
            <a:tailEnd len="lg" w="lg" type="none"/>
          </a:ln>
        </p:spPr>
      </p:cxnSp>
      <p:sp>
        <p:nvSpPr>
          <p:cNvPr id="205" name="Shape 205"/>
          <p:cNvSpPr txBox="1"/>
          <p:nvPr/>
        </p:nvSpPr>
        <p:spPr>
          <a:xfrm>
            <a:off x="8088376" y="1397700"/>
            <a:ext cx="996600" cy="393600"/>
          </a:xfrm>
          <a:prstGeom prst="rect">
            <a:avLst/>
          </a:prstGeom>
          <a:noFill/>
          <a:ln>
            <a:noFill/>
          </a:ln>
        </p:spPr>
        <p:txBody>
          <a:bodyPr anchorCtr="0" anchor="t" bIns="91425" lIns="91425" rIns="91425" wrap="square" tIns="91425">
            <a:noAutofit/>
          </a:bodyPr>
          <a:lstStyle/>
          <a:p>
            <a:pPr lvl="0">
              <a:spcBef>
                <a:spcPts val="0"/>
              </a:spcBef>
              <a:buNone/>
            </a:pPr>
            <a:r>
              <a:rPr b="1" lang="en"/>
              <a:t>Concrete</a:t>
            </a:r>
          </a:p>
        </p:txBody>
      </p:sp>
      <p:sp>
        <p:nvSpPr>
          <p:cNvPr id="206" name="Shape 206"/>
          <p:cNvSpPr txBox="1"/>
          <p:nvPr/>
        </p:nvSpPr>
        <p:spPr>
          <a:xfrm>
            <a:off x="8088375" y="3785475"/>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
        <p:nvSpPr>
          <p:cNvPr id="207" name="Shape 207"/>
          <p:cNvSpPr txBox="1"/>
          <p:nvPr/>
        </p:nvSpPr>
        <p:spPr>
          <a:xfrm>
            <a:off x="152400" y="1253700"/>
            <a:ext cx="1112400" cy="6816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t/>
            </a:r>
            <a:endParaRPr/>
          </a:p>
        </p:txBody>
      </p:sp>
      <p:sp>
        <p:nvSpPr>
          <p:cNvPr id="208" name="Shape 208"/>
          <p:cNvSpPr txBox="1"/>
          <p:nvPr/>
        </p:nvSpPr>
        <p:spPr>
          <a:xfrm>
            <a:off x="4181650" y="1253700"/>
            <a:ext cx="1112400" cy="6816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57975" y="-29050"/>
            <a:ext cx="7688700" cy="535200"/>
          </a:xfrm>
          <a:prstGeom prst="rect">
            <a:avLst/>
          </a:prstGeom>
        </p:spPr>
        <p:txBody>
          <a:bodyPr anchorCtr="0" anchor="t" bIns="91425" lIns="91425" rIns="91425" wrap="square" tIns="91425">
            <a:noAutofit/>
          </a:bodyPr>
          <a:lstStyle/>
          <a:p>
            <a:pPr lvl="0" rtl="0">
              <a:spcBef>
                <a:spcPts val="0"/>
              </a:spcBef>
              <a:buNone/>
            </a:pPr>
            <a:r>
              <a:rPr lang="en"/>
              <a:t>DDL Compiler</a:t>
            </a:r>
          </a:p>
        </p:txBody>
      </p:sp>
      <p:sp>
        <p:nvSpPr>
          <p:cNvPr id="214" name="Shape 21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15" name="Shape 215"/>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16" name="Shape 216"/>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17" name="Shape 217"/>
          <p:cNvPicPr preferRelativeResize="0"/>
          <p:nvPr/>
        </p:nvPicPr>
        <p:blipFill>
          <a:blip r:embed="rId4">
            <a:alphaModFix/>
          </a:blip>
          <a:stretch>
            <a:fillRect/>
          </a:stretch>
        </p:blipFill>
        <p:spPr>
          <a:xfrm>
            <a:off x="169175" y="741900"/>
            <a:ext cx="7235800" cy="3965599"/>
          </a:xfrm>
          <a:prstGeom prst="rect">
            <a:avLst/>
          </a:prstGeom>
          <a:noFill/>
          <a:ln>
            <a:noFill/>
          </a:ln>
        </p:spPr>
      </p:pic>
      <p:sp>
        <p:nvSpPr>
          <p:cNvPr id="218" name="Shape 218"/>
          <p:cNvSpPr txBox="1"/>
          <p:nvPr/>
        </p:nvSpPr>
        <p:spPr>
          <a:xfrm>
            <a:off x="7467975" y="1448375"/>
            <a:ext cx="1632000" cy="3695100"/>
          </a:xfrm>
          <a:prstGeom prst="rect">
            <a:avLst/>
          </a:prstGeom>
          <a:noFill/>
          <a:ln>
            <a:noFill/>
          </a:ln>
        </p:spPr>
        <p:txBody>
          <a:bodyPr anchorCtr="0" anchor="t" bIns="91425" lIns="91425" rIns="91425" wrap="square" tIns="91425">
            <a:noAutofit/>
          </a:bodyPr>
          <a:lstStyle/>
          <a:p>
            <a:pPr lvl="0">
              <a:spcBef>
                <a:spcPts val="0"/>
              </a:spcBef>
              <a:buNone/>
            </a:pPr>
            <a:r>
              <a:rPr b="1" lang="en" sz="1200"/>
              <a:t>LEX</a:t>
            </a:r>
          </a:p>
          <a:p>
            <a:pPr lvl="0">
              <a:spcBef>
                <a:spcPts val="0"/>
              </a:spcBef>
              <a:buNone/>
            </a:pPr>
            <a:r>
              <a:t/>
            </a:r>
            <a:endParaRPr b="1" sz="1200"/>
          </a:p>
          <a:p>
            <a:pPr lvl="0">
              <a:spcBef>
                <a:spcPts val="0"/>
              </a:spcBef>
              <a:buNone/>
            </a:pPr>
            <a:r>
              <a:t/>
            </a:r>
            <a:endParaRPr sz="1200"/>
          </a:p>
          <a:p>
            <a:pPr lvl="0">
              <a:spcBef>
                <a:spcPts val="0"/>
              </a:spcBef>
              <a:buNone/>
            </a:pPr>
            <a:r>
              <a:rPr b="1" lang="en" sz="1200"/>
              <a:t>PARSE_TREE</a:t>
            </a:r>
          </a:p>
          <a:p>
            <a:pPr lvl="0">
              <a:spcBef>
                <a:spcPts val="0"/>
              </a:spcBef>
              <a:buNone/>
            </a:pPr>
            <a:r>
              <a:t/>
            </a:r>
            <a:endParaRPr b="1" sz="1200"/>
          </a:p>
          <a:p>
            <a:pPr lvl="0">
              <a:spcBef>
                <a:spcPts val="0"/>
              </a:spcBef>
              <a:buNone/>
            </a:pPr>
            <a:r>
              <a:rPr lang="en" sz="1200"/>
              <a:t> </a:t>
            </a:r>
          </a:p>
          <a:p>
            <a:pPr lvl="0">
              <a:spcBef>
                <a:spcPts val="0"/>
              </a:spcBef>
              <a:buNone/>
            </a:pPr>
            <a:r>
              <a:rPr b="1" lang="en" sz="1200"/>
              <a:t>PARSER</a:t>
            </a:r>
          </a:p>
          <a:p>
            <a:pPr lvl="0">
              <a:spcBef>
                <a:spcPts val="0"/>
              </a:spcBef>
              <a:buNone/>
            </a:pPr>
            <a:r>
              <a:t/>
            </a:r>
            <a:endParaRPr b="1" sz="1200"/>
          </a:p>
          <a:p>
            <a:pPr lvl="0">
              <a:spcBef>
                <a:spcPts val="0"/>
              </a:spcBef>
              <a:buNone/>
            </a:pPr>
            <a:r>
              <a:t/>
            </a:r>
            <a:endParaRPr b="1" sz="1200"/>
          </a:p>
          <a:p>
            <a:pPr lvl="0">
              <a:spcBef>
                <a:spcPts val="0"/>
              </a:spcBef>
              <a:buNone/>
            </a:pPr>
            <a:r>
              <a:rPr b="1" lang="en" sz="1200"/>
              <a:t>SECURITY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Query Parser</a:t>
            </a:r>
          </a:p>
        </p:txBody>
      </p:sp>
      <p:sp>
        <p:nvSpPr>
          <p:cNvPr id="224" name="Shape 224"/>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17500" lvl="0" marL="457200" rtl="0">
              <a:lnSpc>
                <a:spcPct val="200000"/>
              </a:lnSpc>
              <a:spcBef>
                <a:spcPts val="0"/>
              </a:spcBef>
              <a:buSzPct val="100000"/>
              <a:buAutoNum type="arabicParenR"/>
            </a:pPr>
            <a:r>
              <a:rPr lang="en" sz="1400"/>
              <a:t>Interpreter</a:t>
            </a:r>
            <a:r>
              <a:rPr lang="en" sz="1400"/>
              <a:t> and visitor design patterns.</a:t>
            </a:r>
          </a:p>
          <a:p>
            <a:pPr indent="-317500" lvl="0" marL="457200" rtl="0">
              <a:lnSpc>
                <a:spcPct val="200000"/>
              </a:lnSpc>
              <a:spcBef>
                <a:spcPts val="0"/>
              </a:spcBef>
              <a:buSzPct val="100000"/>
              <a:buAutoNum type="arabicParenR"/>
            </a:pPr>
            <a:r>
              <a:rPr lang="en" sz="1400"/>
              <a:t>Conceptual vs </a:t>
            </a:r>
            <a:r>
              <a:rPr lang="en" sz="1400"/>
              <a:t>concrete architecture.</a:t>
            </a:r>
          </a:p>
          <a:p>
            <a:pPr indent="-317500" lvl="0" marL="457200" rtl="0">
              <a:lnSpc>
                <a:spcPct val="200000"/>
              </a:lnSpc>
              <a:spcBef>
                <a:spcPts val="0"/>
              </a:spcBef>
              <a:buSzPct val="100000"/>
              <a:buAutoNum type="arabicParenR"/>
            </a:pPr>
            <a:r>
              <a:rPr lang="en" sz="1400"/>
              <a:t>Parser to other subsystems  ( security, DD_compiler, Cache , Parse Tree, LEX, Optimizer).</a:t>
            </a:r>
          </a:p>
          <a:p>
            <a:pPr indent="-317500" lvl="0" marL="457200" rtl="0">
              <a:lnSpc>
                <a:spcPct val="200000"/>
              </a:lnSpc>
              <a:spcBef>
                <a:spcPts val="0"/>
              </a:spcBef>
              <a:buSzPct val="100000"/>
              <a:buAutoNum type="arabicParenR"/>
            </a:pPr>
            <a:r>
              <a:rPr lang="en" sz="1400"/>
              <a:t>Other Subsystems to Parser ( Optimizer, Security, DD_compiler , Parse Tree, LEX).</a:t>
            </a:r>
          </a:p>
          <a:p>
            <a:pPr indent="-317500" lvl="0" marL="457200" rtl="0">
              <a:lnSpc>
                <a:spcPct val="200000"/>
              </a:lnSpc>
              <a:spcBef>
                <a:spcPts val="0"/>
              </a:spcBef>
              <a:buSzPct val="100000"/>
              <a:buAutoNum type="arabicParenR"/>
            </a:pPr>
            <a:r>
              <a:rPr lang="en" sz="1400"/>
              <a:t>New subsystems.</a:t>
            </a:r>
          </a:p>
          <a:p>
            <a:pPr lvl="0" rtl="0">
              <a:lnSpc>
                <a:spcPct val="200000"/>
              </a:lnSpc>
              <a:spcBef>
                <a:spcPts val="0"/>
              </a:spcBef>
              <a:buNone/>
            </a:pPr>
            <a:r>
              <a:t/>
            </a:r>
            <a:endParaRPr/>
          </a:p>
          <a:p>
            <a:pPr lvl="0" rtl="0">
              <a:lnSpc>
                <a:spcPct val="200000"/>
              </a:lnSpc>
              <a:spcBef>
                <a:spcPts val="0"/>
              </a:spcBef>
              <a:buNone/>
            </a:pPr>
            <a:r>
              <a:t/>
            </a:r>
            <a:endParaRPr/>
          </a:p>
          <a:p>
            <a:pPr lvl="0" rtl="0">
              <a:lnSpc>
                <a:spcPct val="200000"/>
              </a:lnSpc>
              <a:spcBef>
                <a:spcPts val="0"/>
              </a:spcBef>
              <a:buNone/>
            </a:pPr>
            <a:r>
              <a:rPr lang="en"/>
              <a:t> </a:t>
            </a:r>
            <a:r>
              <a:rPr lang="en"/>
              <a:t> </a:t>
            </a:r>
          </a:p>
        </p:txBody>
      </p:sp>
      <p:sp>
        <p:nvSpPr>
          <p:cNvPr id="225" name="Shape 22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26" name="Shape 226"/>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27" name="Shape 227"/>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658750" y="558650"/>
            <a:ext cx="7688700" cy="535200"/>
          </a:xfrm>
          <a:prstGeom prst="rect">
            <a:avLst/>
          </a:prstGeom>
        </p:spPr>
        <p:txBody>
          <a:bodyPr anchorCtr="0" anchor="t" bIns="91425" lIns="91425" rIns="91425" wrap="square" tIns="91425">
            <a:noAutofit/>
          </a:bodyPr>
          <a:lstStyle/>
          <a:p>
            <a:pPr lvl="0">
              <a:spcBef>
                <a:spcPts val="0"/>
              </a:spcBef>
              <a:buNone/>
            </a:pPr>
            <a:r>
              <a:rPr lang="en"/>
              <a:t>Parser to other systems dependencies </a:t>
            </a:r>
          </a:p>
        </p:txBody>
      </p:sp>
      <p:pic>
        <p:nvPicPr>
          <p:cNvPr id="233" name="Shape 233"/>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34" name="Shape 234"/>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PrasertoALL.png" id="235" name="Shape 235"/>
          <p:cNvPicPr preferRelativeResize="0"/>
          <p:nvPr/>
        </p:nvPicPr>
        <p:blipFill>
          <a:blip r:embed="rId4">
            <a:alphaModFix/>
          </a:blip>
          <a:stretch>
            <a:fillRect/>
          </a:stretch>
        </p:blipFill>
        <p:spPr>
          <a:xfrm>
            <a:off x="543175" y="1308850"/>
            <a:ext cx="6423151" cy="3494525"/>
          </a:xfrm>
          <a:prstGeom prst="rect">
            <a:avLst/>
          </a:prstGeom>
          <a:noFill/>
          <a:ln>
            <a:noFill/>
          </a:ln>
        </p:spPr>
      </p:pic>
      <p:pic>
        <p:nvPicPr>
          <p:cNvPr id="236" name="Shape 236"/>
          <p:cNvPicPr preferRelativeResize="0"/>
          <p:nvPr/>
        </p:nvPicPr>
        <p:blipFill>
          <a:blip r:embed="rId5">
            <a:alphaModFix/>
          </a:blip>
          <a:stretch>
            <a:fillRect/>
          </a:stretch>
        </p:blipFill>
        <p:spPr>
          <a:xfrm>
            <a:off x="4290175" y="3708750"/>
            <a:ext cx="4853825" cy="1399425"/>
          </a:xfrm>
          <a:prstGeom prst="rect">
            <a:avLst/>
          </a:prstGeom>
          <a:noFill/>
          <a:ln>
            <a:noFill/>
          </a:ln>
        </p:spPr>
      </p:pic>
      <p:sp>
        <p:nvSpPr>
          <p:cNvPr id="237" name="Shape 237"/>
          <p:cNvSpPr/>
          <p:nvPr/>
        </p:nvSpPr>
        <p:spPr>
          <a:xfrm>
            <a:off x="5153900" y="3831900"/>
            <a:ext cx="681900" cy="393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8" name="Shape 23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667575" y="611650"/>
            <a:ext cx="7688700" cy="535200"/>
          </a:xfrm>
          <a:prstGeom prst="rect">
            <a:avLst/>
          </a:prstGeom>
        </p:spPr>
        <p:txBody>
          <a:bodyPr anchorCtr="0" anchor="t" bIns="91425" lIns="91425" rIns="91425" wrap="square" tIns="91425">
            <a:noAutofit/>
          </a:bodyPr>
          <a:lstStyle/>
          <a:p>
            <a:pPr lvl="0">
              <a:spcBef>
                <a:spcPts val="0"/>
              </a:spcBef>
              <a:buNone/>
            </a:pPr>
            <a:r>
              <a:rPr lang="en"/>
              <a:t>O</a:t>
            </a:r>
            <a:r>
              <a:rPr lang="en"/>
              <a:t>ther systems to Parser dependencies </a:t>
            </a:r>
          </a:p>
          <a:p>
            <a:pPr lvl="0">
              <a:spcBef>
                <a:spcPts val="0"/>
              </a:spcBef>
              <a:buNone/>
            </a:pPr>
            <a:r>
              <a:t/>
            </a:r>
            <a:endParaRPr/>
          </a:p>
        </p:txBody>
      </p:sp>
      <p:pic>
        <p:nvPicPr>
          <p:cNvPr id="244" name="Shape 244"/>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45" name="Shape 245"/>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AllTOPARSER.png" id="246" name="Shape 246"/>
          <p:cNvPicPr preferRelativeResize="0"/>
          <p:nvPr/>
        </p:nvPicPr>
        <p:blipFill>
          <a:blip r:embed="rId4">
            <a:alphaModFix/>
          </a:blip>
          <a:stretch>
            <a:fillRect/>
          </a:stretch>
        </p:blipFill>
        <p:spPr>
          <a:xfrm>
            <a:off x="334775" y="1344175"/>
            <a:ext cx="7208877" cy="3739704"/>
          </a:xfrm>
          <a:prstGeom prst="rect">
            <a:avLst/>
          </a:prstGeom>
          <a:noFill/>
          <a:ln>
            <a:noFill/>
          </a:ln>
        </p:spPr>
      </p:pic>
      <p:pic>
        <p:nvPicPr>
          <p:cNvPr id="247" name="Shape 247"/>
          <p:cNvPicPr preferRelativeResize="0"/>
          <p:nvPr/>
        </p:nvPicPr>
        <p:blipFill>
          <a:blip r:embed="rId5">
            <a:alphaModFix/>
          </a:blip>
          <a:stretch>
            <a:fillRect/>
          </a:stretch>
        </p:blipFill>
        <p:spPr>
          <a:xfrm>
            <a:off x="4620650" y="3631525"/>
            <a:ext cx="4564200" cy="1399425"/>
          </a:xfrm>
          <a:prstGeom prst="rect">
            <a:avLst/>
          </a:prstGeom>
          <a:noFill/>
          <a:ln>
            <a:noFill/>
          </a:ln>
        </p:spPr>
      </p:pic>
      <p:sp>
        <p:nvSpPr>
          <p:cNvPr id="248" name="Shape 248"/>
          <p:cNvSpPr/>
          <p:nvPr/>
        </p:nvSpPr>
        <p:spPr>
          <a:xfrm>
            <a:off x="5441400" y="3728450"/>
            <a:ext cx="681900" cy="393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9" name="Shape 24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Query Preprocessor</a:t>
            </a:r>
          </a:p>
        </p:txBody>
      </p:sp>
      <p:sp>
        <p:nvSpPr>
          <p:cNvPr id="255" name="Shape 255"/>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42900" lvl="0" marL="457200" rtl="0">
              <a:lnSpc>
                <a:spcPct val="200000"/>
              </a:lnSpc>
              <a:spcBef>
                <a:spcPts val="0"/>
              </a:spcBef>
              <a:buSzPct val="100000"/>
              <a:buChar char="●"/>
            </a:pPr>
            <a:r>
              <a:rPr lang="en" sz="1800"/>
              <a:t>Performs semantic validation</a:t>
            </a:r>
          </a:p>
          <a:p>
            <a:pPr indent="-342900" lvl="1" marL="914400" rtl="0">
              <a:lnSpc>
                <a:spcPct val="200000"/>
              </a:lnSpc>
              <a:spcBef>
                <a:spcPts val="0"/>
              </a:spcBef>
              <a:buSzPct val="100000"/>
              <a:buChar char="○"/>
            </a:pPr>
            <a:r>
              <a:rPr lang="en" sz="1800"/>
              <a:t>Verify that the  relations and views are in the database schema</a:t>
            </a:r>
          </a:p>
          <a:p>
            <a:pPr indent="-342900" lvl="1" marL="914400" rtl="0">
              <a:lnSpc>
                <a:spcPct val="200000"/>
              </a:lnSpc>
              <a:spcBef>
                <a:spcPts val="0"/>
              </a:spcBef>
              <a:buSzPct val="100000"/>
              <a:buChar char="○"/>
            </a:pPr>
            <a:r>
              <a:rPr lang="en" sz="1800"/>
              <a:t>Verify that attributes have a corresponding relation specified </a:t>
            </a:r>
          </a:p>
          <a:p>
            <a:pPr indent="-342900" lvl="1" marL="914400" rtl="0">
              <a:lnSpc>
                <a:spcPct val="200000"/>
              </a:lnSpc>
              <a:spcBef>
                <a:spcPts val="0"/>
              </a:spcBef>
              <a:buSzPct val="100000"/>
              <a:buChar char="○"/>
            </a:pPr>
            <a:r>
              <a:rPr lang="en" sz="1800"/>
              <a:t>Verify attribute types</a:t>
            </a:r>
          </a:p>
          <a:p>
            <a:pPr indent="-342900" lvl="0" marL="457200" rtl="0">
              <a:lnSpc>
                <a:spcPct val="200000"/>
              </a:lnSpc>
              <a:spcBef>
                <a:spcPts val="0"/>
              </a:spcBef>
              <a:buSzPct val="100000"/>
              <a:buChar char="●"/>
            </a:pPr>
            <a:r>
              <a:rPr lang="en" sz="1800"/>
              <a:t>Parse tree is valid only if it is syntactically and semantically valid</a:t>
            </a:r>
          </a:p>
          <a:p>
            <a:pPr indent="0" lvl="0" marL="0" rtl="0">
              <a:lnSpc>
                <a:spcPct val="200000"/>
              </a:lnSpc>
              <a:spcBef>
                <a:spcPts val="0"/>
              </a:spcBef>
              <a:buNone/>
            </a:pPr>
            <a:r>
              <a:t/>
            </a:r>
            <a:endParaRPr/>
          </a:p>
        </p:txBody>
      </p:sp>
      <p:sp>
        <p:nvSpPr>
          <p:cNvPr id="256" name="Shape 25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57" name="Shape 257"/>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58" name="Shape 258"/>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506875" y="647400"/>
            <a:ext cx="7688700" cy="535200"/>
          </a:xfrm>
          <a:prstGeom prst="rect">
            <a:avLst/>
          </a:prstGeom>
        </p:spPr>
        <p:txBody>
          <a:bodyPr anchorCtr="0" anchor="t" bIns="91425" lIns="91425" rIns="91425" wrap="square" tIns="91425">
            <a:noAutofit/>
          </a:bodyPr>
          <a:lstStyle/>
          <a:p>
            <a:pPr lvl="0">
              <a:spcBef>
                <a:spcPts val="0"/>
              </a:spcBef>
              <a:buNone/>
            </a:pPr>
            <a:r>
              <a:rPr lang="en"/>
              <a:t>Preprocessor depending on other systems</a:t>
            </a:r>
          </a:p>
        </p:txBody>
      </p:sp>
      <p:sp>
        <p:nvSpPr>
          <p:cNvPr id="264" name="Shape 26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Screen Shot 2017-10-31 at 8.03.15 PM.png" id="265" name="Shape 265"/>
          <p:cNvPicPr preferRelativeResize="0"/>
          <p:nvPr/>
        </p:nvPicPr>
        <p:blipFill>
          <a:blip r:embed="rId3">
            <a:alphaModFix/>
          </a:blip>
          <a:stretch>
            <a:fillRect/>
          </a:stretch>
        </p:blipFill>
        <p:spPr>
          <a:xfrm>
            <a:off x="2181175" y="1182600"/>
            <a:ext cx="4348227" cy="2553208"/>
          </a:xfrm>
          <a:prstGeom prst="rect">
            <a:avLst/>
          </a:prstGeom>
          <a:noFill/>
          <a:ln>
            <a:noFill/>
          </a:ln>
        </p:spPr>
      </p:pic>
      <p:pic>
        <p:nvPicPr>
          <p:cNvPr id="266" name="Shape 266"/>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267" name="Shape 267"/>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68" name="Shape 268"/>
          <p:cNvPicPr preferRelativeResize="0"/>
          <p:nvPr/>
        </p:nvPicPr>
        <p:blipFill>
          <a:blip r:embed="rId5">
            <a:alphaModFix/>
          </a:blip>
          <a:stretch>
            <a:fillRect/>
          </a:stretch>
        </p:blipFill>
        <p:spPr>
          <a:xfrm>
            <a:off x="2133475" y="3707800"/>
            <a:ext cx="4395924" cy="1333700"/>
          </a:xfrm>
          <a:prstGeom prst="rect">
            <a:avLst/>
          </a:prstGeom>
          <a:noFill/>
          <a:ln>
            <a:noFill/>
          </a:ln>
        </p:spPr>
      </p:pic>
      <p:sp>
        <p:nvSpPr>
          <p:cNvPr id="269" name="Shape 269"/>
          <p:cNvSpPr/>
          <p:nvPr/>
        </p:nvSpPr>
        <p:spPr>
          <a:xfrm>
            <a:off x="3641450" y="3804875"/>
            <a:ext cx="681900" cy="393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70" name="Shape 270"/>
          <p:cNvSpPr txBox="1"/>
          <p:nvPr/>
        </p:nvSpPr>
        <p:spPr>
          <a:xfrm>
            <a:off x="7513676" y="2248400"/>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271" name="Shape 271"/>
          <p:cNvSpPr txBox="1"/>
          <p:nvPr/>
        </p:nvSpPr>
        <p:spPr>
          <a:xfrm>
            <a:off x="7484125" y="3988125"/>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cxnSp>
        <p:nvCxnSpPr>
          <p:cNvPr id="272" name="Shape 272"/>
          <p:cNvCxnSpPr/>
          <p:nvPr/>
        </p:nvCxnSpPr>
        <p:spPr>
          <a:xfrm>
            <a:off x="-9750" y="3707800"/>
            <a:ext cx="91635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506875" y="647400"/>
            <a:ext cx="7688700" cy="535200"/>
          </a:xfrm>
          <a:prstGeom prst="rect">
            <a:avLst/>
          </a:prstGeom>
        </p:spPr>
        <p:txBody>
          <a:bodyPr anchorCtr="0" anchor="t" bIns="91425" lIns="91425" rIns="91425" wrap="square" tIns="91425">
            <a:noAutofit/>
          </a:bodyPr>
          <a:lstStyle/>
          <a:p>
            <a:pPr lvl="0">
              <a:spcBef>
                <a:spcPts val="0"/>
              </a:spcBef>
              <a:buNone/>
            </a:pPr>
            <a:r>
              <a:rPr lang="en"/>
              <a:t>Other </a:t>
            </a:r>
            <a:r>
              <a:rPr lang="en"/>
              <a:t>Systems</a:t>
            </a:r>
            <a:r>
              <a:rPr lang="en"/>
              <a:t> </a:t>
            </a:r>
            <a:r>
              <a:rPr lang="en"/>
              <a:t>depending</a:t>
            </a:r>
            <a:r>
              <a:rPr lang="en"/>
              <a:t> on Preprocessor</a:t>
            </a:r>
          </a:p>
          <a:p>
            <a:pPr lvl="0">
              <a:spcBef>
                <a:spcPts val="0"/>
              </a:spcBef>
              <a:buNone/>
            </a:pPr>
            <a:r>
              <a:t/>
            </a:r>
            <a:endParaRPr/>
          </a:p>
        </p:txBody>
      </p:sp>
      <p:sp>
        <p:nvSpPr>
          <p:cNvPr id="278" name="Shape 27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Screen Shot 2017-10-31 at 8.03.21 PM.png" id="279" name="Shape 279"/>
          <p:cNvPicPr preferRelativeResize="0"/>
          <p:nvPr/>
        </p:nvPicPr>
        <p:blipFill>
          <a:blip r:embed="rId3">
            <a:alphaModFix/>
          </a:blip>
          <a:stretch>
            <a:fillRect/>
          </a:stretch>
        </p:blipFill>
        <p:spPr>
          <a:xfrm>
            <a:off x="2153263" y="1182599"/>
            <a:ext cx="4395925" cy="2573148"/>
          </a:xfrm>
          <a:prstGeom prst="rect">
            <a:avLst/>
          </a:prstGeom>
          <a:noFill/>
          <a:ln>
            <a:noFill/>
          </a:ln>
        </p:spPr>
      </p:pic>
      <p:pic>
        <p:nvPicPr>
          <p:cNvPr id="280" name="Shape 280"/>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281" name="Shape 281"/>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82" name="Shape 282"/>
          <p:cNvPicPr preferRelativeResize="0"/>
          <p:nvPr/>
        </p:nvPicPr>
        <p:blipFill>
          <a:blip r:embed="rId5">
            <a:alphaModFix/>
          </a:blip>
          <a:stretch>
            <a:fillRect/>
          </a:stretch>
        </p:blipFill>
        <p:spPr>
          <a:xfrm>
            <a:off x="2133475" y="3707800"/>
            <a:ext cx="4395924" cy="1333700"/>
          </a:xfrm>
          <a:prstGeom prst="rect">
            <a:avLst/>
          </a:prstGeom>
          <a:noFill/>
          <a:ln>
            <a:noFill/>
          </a:ln>
        </p:spPr>
      </p:pic>
      <p:sp>
        <p:nvSpPr>
          <p:cNvPr id="283" name="Shape 283"/>
          <p:cNvSpPr/>
          <p:nvPr/>
        </p:nvSpPr>
        <p:spPr>
          <a:xfrm>
            <a:off x="3641450" y="3804875"/>
            <a:ext cx="681900" cy="393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4" name="Shape 284"/>
          <p:cNvSpPr txBox="1"/>
          <p:nvPr/>
        </p:nvSpPr>
        <p:spPr>
          <a:xfrm>
            <a:off x="7356326" y="2106925"/>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285" name="Shape 285"/>
          <p:cNvSpPr txBox="1"/>
          <p:nvPr/>
        </p:nvSpPr>
        <p:spPr>
          <a:xfrm>
            <a:off x="7326775" y="4177850"/>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cxnSp>
        <p:nvCxnSpPr>
          <p:cNvPr id="286" name="Shape 286"/>
          <p:cNvCxnSpPr/>
          <p:nvPr/>
        </p:nvCxnSpPr>
        <p:spPr>
          <a:xfrm>
            <a:off x="0" y="3755750"/>
            <a:ext cx="91635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772850" y="602750"/>
            <a:ext cx="7688700" cy="535200"/>
          </a:xfrm>
          <a:prstGeom prst="rect">
            <a:avLst/>
          </a:prstGeom>
        </p:spPr>
        <p:txBody>
          <a:bodyPr anchorCtr="0" anchor="t" bIns="91425" lIns="91425" rIns="91425" wrap="square" tIns="91425">
            <a:noAutofit/>
          </a:bodyPr>
          <a:lstStyle/>
          <a:p>
            <a:pPr lvl="0">
              <a:spcBef>
                <a:spcPts val="0"/>
              </a:spcBef>
              <a:buNone/>
            </a:pPr>
            <a:r>
              <a:rPr lang="en"/>
              <a:t>Introduction </a:t>
            </a:r>
          </a:p>
        </p:txBody>
      </p:sp>
      <p:sp>
        <p:nvSpPr>
          <p:cNvPr id="96" name="Shape 96"/>
          <p:cNvSpPr txBox="1"/>
          <p:nvPr>
            <p:ph idx="1" type="body"/>
          </p:nvPr>
        </p:nvSpPr>
        <p:spPr>
          <a:xfrm>
            <a:off x="729450" y="1335325"/>
            <a:ext cx="7688700" cy="3004800"/>
          </a:xfrm>
          <a:prstGeom prst="rect">
            <a:avLst/>
          </a:prstGeom>
        </p:spPr>
        <p:txBody>
          <a:bodyPr anchorCtr="0" anchor="t" bIns="91425" lIns="91425" rIns="91425" wrap="square" tIns="91425">
            <a:noAutofit/>
          </a:bodyPr>
          <a:lstStyle/>
          <a:p>
            <a:pPr lvl="0">
              <a:spcBef>
                <a:spcPts val="0"/>
              </a:spcBef>
              <a:buNone/>
            </a:pPr>
            <a:r>
              <a:rPr lang="en" sz="1800"/>
              <a:t>Query Processor is within the Logical Layer of MySQL</a:t>
            </a:r>
          </a:p>
          <a:p>
            <a:pPr indent="-342900" lvl="0" marL="457200" rtl="0">
              <a:spcBef>
                <a:spcPts val="0"/>
              </a:spcBef>
              <a:buSzPct val="100000"/>
              <a:buChar char="-"/>
            </a:pPr>
            <a:r>
              <a:rPr lang="en" sz="1800"/>
              <a:t>Processes queries</a:t>
            </a:r>
          </a:p>
          <a:p>
            <a:pPr indent="-342900" lvl="0" marL="457200" rtl="0">
              <a:spcBef>
                <a:spcPts val="0"/>
              </a:spcBef>
              <a:buSzPct val="100000"/>
              <a:buChar char="-"/>
            </a:pPr>
            <a:r>
              <a:rPr lang="en" sz="1800"/>
              <a:t>Determines how to execute the query</a:t>
            </a:r>
          </a:p>
          <a:p>
            <a:pPr indent="-342900" lvl="0" marL="457200" rtl="0">
              <a:spcBef>
                <a:spcPts val="0"/>
              </a:spcBef>
              <a:buSzPct val="100000"/>
              <a:buChar char="-"/>
            </a:pPr>
            <a:r>
              <a:rPr lang="en" sz="1800"/>
              <a:t>Query must be semantically and syntactically valid</a:t>
            </a:r>
          </a:p>
          <a:p>
            <a:pPr indent="-342900" lvl="0" marL="457200">
              <a:spcBef>
                <a:spcPts val="0"/>
              </a:spcBef>
              <a:buSzPct val="100000"/>
              <a:buChar char="-"/>
            </a:pPr>
            <a:r>
              <a:rPr lang="en" sz="1800"/>
              <a:t>Executes the Query in optimized manner</a:t>
            </a:r>
          </a:p>
          <a:p>
            <a:pPr lvl="0">
              <a:spcBef>
                <a:spcPts val="0"/>
              </a:spcBef>
              <a:buNone/>
            </a:pPr>
            <a:r>
              <a:t/>
            </a:r>
            <a:endParaRPr/>
          </a:p>
        </p:txBody>
      </p:sp>
      <p:sp>
        <p:nvSpPr>
          <p:cNvPr id="97" name="Shape 9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727650" y="0"/>
            <a:ext cx="7688700" cy="535200"/>
          </a:xfrm>
          <a:prstGeom prst="rect">
            <a:avLst/>
          </a:prstGeom>
        </p:spPr>
        <p:txBody>
          <a:bodyPr anchorCtr="0" anchor="t" bIns="91425" lIns="91425" rIns="91425" wrap="square" tIns="91425">
            <a:noAutofit/>
          </a:bodyPr>
          <a:lstStyle/>
          <a:p>
            <a:pPr lvl="0">
              <a:spcBef>
                <a:spcPts val="0"/>
              </a:spcBef>
              <a:buNone/>
            </a:pPr>
            <a:r>
              <a:rPr lang="en"/>
              <a:t>Security Integration Manager</a:t>
            </a:r>
          </a:p>
        </p:txBody>
      </p:sp>
      <p:sp>
        <p:nvSpPr>
          <p:cNvPr id="292" name="Shape 292"/>
          <p:cNvSpPr txBox="1"/>
          <p:nvPr>
            <p:ph idx="1" type="body"/>
          </p:nvPr>
        </p:nvSpPr>
        <p:spPr>
          <a:xfrm>
            <a:off x="727650" y="444175"/>
            <a:ext cx="7688700" cy="3122400"/>
          </a:xfrm>
          <a:prstGeom prst="rect">
            <a:avLst/>
          </a:prstGeom>
        </p:spPr>
        <p:txBody>
          <a:bodyPr anchorCtr="0" anchor="t" bIns="91425" lIns="91425" rIns="91425" wrap="square" tIns="91425">
            <a:noAutofit/>
          </a:bodyPr>
          <a:lstStyle/>
          <a:p>
            <a:pPr lvl="0" marR="381000" rtl="0">
              <a:spcBef>
                <a:spcPts val="0"/>
              </a:spcBef>
              <a:spcAft>
                <a:spcPts val="0"/>
              </a:spcAft>
              <a:buNone/>
            </a:pPr>
            <a:r>
              <a:t/>
            </a:r>
            <a:endParaRPr sz="1800">
              <a:solidFill>
                <a:srgbClr val="000000"/>
              </a:solidFill>
              <a:highlight>
                <a:srgbClr val="FFFFFF"/>
              </a:highlight>
              <a:latin typeface="Calibri"/>
              <a:ea typeface="Calibri"/>
              <a:cs typeface="Calibri"/>
              <a:sym typeface="Calibri"/>
            </a:endParaRPr>
          </a:p>
          <a:p>
            <a:pPr lvl="0">
              <a:spcBef>
                <a:spcPts val="0"/>
              </a:spcBef>
              <a:buNone/>
            </a:pPr>
            <a:r>
              <a:t/>
            </a:r>
            <a:endParaRPr/>
          </a:p>
        </p:txBody>
      </p:sp>
      <p:sp>
        <p:nvSpPr>
          <p:cNvPr id="293" name="Shape 29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94" name="Shape 294"/>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95" name="Shape 295"/>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96" name="Shape 296"/>
          <p:cNvPicPr preferRelativeResize="0"/>
          <p:nvPr/>
        </p:nvPicPr>
        <p:blipFill>
          <a:blip r:embed="rId4">
            <a:alphaModFix/>
          </a:blip>
          <a:stretch>
            <a:fillRect/>
          </a:stretch>
        </p:blipFill>
        <p:spPr>
          <a:xfrm>
            <a:off x="2594460" y="839425"/>
            <a:ext cx="3955075" cy="2564450"/>
          </a:xfrm>
          <a:prstGeom prst="rect">
            <a:avLst/>
          </a:prstGeom>
          <a:noFill/>
          <a:ln>
            <a:noFill/>
          </a:ln>
        </p:spPr>
      </p:pic>
      <p:sp>
        <p:nvSpPr>
          <p:cNvPr id="297" name="Shape 297"/>
          <p:cNvSpPr txBox="1"/>
          <p:nvPr/>
        </p:nvSpPr>
        <p:spPr>
          <a:xfrm>
            <a:off x="2594450" y="535200"/>
            <a:ext cx="4367400" cy="165000"/>
          </a:xfrm>
          <a:prstGeom prst="rect">
            <a:avLst/>
          </a:prstGeom>
          <a:noFill/>
          <a:ln>
            <a:noFill/>
          </a:ln>
        </p:spPr>
        <p:txBody>
          <a:bodyPr anchorCtr="0" anchor="t" bIns="91425" lIns="91425" rIns="91425" wrap="square" tIns="91425">
            <a:noAutofit/>
          </a:bodyPr>
          <a:lstStyle/>
          <a:p>
            <a:pPr lvl="0">
              <a:spcBef>
                <a:spcPts val="0"/>
              </a:spcBef>
              <a:buNone/>
            </a:pPr>
            <a:r>
              <a:rPr lang="en"/>
              <a:t>Other Systems Depending on Security</a:t>
            </a:r>
          </a:p>
        </p:txBody>
      </p:sp>
      <p:pic>
        <p:nvPicPr>
          <p:cNvPr id="298" name="Shape 298"/>
          <p:cNvPicPr preferRelativeResize="0"/>
          <p:nvPr/>
        </p:nvPicPr>
        <p:blipFill>
          <a:blip r:embed="rId5">
            <a:alphaModFix/>
          </a:blip>
          <a:stretch>
            <a:fillRect/>
          </a:stretch>
        </p:blipFill>
        <p:spPr>
          <a:xfrm>
            <a:off x="1238525" y="3319175"/>
            <a:ext cx="6486475" cy="1824325"/>
          </a:xfrm>
          <a:prstGeom prst="rect">
            <a:avLst/>
          </a:prstGeom>
          <a:noFill/>
          <a:ln>
            <a:noFill/>
          </a:ln>
        </p:spPr>
      </p:pic>
      <p:sp>
        <p:nvSpPr>
          <p:cNvPr id="299" name="Shape 299"/>
          <p:cNvSpPr txBox="1"/>
          <p:nvPr/>
        </p:nvSpPr>
        <p:spPr>
          <a:xfrm>
            <a:off x="4517875" y="3403875"/>
            <a:ext cx="922200" cy="6018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cxnSp>
        <p:nvCxnSpPr>
          <p:cNvPr id="300" name="Shape 300"/>
          <p:cNvCxnSpPr/>
          <p:nvPr/>
        </p:nvCxnSpPr>
        <p:spPr>
          <a:xfrm>
            <a:off x="-99987" y="3403875"/>
            <a:ext cx="9163500" cy="0"/>
          </a:xfrm>
          <a:prstGeom prst="straightConnector1">
            <a:avLst/>
          </a:prstGeom>
          <a:noFill/>
          <a:ln cap="flat" cmpd="sng" w="19050">
            <a:solidFill>
              <a:schemeClr val="dk2"/>
            </a:solidFill>
            <a:prstDash val="solid"/>
            <a:round/>
            <a:headEnd len="lg" w="lg" type="none"/>
            <a:tailEnd len="lg" w="lg" type="none"/>
          </a:ln>
        </p:spPr>
      </p:cxnSp>
      <p:sp>
        <p:nvSpPr>
          <p:cNvPr id="301" name="Shape 301"/>
          <p:cNvSpPr txBox="1"/>
          <p:nvPr/>
        </p:nvSpPr>
        <p:spPr>
          <a:xfrm>
            <a:off x="7356326" y="2106925"/>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02" name="Shape 302"/>
          <p:cNvSpPr txBox="1"/>
          <p:nvPr/>
        </p:nvSpPr>
        <p:spPr>
          <a:xfrm>
            <a:off x="7932650" y="3961413"/>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729450" y="562950"/>
            <a:ext cx="7688700" cy="535200"/>
          </a:xfrm>
          <a:prstGeom prst="rect">
            <a:avLst/>
          </a:prstGeom>
        </p:spPr>
        <p:txBody>
          <a:bodyPr anchorCtr="0" anchor="t" bIns="91425" lIns="91425" rIns="91425" wrap="square" tIns="91425">
            <a:noAutofit/>
          </a:bodyPr>
          <a:lstStyle/>
          <a:p>
            <a:pPr lvl="0">
              <a:spcBef>
                <a:spcPts val="0"/>
              </a:spcBef>
              <a:buNone/>
            </a:pPr>
            <a:r>
              <a:rPr lang="en"/>
              <a:t>Use Case</a:t>
            </a:r>
          </a:p>
        </p:txBody>
      </p:sp>
      <p:sp>
        <p:nvSpPr>
          <p:cNvPr id="308" name="Shape 30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09" name="Shape 309"/>
          <p:cNvPicPr preferRelativeResize="0"/>
          <p:nvPr/>
        </p:nvPicPr>
        <p:blipFill>
          <a:blip r:embed="rId3">
            <a:alphaModFix/>
          </a:blip>
          <a:stretch>
            <a:fillRect/>
          </a:stretch>
        </p:blipFill>
        <p:spPr>
          <a:xfrm>
            <a:off x="2545450" y="507450"/>
            <a:ext cx="4104859" cy="4636001"/>
          </a:xfrm>
          <a:prstGeom prst="rect">
            <a:avLst/>
          </a:prstGeom>
          <a:noFill/>
          <a:ln>
            <a:noFill/>
          </a:ln>
        </p:spPr>
      </p:pic>
      <p:pic>
        <p:nvPicPr>
          <p:cNvPr id="310" name="Shape 310"/>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311" name="Shape 311"/>
          <p:cNvSpPr/>
          <p:nvPr/>
        </p:nvSpPr>
        <p:spPr>
          <a:xfrm>
            <a:off x="7513675" y="82985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180750" y="0"/>
            <a:ext cx="7688700" cy="535200"/>
          </a:xfrm>
          <a:prstGeom prst="rect">
            <a:avLst/>
          </a:prstGeom>
        </p:spPr>
        <p:txBody>
          <a:bodyPr anchorCtr="0" anchor="t" bIns="91425" lIns="91425" rIns="91425" wrap="square" tIns="91425">
            <a:noAutofit/>
          </a:bodyPr>
          <a:lstStyle/>
          <a:p>
            <a:pPr lvl="0">
              <a:spcBef>
                <a:spcPts val="0"/>
              </a:spcBef>
              <a:buNone/>
            </a:pPr>
            <a:r>
              <a:rPr lang="en"/>
              <a:t>Security Integration Manager</a:t>
            </a:r>
          </a:p>
        </p:txBody>
      </p:sp>
      <p:sp>
        <p:nvSpPr>
          <p:cNvPr id="317" name="Shape 31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18" name="Shape 318"/>
          <p:cNvPicPr preferRelativeResize="0"/>
          <p:nvPr/>
        </p:nvPicPr>
        <p:blipFill>
          <a:blip r:embed="rId3">
            <a:alphaModFix/>
          </a:blip>
          <a:stretch>
            <a:fillRect/>
          </a:stretch>
        </p:blipFill>
        <p:spPr>
          <a:xfrm>
            <a:off x="1328750" y="3340525"/>
            <a:ext cx="6486475" cy="1824325"/>
          </a:xfrm>
          <a:prstGeom prst="rect">
            <a:avLst/>
          </a:prstGeom>
          <a:noFill/>
          <a:ln>
            <a:noFill/>
          </a:ln>
        </p:spPr>
      </p:pic>
      <p:sp>
        <p:nvSpPr>
          <p:cNvPr id="319" name="Shape 319"/>
          <p:cNvSpPr txBox="1"/>
          <p:nvPr/>
        </p:nvSpPr>
        <p:spPr>
          <a:xfrm>
            <a:off x="4569475" y="3443100"/>
            <a:ext cx="1039200" cy="6018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pic>
        <p:nvPicPr>
          <p:cNvPr id="320" name="Shape 320"/>
          <p:cNvPicPr preferRelativeResize="0"/>
          <p:nvPr/>
        </p:nvPicPr>
        <p:blipFill>
          <a:blip r:embed="rId4">
            <a:alphaModFix/>
          </a:blip>
          <a:stretch>
            <a:fillRect/>
          </a:stretch>
        </p:blipFill>
        <p:spPr>
          <a:xfrm>
            <a:off x="2278450" y="535200"/>
            <a:ext cx="4437900" cy="2907900"/>
          </a:xfrm>
          <a:prstGeom prst="rect">
            <a:avLst/>
          </a:prstGeom>
          <a:noFill/>
          <a:ln>
            <a:noFill/>
          </a:ln>
        </p:spPr>
      </p:pic>
      <p:sp>
        <p:nvSpPr>
          <p:cNvPr id="321" name="Shape 321"/>
          <p:cNvSpPr txBox="1"/>
          <p:nvPr/>
        </p:nvSpPr>
        <p:spPr>
          <a:xfrm>
            <a:off x="5098500" y="91425"/>
            <a:ext cx="4045500" cy="94500"/>
          </a:xfrm>
          <a:prstGeom prst="rect">
            <a:avLst/>
          </a:prstGeom>
          <a:noFill/>
          <a:ln>
            <a:noFill/>
          </a:ln>
        </p:spPr>
        <p:txBody>
          <a:bodyPr anchorCtr="0" anchor="t" bIns="91425" lIns="91425" rIns="91425" wrap="square" tIns="91425">
            <a:noAutofit/>
          </a:bodyPr>
          <a:lstStyle/>
          <a:p>
            <a:pPr lvl="0" rtl="0">
              <a:spcBef>
                <a:spcPts val="0"/>
              </a:spcBef>
              <a:buNone/>
            </a:pPr>
            <a:r>
              <a:rPr lang="en"/>
              <a:t>Security depending on other systems</a:t>
            </a:r>
          </a:p>
        </p:txBody>
      </p:sp>
      <p:pic>
        <p:nvPicPr>
          <p:cNvPr id="322" name="Shape 322"/>
          <p:cNvPicPr preferRelativeResize="0"/>
          <p:nvPr/>
        </p:nvPicPr>
        <p:blipFill>
          <a:blip r:embed="rId5">
            <a:alphaModFix/>
          </a:blip>
          <a:stretch>
            <a:fillRect/>
          </a:stretch>
        </p:blipFill>
        <p:spPr>
          <a:xfrm>
            <a:off x="7513676" y="535200"/>
            <a:ext cx="1571325" cy="1287650"/>
          </a:xfrm>
          <a:prstGeom prst="rect">
            <a:avLst/>
          </a:prstGeom>
          <a:noFill/>
          <a:ln>
            <a:noFill/>
          </a:ln>
        </p:spPr>
      </p:pic>
      <p:sp>
        <p:nvSpPr>
          <p:cNvPr id="323" name="Shape 323"/>
          <p:cNvSpPr/>
          <p:nvPr/>
        </p:nvSpPr>
        <p:spPr>
          <a:xfrm>
            <a:off x="7513675" y="1131775"/>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4" name="Shape 324"/>
          <p:cNvSpPr txBox="1"/>
          <p:nvPr/>
        </p:nvSpPr>
        <p:spPr>
          <a:xfrm>
            <a:off x="7869450" y="3894250"/>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
        <p:nvSpPr>
          <p:cNvPr id="325" name="Shape 325"/>
          <p:cNvSpPr txBox="1"/>
          <p:nvPr/>
        </p:nvSpPr>
        <p:spPr>
          <a:xfrm>
            <a:off x="7899001" y="2363463"/>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cxnSp>
        <p:nvCxnSpPr>
          <p:cNvPr id="326" name="Shape 326"/>
          <p:cNvCxnSpPr/>
          <p:nvPr/>
        </p:nvCxnSpPr>
        <p:spPr>
          <a:xfrm>
            <a:off x="-84362" y="3432250"/>
            <a:ext cx="91635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727663" y="0"/>
            <a:ext cx="7688700" cy="535200"/>
          </a:xfrm>
          <a:prstGeom prst="rect">
            <a:avLst/>
          </a:prstGeom>
        </p:spPr>
        <p:txBody>
          <a:bodyPr anchorCtr="0" anchor="t" bIns="91425" lIns="91425" rIns="91425" wrap="square" tIns="91425">
            <a:noAutofit/>
          </a:bodyPr>
          <a:lstStyle/>
          <a:p>
            <a:pPr lvl="0">
              <a:spcBef>
                <a:spcPts val="0"/>
              </a:spcBef>
              <a:buNone/>
            </a:pPr>
            <a:r>
              <a:rPr lang="en"/>
              <a:t>Optimizer to other systems dependencies</a:t>
            </a:r>
          </a:p>
        </p:txBody>
      </p:sp>
      <p:sp>
        <p:nvSpPr>
          <p:cNvPr id="332" name="Shape 33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33" name="Shape 333"/>
          <p:cNvPicPr preferRelativeResize="0"/>
          <p:nvPr/>
        </p:nvPicPr>
        <p:blipFill>
          <a:blip r:embed="rId3">
            <a:alphaModFix/>
          </a:blip>
          <a:stretch>
            <a:fillRect/>
          </a:stretch>
        </p:blipFill>
        <p:spPr>
          <a:xfrm>
            <a:off x="1668812" y="3594900"/>
            <a:ext cx="5806426" cy="1633075"/>
          </a:xfrm>
          <a:prstGeom prst="rect">
            <a:avLst/>
          </a:prstGeom>
          <a:noFill/>
          <a:ln>
            <a:noFill/>
          </a:ln>
        </p:spPr>
      </p:pic>
      <p:pic>
        <p:nvPicPr>
          <p:cNvPr descr="Screenshot (225).png" id="334" name="Shape 334"/>
          <p:cNvPicPr preferRelativeResize="0"/>
          <p:nvPr/>
        </p:nvPicPr>
        <p:blipFill>
          <a:blip r:embed="rId4">
            <a:alphaModFix/>
          </a:blip>
          <a:stretch>
            <a:fillRect/>
          </a:stretch>
        </p:blipFill>
        <p:spPr>
          <a:xfrm>
            <a:off x="1668788" y="636997"/>
            <a:ext cx="5806425" cy="3056252"/>
          </a:xfrm>
          <a:prstGeom prst="rect">
            <a:avLst/>
          </a:prstGeom>
          <a:noFill/>
          <a:ln>
            <a:noFill/>
          </a:ln>
        </p:spPr>
      </p:pic>
      <p:sp>
        <p:nvSpPr>
          <p:cNvPr id="335" name="Shape 335"/>
          <p:cNvSpPr txBox="1"/>
          <p:nvPr/>
        </p:nvSpPr>
        <p:spPr>
          <a:xfrm>
            <a:off x="5578900" y="3693250"/>
            <a:ext cx="850500" cy="4929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sp>
        <p:nvSpPr>
          <p:cNvPr id="336" name="Shape 336"/>
          <p:cNvSpPr txBox="1"/>
          <p:nvPr/>
        </p:nvSpPr>
        <p:spPr>
          <a:xfrm>
            <a:off x="8088376" y="1397700"/>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37" name="Shape 337"/>
          <p:cNvSpPr txBox="1"/>
          <p:nvPr/>
        </p:nvSpPr>
        <p:spPr>
          <a:xfrm>
            <a:off x="8088375" y="3785475"/>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727650" y="0"/>
            <a:ext cx="7688700" cy="535200"/>
          </a:xfrm>
          <a:prstGeom prst="rect">
            <a:avLst/>
          </a:prstGeom>
        </p:spPr>
        <p:txBody>
          <a:bodyPr anchorCtr="0" anchor="t" bIns="91425" lIns="91425" rIns="91425" wrap="square" tIns="91425">
            <a:noAutofit/>
          </a:bodyPr>
          <a:lstStyle/>
          <a:p>
            <a:pPr lvl="0">
              <a:spcBef>
                <a:spcPts val="0"/>
              </a:spcBef>
              <a:buNone/>
            </a:pPr>
            <a:r>
              <a:rPr lang="en"/>
              <a:t>Other systems to Optimizer dependencies</a:t>
            </a:r>
          </a:p>
        </p:txBody>
      </p:sp>
      <p:sp>
        <p:nvSpPr>
          <p:cNvPr id="343" name="Shape 34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44" name="Shape 344"/>
          <p:cNvPicPr preferRelativeResize="0"/>
          <p:nvPr/>
        </p:nvPicPr>
        <p:blipFill>
          <a:blip r:embed="rId3">
            <a:alphaModFix/>
          </a:blip>
          <a:stretch>
            <a:fillRect/>
          </a:stretch>
        </p:blipFill>
        <p:spPr>
          <a:xfrm>
            <a:off x="1714749" y="3599400"/>
            <a:ext cx="5714501" cy="1607225"/>
          </a:xfrm>
          <a:prstGeom prst="rect">
            <a:avLst/>
          </a:prstGeom>
          <a:noFill/>
          <a:ln>
            <a:noFill/>
          </a:ln>
        </p:spPr>
      </p:pic>
      <p:sp>
        <p:nvSpPr>
          <p:cNvPr id="345" name="Shape 345"/>
          <p:cNvSpPr txBox="1"/>
          <p:nvPr/>
        </p:nvSpPr>
        <p:spPr>
          <a:xfrm>
            <a:off x="5550725" y="3693250"/>
            <a:ext cx="850500" cy="4929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pic>
        <p:nvPicPr>
          <p:cNvPr descr="Screenshot (226).png" id="346" name="Shape 346"/>
          <p:cNvPicPr preferRelativeResize="0"/>
          <p:nvPr/>
        </p:nvPicPr>
        <p:blipFill>
          <a:blip r:embed="rId4">
            <a:alphaModFix/>
          </a:blip>
          <a:stretch>
            <a:fillRect/>
          </a:stretch>
        </p:blipFill>
        <p:spPr>
          <a:xfrm>
            <a:off x="1714750" y="687600"/>
            <a:ext cx="5714501" cy="3005650"/>
          </a:xfrm>
          <a:prstGeom prst="rect">
            <a:avLst/>
          </a:prstGeom>
          <a:noFill/>
          <a:ln>
            <a:noFill/>
          </a:ln>
        </p:spPr>
      </p:pic>
      <p:sp>
        <p:nvSpPr>
          <p:cNvPr id="347" name="Shape 347"/>
          <p:cNvSpPr txBox="1"/>
          <p:nvPr/>
        </p:nvSpPr>
        <p:spPr>
          <a:xfrm>
            <a:off x="8088376" y="1397700"/>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48" name="Shape 348"/>
          <p:cNvSpPr txBox="1"/>
          <p:nvPr/>
        </p:nvSpPr>
        <p:spPr>
          <a:xfrm>
            <a:off x="8088375" y="3785475"/>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Execution Engine</a:t>
            </a:r>
          </a:p>
        </p:txBody>
      </p:sp>
      <p:sp>
        <p:nvSpPr>
          <p:cNvPr id="354" name="Shape 354"/>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42900" lvl="0" marL="457200" rtl="0">
              <a:lnSpc>
                <a:spcPct val="200000"/>
              </a:lnSpc>
              <a:spcBef>
                <a:spcPts val="0"/>
              </a:spcBef>
              <a:buSzPct val="100000"/>
              <a:buAutoNum type="arabicParenR"/>
            </a:pPr>
            <a:r>
              <a:rPr lang="en" sz="1800"/>
              <a:t>Execution engine to other subsystems </a:t>
            </a:r>
            <a:r>
              <a:rPr lang="en" sz="1800"/>
              <a:t>dependencies</a:t>
            </a:r>
            <a:r>
              <a:rPr lang="en" sz="1800"/>
              <a:t>.</a:t>
            </a:r>
          </a:p>
          <a:p>
            <a:pPr indent="-342900" lvl="0" marL="457200" rtl="0">
              <a:lnSpc>
                <a:spcPct val="200000"/>
              </a:lnSpc>
              <a:spcBef>
                <a:spcPts val="0"/>
              </a:spcBef>
              <a:buSzPct val="100000"/>
              <a:buAutoNum type="arabicParenR"/>
            </a:pPr>
            <a:r>
              <a:rPr lang="en" sz="1800"/>
              <a:t>Other subsystems to execution engine dependencies.</a:t>
            </a:r>
          </a:p>
          <a:p>
            <a:pPr indent="-342900" lvl="0" marL="457200" rtl="0">
              <a:lnSpc>
                <a:spcPct val="200000"/>
              </a:lnSpc>
              <a:spcBef>
                <a:spcPts val="0"/>
              </a:spcBef>
              <a:buSzPct val="100000"/>
              <a:buAutoNum type="arabicParenR"/>
            </a:pPr>
            <a:r>
              <a:rPr lang="en" sz="1800"/>
              <a:t>New subsystems.</a:t>
            </a:r>
          </a:p>
        </p:txBody>
      </p:sp>
      <p:sp>
        <p:nvSpPr>
          <p:cNvPr id="355" name="Shape 35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56" name="Shape 356"/>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357" name="Shape 357"/>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727650" y="717675"/>
            <a:ext cx="7688700" cy="535200"/>
          </a:xfrm>
          <a:prstGeom prst="rect">
            <a:avLst/>
          </a:prstGeom>
        </p:spPr>
        <p:txBody>
          <a:bodyPr anchorCtr="0" anchor="t" bIns="91425" lIns="91425" rIns="91425" wrap="square" tIns="91425">
            <a:noAutofit/>
          </a:bodyPr>
          <a:lstStyle/>
          <a:p>
            <a:pPr lvl="0">
              <a:spcBef>
                <a:spcPts val="0"/>
              </a:spcBef>
              <a:buNone/>
            </a:pPr>
            <a:r>
              <a:rPr lang="en"/>
              <a:t>Execution to other subsystems </a:t>
            </a:r>
            <a:r>
              <a:rPr lang="en"/>
              <a:t>dependencies</a:t>
            </a:r>
          </a:p>
        </p:txBody>
      </p:sp>
      <p:sp>
        <p:nvSpPr>
          <p:cNvPr id="363" name="Shape 36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exectoALL.png" id="364" name="Shape 364"/>
          <p:cNvPicPr preferRelativeResize="0"/>
          <p:nvPr/>
        </p:nvPicPr>
        <p:blipFill>
          <a:blip r:embed="rId3">
            <a:alphaModFix/>
          </a:blip>
          <a:stretch>
            <a:fillRect/>
          </a:stretch>
        </p:blipFill>
        <p:spPr>
          <a:xfrm>
            <a:off x="443975" y="1314150"/>
            <a:ext cx="6728725" cy="3202775"/>
          </a:xfrm>
          <a:prstGeom prst="rect">
            <a:avLst/>
          </a:prstGeom>
          <a:noFill/>
          <a:ln>
            <a:noFill/>
          </a:ln>
        </p:spPr>
      </p:pic>
      <p:pic>
        <p:nvPicPr>
          <p:cNvPr id="365" name="Shape 365"/>
          <p:cNvPicPr preferRelativeResize="0"/>
          <p:nvPr/>
        </p:nvPicPr>
        <p:blipFill>
          <a:blip r:embed="rId4">
            <a:alphaModFix/>
          </a:blip>
          <a:stretch>
            <a:fillRect/>
          </a:stretch>
        </p:blipFill>
        <p:spPr>
          <a:xfrm>
            <a:off x="4550025" y="3350425"/>
            <a:ext cx="4564150" cy="1399425"/>
          </a:xfrm>
          <a:prstGeom prst="rect">
            <a:avLst/>
          </a:prstGeom>
          <a:noFill/>
          <a:ln>
            <a:noFill/>
          </a:ln>
        </p:spPr>
      </p:pic>
      <p:sp>
        <p:nvSpPr>
          <p:cNvPr id="366" name="Shape 366"/>
          <p:cNvSpPr txBox="1"/>
          <p:nvPr/>
        </p:nvSpPr>
        <p:spPr>
          <a:xfrm>
            <a:off x="7612126" y="1610675"/>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67" name="Shape 367"/>
          <p:cNvSpPr txBox="1"/>
          <p:nvPr/>
        </p:nvSpPr>
        <p:spPr>
          <a:xfrm>
            <a:off x="7612125" y="3998450"/>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727650" y="549775"/>
            <a:ext cx="7688700" cy="535200"/>
          </a:xfrm>
          <a:prstGeom prst="rect">
            <a:avLst/>
          </a:prstGeom>
        </p:spPr>
        <p:txBody>
          <a:bodyPr anchorCtr="0" anchor="t" bIns="91425" lIns="91425" rIns="91425" wrap="square" tIns="91425">
            <a:noAutofit/>
          </a:bodyPr>
          <a:lstStyle/>
          <a:p>
            <a:pPr lvl="0">
              <a:spcBef>
                <a:spcPts val="0"/>
              </a:spcBef>
              <a:buNone/>
            </a:pPr>
            <a:r>
              <a:rPr lang="en"/>
              <a:t>O</a:t>
            </a:r>
            <a:r>
              <a:rPr lang="en"/>
              <a:t>ther subsystems to execution dependencies</a:t>
            </a:r>
          </a:p>
          <a:p>
            <a:pPr lvl="0">
              <a:spcBef>
                <a:spcPts val="0"/>
              </a:spcBef>
              <a:buNone/>
            </a:pPr>
            <a:r>
              <a:t/>
            </a:r>
            <a:endParaRPr/>
          </a:p>
        </p:txBody>
      </p:sp>
      <p:pic>
        <p:nvPicPr>
          <p:cNvPr descr="alltoExec.png" id="373" name="Shape 373"/>
          <p:cNvPicPr preferRelativeResize="0"/>
          <p:nvPr/>
        </p:nvPicPr>
        <p:blipFill>
          <a:blip r:embed="rId3">
            <a:alphaModFix/>
          </a:blip>
          <a:stretch>
            <a:fillRect/>
          </a:stretch>
        </p:blipFill>
        <p:spPr>
          <a:xfrm>
            <a:off x="322375" y="1340575"/>
            <a:ext cx="6410799" cy="3296775"/>
          </a:xfrm>
          <a:prstGeom prst="rect">
            <a:avLst/>
          </a:prstGeom>
          <a:noFill/>
          <a:ln>
            <a:noFill/>
          </a:ln>
        </p:spPr>
      </p:pic>
      <p:pic>
        <p:nvPicPr>
          <p:cNvPr id="374" name="Shape 374"/>
          <p:cNvPicPr preferRelativeResize="0"/>
          <p:nvPr/>
        </p:nvPicPr>
        <p:blipFill>
          <a:blip r:embed="rId4">
            <a:alphaModFix/>
          </a:blip>
          <a:stretch>
            <a:fillRect/>
          </a:stretch>
        </p:blipFill>
        <p:spPr>
          <a:xfrm>
            <a:off x="4231175" y="3406200"/>
            <a:ext cx="4853825" cy="1399425"/>
          </a:xfrm>
          <a:prstGeom prst="rect">
            <a:avLst/>
          </a:prstGeom>
          <a:noFill/>
          <a:ln>
            <a:noFill/>
          </a:ln>
        </p:spPr>
      </p:pic>
      <p:sp>
        <p:nvSpPr>
          <p:cNvPr id="375" name="Shape 37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76" name="Shape 376"/>
          <p:cNvSpPr txBox="1"/>
          <p:nvPr/>
        </p:nvSpPr>
        <p:spPr>
          <a:xfrm>
            <a:off x="7669276" y="1807275"/>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77" name="Shape 377"/>
          <p:cNvSpPr txBox="1"/>
          <p:nvPr/>
        </p:nvSpPr>
        <p:spPr>
          <a:xfrm>
            <a:off x="7669275" y="4195050"/>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Conclusions</a:t>
            </a:r>
          </a:p>
        </p:txBody>
      </p:sp>
      <p:sp>
        <p:nvSpPr>
          <p:cNvPr id="383" name="Shape 383"/>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11150" lvl="0" marL="457200" rtl="0">
              <a:spcBef>
                <a:spcPts val="0"/>
              </a:spcBef>
              <a:buChar char="-"/>
            </a:pPr>
            <a:r>
              <a:t/>
            </a:r>
            <a:endParaRPr/>
          </a:p>
        </p:txBody>
      </p:sp>
      <p:sp>
        <p:nvSpPr>
          <p:cNvPr id="384" name="Shape 38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85" name="Shape 385"/>
          <p:cNvPicPr preferRelativeResize="0"/>
          <p:nvPr/>
        </p:nvPicPr>
        <p:blipFill>
          <a:blip r:embed="rId3">
            <a:alphaModFix/>
          </a:blip>
          <a:stretch>
            <a:fillRect/>
          </a:stretch>
        </p:blipFill>
        <p:spPr>
          <a:xfrm>
            <a:off x="2728675" y="1535350"/>
            <a:ext cx="2874049" cy="2947750"/>
          </a:xfrm>
          <a:prstGeom prst="rect">
            <a:avLst/>
          </a:prstGeom>
          <a:noFill/>
          <a:ln>
            <a:noFill/>
          </a:ln>
        </p:spPr>
      </p:pic>
      <p:pic>
        <p:nvPicPr>
          <p:cNvPr id="386" name="Shape 386"/>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387" name="Shape 387"/>
          <p:cNvSpPr/>
          <p:nvPr/>
        </p:nvSpPr>
        <p:spPr>
          <a:xfrm>
            <a:off x="7513675" y="102185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Lessons Learned</a:t>
            </a:r>
          </a:p>
        </p:txBody>
      </p:sp>
      <p:sp>
        <p:nvSpPr>
          <p:cNvPr id="393" name="Shape 393"/>
          <p:cNvSpPr txBox="1"/>
          <p:nvPr>
            <p:ph idx="1" type="body"/>
          </p:nvPr>
        </p:nvSpPr>
        <p:spPr>
          <a:xfrm>
            <a:off x="651450" y="1377975"/>
            <a:ext cx="7989000" cy="3414300"/>
          </a:xfrm>
          <a:prstGeom prst="rect">
            <a:avLst/>
          </a:prstGeom>
        </p:spPr>
        <p:txBody>
          <a:bodyPr anchorCtr="0" anchor="t" bIns="91425" lIns="91425" rIns="91425" wrap="square" tIns="91425">
            <a:noAutofit/>
          </a:bodyPr>
          <a:lstStyle/>
          <a:p>
            <a:pPr indent="-330200" lvl="0" marL="457200" rtl="0">
              <a:spcBef>
                <a:spcPts val="0"/>
              </a:spcBef>
              <a:buSzPct val="100000"/>
            </a:pPr>
            <a:r>
              <a:rPr lang="en" sz="1600"/>
              <a:t>Lots of Work</a:t>
            </a:r>
          </a:p>
          <a:p>
            <a:pPr indent="-330200" lvl="0" marL="457200" rtl="0">
              <a:spcBef>
                <a:spcPts val="0"/>
              </a:spcBef>
              <a:buSzPct val="100000"/>
            </a:pPr>
            <a:r>
              <a:rPr lang="en" sz="1600"/>
              <a:t>Iterative Process</a:t>
            </a:r>
          </a:p>
          <a:p>
            <a:pPr indent="-330200" lvl="0" marL="457200" rtl="0">
              <a:spcBef>
                <a:spcPts val="0"/>
              </a:spcBef>
              <a:buSzPct val="100000"/>
            </a:pPr>
            <a:r>
              <a:rPr lang="en" sz="1600"/>
              <a:t>Automation</a:t>
            </a:r>
          </a:p>
          <a:p>
            <a:pPr indent="-330200" lvl="1" marL="914400" rtl="0">
              <a:spcBef>
                <a:spcPts val="0"/>
              </a:spcBef>
              <a:buSzPct val="100000"/>
            </a:pPr>
            <a:r>
              <a:rPr lang="en" sz="1600"/>
              <a:t>Scripts</a:t>
            </a:r>
          </a:p>
          <a:p>
            <a:pPr indent="-330200" lvl="1" marL="914400" rtl="0">
              <a:spcBef>
                <a:spcPts val="0"/>
              </a:spcBef>
              <a:buSzPct val="100000"/>
            </a:pPr>
            <a:r>
              <a:rPr lang="en" sz="1600"/>
              <a:t>Regex</a:t>
            </a:r>
          </a:p>
          <a:p>
            <a:pPr indent="0" lvl="0" marL="0" rtl="0">
              <a:spcBef>
                <a:spcPts val="0"/>
              </a:spcBef>
              <a:buNone/>
            </a:pPr>
            <a:r>
              <a:rPr lang="en" sz="1600"/>
              <a:t>It is difficult to derive concrete subsystems from looking at the source code and directory structure. Comments and documentation provide little help in understanding the concrete architecture.</a:t>
            </a:r>
          </a:p>
          <a:p>
            <a:pPr indent="0" lvl="0" marL="0" rtl="0">
              <a:spcBef>
                <a:spcPts val="0"/>
              </a:spcBef>
              <a:buNone/>
            </a:pPr>
            <a:r>
              <a:rPr lang="en" sz="1600"/>
              <a:t>Security Integration Manager is called many times throughout the query processing task by different subsystems, as opposed to just once.</a:t>
            </a:r>
          </a:p>
        </p:txBody>
      </p:sp>
      <p:sp>
        <p:nvSpPr>
          <p:cNvPr id="394" name="Shape 39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95" name="Shape 395"/>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396" name="Shape 396"/>
          <p:cNvSpPr/>
          <p:nvPr/>
        </p:nvSpPr>
        <p:spPr>
          <a:xfrm>
            <a:off x="7513675" y="1216288"/>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727650" y="589175"/>
            <a:ext cx="7688700" cy="535200"/>
          </a:xfrm>
          <a:prstGeom prst="rect">
            <a:avLst/>
          </a:prstGeom>
        </p:spPr>
        <p:txBody>
          <a:bodyPr anchorCtr="0" anchor="t" bIns="91425" lIns="91425" rIns="91425" wrap="square" tIns="91425">
            <a:noAutofit/>
          </a:bodyPr>
          <a:lstStyle/>
          <a:p>
            <a:pPr lvl="0">
              <a:spcBef>
                <a:spcPts val="0"/>
              </a:spcBef>
              <a:buNone/>
            </a:pPr>
            <a:r>
              <a:rPr lang="en"/>
              <a:t>Overview</a:t>
            </a:r>
          </a:p>
          <a:p>
            <a:pPr lvl="0">
              <a:spcBef>
                <a:spcPts val="0"/>
              </a:spcBef>
              <a:buNone/>
            </a:pPr>
            <a:r>
              <a:t/>
            </a:r>
            <a:endParaRPr/>
          </a:p>
        </p:txBody>
      </p:sp>
      <p:sp>
        <p:nvSpPr>
          <p:cNvPr id="103" name="Shape 10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04" name="Shape 104"/>
          <p:cNvSpPr txBox="1"/>
          <p:nvPr>
            <p:ph idx="1" type="body"/>
          </p:nvPr>
        </p:nvSpPr>
        <p:spPr>
          <a:xfrm>
            <a:off x="727650" y="1261100"/>
            <a:ext cx="7688700" cy="3018600"/>
          </a:xfrm>
          <a:prstGeom prst="rect">
            <a:avLst/>
          </a:prstGeom>
        </p:spPr>
        <p:txBody>
          <a:bodyPr anchorCtr="0" anchor="t" bIns="91425" lIns="91425" rIns="91425" wrap="square" tIns="91425">
            <a:noAutofit/>
          </a:bodyPr>
          <a:lstStyle/>
          <a:p>
            <a:pPr lvl="0">
              <a:spcBef>
                <a:spcPts val="0"/>
              </a:spcBef>
              <a:buNone/>
            </a:pPr>
            <a:r>
              <a:rPr lang="en" sz="1800"/>
              <a:t>Derivation Process</a:t>
            </a:r>
          </a:p>
          <a:p>
            <a:pPr lvl="0">
              <a:spcBef>
                <a:spcPts val="0"/>
              </a:spcBef>
              <a:buNone/>
            </a:pPr>
            <a:r>
              <a:rPr lang="en" sz="1800"/>
              <a:t>System Architecture</a:t>
            </a:r>
          </a:p>
          <a:p>
            <a:pPr lvl="0">
              <a:spcBef>
                <a:spcPts val="0"/>
              </a:spcBef>
              <a:buNone/>
            </a:pPr>
            <a:r>
              <a:rPr lang="en" sz="1800"/>
              <a:t>Overall Query Processor Architecture Analysis</a:t>
            </a:r>
          </a:p>
          <a:p>
            <a:pPr lvl="0">
              <a:spcBef>
                <a:spcPts val="0"/>
              </a:spcBef>
              <a:buNone/>
            </a:pPr>
            <a:r>
              <a:rPr lang="en" sz="1800"/>
              <a:t>Subsystem Analysis</a:t>
            </a:r>
          </a:p>
          <a:p>
            <a:pPr lvl="0">
              <a:spcBef>
                <a:spcPts val="0"/>
              </a:spcBef>
              <a:buNone/>
            </a:pPr>
            <a:r>
              <a:rPr lang="en" sz="1800"/>
              <a:t>Use Cases</a:t>
            </a:r>
          </a:p>
          <a:p>
            <a:pPr lvl="0">
              <a:spcBef>
                <a:spcPts val="0"/>
              </a:spcBef>
              <a:buNone/>
            </a:pPr>
            <a:r>
              <a:rPr lang="en" sz="1800"/>
              <a:t>Conclusions</a:t>
            </a:r>
          </a:p>
          <a:p>
            <a:pPr lvl="0" rtl="0">
              <a:spcBef>
                <a:spcPts val="0"/>
              </a:spcBef>
              <a:buNone/>
            </a:pPr>
            <a:r>
              <a:rPr lang="en" sz="1800"/>
              <a:t>Lessons Learned</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729450" y="632850"/>
            <a:ext cx="7688700" cy="535200"/>
          </a:xfrm>
          <a:prstGeom prst="rect">
            <a:avLst/>
          </a:prstGeom>
        </p:spPr>
        <p:txBody>
          <a:bodyPr anchorCtr="0" anchor="t" bIns="91425" lIns="91425" rIns="91425" wrap="square" tIns="91425">
            <a:noAutofit/>
          </a:bodyPr>
          <a:lstStyle/>
          <a:p>
            <a:pPr lvl="0">
              <a:spcBef>
                <a:spcPts val="0"/>
              </a:spcBef>
              <a:buNone/>
            </a:pPr>
            <a:r>
              <a:rPr lang="en"/>
              <a:t>Question Period</a:t>
            </a:r>
          </a:p>
        </p:txBody>
      </p:sp>
      <p:sp>
        <p:nvSpPr>
          <p:cNvPr id="402" name="Shape 40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98850" y="0"/>
            <a:ext cx="7688700" cy="535200"/>
          </a:xfrm>
          <a:prstGeom prst="rect">
            <a:avLst/>
          </a:prstGeom>
        </p:spPr>
        <p:txBody>
          <a:bodyPr anchorCtr="0" anchor="t" bIns="91425" lIns="91425" rIns="91425" wrap="square" tIns="91425">
            <a:noAutofit/>
          </a:bodyPr>
          <a:lstStyle/>
          <a:p>
            <a:pPr lvl="0" rtl="0">
              <a:spcBef>
                <a:spcPts val="0"/>
              </a:spcBef>
              <a:buNone/>
            </a:pPr>
            <a:r>
              <a:rPr lang="en"/>
              <a:t>Derivation Process</a:t>
            </a:r>
          </a:p>
          <a:p>
            <a:pPr lvl="0" rtl="0">
              <a:spcBef>
                <a:spcPts val="0"/>
              </a:spcBef>
              <a:buNone/>
            </a:pPr>
            <a:r>
              <a:t/>
            </a:r>
            <a:endParaRPr/>
          </a:p>
        </p:txBody>
      </p:sp>
      <p:pic>
        <p:nvPicPr>
          <p:cNvPr id="110" name="Shape 110"/>
          <p:cNvPicPr preferRelativeResize="0"/>
          <p:nvPr/>
        </p:nvPicPr>
        <p:blipFill>
          <a:blip r:embed="rId3">
            <a:alphaModFix/>
          </a:blip>
          <a:stretch>
            <a:fillRect/>
          </a:stretch>
        </p:blipFill>
        <p:spPr>
          <a:xfrm>
            <a:off x="0" y="503900"/>
            <a:ext cx="9151479" cy="4639601"/>
          </a:xfrm>
          <a:prstGeom prst="rect">
            <a:avLst/>
          </a:prstGeom>
          <a:noFill/>
          <a:ln>
            <a:noFill/>
          </a:ln>
        </p:spPr>
      </p:pic>
      <p:pic>
        <p:nvPicPr>
          <p:cNvPr id="111" name="Shape 111"/>
          <p:cNvPicPr preferRelativeResize="0"/>
          <p:nvPr/>
        </p:nvPicPr>
        <p:blipFill>
          <a:blip r:embed="rId4">
            <a:alphaModFix/>
          </a:blip>
          <a:stretch>
            <a:fillRect/>
          </a:stretch>
        </p:blipFill>
        <p:spPr>
          <a:xfrm>
            <a:off x="7513676" y="56513"/>
            <a:ext cx="1571325" cy="1287650"/>
          </a:xfrm>
          <a:prstGeom prst="rect">
            <a:avLst/>
          </a:prstGeom>
          <a:noFill/>
          <a:ln>
            <a:noFill/>
          </a:ln>
        </p:spPr>
      </p:pic>
      <p:sp>
        <p:nvSpPr>
          <p:cNvPr id="112" name="Shape 112"/>
          <p:cNvSpPr txBox="1"/>
          <p:nvPr>
            <p:ph idx="12" type="sldNum"/>
          </p:nvPr>
        </p:nvSpPr>
        <p:spPr>
          <a:xfrm>
            <a:off x="8831500" y="4806300"/>
            <a:ext cx="253500" cy="287700"/>
          </a:xfrm>
          <a:prstGeom prst="rect">
            <a:avLst/>
          </a:prstGeom>
          <a:solidFill>
            <a:srgbClr val="FFFFFF"/>
          </a:solidFill>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13" name="Shape 113"/>
          <p:cNvSpPr txBox="1"/>
          <p:nvPr/>
        </p:nvSpPr>
        <p:spPr>
          <a:xfrm>
            <a:off x="3736600" y="1462500"/>
            <a:ext cx="5348400" cy="4098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u="sng">
                <a:solidFill>
                  <a:srgbClr val="FFFFFF"/>
                </a:solidFill>
                <a:hlinkClick r:id="rId5"/>
              </a:rPr>
              <a:t>https://github.com/azkevin/EECS4314/blob/master/A2/a2data.py</a:t>
            </a:r>
          </a:p>
        </p:txBody>
      </p:sp>
      <p:sp>
        <p:nvSpPr>
          <p:cNvPr id="114" name="Shape 114"/>
          <p:cNvSpPr/>
          <p:nvPr/>
        </p:nvSpPr>
        <p:spPr>
          <a:xfrm>
            <a:off x="7513675" y="56525"/>
            <a:ext cx="642900" cy="1059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Derivation Process (Kevin)</a:t>
            </a:r>
          </a:p>
          <a:p>
            <a:pPr lvl="0" rtl="0">
              <a:spcBef>
                <a:spcPts val="0"/>
              </a:spcBef>
              <a:buNone/>
            </a:pPr>
            <a:r>
              <a:t/>
            </a:r>
            <a:endParaRPr/>
          </a:p>
        </p:txBody>
      </p:sp>
      <p:sp>
        <p:nvSpPr>
          <p:cNvPr id="120" name="Shape 120"/>
          <p:cNvSpPr txBox="1"/>
          <p:nvPr>
            <p:ph idx="12" type="sldNum"/>
          </p:nvPr>
        </p:nvSpPr>
        <p:spPr>
          <a:xfrm>
            <a:off x="8536302" y="4749851"/>
            <a:ext cx="548700" cy="393600"/>
          </a:xfrm>
          <a:prstGeom prst="rect">
            <a:avLst/>
          </a:prstGeom>
          <a:solidFill>
            <a:srgbClr val="FFFFFF"/>
          </a:solidFill>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21" name="Shape 121"/>
          <p:cNvSpPr txBox="1"/>
          <p:nvPr/>
        </p:nvSpPr>
        <p:spPr>
          <a:xfrm>
            <a:off x="3736600" y="1800475"/>
            <a:ext cx="5348400" cy="4098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u="sng">
                <a:solidFill>
                  <a:srgbClr val="FFFFFF"/>
                </a:solidFill>
                <a:hlinkClick r:id="rId3"/>
              </a:rPr>
              <a:t>https://github.com/azkevin/EECS4314/blob/master/A2/a2data.py</a:t>
            </a:r>
          </a:p>
        </p:txBody>
      </p:sp>
      <p:pic>
        <p:nvPicPr>
          <p:cNvPr id="122" name="Shape 122"/>
          <p:cNvPicPr preferRelativeResize="0"/>
          <p:nvPr/>
        </p:nvPicPr>
        <p:blipFill>
          <a:blip r:embed="rId4">
            <a:alphaModFix/>
          </a:blip>
          <a:stretch>
            <a:fillRect/>
          </a:stretch>
        </p:blipFill>
        <p:spPr>
          <a:xfrm>
            <a:off x="0" y="1344175"/>
            <a:ext cx="9143999" cy="3131101"/>
          </a:xfrm>
          <a:prstGeom prst="rect">
            <a:avLst/>
          </a:prstGeom>
          <a:noFill/>
          <a:ln>
            <a:noFill/>
          </a:ln>
        </p:spPr>
      </p:pic>
      <p:sp>
        <p:nvSpPr>
          <p:cNvPr id="123" name="Shape 123"/>
          <p:cNvSpPr/>
          <p:nvPr/>
        </p:nvSpPr>
        <p:spPr>
          <a:xfrm>
            <a:off x="1003275" y="1419100"/>
            <a:ext cx="4592400" cy="1341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a:off x="5610838" y="1419100"/>
            <a:ext cx="3169200" cy="134100"/>
          </a:xfrm>
          <a:prstGeom prst="rect">
            <a:avLst/>
          </a:prstGeom>
          <a:noFill/>
          <a:ln cap="flat" cmpd="sng" w="19050">
            <a:solidFill>
              <a:srgbClr val="00FF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25" name="Shape 125"/>
          <p:cNvSpPr/>
          <p:nvPr/>
        </p:nvSpPr>
        <p:spPr>
          <a:xfrm>
            <a:off x="8795225" y="1419100"/>
            <a:ext cx="326100" cy="1341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26" name="Shape 126"/>
          <p:cNvSpPr/>
          <p:nvPr/>
        </p:nvSpPr>
        <p:spPr>
          <a:xfrm>
            <a:off x="4083725" y="1553200"/>
            <a:ext cx="459300" cy="1024500"/>
          </a:xfrm>
          <a:prstGeom prst="rect">
            <a:avLst/>
          </a:prstGeom>
          <a:noFill/>
          <a:ln cap="flat" cmpd="sng" w="19050">
            <a:solidFill>
              <a:srgbClr val="00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27" name="Shape 127"/>
          <p:cNvPicPr preferRelativeResize="0"/>
          <p:nvPr/>
        </p:nvPicPr>
        <p:blipFill>
          <a:blip r:embed="rId5">
            <a:alphaModFix/>
          </a:blip>
          <a:stretch>
            <a:fillRect/>
          </a:stretch>
        </p:blipFill>
        <p:spPr>
          <a:xfrm>
            <a:off x="7513676" y="56525"/>
            <a:ext cx="1571325" cy="1287650"/>
          </a:xfrm>
          <a:prstGeom prst="rect">
            <a:avLst/>
          </a:prstGeom>
          <a:noFill/>
          <a:ln>
            <a:noFill/>
          </a:ln>
        </p:spPr>
      </p:pic>
      <p:sp>
        <p:nvSpPr>
          <p:cNvPr id="128" name="Shape 128"/>
          <p:cNvSpPr txBox="1"/>
          <p:nvPr>
            <p:ph type="title"/>
          </p:nvPr>
        </p:nvSpPr>
        <p:spPr>
          <a:xfrm>
            <a:off x="98850" y="0"/>
            <a:ext cx="7688700" cy="535200"/>
          </a:xfrm>
          <a:prstGeom prst="rect">
            <a:avLst/>
          </a:prstGeom>
        </p:spPr>
        <p:txBody>
          <a:bodyPr anchorCtr="0" anchor="t" bIns="91425" lIns="91425" rIns="91425" wrap="square" tIns="91425">
            <a:noAutofit/>
          </a:bodyPr>
          <a:lstStyle/>
          <a:p>
            <a:pPr lvl="0" rtl="0">
              <a:spcBef>
                <a:spcPts val="0"/>
              </a:spcBef>
              <a:buNone/>
            </a:pPr>
            <a:r>
              <a:rPr lang="en"/>
              <a:t>Derivation Process</a:t>
            </a:r>
          </a:p>
          <a:p>
            <a:pPr lvl="0" rtl="0">
              <a:spcBef>
                <a:spcPts val="0"/>
              </a:spcBef>
              <a:buNone/>
            </a:pPr>
            <a:r>
              <a:t/>
            </a:r>
            <a:endParaRPr/>
          </a:p>
        </p:txBody>
      </p:sp>
      <p:sp>
        <p:nvSpPr>
          <p:cNvPr id="129" name="Shape 129"/>
          <p:cNvSpPr/>
          <p:nvPr/>
        </p:nvSpPr>
        <p:spPr>
          <a:xfrm>
            <a:off x="7513675" y="56525"/>
            <a:ext cx="642900" cy="1059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0" name="Shape 130"/>
          <p:cNvSpPr txBox="1"/>
          <p:nvPr/>
        </p:nvSpPr>
        <p:spPr>
          <a:xfrm>
            <a:off x="98850" y="4432875"/>
            <a:ext cx="8754000" cy="675300"/>
          </a:xfrm>
          <a:prstGeom prst="rect">
            <a:avLst/>
          </a:prstGeom>
          <a:noFill/>
          <a:ln>
            <a:noFill/>
          </a:ln>
        </p:spPr>
        <p:txBody>
          <a:bodyPr anchorCtr="0" anchor="t" bIns="91425" lIns="91425" rIns="91425" wrap="square" tIns="91425">
            <a:noAutofit/>
          </a:bodyPr>
          <a:lstStyle/>
          <a:p>
            <a:pPr lvl="0" algn="ctr">
              <a:spcBef>
                <a:spcPts val="0"/>
              </a:spcBef>
              <a:buNone/>
            </a:pPr>
            <a:r>
              <a:rPr lang="en" sz="1800"/>
              <a:t>Look for </a:t>
            </a:r>
            <a:r>
              <a:rPr b="1" lang="en" sz="1800"/>
              <a:t>keywords, </a:t>
            </a:r>
            <a:r>
              <a:rPr b="1" lang="en" sz="1800"/>
              <a:t>comments</a:t>
            </a:r>
            <a:r>
              <a:rPr lang="en" sz="1800"/>
              <a:t>, </a:t>
            </a:r>
            <a:r>
              <a:rPr b="1" lang="en" sz="1800"/>
              <a:t>name of the file</a:t>
            </a:r>
            <a:r>
              <a:rPr lang="en" sz="1800"/>
              <a:t>, and </a:t>
            </a:r>
            <a:r>
              <a:rPr b="1" lang="en" sz="1800"/>
              <a:t>file directory structure</a:t>
            </a:r>
            <a:r>
              <a:rPr lang="en" sz="1800"/>
              <a:t> </a:t>
            </a:r>
            <a:r>
              <a:rPr lang="en" sz="1800"/>
              <a:t>then add relevant files of the subsystem to the .contain file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7650" y="576800"/>
            <a:ext cx="7688700" cy="535200"/>
          </a:xfrm>
          <a:prstGeom prst="rect">
            <a:avLst/>
          </a:prstGeom>
        </p:spPr>
        <p:txBody>
          <a:bodyPr anchorCtr="0" anchor="t" bIns="91425" lIns="91425" rIns="91425" wrap="square" tIns="91425">
            <a:noAutofit/>
          </a:bodyPr>
          <a:lstStyle/>
          <a:p>
            <a:pPr lvl="0">
              <a:spcBef>
                <a:spcPts val="0"/>
              </a:spcBef>
              <a:buNone/>
            </a:pPr>
            <a:r>
              <a:rPr lang="en"/>
              <a:t>System Architecture</a:t>
            </a:r>
          </a:p>
        </p:txBody>
      </p:sp>
      <p:sp>
        <p:nvSpPr>
          <p:cNvPr id="136" name="Shape 136"/>
          <p:cNvSpPr txBox="1"/>
          <p:nvPr>
            <p:ph idx="1" type="body"/>
          </p:nvPr>
        </p:nvSpPr>
        <p:spPr>
          <a:xfrm>
            <a:off x="729450" y="1398925"/>
            <a:ext cx="7688700" cy="2941200"/>
          </a:xfrm>
          <a:prstGeom prst="rect">
            <a:avLst/>
          </a:prstGeom>
        </p:spPr>
        <p:txBody>
          <a:bodyPr anchorCtr="0" anchor="t" bIns="91425" lIns="91425" rIns="91425" wrap="square" tIns="91425">
            <a:noAutofit/>
          </a:bodyPr>
          <a:lstStyle/>
          <a:p>
            <a:pPr lvl="0" rtl="0">
              <a:spcBef>
                <a:spcPts val="0"/>
              </a:spcBef>
              <a:buNone/>
            </a:pPr>
            <a:r>
              <a:rPr lang="en" sz="1800"/>
              <a:t>Key Findings: </a:t>
            </a:r>
          </a:p>
          <a:p>
            <a:pPr indent="-342900" lvl="0" marL="457200" rtl="0">
              <a:spcBef>
                <a:spcPts val="0"/>
              </a:spcBef>
              <a:buSzPct val="100000"/>
              <a:buChar char="❖"/>
            </a:pPr>
            <a:r>
              <a:rPr lang="en" sz="1800"/>
              <a:t>Concrete</a:t>
            </a:r>
            <a:r>
              <a:rPr lang="en" sz="1800"/>
              <a:t> </a:t>
            </a:r>
            <a:r>
              <a:rPr lang="en" sz="1800"/>
              <a:t>Architecture</a:t>
            </a:r>
            <a:r>
              <a:rPr lang="en" sz="1800"/>
              <a:t> reveals that there Exist </a:t>
            </a:r>
          </a:p>
          <a:p>
            <a:pPr indent="-342900" lvl="1" marL="914400" rtl="0">
              <a:spcBef>
                <a:spcPts val="0"/>
              </a:spcBef>
              <a:buSzPct val="100000"/>
              <a:buChar char="➢"/>
            </a:pPr>
            <a:r>
              <a:rPr lang="en" sz="1800"/>
              <a:t>Two way dependencies between different components and subsystems</a:t>
            </a:r>
          </a:p>
          <a:p>
            <a:pPr indent="-342900" lvl="1" marL="914400" rtl="0">
              <a:spcBef>
                <a:spcPts val="0"/>
              </a:spcBef>
              <a:buSzPct val="100000"/>
              <a:buChar char="➢"/>
            </a:pPr>
            <a:r>
              <a:rPr lang="en" sz="1800"/>
              <a:t>Instead of One way dependencies that were seen in the conceptual Architecture</a:t>
            </a:r>
          </a:p>
          <a:p>
            <a:pPr lvl="0">
              <a:spcBef>
                <a:spcPts val="0"/>
              </a:spcBef>
              <a:buNone/>
            </a:pPr>
            <a:r>
              <a:t/>
            </a:r>
            <a:endParaRPr/>
          </a:p>
          <a:p>
            <a:pPr lvl="0">
              <a:spcBef>
                <a:spcPts val="0"/>
              </a:spcBef>
              <a:buNone/>
            </a:pPr>
            <a:r>
              <a:t/>
            </a:r>
            <a:endParaRPr/>
          </a:p>
          <a:p>
            <a:pPr lvl="0">
              <a:spcBef>
                <a:spcPts val="0"/>
              </a:spcBef>
              <a:buNone/>
            </a:pPr>
            <a:r>
              <a:t/>
            </a:r>
            <a:endParaRPr/>
          </a:p>
        </p:txBody>
      </p:sp>
      <p:sp>
        <p:nvSpPr>
          <p:cNvPr id="137" name="Shape 13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38" name="Shape 138"/>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39" name="Shape 139"/>
          <p:cNvSpPr/>
          <p:nvPr/>
        </p:nvSpPr>
        <p:spPr>
          <a:xfrm>
            <a:off x="7513675" y="240500"/>
            <a:ext cx="738600" cy="1197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727650" y="576800"/>
            <a:ext cx="7688700" cy="535200"/>
          </a:xfrm>
          <a:prstGeom prst="rect">
            <a:avLst/>
          </a:prstGeom>
        </p:spPr>
        <p:txBody>
          <a:bodyPr anchorCtr="0" anchor="t" bIns="91425" lIns="91425" rIns="91425" wrap="square" tIns="91425">
            <a:noAutofit/>
          </a:bodyPr>
          <a:lstStyle/>
          <a:p>
            <a:pPr lvl="0" rtl="0">
              <a:spcBef>
                <a:spcPts val="0"/>
              </a:spcBef>
              <a:buNone/>
            </a:pPr>
            <a:r>
              <a:rPr lang="en"/>
              <a:t>System Architecture</a:t>
            </a:r>
          </a:p>
          <a:p>
            <a:pPr lvl="0" rtl="0">
              <a:spcBef>
                <a:spcPts val="0"/>
              </a:spcBef>
              <a:buNone/>
            </a:pPr>
            <a:r>
              <a:t/>
            </a:r>
            <a:endParaRPr/>
          </a:p>
        </p:txBody>
      </p:sp>
      <p:sp>
        <p:nvSpPr>
          <p:cNvPr id="145" name="Shape 145"/>
          <p:cNvSpPr txBox="1"/>
          <p:nvPr>
            <p:ph idx="1" type="body"/>
          </p:nvPr>
        </p:nvSpPr>
        <p:spPr>
          <a:xfrm>
            <a:off x="729450" y="1398925"/>
            <a:ext cx="7688700" cy="2941200"/>
          </a:xfrm>
          <a:prstGeom prst="rect">
            <a:avLst/>
          </a:prstGeom>
        </p:spPr>
        <p:txBody>
          <a:bodyPr anchorCtr="0" anchor="t" bIns="91425" lIns="91425" rIns="91425" wrap="square" tIns="91425">
            <a:noAutofit/>
          </a:bodyPr>
          <a:lstStyle/>
          <a:p>
            <a:pPr lvl="0" rtl="0">
              <a:spcBef>
                <a:spcPts val="0"/>
              </a:spcBef>
              <a:buNone/>
            </a:pPr>
            <a:r>
              <a:rPr lang="en" sz="1800"/>
              <a:t>Key Findings: </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46" name="Shape 1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47" name="Shape 147"/>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48" name="Shape 148"/>
          <p:cNvSpPr/>
          <p:nvPr/>
        </p:nvSpPr>
        <p:spPr>
          <a:xfrm>
            <a:off x="7513675" y="240500"/>
            <a:ext cx="738600" cy="1197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49" name="Shape 149"/>
          <p:cNvPicPr preferRelativeResize="0"/>
          <p:nvPr/>
        </p:nvPicPr>
        <p:blipFill>
          <a:blip r:embed="rId4">
            <a:alphaModFix/>
          </a:blip>
          <a:stretch>
            <a:fillRect/>
          </a:stretch>
        </p:blipFill>
        <p:spPr>
          <a:xfrm>
            <a:off x="4685925" y="1825425"/>
            <a:ext cx="3730840" cy="2327075"/>
          </a:xfrm>
          <a:prstGeom prst="rect">
            <a:avLst/>
          </a:prstGeom>
          <a:noFill/>
          <a:ln>
            <a:noFill/>
          </a:ln>
        </p:spPr>
      </p:pic>
      <p:pic>
        <p:nvPicPr>
          <p:cNvPr id="150" name="Shape 150"/>
          <p:cNvPicPr preferRelativeResize="0"/>
          <p:nvPr/>
        </p:nvPicPr>
        <p:blipFill rotWithShape="1">
          <a:blip r:embed="rId5">
            <a:alphaModFix/>
          </a:blip>
          <a:srcRect b="4680" l="0" r="0" t="-4680"/>
          <a:stretch/>
        </p:blipFill>
        <p:spPr>
          <a:xfrm>
            <a:off x="516924" y="1709349"/>
            <a:ext cx="3916975" cy="2443150"/>
          </a:xfrm>
          <a:prstGeom prst="rect">
            <a:avLst/>
          </a:prstGeom>
          <a:noFill/>
          <a:ln>
            <a:noFill/>
          </a:ln>
        </p:spPr>
      </p:pic>
      <p:sp>
        <p:nvSpPr>
          <p:cNvPr id="151" name="Shape 151"/>
          <p:cNvSpPr txBox="1"/>
          <p:nvPr/>
        </p:nvSpPr>
        <p:spPr>
          <a:xfrm>
            <a:off x="523875" y="4200525"/>
            <a:ext cx="7892400" cy="535200"/>
          </a:xfrm>
          <a:prstGeom prst="rect">
            <a:avLst/>
          </a:prstGeom>
          <a:noFill/>
          <a:ln>
            <a:noFill/>
          </a:ln>
        </p:spPr>
        <p:txBody>
          <a:bodyPr anchorCtr="0" anchor="t" bIns="91425" lIns="91425" rIns="91425" wrap="square" tIns="91425">
            <a:noAutofit/>
          </a:bodyPr>
          <a:lstStyle/>
          <a:p>
            <a:pPr indent="457200" lvl="0">
              <a:spcBef>
                <a:spcPts val="0"/>
              </a:spcBef>
              <a:buNone/>
            </a:pPr>
            <a:r>
              <a:rPr lang="en"/>
              <a:t>Simpler Conceptual Architecture 		   VS.			Simpler Concrete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667625" y="552075"/>
            <a:ext cx="7688700" cy="5352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7" name="Shape 157"/>
          <p:cNvSpPr txBox="1"/>
          <p:nvPr>
            <p:ph idx="1" type="body"/>
          </p:nvPr>
        </p:nvSpPr>
        <p:spPr>
          <a:xfrm>
            <a:off x="729450" y="1322975"/>
            <a:ext cx="7688700" cy="30171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8" name="Shape 15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59" name="Shape 159"/>
          <p:cNvPicPr preferRelativeResize="0"/>
          <p:nvPr/>
        </p:nvPicPr>
        <p:blipFill>
          <a:blip r:embed="rId3">
            <a:alphaModFix/>
          </a:blip>
          <a:stretch>
            <a:fillRect/>
          </a:stretch>
        </p:blipFill>
        <p:spPr>
          <a:xfrm>
            <a:off x="210200" y="162348"/>
            <a:ext cx="8418150" cy="4674726"/>
          </a:xfrm>
          <a:prstGeom prst="rect">
            <a:avLst/>
          </a:prstGeom>
          <a:noFill/>
          <a:ln>
            <a:noFill/>
          </a:ln>
        </p:spPr>
      </p:pic>
      <p:pic>
        <p:nvPicPr>
          <p:cNvPr id="160" name="Shape 160"/>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161" name="Shape 161"/>
          <p:cNvSpPr/>
          <p:nvPr/>
        </p:nvSpPr>
        <p:spPr>
          <a:xfrm>
            <a:off x="7513675" y="240500"/>
            <a:ext cx="738600" cy="1197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727650" y="576800"/>
            <a:ext cx="7688700" cy="535200"/>
          </a:xfrm>
          <a:prstGeom prst="rect">
            <a:avLst/>
          </a:prstGeom>
        </p:spPr>
        <p:txBody>
          <a:bodyPr anchorCtr="0" anchor="t" bIns="91425" lIns="91425" rIns="91425" wrap="square" tIns="91425">
            <a:noAutofit/>
          </a:bodyPr>
          <a:lstStyle/>
          <a:p>
            <a:pPr lvl="0" rtl="0">
              <a:spcBef>
                <a:spcPts val="0"/>
              </a:spcBef>
              <a:buNone/>
            </a:pPr>
            <a:r>
              <a:rPr lang="en"/>
              <a:t>Query Processor Conceptual</a:t>
            </a:r>
            <a:r>
              <a:rPr lang="en"/>
              <a:t> Architecture</a:t>
            </a:r>
          </a:p>
          <a:p>
            <a:pPr lvl="0" rtl="0">
              <a:spcBef>
                <a:spcPts val="0"/>
              </a:spcBef>
              <a:buNone/>
            </a:pPr>
            <a:r>
              <a:t/>
            </a:r>
            <a:endParaRPr/>
          </a:p>
        </p:txBody>
      </p:sp>
      <p:sp>
        <p:nvSpPr>
          <p:cNvPr id="167" name="Shape 167"/>
          <p:cNvSpPr txBox="1"/>
          <p:nvPr>
            <p:ph idx="1" type="body"/>
          </p:nvPr>
        </p:nvSpPr>
        <p:spPr>
          <a:xfrm>
            <a:off x="729450" y="1398925"/>
            <a:ext cx="7688700" cy="29412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68" name="Shape 16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69" name="Shape 169"/>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70" name="Shape 170"/>
          <p:cNvSpPr/>
          <p:nvPr/>
        </p:nvSpPr>
        <p:spPr>
          <a:xfrm>
            <a:off x="7513675" y="408025"/>
            <a:ext cx="1571400" cy="1689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71" name="Shape 171"/>
          <p:cNvPicPr preferRelativeResize="0"/>
          <p:nvPr/>
        </p:nvPicPr>
        <p:blipFill>
          <a:blip r:embed="rId4">
            <a:alphaModFix/>
          </a:blip>
          <a:stretch>
            <a:fillRect/>
          </a:stretch>
        </p:blipFill>
        <p:spPr>
          <a:xfrm>
            <a:off x="729450" y="1398925"/>
            <a:ext cx="7688700" cy="21624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