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E357AF6-04D7-41C0-A49F-3661108A3628}">
  <a:tblStyle styleId="{BE357AF6-04D7-41C0-A49F-3661108A3628}"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60000"/>
              </a:lnSpc>
              <a:spcBef>
                <a:spcPts val="0"/>
              </a:spcBef>
              <a:buNone/>
            </a:pPr>
            <a:r>
              <a:rPr lang="en" sz="1000">
                <a:solidFill>
                  <a:srgbClr val="656E79"/>
                </a:solidFill>
                <a:latin typeface="Roboto"/>
                <a:ea typeface="Roboto"/>
                <a:cs typeface="Roboto"/>
                <a:sym typeface="Roboto"/>
              </a:rPr>
              <a:t>Our plans for testing include comparing the functional and non-functional test coverage between the existence and non-existence of the new feature. This will allow us to verify and account for the performance due to impact of interactions between the enhancement with other features. Utilizing RQG (random query generator) to perform concurrency tests and generating large number of SQL queries.</a:t>
            </a:r>
          </a:p>
          <a:p>
            <a:pPr lvl="0" rtl="0">
              <a:lnSpc>
                <a:spcPct val="160000"/>
              </a:lnSpc>
              <a:spcBef>
                <a:spcPts val="0"/>
              </a:spcBef>
              <a:buNone/>
            </a:pPr>
            <a:r>
              <a:t/>
            </a:r>
            <a:endParaRPr sz="1000">
              <a:solidFill>
                <a:srgbClr val="656E79"/>
              </a:solidFill>
              <a:latin typeface="Roboto"/>
              <a:ea typeface="Roboto"/>
              <a:cs typeface="Roboto"/>
              <a:sym typeface="Roboto"/>
            </a:endParaRPr>
          </a:p>
          <a:p>
            <a:pPr indent="-292100" lvl="0" marL="457200" rtl="0">
              <a:lnSpc>
                <a:spcPct val="160000"/>
              </a:lnSpc>
              <a:spcBef>
                <a:spcPts val="0"/>
              </a:spcBef>
              <a:buClr>
                <a:srgbClr val="656E79"/>
              </a:buClr>
              <a:buSzPts val="1000"/>
              <a:buFont typeface="Roboto"/>
              <a:buChar char="●"/>
            </a:pPr>
            <a:r>
              <a:rPr lang="en" sz="1000">
                <a:solidFill>
                  <a:srgbClr val="656E79"/>
                </a:solidFill>
                <a:latin typeface="Roboto"/>
                <a:ea typeface="Roboto"/>
                <a:cs typeface="Roboto"/>
                <a:sym typeface="Roboto"/>
              </a:rPr>
              <a:t>Functional requirements: describe the behavior/execution of the software system</a:t>
            </a:r>
          </a:p>
          <a:p>
            <a:pPr indent="-292100" lvl="0" marL="457200" rtl="0">
              <a:lnSpc>
                <a:spcPct val="160000"/>
              </a:lnSpc>
              <a:spcBef>
                <a:spcPts val="0"/>
              </a:spcBef>
              <a:buClr>
                <a:srgbClr val="656E79"/>
              </a:buClr>
              <a:buSzPts val="1000"/>
              <a:buFont typeface="Roboto"/>
              <a:buChar char="●"/>
            </a:pPr>
            <a:r>
              <a:rPr lang="en" sz="1000">
                <a:solidFill>
                  <a:srgbClr val="656E79"/>
                </a:solidFill>
                <a:latin typeface="Roboto"/>
                <a:ea typeface="Roboto"/>
                <a:cs typeface="Roboto"/>
                <a:sym typeface="Roboto"/>
              </a:rPr>
              <a:t>Nonfunctional requirements: describe performance or usability of the software system</a:t>
            </a:r>
          </a:p>
          <a:p>
            <a:pPr indent="-292100" lvl="0" marL="457200" rtl="0">
              <a:lnSpc>
                <a:spcPct val="160000"/>
              </a:lnSpc>
              <a:spcBef>
                <a:spcPts val="0"/>
              </a:spcBef>
              <a:buClr>
                <a:srgbClr val="656E79"/>
              </a:buClr>
              <a:buSzPts val="1000"/>
              <a:buFont typeface="Roboto"/>
              <a:buChar char="●"/>
            </a:pPr>
            <a:r>
              <a:rPr lang="en" sz="1000">
                <a:solidFill>
                  <a:srgbClr val="656E79"/>
                </a:solidFill>
                <a:latin typeface="Roboto"/>
                <a:ea typeface="Roboto"/>
                <a:cs typeface="Roboto"/>
                <a:sym typeface="Roboto"/>
              </a:rPr>
              <a:t>RQG is currently used by QA’s in Oracle working with MySQL</a:t>
            </a:r>
          </a:p>
          <a:p>
            <a:pPr lvl="0">
              <a:spcBef>
                <a:spcPts val="0"/>
              </a:spcBef>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Today we’ll first start off with a brief introduction, followed by describing to you, the proposed enhancement chosen by the team. We will present a couple of approaches to realize this new feature, outlining the advantages and disadvantages of each approach, and the rationale behind choosing a particular </a:t>
            </a:r>
            <a:r>
              <a:rPr lang="en"/>
              <a:t>approach</a:t>
            </a:r>
            <a:r>
              <a:rPr lang="en"/>
              <a:t> to implement this new feature. Next we take a look at subsystems that could be potentially impacted because of this new feature followed by plans for testing the impact of interactions between this new feature and others. We then will cover the architectural changes due to this new feature, followed by risks and limitations. Finally a short conclusion and lessons learned will be presented.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maximum number of tables that can be referenced in a single join is 61. This includes a join handled by merging derived tables (subqueries) and views in the FROM clause into the outer query block</a:t>
            </a:r>
          </a:p>
          <a:p>
            <a:pPr lvl="0" rtl="0">
              <a:lnSpc>
                <a:spcPct val="115000"/>
              </a:lnSpc>
              <a:spcBef>
                <a:spcPts val="0"/>
              </a:spcBef>
              <a:buNone/>
            </a:pPr>
            <a:r>
              <a:rPr lang="en" sz="1150">
                <a:solidFill>
                  <a:srgbClr val="373A3C"/>
                </a:solidFill>
                <a:highlight>
                  <a:srgbClr val="FFFFFF"/>
                </a:highlight>
              </a:rPr>
              <a:t>once MySQL runs into the interval range it will not use any further index parts. If you have </a:t>
            </a:r>
            <a:r>
              <a:rPr b="1" lang="en" sz="1150">
                <a:solidFill>
                  <a:srgbClr val="373A3C"/>
                </a:solidFill>
                <a:highlight>
                  <a:srgbClr val="FFFFFF"/>
                </a:highlight>
              </a:rPr>
              <a:t>A BETWEEN 5 AND 10 AND B=5</a:t>
            </a:r>
            <a:r>
              <a:rPr lang="en" sz="1150">
                <a:solidFill>
                  <a:srgbClr val="373A3C"/>
                </a:solidFill>
                <a:highlight>
                  <a:srgbClr val="FFFFFF"/>
                </a:highlight>
              </a:rPr>
              <a:t> for the same index MySQL will use the index… but it will only use </a:t>
            </a:r>
            <a:r>
              <a:rPr b="1" lang="en" sz="1150">
                <a:solidFill>
                  <a:srgbClr val="373A3C"/>
                </a:solidFill>
                <a:highlight>
                  <a:srgbClr val="FFFFFF"/>
                </a:highlight>
              </a:rPr>
              <a:t>A</a:t>
            </a:r>
            <a:r>
              <a:rPr lang="en" sz="1150">
                <a:solidFill>
                  <a:srgbClr val="373A3C"/>
                </a:solidFill>
                <a:highlight>
                  <a:srgbClr val="FFFFFF"/>
                </a:highlight>
              </a:rPr>
              <a:t> prefix for row lookups and scan whole </a:t>
            </a:r>
            <a:r>
              <a:rPr b="1" lang="en" sz="1150">
                <a:solidFill>
                  <a:srgbClr val="373A3C"/>
                </a:solidFill>
                <a:highlight>
                  <a:srgbClr val="FFFFFF"/>
                </a:highlight>
              </a:rPr>
              <a:t>A BETWEEN 5 AND 10</a:t>
            </a:r>
            <a:r>
              <a:rPr lang="en" sz="1150">
                <a:solidFill>
                  <a:srgbClr val="373A3C"/>
                </a:solidFill>
                <a:highlight>
                  <a:srgbClr val="FFFFFF"/>
                </a:highlight>
              </a:rPr>
              <a:t> range.</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150">
                <a:highlight>
                  <a:srgbClr val="FFFFFF"/>
                </a:highlight>
              </a:rPr>
              <a:t>So our team chose to enhance MySQL by introducing Range Types on columns within a table. This feature allows users to set a defined range for each column on a table being created. This simple feature provides the solution to avoid having a table using multiple columns to define start and end values of a range interval, thereby reducing the number of columns in a 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jpg"/><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gif"/><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sql-workbench.net/dbms_comparison.html" TargetMode="External"/><Relationship Id="rId4" Type="http://schemas.openxmlformats.org/officeDocument/2006/relationships/image" Target="../media/image1.jp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423900" y="1323300"/>
            <a:ext cx="8296200" cy="1659600"/>
          </a:xfrm>
          <a:prstGeom prst="rect">
            <a:avLst/>
          </a:prstGeom>
        </p:spPr>
        <p:txBody>
          <a:bodyPr anchorCtr="0" anchor="t" bIns="91425" lIns="91425" rIns="91425" wrap="square" tIns="91425">
            <a:noAutofit/>
          </a:bodyPr>
          <a:lstStyle/>
          <a:p>
            <a:pPr lvl="0" rtl="0" algn="ctr">
              <a:spcBef>
                <a:spcPts val="0"/>
              </a:spcBef>
              <a:buNone/>
            </a:pPr>
            <a:r>
              <a:rPr lang="en"/>
              <a:t>MySQL Enhancement Proposal:</a:t>
            </a:r>
          </a:p>
          <a:p>
            <a:pPr lvl="0" algn="ctr">
              <a:spcBef>
                <a:spcPts val="0"/>
              </a:spcBef>
              <a:buNone/>
            </a:pPr>
            <a:r>
              <a:rPr lang="en"/>
              <a:t>Range Type</a:t>
            </a:r>
          </a:p>
        </p:txBody>
      </p:sp>
      <p:sp>
        <p:nvSpPr>
          <p:cNvPr id="87" name="Shape 87"/>
          <p:cNvSpPr txBox="1"/>
          <p:nvPr>
            <p:ph idx="1" type="subTitle"/>
          </p:nvPr>
        </p:nvSpPr>
        <p:spPr>
          <a:xfrm>
            <a:off x="2887650" y="3749150"/>
            <a:ext cx="33717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Davood Anbarnam</a:t>
            </a:r>
          </a:p>
          <a:p>
            <a:pPr lvl="0" rtl="0" algn="ctr">
              <a:lnSpc>
                <a:spcPct val="150000"/>
              </a:lnSpc>
              <a:spcBef>
                <a:spcPts val="0"/>
              </a:spcBef>
              <a:buNone/>
            </a:pPr>
            <a:r>
              <a:rPr lang="en" sz="1800">
                <a:solidFill>
                  <a:srgbClr val="000000"/>
                </a:solidFill>
                <a:latin typeface="Arial"/>
                <a:ea typeface="Arial"/>
                <a:cs typeface="Arial"/>
                <a:sym typeface="Arial"/>
              </a:rPr>
              <a:t>Ayman Abualsunun</a:t>
            </a:r>
          </a:p>
          <a:p>
            <a:pPr lvl="0" rtl="0" algn="ctr">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r>
              <a:t/>
            </a:r>
            <a:endParaRPr sz="1800"/>
          </a:p>
        </p:txBody>
      </p:sp>
      <p:sp>
        <p:nvSpPr>
          <p:cNvPr id="88" name="Shape 88"/>
          <p:cNvSpPr txBox="1"/>
          <p:nvPr>
            <p:ph idx="1" type="subTitle"/>
          </p:nvPr>
        </p:nvSpPr>
        <p:spPr>
          <a:xfrm>
            <a:off x="393550" y="3749150"/>
            <a:ext cx="28599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Varsha Ragavendran</a:t>
            </a:r>
          </a:p>
          <a:p>
            <a:pPr lvl="0" rtl="0" algn="ctr">
              <a:lnSpc>
                <a:spcPct val="150000"/>
              </a:lnSpc>
              <a:spcBef>
                <a:spcPts val="0"/>
              </a:spcBef>
              <a:buNone/>
            </a:pPr>
            <a:r>
              <a:rPr lang="en" sz="1800">
                <a:solidFill>
                  <a:srgbClr val="000000"/>
                </a:solidFill>
                <a:latin typeface="Arial"/>
                <a:ea typeface="Arial"/>
                <a:cs typeface="Arial"/>
                <a:sym typeface="Arial"/>
              </a:rPr>
              <a:t>Nisha Sharma</a:t>
            </a:r>
          </a:p>
          <a:p>
            <a:pPr lvl="0" rtl="0" algn="l">
              <a:lnSpc>
                <a:spcPct val="150000"/>
              </a:lnSpc>
              <a:spcBef>
                <a:spcPts val="0"/>
              </a:spcBef>
              <a:buNone/>
            </a:pPr>
            <a:r>
              <a:t/>
            </a:r>
            <a:endParaRPr sz="1800"/>
          </a:p>
          <a:p>
            <a:pPr lvl="0" rtl="0" algn="ctr">
              <a:spcBef>
                <a:spcPts val="0"/>
              </a:spcBef>
              <a:buNone/>
            </a:pPr>
            <a:r>
              <a:t/>
            </a:r>
            <a:endParaRPr sz="1800"/>
          </a:p>
        </p:txBody>
      </p:sp>
      <p:sp>
        <p:nvSpPr>
          <p:cNvPr id="89" name="Shape 89"/>
          <p:cNvSpPr txBox="1"/>
          <p:nvPr>
            <p:ph idx="1" type="subTitle"/>
          </p:nvPr>
        </p:nvSpPr>
        <p:spPr>
          <a:xfrm>
            <a:off x="6259350" y="3749150"/>
            <a:ext cx="18630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Glib Sitiugin</a:t>
            </a:r>
          </a:p>
          <a:p>
            <a:pPr lvl="0" rtl="0" algn="ctr">
              <a:lnSpc>
                <a:spcPct val="150000"/>
              </a:lnSpc>
              <a:spcBef>
                <a:spcPts val="0"/>
              </a:spcBef>
              <a:buNone/>
            </a:pPr>
            <a:r>
              <a:rPr lang="en" sz="1800">
                <a:solidFill>
                  <a:srgbClr val="000000"/>
                </a:solidFill>
                <a:latin typeface="Arial"/>
                <a:ea typeface="Arial"/>
                <a:cs typeface="Arial"/>
                <a:sym typeface="Arial"/>
              </a:rPr>
              <a:t>Kevin Arindaeng</a:t>
            </a:r>
          </a:p>
          <a:p>
            <a:pPr lvl="0" rtl="0" algn="ctr">
              <a:spcBef>
                <a:spcPts val="0"/>
              </a:spcBef>
              <a:buNone/>
            </a:pPr>
            <a:r>
              <a:t/>
            </a:r>
            <a:endParaRPr sz="1800"/>
          </a:p>
        </p:txBody>
      </p:sp>
      <p:sp>
        <p:nvSpPr>
          <p:cNvPr id="90" name="Shape 90"/>
          <p:cNvSpPr txBox="1"/>
          <p:nvPr>
            <p:ph idx="1" type="subTitle"/>
          </p:nvPr>
        </p:nvSpPr>
        <p:spPr>
          <a:xfrm>
            <a:off x="1656300" y="2663200"/>
            <a:ext cx="5831400" cy="694500"/>
          </a:xfrm>
          <a:prstGeom prst="rect">
            <a:avLst/>
          </a:prstGeom>
        </p:spPr>
        <p:txBody>
          <a:bodyPr anchorCtr="0" anchor="t" bIns="91425" lIns="91425" rIns="91425" wrap="square" tIns="91425">
            <a:noAutofit/>
          </a:bodyPr>
          <a:lstStyle/>
          <a:p>
            <a:pPr lvl="0" rtl="0" algn="ctr">
              <a:spcBef>
                <a:spcPts val="0"/>
              </a:spcBef>
              <a:buNone/>
            </a:pPr>
            <a:r>
              <a:t/>
            </a:r>
            <a:endParaRPr b="1" sz="1800">
              <a:solidFill>
                <a:srgbClr val="000000"/>
              </a:solidFill>
              <a:latin typeface="Arial"/>
              <a:ea typeface="Arial"/>
              <a:cs typeface="Arial"/>
              <a:sym typeface="Arial"/>
            </a:endParaRPr>
          </a:p>
          <a:p>
            <a:pPr lvl="0" rtl="0" algn="ctr">
              <a:spcBef>
                <a:spcPts val="0"/>
              </a:spcBef>
              <a:buNone/>
            </a:pPr>
            <a:r>
              <a:rPr b="1" lang="en" sz="1800">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9450" y="626275"/>
            <a:ext cx="7688700" cy="535200"/>
          </a:xfrm>
          <a:prstGeom prst="rect">
            <a:avLst/>
          </a:prstGeom>
        </p:spPr>
        <p:txBody>
          <a:bodyPr anchorCtr="0" anchor="t" bIns="91425" lIns="91425" rIns="91425" wrap="square" tIns="91425">
            <a:noAutofit/>
          </a:bodyPr>
          <a:lstStyle/>
          <a:p>
            <a:pPr lvl="0">
              <a:spcBef>
                <a:spcPts val="0"/>
              </a:spcBef>
              <a:buNone/>
            </a:pPr>
            <a:r>
              <a:rPr lang="en"/>
              <a:t>Stakeholders </a:t>
            </a:r>
          </a:p>
        </p:txBody>
      </p:sp>
      <p:sp>
        <p:nvSpPr>
          <p:cNvPr id="174" name="Shape 174"/>
          <p:cNvSpPr txBox="1"/>
          <p:nvPr>
            <p:ph idx="1" type="body"/>
          </p:nvPr>
        </p:nvSpPr>
        <p:spPr>
          <a:xfrm>
            <a:off x="729450" y="1335325"/>
            <a:ext cx="7688700" cy="30048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End-User</a:t>
            </a:r>
          </a:p>
          <a:p>
            <a:pPr indent="-381000" lvl="0" marL="457200" rtl="0">
              <a:spcBef>
                <a:spcPts val="0"/>
              </a:spcBef>
              <a:spcAft>
                <a:spcPts val="0"/>
              </a:spcAft>
              <a:buSzPts val="2400"/>
              <a:buChar char="●"/>
            </a:pPr>
            <a:r>
              <a:rPr lang="en" sz="2400"/>
              <a:t>ORACLE</a:t>
            </a:r>
          </a:p>
          <a:p>
            <a:pPr indent="-381000" lvl="0" marL="457200" rtl="0">
              <a:spcBef>
                <a:spcPts val="0"/>
              </a:spcBef>
              <a:spcAft>
                <a:spcPts val="0"/>
              </a:spcAft>
              <a:buSzPts val="2400"/>
              <a:buChar char="●"/>
            </a:pPr>
            <a:r>
              <a:rPr lang="en" sz="2400"/>
              <a:t>Competitors ( DB2, Amazon RDS)</a:t>
            </a:r>
          </a:p>
          <a:p>
            <a:pPr indent="-381000" lvl="0" marL="457200">
              <a:spcBef>
                <a:spcPts val="0"/>
              </a:spcBef>
              <a:buSzPts val="2400"/>
              <a:buChar char="●"/>
            </a:pPr>
            <a:r>
              <a:rPr lang="en" sz="2400"/>
              <a:t>Us</a:t>
            </a:r>
          </a:p>
        </p:txBody>
      </p:sp>
      <p:sp>
        <p:nvSpPr>
          <p:cNvPr id="175" name="Shape 17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76" name="Shape 176"/>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77" name="Shape 177"/>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624000"/>
            <a:ext cx="7688700" cy="535200"/>
          </a:xfrm>
          <a:prstGeom prst="rect">
            <a:avLst/>
          </a:prstGeom>
        </p:spPr>
        <p:txBody>
          <a:bodyPr anchorCtr="0" anchor="t" bIns="91425" lIns="91425" rIns="91425" wrap="square" tIns="91425">
            <a:noAutofit/>
          </a:bodyPr>
          <a:lstStyle/>
          <a:p>
            <a:pPr lvl="0">
              <a:spcBef>
                <a:spcPts val="0"/>
              </a:spcBef>
              <a:buNone/>
            </a:pPr>
            <a:r>
              <a:rPr lang="en"/>
              <a:t>First Approach: Tuples</a:t>
            </a:r>
          </a:p>
          <a:p>
            <a:pPr lvl="0">
              <a:spcBef>
                <a:spcPts val="0"/>
              </a:spcBef>
              <a:buNone/>
            </a:pPr>
            <a:r>
              <a:rPr lang="en"/>
              <a:t>	</a:t>
            </a:r>
          </a:p>
        </p:txBody>
      </p:sp>
      <p:sp>
        <p:nvSpPr>
          <p:cNvPr id="183" name="Shape 183"/>
          <p:cNvSpPr txBox="1"/>
          <p:nvPr>
            <p:ph idx="1" type="body"/>
          </p:nvPr>
        </p:nvSpPr>
        <p:spPr>
          <a:xfrm>
            <a:off x="2305000" y="1817525"/>
            <a:ext cx="5155800" cy="1014000"/>
          </a:xfrm>
          <a:prstGeom prst="rect">
            <a:avLst/>
          </a:prstGeom>
        </p:spPr>
        <p:txBody>
          <a:bodyPr anchorCtr="0" anchor="t" bIns="91425" lIns="91425" rIns="91425" wrap="square" tIns="91425">
            <a:noAutofit/>
          </a:bodyPr>
          <a:lstStyle/>
          <a:p>
            <a:pPr lvl="0" rtl="0">
              <a:spcBef>
                <a:spcPts val="0"/>
              </a:spcBef>
              <a:buNone/>
            </a:pPr>
            <a:r>
              <a:rPr lang="en" sz="2400"/>
              <a:t>{ id1 </a:t>
            </a:r>
            <a:r>
              <a:rPr lang="en" sz="2400">
                <a:solidFill>
                  <a:srgbClr val="222222"/>
                </a:solidFill>
                <a:highlight>
                  <a:srgbClr val="F9F9F9"/>
                </a:highlight>
              </a:rPr>
              <a:t>↦ e1, id2 ↦ e2, id3 ↦ e3, ... }</a:t>
            </a:r>
          </a:p>
        </p:txBody>
      </p:sp>
      <p:sp>
        <p:nvSpPr>
          <p:cNvPr id="184" name="Shape 18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85" name="Shape 185"/>
          <p:cNvSpPr txBox="1"/>
          <p:nvPr/>
        </p:nvSpPr>
        <p:spPr>
          <a:xfrm>
            <a:off x="741850" y="2967400"/>
            <a:ext cx="7688700" cy="16074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Lato"/>
                <a:ea typeface="Lato"/>
                <a:cs typeface="Lato"/>
                <a:sym typeface="Lato"/>
              </a:rPr>
              <a:t>ei </a:t>
            </a:r>
            <a:r>
              <a:rPr lang="en" sz="1800">
                <a:solidFill>
                  <a:srgbClr val="222222"/>
                </a:solidFill>
                <a:latin typeface="Lato"/>
                <a:ea typeface="Lato"/>
                <a:cs typeface="Lato"/>
                <a:sym typeface="Lato"/>
              </a:rPr>
              <a:t>≜ ith element of range</a:t>
            </a:r>
          </a:p>
          <a:p>
            <a:pPr lvl="0">
              <a:spcBef>
                <a:spcPts val="0"/>
              </a:spcBef>
              <a:buNone/>
            </a:pPr>
            <a:r>
              <a:t/>
            </a:r>
            <a:endParaRPr sz="1800">
              <a:latin typeface="Lato"/>
              <a:ea typeface="Lato"/>
              <a:cs typeface="Lato"/>
              <a:sym typeface="Lato"/>
            </a:endParaRPr>
          </a:p>
          <a:p>
            <a:pPr indent="-342900" lvl="0" marL="457200">
              <a:spcBef>
                <a:spcPts val="0"/>
              </a:spcBef>
              <a:buSzPts val="1800"/>
              <a:buFont typeface="Lato"/>
              <a:buChar char="●"/>
            </a:pPr>
            <a:r>
              <a:rPr lang="en" sz="1800">
                <a:latin typeface="Lato"/>
                <a:ea typeface="Lato"/>
                <a:cs typeface="Lato"/>
                <a:sym typeface="Lato"/>
              </a:rPr>
              <a:t>Id is generated, i.e. user does not provide one</a:t>
            </a:r>
          </a:p>
        </p:txBody>
      </p:sp>
      <p:pic>
        <p:nvPicPr>
          <p:cNvPr id="186" name="Shape 186"/>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87" name="Shape 187"/>
          <p:cNvSpPr/>
          <p:nvPr/>
        </p:nvSpPr>
        <p:spPr>
          <a:xfrm>
            <a:off x="7022450" y="30370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29450" y="609200"/>
            <a:ext cx="7688700" cy="535200"/>
          </a:xfrm>
          <a:prstGeom prst="rect">
            <a:avLst/>
          </a:prstGeom>
        </p:spPr>
        <p:txBody>
          <a:bodyPr anchorCtr="0" anchor="t" bIns="91425" lIns="91425" rIns="91425" wrap="square" tIns="91425">
            <a:noAutofit/>
          </a:bodyPr>
          <a:lstStyle/>
          <a:p>
            <a:pPr lvl="0">
              <a:spcBef>
                <a:spcPts val="0"/>
              </a:spcBef>
              <a:buNone/>
            </a:pPr>
            <a:r>
              <a:rPr lang="en"/>
              <a:t>Second Approach : Hybrid</a:t>
            </a:r>
          </a:p>
        </p:txBody>
      </p:sp>
      <p:sp>
        <p:nvSpPr>
          <p:cNvPr id="193" name="Shape 193"/>
          <p:cNvSpPr txBox="1"/>
          <p:nvPr>
            <p:ph idx="1" type="body"/>
          </p:nvPr>
        </p:nvSpPr>
        <p:spPr>
          <a:xfrm>
            <a:off x="1854625" y="1508425"/>
            <a:ext cx="5625600" cy="2670600"/>
          </a:xfrm>
          <a:prstGeom prst="rect">
            <a:avLst/>
          </a:prstGeom>
        </p:spPr>
        <p:txBody>
          <a:bodyPr anchorCtr="0" anchor="t" bIns="91425" lIns="91425" rIns="91425" wrap="square" tIns="91425">
            <a:noAutofit/>
          </a:bodyPr>
          <a:lstStyle/>
          <a:p>
            <a:pPr lvl="0" algn="ctr">
              <a:spcBef>
                <a:spcPts val="0"/>
              </a:spcBef>
              <a:buNone/>
            </a:pPr>
            <a:r>
              <a:t/>
            </a:r>
            <a:endParaRPr/>
          </a:p>
          <a:p>
            <a:pPr lvl="0" rtl="0" algn="ctr">
              <a:spcBef>
                <a:spcPts val="0"/>
              </a:spcBef>
              <a:buNone/>
            </a:pPr>
            <a:r>
              <a:rPr lang="en" sz="2400"/>
              <a:t>[a, b] </a:t>
            </a:r>
            <a:r>
              <a:rPr lang="en" sz="2400">
                <a:solidFill>
                  <a:srgbClr val="222222"/>
                </a:solidFill>
              </a:rPr>
              <a:t>≜ { x |  a &lt;= x &lt;= b}</a:t>
            </a:r>
          </a:p>
          <a:p>
            <a:pPr lvl="0" rtl="0" algn="ctr">
              <a:spcBef>
                <a:spcPts val="0"/>
              </a:spcBef>
              <a:buNone/>
            </a:pPr>
            <a:r>
              <a:rPr lang="en" sz="2400">
                <a:solidFill>
                  <a:srgbClr val="222222"/>
                </a:solidFill>
              </a:rPr>
              <a:t>OR</a:t>
            </a:r>
          </a:p>
          <a:p>
            <a:pPr lvl="0" rtl="0" algn="ctr">
              <a:lnSpc>
                <a:spcPct val="100000"/>
              </a:lnSpc>
              <a:spcBef>
                <a:spcPts val="0"/>
              </a:spcBef>
              <a:spcAft>
                <a:spcPts val="0"/>
              </a:spcAft>
              <a:buNone/>
            </a:pPr>
            <a:r>
              <a:rPr lang="en" sz="2400">
                <a:solidFill>
                  <a:srgbClr val="000000"/>
                </a:solidFill>
                <a:latin typeface="Arial"/>
                <a:ea typeface="Arial"/>
                <a:cs typeface="Arial"/>
                <a:sym typeface="Arial"/>
              </a:rPr>
              <a:t>{ id1 </a:t>
            </a:r>
            <a:r>
              <a:rPr lang="en" sz="2400">
                <a:solidFill>
                  <a:srgbClr val="222222"/>
                </a:solidFill>
                <a:highlight>
                  <a:srgbClr val="F9F9F9"/>
                </a:highlight>
                <a:latin typeface="Arial"/>
                <a:ea typeface="Arial"/>
                <a:cs typeface="Arial"/>
                <a:sym typeface="Arial"/>
              </a:rPr>
              <a:t>↦ e1, id2 ↦ e2, id3 ↦ e3, ... }</a:t>
            </a:r>
          </a:p>
          <a:p>
            <a:pPr lvl="0" algn="ctr">
              <a:spcBef>
                <a:spcPts val="0"/>
              </a:spcBef>
              <a:buNone/>
            </a:pPr>
            <a:r>
              <a:t/>
            </a:r>
            <a:endParaRPr sz="2400">
              <a:solidFill>
                <a:srgbClr val="222222"/>
              </a:solidFill>
            </a:endParaRPr>
          </a:p>
        </p:txBody>
      </p:sp>
      <p:sp>
        <p:nvSpPr>
          <p:cNvPr id="194" name="Shape 19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95" name="Shape 195"/>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96" name="Shape 196"/>
          <p:cNvSpPr/>
          <p:nvPr/>
        </p:nvSpPr>
        <p:spPr>
          <a:xfrm>
            <a:off x="7022450" y="30370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9450" y="579650"/>
            <a:ext cx="7688700" cy="535200"/>
          </a:xfrm>
          <a:prstGeom prst="rect">
            <a:avLst/>
          </a:prstGeom>
        </p:spPr>
        <p:txBody>
          <a:bodyPr anchorCtr="0" anchor="t" bIns="91425" lIns="91425" rIns="91425" wrap="square" tIns="91425">
            <a:noAutofit/>
          </a:bodyPr>
          <a:lstStyle/>
          <a:p>
            <a:pPr lvl="0">
              <a:spcBef>
                <a:spcPts val="0"/>
              </a:spcBef>
              <a:buNone/>
            </a:pPr>
            <a:r>
              <a:rPr lang="en"/>
              <a:t>Comparing the Approaches</a:t>
            </a:r>
          </a:p>
        </p:txBody>
      </p:sp>
      <p:sp>
        <p:nvSpPr>
          <p:cNvPr id="202" name="Shape 202"/>
          <p:cNvSpPr txBox="1"/>
          <p:nvPr>
            <p:ph idx="1" type="body"/>
          </p:nvPr>
        </p:nvSpPr>
        <p:spPr>
          <a:xfrm>
            <a:off x="729450" y="1471350"/>
            <a:ext cx="5304300" cy="32148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Approach 1 - Tuples</a:t>
            </a:r>
          </a:p>
          <a:p>
            <a:pPr indent="-342900" lvl="1" marL="914400" rtl="0">
              <a:spcBef>
                <a:spcPts val="0"/>
              </a:spcBef>
              <a:spcAft>
                <a:spcPts val="0"/>
              </a:spcAft>
              <a:buSzPts val="1800"/>
              <a:buChar char="+"/>
            </a:pPr>
            <a:r>
              <a:rPr lang="en" sz="1800"/>
              <a:t>General model </a:t>
            </a:r>
          </a:p>
          <a:p>
            <a:pPr indent="-342900" lvl="1" marL="914400" rtl="0">
              <a:spcBef>
                <a:spcPts val="0"/>
              </a:spcBef>
              <a:spcAft>
                <a:spcPts val="0"/>
              </a:spcAft>
              <a:buSzPts val="1800"/>
              <a:buChar char="+"/>
            </a:pPr>
            <a:r>
              <a:rPr lang="en" sz="1800"/>
              <a:t>Relatively Simple </a:t>
            </a:r>
          </a:p>
          <a:p>
            <a:pPr indent="-342900" lvl="1" marL="914400" rtl="0">
              <a:spcBef>
                <a:spcPts val="0"/>
              </a:spcBef>
              <a:spcAft>
                <a:spcPts val="0"/>
              </a:spcAft>
              <a:buSzPts val="1800"/>
              <a:buChar char="⁻"/>
            </a:pPr>
            <a:r>
              <a:rPr lang="en" sz="1800"/>
              <a:t>Large Ranges are an Issue (Scalability)</a:t>
            </a:r>
          </a:p>
          <a:p>
            <a:pPr indent="-342900" lvl="0" marL="457200" rtl="0">
              <a:spcBef>
                <a:spcPts val="0"/>
              </a:spcBef>
              <a:spcAft>
                <a:spcPts val="0"/>
              </a:spcAft>
              <a:buSzPts val="1800"/>
              <a:buChar char="●"/>
            </a:pPr>
            <a:r>
              <a:rPr lang="en" sz="1800"/>
              <a:t>Approach 2 - Adaptive</a:t>
            </a:r>
          </a:p>
          <a:p>
            <a:pPr indent="-342900" lvl="1" marL="914400" rtl="0">
              <a:spcBef>
                <a:spcPts val="0"/>
              </a:spcBef>
              <a:spcAft>
                <a:spcPts val="0"/>
              </a:spcAft>
              <a:buSzPts val="1800"/>
              <a:buChar char="+"/>
            </a:pPr>
            <a:r>
              <a:rPr lang="en" sz="1800"/>
              <a:t>Choice</a:t>
            </a:r>
          </a:p>
          <a:p>
            <a:pPr indent="-342900" lvl="1" marL="914400" rtl="0">
              <a:spcBef>
                <a:spcPts val="0"/>
              </a:spcBef>
              <a:spcAft>
                <a:spcPts val="0"/>
              </a:spcAft>
              <a:buSzPts val="1800"/>
              <a:buChar char="+"/>
            </a:pPr>
            <a:r>
              <a:rPr lang="en" sz="1800"/>
              <a:t>Greater Efficiency with Intervals</a:t>
            </a:r>
          </a:p>
          <a:p>
            <a:pPr indent="-342900" lvl="1" marL="914400" rtl="0">
              <a:spcBef>
                <a:spcPts val="0"/>
              </a:spcBef>
              <a:spcAft>
                <a:spcPts val="0"/>
              </a:spcAft>
              <a:buSzPts val="1800"/>
              <a:buChar char="⁻"/>
            </a:pPr>
            <a:r>
              <a:rPr lang="en" sz="1800"/>
              <a:t>More work on designer’s end</a:t>
            </a:r>
          </a:p>
          <a:p>
            <a:pPr indent="-342900" lvl="0" marL="457200" rtl="0">
              <a:spcBef>
                <a:spcPts val="0"/>
              </a:spcBef>
              <a:buSzPts val="1800"/>
              <a:buChar char="●"/>
            </a:pPr>
            <a:r>
              <a:rPr b="1" lang="en" sz="1800"/>
              <a:t>Final Choice : Approach 2</a:t>
            </a:r>
          </a:p>
          <a:p>
            <a:pPr indent="0" lvl="0" marL="457200" rtl="0">
              <a:spcBef>
                <a:spcPts val="0"/>
              </a:spcBef>
              <a:buNone/>
            </a:pPr>
            <a:r>
              <a:t/>
            </a:r>
            <a:endParaRPr sz="1800"/>
          </a:p>
        </p:txBody>
      </p:sp>
      <p:sp>
        <p:nvSpPr>
          <p:cNvPr id="203" name="Shape 20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04" name="Shape 204"/>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05" name="Shape 205"/>
          <p:cNvSpPr/>
          <p:nvPr/>
        </p:nvSpPr>
        <p:spPr>
          <a:xfrm>
            <a:off x="7022450" y="30370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29450" y="609200"/>
            <a:ext cx="7688700" cy="535200"/>
          </a:xfrm>
          <a:prstGeom prst="rect">
            <a:avLst/>
          </a:prstGeom>
        </p:spPr>
        <p:txBody>
          <a:bodyPr anchorCtr="0" anchor="t" bIns="91425" lIns="91425" rIns="91425" wrap="square" tIns="91425">
            <a:noAutofit/>
          </a:bodyPr>
          <a:lstStyle/>
          <a:p>
            <a:pPr lvl="0">
              <a:spcBef>
                <a:spcPts val="0"/>
              </a:spcBef>
              <a:buNone/>
            </a:pPr>
            <a:r>
              <a:rPr lang="en"/>
              <a:t>Impacts on subsystems</a:t>
            </a:r>
          </a:p>
        </p:txBody>
      </p:sp>
      <p:sp>
        <p:nvSpPr>
          <p:cNvPr id="211" name="Shape 21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2" name="Shape 212"/>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13" name="Shape 213"/>
          <p:cNvSpPr/>
          <p:nvPr/>
        </p:nvSpPr>
        <p:spPr>
          <a:xfrm>
            <a:off x="7022450" y="46130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14" name="Shape 214"/>
          <p:cNvPicPr preferRelativeResize="0"/>
          <p:nvPr/>
        </p:nvPicPr>
        <p:blipFill>
          <a:blip r:embed="rId4">
            <a:alphaModFix/>
          </a:blip>
          <a:stretch>
            <a:fillRect/>
          </a:stretch>
        </p:blipFill>
        <p:spPr>
          <a:xfrm>
            <a:off x="996075" y="1356225"/>
            <a:ext cx="6026424" cy="3694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29450" y="623975"/>
            <a:ext cx="7688700" cy="535200"/>
          </a:xfrm>
          <a:prstGeom prst="rect">
            <a:avLst/>
          </a:prstGeom>
        </p:spPr>
        <p:txBody>
          <a:bodyPr anchorCtr="0" anchor="t" bIns="91425" lIns="91425" rIns="91425" wrap="square" tIns="91425">
            <a:noAutofit/>
          </a:bodyPr>
          <a:lstStyle/>
          <a:p>
            <a:pPr lvl="0">
              <a:spcBef>
                <a:spcPts val="0"/>
              </a:spcBef>
              <a:buNone/>
            </a:pPr>
            <a:r>
              <a:rPr lang="en"/>
              <a:t>Plans for Testing</a:t>
            </a:r>
          </a:p>
        </p:txBody>
      </p:sp>
      <p:sp>
        <p:nvSpPr>
          <p:cNvPr id="220" name="Shape 220"/>
          <p:cNvSpPr txBox="1"/>
          <p:nvPr>
            <p:ph idx="1" type="body"/>
          </p:nvPr>
        </p:nvSpPr>
        <p:spPr>
          <a:xfrm>
            <a:off x="729450" y="1441200"/>
            <a:ext cx="7688700" cy="22611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Compare the functional and nonfunctional test coverage </a:t>
            </a:r>
          </a:p>
          <a:p>
            <a:pPr indent="-381000" lvl="1" marL="914400" rtl="0">
              <a:spcBef>
                <a:spcPts val="0"/>
              </a:spcBef>
              <a:spcAft>
                <a:spcPts val="0"/>
              </a:spcAft>
              <a:buSzPts val="2400"/>
              <a:buChar char="○"/>
            </a:pPr>
            <a:r>
              <a:rPr lang="en" sz="2400"/>
              <a:t>To account for: performance &amp; resource utilization</a:t>
            </a:r>
          </a:p>
          <a:p>
            <a:pPr indent="-381000" lvl="1" marL="914400" rtl="0">
              <a:spcBef>
                <a:spcPts val="0"/>
              </a:spcBef>
              <a:buSzPts val="2400"/>
              <a:buChar char="○"/>
            </a:pPr>
            <a:r>
              <a:rPr lang="en" sz="2400"/>
              <a:t>Utilizing: Random Query Generator</a:t>
            </a:r>
          </a:p>
        </p:txBody>
      </p:sp>
      <p:sp>
        <p:nvSpPr>
          <p:cNvPr id="221" name="Shape 22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2" name="Shape 222"/>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23" name="Shape 223"/>
          <p:cNvSpPr/>
          <p:nvPr/>
        </p:nvSpPr>
        <p:spPr>
          <a:xfrm>
            <a:off x="7022450" y="5933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29450" y="623975"/>
            <a:ext cx="7688700" cy="535200"/>
          </a:xfrm>
          <a:prstGeom prst="rect">
            <a:avLst/>
          </a:prstGeom>
        </p:spPr>
        <p:txBody>
          <a:bodyPr anchorCtr="0" anchor="t" bIns="91425" lIns="91425" rIns="91425" wrap="square" tIns="91425">
            <a:noAutofit/>
          </a:bodyPr>
          <a:lstStyle/>
          <a:p>
            <a:pPr lvl="0">
              <a:spcBef>
                <a:spcPts val="0"/>
              </a:spcBef>
              <a:buNone/>
            </a:pPr>
            <a:r>
              <a:rPr lang="en"/>
              <a:t>Effects of concurrency	</a:t>
            </a:r>
          </a:p>
        </p:txBody>
      </p:sp>
      <p:sp>
        <p:nvSpPr>
          <p:cNvPr id="229" name="Shape 229"/>
          <p:cNvSpPr txBox="1"/>
          <p:nvPr>
            <p:ph idx="1" type="body"/>
          </p:nvPr>
        </p:nvSpPr>
        <p:spPr>
          <a:xfrm>
            <a:off x="729450" y="1360100"/>
            <a:ext cx="7688700" cy="2979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No effect on concurrency control</a:t>
            </a:r>
          </a:p>
          <a:p>
            <a:pPr indent="-342900" lvl="0" marL="457200" rtl="0">
              <a:spcBef>
                <a:spcPts val="0"/>
              </a:spcBef>
              <a:spcAft>
                <a:spcPts val="0"/>
              </a:spcAft>
              <a:buSzPts val="1800"/>
              <a:buChar char="●"/>
            </a:pPr>
            <a:r>
              <a:rPr lang="en" sz="1800"/>
              <a:t>MySQL supports locks of different granularities</a:t>
            </a:r>
            <a:br>
              <a:rPr lang="en" sz="1800"/>
            </a:br>
            <a:r>
              <a:rPr lang="en" sz="1800"/>
              <a:t>- row locks</a:t>
            </a:r>
            <a:br>
              <a:rPr lang="en" sz="1800"/>
            </a:br>
            <a:r>
              <a:rPr lang="en" sz="1800"/>
              <a:t>- table locks</a:t>
            </a:r>
          </a:p>
          <a:p>
            <a:pPr indent="-342900" lvl="0" marL="457200" rtl="0">
              <a:spcBef>
                <a:spcPts val="0"/>
              </a:spcBef>
              <a:buSzPts val="1800"/>
              <a:buChar char="●"/>
            </a:pPr>
            <a:r>
              <a:rPr lang="en" sz="1800"/>
              <a:t>Locks don’t deal with individual cells</a:t>
            </a:r>
          </a:p>
        </p:txBody>
      </p:sp>
      <p:sp>
        <p:nvSpPr>
          <p:cNvPr id="230" name="Shape 2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31" name="Shape 231"/>
          <p:cNvPicPr preferRelativeResize="0"/>
          <p:nvPr/>
        </p:nvPicPr>
        <p:blipFill>
          <a:blip r:embed="rId3">
            <a:alphaModFix/>
          </a:blip>
          <a:stretch>
            <a:fillRect/>
          </a:stretch>
        </p:blipFill>
        <p:spPr>
          <a:xfrm>
            <a:off x="1421025" y="3339838"/>
            <a:ext cx="6305550" cy="1000125"/>
          </a:xfrm>
          <a:prstGeom prst="rect">
            <a:avLst/>
          </a:prstGeom>
          <a:noFill/>
          <a:ln>
            <a:noFill/>
          </a:ln>
        </p:spPr>
      </p:pic>
      <p:pic>
        <p:nvPicPr>
          <p:cNvPr id="232" name="Shape 232"/>
          <p:cNvPicPr preferRelativeResize="0"/>
          <p:nvPr/>
        </p:nvPicPr>
        <p:blipFill>
          <a:blip r:embed="rId4">
            <a:alphaModFix/>
          </a:blip>
          <a:stretch>
            <a:fillRect/>
          </a:stretch>
        </p:blipFill>
        <p:spPr>
          <a:xfrm>
            <a:off x="7022500" y="0"/>
            <a:ext cx="2121500" cy="1519125"/>
          </a:xfrm>
          <a:prstGeom prst="rect">
            <a:avLst/>
          </a:prstGeom>
          <a:noFill/>
          <a:ln>
            <a:noFill/>
          </a:ln>
        </p:spPr>
      </p:pic>
      <p:sp>
        <p:nvSpPr>
          <p:cNvPr id="233" name="Shape 233"/>
          <p:cNvSpPr/>
          <p:nvPr/>
        </p:nvSpPr>
        <p:spPr>
          <a:xfrm>
            <a:off x="7022450" y="7482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Value/Benefits of Enhancement</a:t>
            </a:r>
          </a:p>
          <a:p>
            <a:pPr lvl="0" rtl="0">
              <a:spcBef>
                <a:spcPts val="0"/>
              </a:spcBef>
              <a:buNone/>
            </a:pPr>
            <a:r>
              <a:t/>
            </a:r>
            <a:endParaRPr/>
          </a:p>
        </p:txBody>
      </p:sp>
      <p:sp>
        <p:nvSpPr>
          <p:cNvPr id="239" name="Shape 2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40" name="Shape 240"/>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Ranges are everywhere. </a:t>
            </a:r>
          </a:p>
          <a:p>
            <a:pPr indent="-381000" lvl="0" marL="457200" rtl="0">
              <a:spcBef>
                <a:spcPts val="0"/>
              </a:spcBef>
              <a:spcAft>
                <a:spcPts val="0"/>
              </a:spcAft>
              <a:buSzPts val="2400"/>
              <a:buChar char="-"/>
            </a:pPr>
            <a:r>
              <a:rPr lang="en" sz="2400"/>
              <a:t>Many use cases that require ranges of values including price, scheduling and measurement data. </a:t>
            </a:r>
          </a:p>
          <a:p>
            <a:pPr indent="-381000" lvl="0" marL="457200" rtl="0">
              <a:spcBef>
                <a:spcPts val="0"/>
              </a:spcBef>
              <a:spcAft>
                <a:spcPts val="0"/>
              </a:spcAft>
              <a:buSzPts val="2400"/>
              <a:buChar char="-"/>
            </a:pPr>
            <a:r>
              <a:rPr lang="en" sz="2400"/>
              <a:t>Implementing a range type reduces complexity of range value querying </a:t>
            </a:r>
          </a:p>
          <a:p>
            <a:pPr indent="-381000" lvl="0" marL="457200" rtl="0">
              <a:spcBef>
                <a:spcPts val="0"/>
              </a:spcBef>
              <a:spcAft>
                <a:spcPts val="0"/>
              </a:spcAft>
              <a:buSzPts val="2400"/>
              <a:buChar char="-"/>
            </a:pPr>
            <a:r>
              <a:rPr lang="en" sz="2400"/>
              <a:t>Makes searching for overlapping data within a range much easier for the programmer</a:t>
            </a:r>
          </a:p>
          <a:p>
            <a:pPr indent="-342900" lvl="0" marL="457200" marR="50800" rtl="0">
              <a:spcBef>
                <a:spcPts val="0"/>
              </a:spcBef>
              <a:spcAft>
                <a:spcPts val="1100"/>
              </a:spcAft>
              <a:buSzPts val="1800"/>
              <a:buChar char="-"/>
            </a:pPr>
            <a:r>
              <a:rPr lang="en" sz="1800">
                <a:solidFill>
                  <a:srgbClr val="101094"/>
                </a:solidFill>
                <a:highlight>
                  <a:srgbClr val="EFF0F1"/>
                </a:highlight>
                <a:latin typeface="Consolas"/>
                <a:ea typeface="Consolas"/>
                <a:cs typeface="Consolas"/>
                <a:sym typeface="Consolas"/>
              </a:rPr>
              <a:t>select</a:t>
            </a:r>
            <a:r>
              <a:rPr lang="en" sz="1800">
                <a:solidFill>
                  <a:srgbClr val="303336"/>
                </a:solidFill>
                <a:highlight>
                  <a:srgbClr val="EFF0F1"/>
                </a:highlight>
                <a:latin typeface="Consolas"/>
                <a:ea typeface="Consolas"/>
                <a:cs typeface="Consolas"/>
                <a:sym typeface="Consolas"/>
              </a:rPr>
              <a:t> </a:t>
            </a:r>
            <a:r>
              <a:rPr lang="en" sz="1800">
                <a:solidFill>
                  <a:srgbClr val="7D2727"/>
                </a:solidFill>
                <a:highlight>
                  <a:srgbClr val="EFF0F1"/>
                </a:highlight>
                <a:latin typeface="Consolas"/>
                <a:ea typeface="Consolas"/>
                <a:cs typeface="Consolas"/>
                <a:sym typeface="Consolas"/>
              </a:rPr>
              <a:t>'[2014/01/01, 2014/01/31]'</a:t>
            </a:r>
            <a:r>
              <a:rPr lang="en" sz="1800">
                <a:solidFill>
                  <a:srgbClr val="303336"/>
                </a:solidFill>
                <a:highlight>
                  <a:srgbClr val="EFF0F1"/>
                </a:highlight>
                <a:latin typeface="Consolas"/>
                <a:ea typeface="Consolas"/>
                <a:cs typeface="Consolas"/>
                <a:sym typeface="Consolas"/>
              </a:rPr>
              <a:t>::datetimerange;</a:t>
            </a:r>
          </a:p>
        </p:txBody>
      </p:sp>
      <p:pic>
        <p:nvPicPr>
          <p:cNvPr id="241" name="Shape 241"/>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42" name="Shape 242"/>
          <p:cNvSpPr/>
          <p:nvPr/>
        </p:nvSpPr>
        <p:spPr>
          <a:xfrm>
            <a:off x="7022450" y="890475"/>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19950" y="589125"/>
            <a:ext cx="7688700" cy="535200"/>
          </a:xfrm>
          <a:prstGeom prst="rect">
            <a:avLst/>
          </a:prstGeom>
        </p:spPr>
        <p:txBody>
          <a:bodyPr anchorCtr="0" anchor="t" bIns="91425" lIns="91425" rIns="91425" wrap="square" tIns="91425">
            <a:noAutofit/>
          </a:bodyPr>
          <a:lstStyle/>
          <a:p>
            <a:pPr lvl="0" rtl="0">
              <a:spcBef>
                <a:spcPts val="0"/>
              </a:spcBef>
              <a:buNone/>
            </a:pPr>
            <a:r>
              <a:rPr lang="en"/>
              <a:t>Value/Benefits of Enhancement Example</a:t>
            </a:r>
          </a:p>
          <a:p>
            <a:pPr lvl="0" rtl="0">
              <a:spcBef>
                <a:spcPts val="0"/>
              </a:spcBef>
              <a:buNone/>
            </a:pPr>
            <a:r>
              <a:t/>
            </a:r>
            <a:endParaRPr/>
          </a:p>
          <a:p>
            <a:pPr lvl="0" rtl="0">
              <a:spcBef>
                <a:spcPts val="0"/>
              </a:spcBef>
              <a:buNone/>
            </a:pPr>
            <a:r>
              <a:t/>
            </a:r>
            <a:endParaRPr/>
          </a:p>
        </p:txBody>
      </p:sp>
      <p:sp>
        <p:nvSpPr>
          <p:cNvPr id="248" name="Shape 24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49" name="Shape 249"/>
          <p:cNvSpPr txBox="1"/>
          <p:nvPr>
            <p:ph idx="1" type="body"/>
          </p:nvPr>
        </p:nvSpPr>
        <p:spPr>
          <a:xfrm>
            <a:off x="119950" y="1261050"/>
            <a:ext cx="7688700" cy="3018600"/>
          </a:xfrm>
          <a:prstGeom prst="rect">
            <a:avLst/>
          </a:prstGeom>
        </p:spPr>
        <p:txBody>
          <a:bodyPr anchorCtr="0" anchor="t" bIns="91425" lIns="91425" rIns="91425" wrap="square" tIns="91425">
            <a:noAutofit/>
          </a:bodyPr>
          <a:lstStyle/>
          <a:p>
            <a:pPr lvl="0" rtl="0">
              <a:spcBef>
                <a:spcPts val="0"/>
              </a:spcBef>
              <a:buNone/>
            </a:pPr>
            <a:r>
              <a:rPr lang="en" sz="1800"/>
              <a:t>Shopping for a Used Car within a Min/Max budget</a:t>
            </a:r>
          </a:p>
          <a:p>
            <a:pPr lvl="0" rtl="0">
              <a:spcBef>
                <a:spcPts val="0"/>
              </a:spcBef>
              <a:buNone/>
            </a:pPr>
            <a:r>
              <a:t/>
            </a:r>
            <a:endParaRPr sz="1800"/>
          </a:p>
        </p:txBody>
      </p:sp>
      <p:pic>
        <p:nvPicPr>
          <p:cNvPr id="250" name="Shape 250"/>
          <p:cNvPicPr preferRelativeResize="0"/>
          <p:nvPr/>
        </p:nvPicPr>
        <p:blipFill>
          <a:blip r:embed="rId3">
            <a:alphaModFix/>
          </a:blip>
          <a:stretch>
            <a:fillRect/>
          </a:stretch>
        </p:blipFill>
        <p:spPr>
          <a:xfrm>
            <a:off x="800500" y="1636800"/>
            <a:ext cx="2001719" cy="3506650"/>
          </a:xfrm>
          <a:prstGeom prst="rect">
            <a:avLst/>
          </a:prstGeom>
          <a:noFill/>
          <a:ln>
            <a:noFill/>
          </a:ln>
        </p:spPr>
      </p:pic>
      <p:sp>
        <p:nvSpPr>
          <p:cNvPr id="251" name="Shape 251"/>
          <p:cNvSpPr txBox="1"/>
          <p:nvPr/>
        </p:nvSpPr>
        <p:spPr>
          <a:xfrm>
            <a:off x="3167450" y="3641300"/>
            <a:ext cx="861900" cy="535200"/>
          </a:xfrm>
          <a:prstGeom prst="rect">
            <a:avLst/>
          </a:prstGeom>
          <a:noFill/>
          <a:ln>
            <a:noFill/>
          </a:ln>
        </p:spPr>
        <p:txBody>
          <a:bodyPr anchorCtr="0" anchor="t" bIns="91425" lIns="91425" rIns="91425" wrap="square" tIns="91425">
            <a:noAutofit/>
          </a:bodyPr>
          <a:lstStyle/>
          <a:p>
            <a:pPr lvl="0">
              <a:spcBef>
                <a:spcPts val="0"/>
              </a:spcBef>
              <a:buNone/>
            </a:pPr>
            <a:r>
              <a:rPr lang="en"/>
              <a:t>VS.</a:t>
            </a:r>
          </a:p>
        </p:txBody>
      </p:sp>
      <p:pic>
        <p:nvPicPr>
          <p:cNvPr id="252" name="Shape 252"/>
          <p:cNvPicPr preferRelativeResize="0"/>
          <p:nvPr/>
        </p:nvPicPr>
        <p:blipFill>
          <a:blip r:embed="rId4">
            <a:alphaModFix/>
          </a:blip>
          <a:stretch>
            <a:fillRect/>
          </a:stretch>
        </p:blipFill>
        <p:spPr>
          <a:xfrm>
            <a:off x="3872450" y="3641302"/>
            <a:ext cx="4204602" cy="750450"/>
          </a:xfrm>
          <a:prstGeom prst="rect">
            <a:avLst/>
          </a:prstGeom>
          <a:noFill/>
          <a:ln>
            <a:noFill/>
          </a:ln>
        </p:spPr>
      </p:pic>
      <p:pic>
        <p:nvPicPr>
          <p:cNvPr id="253" name="Shape 253"/>
          <p:cNvPicPr preferRelativeResize="0"/>
          <p:nvPr/>
        </p:nvPicPr>
        <p:blipFill>
          <a:blip r:embed="rId5">
            <a:alphaModFix/>
          </a:blip>
          <a:stretch>
            <a:fillRect/>
          </a:stretch>
        </p:blipFill>
        <p:spPr>
          <a:xfrm>
            <a:off x="5283925" y="1636800"/>
            <a:ext cx="3252375" cy="1894459"/>
          </a:xfrm>
          <a:prstGeom prst="rect">
            <a:avLst/>
          </a:prstGeom>
          <a:noFill/>
          <a:ln>
            <a:noFill/>
          </a:ln>
        </p:spPr>
      </p:pic>
      <p:pic>
        <p:nvPicPr>
          <p:cNvPr id="254" name="Shape 254"/>
          <p:cNvPicPr preferRelativeResize="0"/>
          <p:nvPr/>
        </p:nvPicPr>
        <p:blipFill>
          <a:blip r:embed="rId6">
            <a:alphaModFix/>
          </a:blip>
          <a:stretch>
            <a:fillRect/>
          </a:stretch>
        </p:blipFill>
        <p:spPr>
          <a:xfrm>
            <a:off x="7022500" y="0"/>
            <a:ext cx="2121500" cy="1519125"/>
          </a:xfrm>
          <a:prstGeom prst="rect">
            <a:avLst/>
          </a:prstGeom>
          <a:noFill/>
          <a:ln>
            <a:noFill/>
          </a:ln>
        </p:spPr>
      </p:pic>
      <p:sp>
        <p:nvSpPr>
          <p:cNvPr id="255" name="Shape 255"/>
          <p:cNvSpPr/>
          <p:nvPr/>
        </p:nvSpPr>
        <p:spPr>
          <a:xfrm>
            <a:off x="7022450" y="8904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727650" y="0"/>
            <a:ext cx="7688700" cy="535200"/>
          </a:xfrm>
          <a:prstGeom prst="rect">
            <a:avLst/>
          </a:prstGeom>
        </p:spPr>
        <p:txBody>
          <a:bodyPr anchorCtr="0" anchor="t" bIns="91425" lIns="91425" rIns="91425" wrap="square" tIns="91425">
            <a:noAutofit/>
          </a:bodyPr>
          <a:lstStyle/>
          <a:p>
            <a:pPr lvl="0" rtl="0">
              <a:spcBef>
                <a:spcPts val="0"/>
              </a:spcBef>
              <a:buNone/>
            </a:pPr>
            <a:r>
              <a:rPr lang="en"/>
              <a:t>Use Cases</a:t>
            </a:r>
          </a:p>
          <a:p>
            <a:pPr lvl="0" rtl="0">
              <a:spcBef>
                <a:spcPts val="0"/>
              </a:spcBef>
              <a:buNone/>
            </a:pPr>
            <a:r>
              <a:t/>
            </a:r>
            <a:endParaRPr/>
          </a:p>
          <a:p>
            <a:pPr lvl="0" rtl="0">
              <a:spcBef>
                <a:spcPts val="0"/>
              </a:spcBef>
              <a:buNone/>
            </a:pPr>
            <a:r>
              <a:t/>
            </a:r>
            <a:endParaRPr/>
          </a:p>
        </p:txBody>
      </p:sp>
      <p:sp>
        <p:nvSpPr>
          <p:cNvPr id="261" name="Shape 26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262" name="Shape 262"/>
          <p:cNvPicPr preferRelativeResize="0"/>
          <p:nvPr/>
        </p:nvPicPr>
        <p:blipFill>
          <a:blip r:embed="rId3">
            <a:alphaModFix/>
          </a:blip>
          <a:stretch>
            <a:fillRect/>
          </a:stretch>
        </p:blipFill>
        <p:spPr>
          <a:xfrm>
            <a:off x="2435949" y="769000"/>
            <a:ext cx="4272100" cy="4272125"/>
          </a:xfrm>
          <a:prstGeom prst="rect">
            <a:avLst/>
          </a:prstGeom>
          <a:noFill/>
          <a:ln>
            <a:noFill/>
          </a:ln>
        </p:spPr>
      </p:pic>
      <p:pic>
        <p:nvPicPr>
          <p:cNvPr id="263" name="Shape 263"/>
          <p:cNvPicPr preferRelativeResize="0"/>
          <p:nvPr/>
        </p:nvPicPr>
        <p:blipFill>
          <a:blip r:embed="rId4">
            <a:alphaModFix/>
          </a:blip>
          <a:stretch>
            <a:fillRect/>
          </a:stretch>
        </p:blipFill>
        <p:spPr>
          <a:xfrm>
            <a:off x="7022500" y="0"/>
            <a:ext cx="2121500" cy="1519125"/>
          </a:xfrm>
          <a:prstGeom prst="rect">
            <a:avLst/>
          </a:prstGeom>
          <a:noFill/>
          <a:ln>
            <a:noFill/>
          </a:ln>
        </p:spPr>
      </p:pic>
      <p:sp>
        <p:nvSpPr>
          <p:cNvPr id="264" name="Shape 264"/>
          <p:cNvSpPr/>
          <p:nvPr/>
        </p:nvSpPr>
        <p:spPr>
          <a:xfrm>
            <a:off x="7022450" y="8904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96" name="Shape 9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97" name="Shape 97"/>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indent="-342900" lvl="0" marL="457200">
              <a:lnSpc>
                <a:spcPct val="100000"/>
              </a:lnSpc>
              <a:spcBef>
                <a:spcPts val="0"/>
              </a:spcBef>
              <a:spcAft>
                <a:spcPts val="0"/>
              </a:spcAft>
              <a:buSzPts val="1800"/>
              <a:buChar char="●"/>
            </a:pPr>
            <a:r>
              <a:rPr lang="en" sz="1800"/>
              <a:t>Introduction</a:t>
            </a:r>
          </a:p>
          <a:p>
            <a:pPr indent="-342900" lvl="0" marL="457200">
              <a:lnSpc>
                <a:spcPct val="100000"/>
              </a:lnSpc>
              <a:spcBef>
                <a:spcPts val="0"/>
              </a:spcBef>
              <a:spcAft>
                <a:spcPts val="0"/>
              </a:spcAft>
              <a:buSzPts val="1800"/>
              <a:buChar char="●"/>
            </a:pPr>
            <a:r>
              <a:rPr lang="en" sz="1800"/>
              <a:t>Proposed Enhancement and Motivation</a:t>
            </a:r>
          </a:p>
          <a:p>
            <a:pPr indent="-342900" lvl="0" marL="457200">
              <a:lnSpc>
                <a:spcPct val="100000"/>
              </a:lnSpc>
              <a:spcBef>
                <a:spcPts val="0"/>
              </a:spcBef>
              <a:spcAft>
                <a:spcPts val="0"/>
              </a:spcAft>
              <a:buSzPts val="1800"/>
              <a:buChar char="●"/>
            </a:pPr>
            <a:r>
              <a:rPr lang="en" sz="1800"/>
              <a:t>Approaches of realizing the new feature</a:t>
            </a:r>
          </a:p>
          <a:p>
            <a:pPr indent="-342900" lvl="0" marL="457200">
              <a:lnSpc>
                <a:spcPct val="100000"/>
              </a:lnSpc>
              <a:spcBef>
                <a:spcPts val="0"/>
              </a:spcBef>
              <a:spcAft>
                <a:spcPts val="0"/>
              </a:spcAft>
              <a:buSzPts val="1800"/>
              <a:buChar char="●"/>
            </a:pPr>
            <a:r>
              <a:rPr lang="en" sz="1800"/>
              <a:t>Impacts on existing subsystems</a:t>
            </a:r>
          </a:p>
          <a:p>
            <a:pPr indent="-342900" lvl="0" marL="457200">
              <a:lnSpc>
                <a:spcPct val="100000"/>
              </a:lnSpc>
              <a:spcBef>
                <a:spcPts val="0"/>
              </a:spcBef>
              <a:spcAft>
                <a:spcPts val="0"/>
              </a:spcAft>
              <a:buSzPts val="1800"/>
              <a:buChar char="●"/>
            </a:pPr>
            <a:r>
              <a:rPr lang="en" sz="1800"/>
              <a:t>Testing Plans</a:t>
            </a:r>
          </a:p>
          <a:p>
            <a:pPr indent="-342900" lvl="0" marL="457200">
              <a:lnSpc>
                <a:spcPct val="100000"/>
              </a:lnSpc>
              <a:spcBef>
                <a:spcPts val="0"/>
              </a:spcBef>
              <a:spcAft>
                <a:spcPts val="0"/>
              </a:spcAft>
              <a:buSzPts val="1800"/>
              <a:buChar char="●"/>
            </a:pPr>
            <a:r>
              <a:rPr lang="en" sz="1800"/>
              <a:t>Effects of Concurrency</a:t>
            </a:r>
          </a:p>
          <a:p>
            <a:pPr indent="-342900" lvl="0" marL="457200">
              <a:lnSpc>
                <a:spcPct val="100000"/>
              </a:lnSpc>
              <a:spcBef>
                <a:spcPts val="0"/>
              </a:spcBef>
              <a:spcAft>
                <a:spcPts val="0"/>
              </a:spcAft>
              <a:buSzPts val="1800"/>
              <a:buChar char="●"/>
            </a:pPr>
            <a:r>
              <a:rPr lang="en" sz="1800"/>
              <a:t>Benefits of Enhancement </a:t>
            </a:r>
          </a:p>
          <a:p>
            <a:pPr indent="-342900" lvl="0" marL="457200" rtl="0">
              <a:lnSpc>
                <a:spcPct val="100000"/>
              </a:lnSpc>
              <a:spcBef>
                <a:spcPts val="0"/>
              </a:spcBef>
              <a:spcAft>
                <a:spcPts val="0"/>
              </a:spcAft>
              <a:buSzPts val="1800"/>
              <a:buChar char="●"/>
            </a:pPr>
            <a:r>
              <a:rPr lang="en" sz="1800"/>
              <a:t>Risks and Limitations</a:t>
            </a:r>
          </a:p>
          <a:p>
            <a:pPr indent="-342900" lvl="0" marL="457200" rtl="0">
              <a:lnSpc>
                <a:spcPct val="100000"/>
              </a:lnSpc>
              <a:spcBef>
                <a:spcPts val="0"/>
              </a:spcBef>
              <a:spcAft>
                <a:spcPts val="0"/>
              </a:spcAft>
              <a:buSzPts val="1800"/>
              <a:buChar char="●"/>
            </a:pPr>
            <a:r>
              <a:rPr lang="en" sz="1800"/>
              <a:t>Conclusion</a:t>
            </a:r>
          </a:p>
          <a:p>
            <a:pPr indent="-342900" lvl="0" marL="457200" rtl="0">
              <a:lnSpc>
                <a:spcPct val="100000"/>
              </a:lnSpc>
              <a:spcBef>
                <a:spcPts val="0"/>
              </a:spcBef>
              <a:spcAft>
                <a:spcPts val="0"/>
              </a:spcAft>
              <a:buSzPts val="1800"/>
              <a:buChar char="●"/>
            </a:pPr>
            <a:r>
              <a:rPr lang="en" sz="1800"/>
              <a:t>Lessons Learned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Risks and Limitations</a:t>
            </a:r>
          </a:p>
          <a:p>
            <a:pPr lvl="0" rtl="0">
              <a:spcBef>
                <a:spcPts val="0"/>
              </a:spcBef>
              <a:buNone/>
            </a:pPr>
            <a:r>
              <a:t/>
            </a:r>
            <a:endParaRPr/>
          </a:p>
          <a:p>
            <a:pPr lvl="0" rtl="0">
              <a:spcBef>
                <a:spcPts val="0"/>
              </a:spcBef>
              <a:buNone/>
            </a:pPr>
            <a:r>
              <a:t/>
            </a:r>
            <a:endParaRPr/>
          </a:p>
        </p:txBody>
      </p:sp>
      <p:sp>
        <p:nvSpPr>
          <p:cNvPr id="270" name="Shape 27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71" name="Shape 271"/>
          <p:cNvSpPr txBox="1"/>
          <p:nvPr>
            <p:ph idx="1" type="body"/>
          </p:nvPr>
        </p:nvSpPr>
        <p:spPr>
          <a:xfrm>
            <a:off x="727650" y="1488925"/>
            <a:ext cx="7688700" cy="30186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Since a new subsystem is added there might be </a:t>
            </a:r>
          </a:p>
          <a:p>
            <a:pPr indent="-381000" lvl="1" marL="914400" rtl="0">
              <a:spcBef>
                <a:spcPts val="0"/>
              </a:spcBef>
              <a:spcAft>
                <a:spcPts val="0"/>
              </a:spcAft>
              <a:buSzPts val="2400"/>
              <a:buChar char="○"/>
            </a:pPr>
            <a:r>
              <a:rPr lang="en" sz="2400"/>
              <a:t>some unexpected conflicts and overlapping with existing subsystems</a:t>
            </a:r>
          </a:p>
          <a:p>
            <a:pPr indent="-381000" lvl="0" marL="457200" rtl="0">
              <a:spcBef>
                <a:spcPts val="0"/>
              </a:spcBef>
              <a:spcAft>
                <a:spcPts val="0"/>
              </a:spcAft>
              <a:buSzPts val="2400"/>
              <a:buChar char="●"/>
            </a:pPr>
            <a:r>
              <a:rPr lang="en" sz="2400"/>
              <a:t>Only limited to Numeric and DateTime data types</a:t>
            </a:r>
          </a:p>
          <a:p>
            <a:pPr indent="-381000" lvl="1" marL="914400" rtl="0">
              <a:spcBef>
                <a:spcPts val="0"/>
              </a:spcBef>
              <a:buSzPts val="2400"/>
              <a:buChar char="○"/>
            </a:pPr>
            <a:r>
              <a:rPr lang="en" sz="2400"/>
              <a:t>With others not so optimal</a:t>
            </a:r>
          </a:p>
        </p:txBody>
      </p:sp>
      <p:pic>
        <p:nvPicPr>
          <p:cNvPr id="272" name="Shape 272"/>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73" name="Shape 273"/>
          <p:cNvSpPr/>
          <p:nvPr/>
        </p:nvSpPr>
        <p:spPr>
          <a:xfrm>
            <a:off x="7022450" y="1029125"/>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Conclusions</a:t>
            </a:r>
          </a:p>
          <a:p>
            <a:pPr lvl="0" rtl="0">
              <a:spcBef>
                <a:spcPts val="0"/>
              </a:spcBef>
              <a:buNone/>
            </a:pPr>
            <a:r>
              <a:t/>
            </a:r>
            <a:endParaRPr/>
          </a:p>
          <a:p>
            <a:pPr lvl="0" rtl="0">
              <a:spcBef>
                <a:spcPts val="0"/>
              </a:spcBef>
              <a:buNone/>
            </a:pPr>
            <a:r>
              <a:t/>
            </a:r>
            <a:endParaRPr/>
          </a:p>
        </p:txBody>
      </p:sp>
      <p:sp>
        <p:nvSpPr>
          <p:cNvPr id="279" name="Shape 2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80" name="Shape 280"/>
          <p:cNvSpPr txBox="1"/>
          <p:nvPr>
            <p:ph idx="1" type="body"/>
          </p:nvPr>
        </p:nvSpPr>
        <p:spPr>
          <a:xfrm>
            <a:off x="727650" y="1359075"/>
            <a:ext cx="7688700" cy="30186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Mysql with range types makes it easy to use.</a:t>
            </a:r>
          </a:p>
          <a:p>
            <a:pPr indent="-381000" lvl="0" marL="457200" rtl="0">
              <a:spcBef>
                <a:spcPts val="0"/>
              </a:spcBef>
              <a:spcAft>
                <a:spcPts val="0"/>
              </a:spcAft>
              <a:buSzPts val="2400"/>
              <a:buChar char="●"/>
            </a:pPr>
            <a:r>
              <a:rPr lang="en" sz="2400"/>
              <a:t>Doable with the given second approach.</a:t>
            </a:r>
          </a:p>
          <a:p>
            <a:pPr indent="-381000" lvl="0" marL="457200" rtl="0">
              <a:spcBef>
                <a:spcPts val="0"/>
              </a:spcBef>
              <a:spcAft>
                <a:spcPts val="0"/>
              </a:spcAft>
              <a:buSzPts val="2400"/>
              <a:buChar char="●"/>
            </a:pPr>
            <a:r>
              <a:rPr lang="en" sz="2400"/>
              <a:t>Doesn’t affect concurrency.  </a:t>
            </a:r>
          </a:p>
          <a:p>
            <a:pPr indent="-381000" lvl="0" marL="457200" rtl="0">
              <a:spcBef>
                <a:spcPts val="0"/>
              </a:spcBef>
              <a:buSzPts val="2400"/>
              <a:buChar char="●"/>
            </a:pPr>
            <a:r>
              <a:rPr lang="en" sz="2400"/>
              <a:t>Minimal changes to other subsystems.</a:t>
            </a:r>
          </a:p>
          <a:p>
            <a:pPr lvl="0" rtl="0">
              <a:spcBef>
                <a:spcPts val="0"/>
              </a:spcBef>
              <a:buNone/>
            </a:pPr>
            <a:r>
              <a:t/>
            </a:r>
            <a:endParaRPr sz="1800"/>
          </a:p>
        </p:txBody>
      </p:sp>
      <p:pic>
        <p:nvPicPr>
          <p:cNvPr id="281" name="Shape 281"/>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82" name="Shape 282"/>
          <p:cNvSpPr/>
          <p:nvPr/>
        </p:nvSpPr>
        <p:spPr>
          <a:xfrm>
            <a:off x="7022450" y="1167775"/>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Lessons Learned</a:t>
            </a:r>
          </a:p>
          <a:p>
            <a:pPr lvl="0" rtl="0">
              <a:spcBef>
                <a:spcPts val="0"/>
              </a:spcBef>
              <a:buNone/>
            </a:pPr>
            <a:r>
              <a:t/>
            </a:r>
            <a:endParaRPr/>
          </a:p>
          <a:p>
            <a:pPr lvl="0" rtl="0">
              <a:spcBef>
                <a:spcPts val="0"/>
              </a:spcBef>
              <a:buNone/>
            </a:pPr>
            <a:r>
              <a:t/>
            </a:r>
            <a:endParaRPr/>
          </a:p>
        </p:txBody>
      </p:sp>
      <p:sp>
        <p:nvSpPr>
          <p:cNvPr id="288" name="Shape 28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289" name="Shape 289"/>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290" name="Shape 290"/>
          <p:cNvSpPr/>
          <p:nvPr/>
        </p:nvSpPr>
        <p:spPr>
          <a:xfrm>
            <a:off x="7022450" y="12998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1" name="Shape 291"/>
          <p:cNvPicPr preferRelativeResize="0"/>
          <p:nvPr/>
        </p:nvPicPr>
        <p:blipFill>
          <a:blip r:embed="rId4">
            <a:alphaModFix/>
          </a:blip>
          <a:stretch>
            <a:fillRect/>
          </a:stretch>
        </p:blipFill>
        <p:spPr>
          <a:xfrm>
            <a:off x="4360850" y="1519124"/>
            <a:ext cx="2661600" cy="2661625"/>
          </a:xfrm>
          <a:prstGeom prst="rect">
            <a:avLst/>
          </a:prstGeom>
          <a:noFill/>
          <a:ln>
            <a:noFill/>
          </a:ln>
        </p:spPr>
      </p:pic>
      <p:pic>
        <p:nvPicPr>
          <p:cNvPr id="292" name="Shape 292"/>
          <p:cNvPicPr preferRelativeResize="0"/>
          <p:nvPr/>
        </p:nvPicPr>
        <p:blipFill>
          <a:blip r:embed="rId5">
            <a:alphaModFix/>
          </a:blip>
          <a:stretch>
            <a:fillRect/>
          </a:stretch>
        </p:blipFill>
        <p:spPr>
          <a:xfrm>
            <a:off x="832473" y="1321350"/>
            <a:ext cx="2597577" cy="2898126"/>
          </a:xfrm>
          <a:prstGeom prst="rect">
            <a:avLst/>
          </a:prstGeom>
          <a:noFill/>
          <a:ln>
            <a:noFill/>
          </a:ln>
        </p:spPr>
      </p:pic>
      <p:sp>
        <p:nvSpPr>
          <p:cNvPr id="293" name="Shape 293"/>
          <p:cNvSpPr txBox="1"/>
          <p:nvPr/>
        </p:nvSpPr>
        <p:spPr>
          <a:xfrm>
            <a:off x="993450" y="4347000"/>
            <a:ext cx="2436600" cy="458400"/>
          </a:xfrm>
          <a:prstGeom prst="rect">
            <a:avLst/>
          </a:prstGeom>
          <a:noFill/>
          <a:ln>
            <a:noFill/>
          </a:ln>
        </p:spPr>
        <p:txBody>
          <a:bodyPr anchorCtr="0" anchor="t" bIns="91425" lIns="91425" rIns="91425" wrap="square" tIns="91425">
            <a:noAutofit/>
          </a:bodyPr>
          <a:lstStyle/>
          <a:p>
            <a:pPr indent="457200" lvl="0">
              <a:spcBef>
                <a:spcPts val="0"/>
              </a:spcBef>
              <a:buNone/>
            </a:pPr>
            <a:r>
              <a:rPr lang="en"/>
              <a:t>Normal MySQL</a:t>
            </a:r>
          </a:p>
        </p:txBody>
      </p:sp>
      <p:sp>
        <p:nvSpPr>
          <p:cNvPr id="294" name="Shape 294"/>
          <p:cNvSpPr txBox="1"/>
          <p:nvPr/>
        </p:nvSpPr>
        <p:spPr>
          <a:xfrm>
            <a:off x="4664300" y="4347000"/>
            <a:ext cx="2054700" cy="348000"/>
          </a:xfrm>
          <a:prstGeom prst="rect">
            <a:avLst/>
          </a:prstGeom>
          <a:noFill/>
          <a:ln>
            <a:noFill/>
          </a:ln>
        </p:spPr>
        <p:txBody>
          <a:bodyPr anchorCtr="0" anchor="t" bIns="91425" lIns="91425" rIns="91425" wrap="square" tIns="91425">
            <a:noAutofit/>
          </a:bodyPr>
          <a:lstStyle/>
          <a:p>
            <a:pPr lvl="0">
              <a:spcBef>
                <a:spcPts val="0"/>
              </a:spcBef>
              <a:buNone/>
            </a:pPr>
            <a:r>
              <a:rPr lang="en"/>
              <a:t>MySQL + Range Types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Question Period</a:t>
            </a:r>
          </a:p>
          <a:p>
            <a:pPr lvl="0" rtl="0">
              <a:spcBef>
                <a:spcPts val="0"/>
              </a:spcBef>
              <a:buNone/>
            </a:pPr>
            <a:r>
              <a:t/>
            </a:r>
            <a:endParaRPr/>
          </a:p>
          <a:p>
            <a:pPr lvl="0" rtl="0">
              <a:spcBef>
                <a:spcPts val="0"/>
              </a:spcBef>
              <a:buNone/>
            </a:pPr>
            <a:r>
              <a:t/>
            </a:r>
            <a:endParaRPr/>
          </a:p>
        </p:txBody>
      </p:sp>
      <p:sp>
        <p:nvSpPr>
          <p:cNvPr id="300" name="Shape 30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rtl="0">
              <a:spcBef>
                <a:spcPts val="0"/>
              </a:spcBef>
              <a:buNone/>
            </a:pPr>
            <a:r>
              <a:rPr lang="en"/>
              <a:t>Introduction</a:t>
            </a:r>
          </a:p>
        </p:txBody>
      </p:sp>
      <p:sp>
        <p:nvSpPr>
          <p:cNvPr id="103" name="Shape 10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04" name="Shape 104"/>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Enhancing MySQL to support Range Types</a:t>
            </a:r>
          </a:p>
          <a:p>
            <a:pPr indent="-342900" lvl="1" marL="914400" rtl="0">
              <a:spcBef>
                <a:spcPts val="0"/>
              </a:spcBef>
              <a:buSzPts val="1800"/>
              <a:buChar char="○"/>
            </a:pPr>
            <a:r>
              <a:rPr lang="en" sz="1800"/>
              <a:t>allows users to set a range for each column within a table</a:t>
            </a:r>
          </a:p>
          <a:p>
            <a:pPr lvl="0" rtl="0">
              <a:spcBef>
                <a:spcPts val="0"/>
              </a:spcBef>
              <a:buNone/>
            </a:pPr>
            <a:r>
              <a:t/>
            </a:r>
            <a:endParaRPr sz="2000"/>
          </a:p>
          <a:p>
            <a:pPr indent="-355600" lvl="0" marL="457200" rtl="0">
              <a:spcBef>
                <a:spcPts val="0"/>
              </a:spcBef>
              <a:buSzPts val="2000"/>
              <a:buChar char="●"/>
            </a:pPr>
            <a:r>
              <a:rPr lang="en" sz="2000"/>
              <a:t>Avoids using two columns to define start and end values of a range interval  </a:t>
            </a:r>
          </a:p>
        </p:txBody>
      </p:sp>
      <p:pic>
        <p:nvPicPr>
          <p:cNvPr id="105" name="Shape 105"/>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06" name="Shape 106"/>
          <p:cNvSpPr/>
          <p:nvPr/>
        </p:nvSpPr>
        <p:spPr>
          <a:xfrm>
            <a:off x="7022500" y="33000"/>
            <a:ext cx="7704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sp>
        <p:nvSpPr>
          <p:cNvPr id="112" name="Shape 11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13" name="Shape 113"/>
          <p:cNvSpPr txBox="1"/>
          <p:nvPr>
            <p:ph idx="1" type="body"/>
          </p:nvPr>
        </p:nvSpPr>
        <p:spPr>
          <a:xfrm>
            <a:off x="688025" y="1519125"/>
            <a:ext cx="7688700" cy="3018600"/>
          </a:xfrm>
          <a:prstGeom prst="rect">
            <a:avLst/>
          </a:prstGeom>
        </p:spPr>
        <p:txBody>
          <a:bodyPr anchorCtr="0" anchor="t" bIns="91425" lIns="91425" rIns="91425" wrap="square" tIns="91425">
            <a:noAutofit/>
          </a:bodyPr>
          <a:lstStyle/>
          <a:p>
            <a:pPr lvl="0">
              <a:spcBef>
                <a:spcPts val="0"/>
              </a:spcBef>
              <a:buNone/>
            </a:pPr>
            <a:r>
              <a:rPr b="1" lang="en" sz="2400"/>
              <a:t>Ranged Types: </a:t>
            </a:r>
            <a:r>
              <a:rPr lang="en" sz="2400"/>
              <a:t>A data type that represents a range of values</a:t>
            </a:r>
          </a:p>
          <a:p>
            <a:pPr lvl="0">
              <a:spcBef>
                <a:spcPts val="0"/>
              </a:spcBef>
              <a:buNone/>
            </a:pPr>
            <a:r>
              <a:rPr lang="en" sz="2400"/>
              <a:t>• Reserving rooms</a:t>
            </a:r>
          </a:p>
          <a:p>
            <a:pPr lvl="0">
              <a:spcBef>
                <a:spcPts val="0"/>
              </a:spcBef>
              <a:buNone/>
            </a:pPr>
            <a:r>
              <a:rPr lang="en" sz="2400"/>
              <a:t>• Employee scheduling</a:t>
            </a:r>
          </a:p>
          <a:p>
            <a:pPr lvl="0" rtl="0">
              <a:spcBef>
                <a:spcPts val="0"/>
              </a:spcBef>
              <a:buNone/>
            </a:pPr>
            <a:r>
              <a:rPr lang="en" sz="2400"/>
              <a:t>• Buying something within a certain price range</a:t>
            </a:r>
          </a:p>
        </p:txBody>
      </p:sp>
      <p:pic>
        <p:nvPicPr>
          <p:cNvPr id="114" name="Shape 114"/>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15" name="Shape 115"/>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1" name="Shape 121"/>
          <p:cNvSpPr txBox="1"/>
          <p:nvPr>
            <p:ph idx="1" type="body"/>
          </p:nvPr>
        </p:nvSpPr>
        <p:spPr>
          <a:xfrm>
            <a:off x="1628350" y="1397925"/>
            <a:ext cx="5645700" cy="620400"/>
          </a:xfrm>
          <a:prstGeom prst="rect">
            <a:avLst/>
          </a:prstGeom>
        </p:spPr>
        <p:txBody>
          <a:bodyPr anchorCtr="0" anchor="t" bIns="91425" lIns="91425" rIns="91425" wrap="square" tIns="91425">
            <a:noAutofit/>
          </a:bodyPr>
          <a:lstStyle/>
          <a:p>
            <a:pPr lvl="0" rtl="0">
              <a:spcBef>
                <a:spcPts val="0"/>
              </a:spcBef>
              <a:buNone/>
            </a:pPr>
            <a:r>
              <a:rPr lang="en" sz="1800" u="sng">
                <a:solidFill>
                  <a:schemeClr val="hlink"/>
                </a:solidFill>
                <a:hlinkClick r:id="rId3"/>
              </a:rPr>
              <a:t>http://www.sql-workbench.net/dbms_comparison.html</a:t>
            </a:r>
          </a:p>
        </p:txBody>
      </p:sp>
      <p:pic>
        <p:nvPicPr>
          <p:cNvPr id="122" name="Shape 122"/>
          <p:cNvPicPr preferRelativeResize="0"/>
          <p:nvPr/>
        </p:nvPicPr>
        <p:blipFill>
          <a:blip r:embed="rId4">
            <a:alphaModFix/>
          </a:blip>
          <a:stretch>
            <a:fillRect/>
          </a:stretch>
        </p:blipFill>
        <p:spPr>
          <a:xfrm>
            <a:off x="15800" y="2085225"/>
            <a:ext cx="9112400" cy="1552221"/>
          </a:xfrm>
          <a:prstGeom prst="rect">
            <a:avLst/>
          </a:prstGeom>
          <a:noFill/>
          <a:ln>
            <a:noFill/>
          </a:ln>
        </p:spPr>
      </p:pic>
      <p:sp>
        <p:nvSpPr>
          <p:cNvPr id="123" name="Shape 123"/>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pic>
        <p:nvPicPr>
          <p:cNvPr id="124" name="Shape 124"/>
          <p:cNvPicPr preferRelativeResize="0"/>
          <p:nvPr/>
        </p:nvPicPr>
        <p:blipFill>
          <a:blip r:embed="rId5">
            <a:alphaModFix/>
          </a:blip>
          <a:stretch>
            <a:fillRect/>
          </a:stretch>
        </p:blipFill>
        <p:spPr>
          <a:xfrm>
            <a:off x="7022500" y="0"/>
            <a:ext cx="2121500" cy="1519125"/>
          </a:xfrm>
          <a:prstGeom prst="rect">
            <a:avLst/>
          </a:prstGeom>
          <a:noFill/>
          <a:ln>
            <a:noFill/>
          </a:ln>
        </p:spPr>
      </p:pic>
      <p:sp>
        <p:nvSpPr>
          <p:cNvPr id="125" name="Shape 125"/>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31" name="Shape 131"/>
          <p:cNvSpPr txBox="1"/>
          <p:nvPr>
            <p:ph idx="1" type="body"/>
          </p:nvPr>
        </p:nvSpPr>
        <p:spPr>
          <a:xfrm>
            <a:off x="727650" y="1525775"/>
            <a:ext cx="7688700" cy="597600"/>
          </a:xfrm>
          <a:prstGeom prst="rect">
            <a:avLst/>
          </a:prstGeom>
        </p:spPr>
        <p:txBody>
          <a:bodyPr anchorCtr="0" anchor="t" bIns="91425" lIns="91425" rIns="91425" wrap="square" tIns="91425">
            <a:noAutofit/>
          </a:bodyPr>
          <a:lstStyle/>
          <a:p>
            <a:pPr lvl="0" rtl="0">
              <a:spcBef>
                <a:spcPts val="0"/>
              </a:spcBef>
              <a:buNone/>
            </a:pPr>
            <a:r>
              <a:rPr lang="en" sz="2400"/>
              <a:t>MySQL Numeric and Date/Time Datatypes (Examples):</a:t>
            </a:r>
          </a:p>
          <a:p>
            <a:pPr lvl="0" rtl="0">
              <a:spcBef>
                <a:spcPts val="0"/>
              </a:spcBef>
              <a:buNone/>
            </a:pPr>
            <a:r>
              <a:t/>
            </a:r>
            <a:endParaRPr sz="2400"/>
          </a:p>
        </p:txBody>
      </p:sp>
      <p:graphicFrame>
        <p:nvGraphicFramePr>
          <p:cNvPr id="132" name="Shape 132"/>
          <p:cNvGraphicFramePr/>
          <p:nvPr/>
        </p:nvGraphicFramePr>
        <p:xfrm>
          <a:off x="116650" y="2123375"/>
          <a:ext cx="3000000" cy="3000000"/>
        </p:xfrm>
        <a:graphic>
          <a:graphicData uri="http://schemas.openxmlformats.org/drawingml/2006/table">
            <a:tbl>
              <a:tblPr>
                <a:noFill/>
                <a:tableStyleId>{BE357AF6-04D7-41C0-A49F-3661108A3628}</a:tableStyleId>
              </a:tblPr>
              <a:tblGrid>
                <a:gridCol w="1112175"/>
                <a:gridCol w="1095100"/>
                <a:gridCol w="2180400"/>
                <a:gridCol w="1759025"/>
                <a:gridCol w="2763975"/>
              </a:tblGrid>
              <a:tr h="797000">
                <a:tc rowSpan="2">
                  <a:txBody>
                    <a:bodyPr>
                      <a:noAutofit/>
                    </a:bodyPr>
                    <a:lstStyle/>
                    <a:p>
                      <a:pPr lvl="0">
                        <a:spcBef>
                          <a:spcPts val="0"/>
                        </a:spcBef>
                        <a:buNone/>
                      </a:pPr>
                      <a:r>
                        <a:t/>
                      </a:r>
                      <a:endParaRPr sz="1800">
                        <a:latin typeface="Lato"/>
                        <a:ea typeface="Lato"/>
                        <a:cs typeface="Lato"/>
                        <a:sym typeface="Lato"/>
                      </a:endParaRPr>
                    </a:p>
                  </a:txBody>
                  <a:tcPr marT="91425" marB="91425" marR="91425" marL="91425"/>
                </a:tc>
                <a:tc>
                  <a:txBody>
                    <a:bodyPr>
                      <a:noAutofit/>
                    </a:bodyPr>
                    <a:lstStyle/>
                    <a:p>
                      <a:pPr lvl="0">
                        <a:spcBef>
                          <a:spcPts val="0"/>
                        </a:spcBef>
                        <a:buNone/>
                      </a:pPr>
                      <a:r>
                        <a:rPr b="1" lang="en" sz="1800">
                          <a:latin typeface="Lato"/>
                          <a:ea typeface="Lato"/>
                          <a:cs typeface="Lato"/>
                          <a:sym typeface="Lato"/>
                        </a:rPr>
                        <a:t>Integer</a:t>
                      </a:r>
                    </a:p>
                  </a:txBody>
                  <a:tcPr marT="91425" marB="91425" marR="91425" marL="91425"/>
                </a:tc>
                <a:tc>
                  <a:txBody>
                    <a:bodyPr>
                      <a:noAutofit/>
                    </a:bodyPr>
                    <a:lstStyle/>
                    <a:p>
                      <a:pPr lvl="0">
                        <a:spcBef>
                          <a:spcPts val="0"/>
                        </a:spcBef>
                        <a:buNone/>
                      </a:pPr>
                      <a:r>
                        <a:rPr b="1" lang="en" sz="1800">
                          <a:latin typeface="Lato"/>
                          <a:ea typeface="Lato"/>
                          <a:cs typeface="Lato"/>
                          <a:sym typeface="Lato"/>
                        </a:rPr>
                        <a:t>Fixed-Point</a:t>
                      </a:r>
                    </a:p>
                  </a:txBody>
                  <a:tcPr marT="91425" marB="91425" marR="91425" marL="91425"/>
                </a:tc>
                <a:tc>
                  <a:txBody>
                    <a:bodyPr>
                      <a:noAutofit/>
                    </a:bodyPr>
                    <a:lstStyle/>
                    <a:p>
                      <a:pPr lvl="0">
                        <a:spcBef>
                          <a:spcPts val="0"/>
                        </a:spcBef>
                        <a:buNone/>
                      </a:pPr>
                      <a:r>
                        <a:rPr b="1" lang="en" sz="1800">
                          <a:latin typeface="Lato"/>
                          <a:ea typeface="Lato"/>
                          <a:cs typeface="Lato"/>
                          <a:sym typeface="Lato"/>
                        </a:rPr>
                        <a:t>Floating Point</a:t>
                      </a:r>
                    </a:p>
                  </a:txBody>
                  <a:tcPr marT="91425" marB="91425" marR="91425" marL="91425"/>
                </a:tc>
                <a:tc>
                  <a:txBody>
                    <a:bodyPr>
                      <a:noAutofit/>
                    </a:bodyPr>
                    <a:lstStyle/>
                    <a:p>
                      <a:pPr lvl="0" rtl="0">
                        <a:spcBef>
                          <a:spcPts val="0"/>
                        </a:spcBef>
                        <a:buNone/>
                      </a:pPr>
                      <a:r>
                        <a:rPr b="1" lang="en" sz="1800">
                          <a:latin typeface="Lato"/>
                          <a:ea typeface="Lato"/>
                          <a:cs typeface="Lato"/>
                          <a:sym typeface="Lato"/>
                        </a:rPr>
                        <a:t>Date and Time</a:t>
                      </a:r>
                    </a:p>
                  </a:txBody>
                  <a:tcPr marT="91425" marB="91425" marR="91425" marL="91425"/>
                </a:tc>
              </a:tr>
              <a:tr h="766400">
                <a:tc vMerge="1"/>
                <a:tc>
                  <a:txBody>
                    <a:bodyPr>
                      <a:noAutofit/>
                    </a:bodyPr>
                    <a:lstStyle/>
                    <a:p>
                      <a:pPr lvl="0">
                        <a:spcBef>
                          <a:spcPts val="0"/>
                        </a:spcBef>
                        <a:buNone/>
                      </a:pPr>
                      <a:r>
                        <a:rPr lang="en" sz="1800">
                          <a:latin typeface="Lato"/>
                          <a:ea typeface="Lato"/>
                          <a:cs typeface="Lato"/>
                          <a:sym typeface="Lato"/>
                        </a:rPr>
                        <a:t>INT</a:t>
                      </a:r>
                    </a:p>
                  </a:txBody>
                  <a:tcPr marT="91425" marB="91425" marR="91425" marL="91425"/>
                </a:tc>
                <a:tc>
                  <a:txBody>
                    <a:bodyPr>
                      <a:noAutofit/>
                    </a:bodyPr>
                    <a:lstStyle/>
                    <a:p>
                      <a:pPr lvl="0">
                        <a:spcBef>
                          <a:spcPts val="0"/>
                        </a:spcBef>
                        <a:buNone/>
                      </a:pPr>
                      <a:r>
                        <a:rPr lang="en" sz="1800">
                          <a:latin typeface="Lato"/>
                          <a:ea typeface="Lato"/>
                          <a:cs typeface="Lato"/>
                          <a:sym typeface="Lato"/>
                        </a:rPr>
                        <a:t>DECIMAL(5,2)</a:t>
                      </a:r>
                    </a:p>
                  </a:txBody>
                  <a:tcPr marT="91425" marB="91425" marR="91425" marL="91425"/>
                </a:tc>
                <a:tc>
                  <a:txBody>
                    <a:bodyPr>
                      <a:noAutofit/>
                    </a:bodyPr>
                    <a:lstStyle/>
                    <a:p>
                      <a:pPr lvl="0">
                        <a:spcBef>
                          <a:spcPts val="0"/>
                        </a:spcBef>
                        <a:buNone/>
                      </a:pPr>
                      <a:r>
                        <a:rPr lang="en" sz="1800">
                          <a:latin typeface="Lato"/>
                          <a:ea typeface="Lato"/>
                          <a:cs typeface="Lato"/>
                          <a:sym typeface="Lato"/>
                        </a:rPr>
                        <a:t>FLOAT(5,3)</a:t>
                      </a:r>
                    </a:p>
                  </a:txBody>
                  <a:tcPr marT="91425" marB="91425" marR="91425" marL="91425"/>
                </a:tc>
                <a:tc>
                  <a:txBody>
                    <a:bodyPr>
                      <a:noAutofit/>
                    </a:bodyPr>
                    <a:lstStyle/>
                    <a:p>
                      <a:pPr lvl="0">
                        <a:spcBef>
                          <a:spcPts val="0"/>
                        </a:spcBef>
                        <a:buNone/>
                      </a:pPr>
                      <a:r>
                        <a:rPr lang="en" sz="1800">
                          <a:latin typeface="Lato"/>
                          <a:ea typeface="Lato"/>
                          <a:cs typeface="Lato"/>
                          <a:sym typeface="Lato"/>
                        </a:rPr>
                        <a:t>DATETIME</a:t>
                      </a:r>
                    </a:p>
                  </a:txBody>
                  <a:tcPr marT="91425" marB="91425" marR="91425" marL="91425"/>
                </a:tc>
              </a:tr>
              <a:tr h="789325">
                <a:tc>
                  <a:txBody>
                    <a:bodyPr>
                      <a:noAutofit/>
                    </a:bodyPr>
                    <a:lstStyle/>
                    <a:p>
                      <a:pPr lvl="0">
                        <a:spcBef>
                          <a:spcPts val="0"/>
                        </a:spcBef>
                        <a:buNone/>
                      </a:pPr>
                      <a:r>
                        <a:rPr lang="en" sz="1800">
                          <a:latin typeface="Lato"/>
                          <a:ea typeface="Lato"/>
                          <a:cs typeface="Lato"/>
                          <a:sym typeface="Lato"/>
                        </a:rPr>
                        <a:t>Example</a:t>
                      </a:r>
                    </a:p>
                  </a:txBody>
                  <a:tcPr marT="91425" marB="91425" marR="91425" marL="91425"/>
                </a:tc>
                <a:tc>
                  <a:txBody>
                    <a:bodyPr>
                      <a:noAutofit/>
                    </a:bodyPr>
                    <a:lstStyle/>
                    <a:p>
                      <a:pPr lvl="0">
                        <a:spcBef>
                          <a:spcPts val="0"/>
                        </a:spcBef>
                        <a:buNone/>
                      </a:pPr>
                      <a:r>
                        <a:rPr lang="en" sz="1800">
                          <a:latin typeface="Lato"/>
                          <a:ea typeface="Lato"/>
                          <a:cs typeface="Lato"/>
                          <a:sym typeface="Lato"/>
                        </a:rPr>
                        <a:t>123456</a:t>
                      </a:r>
                    </a:p>
                  </a:txBody>
                  <a:tcPr marT="91425" marB="91425" marR="91425" marL="91425"/>
                </a:tc>
                <a:tc>
                  <a:txBody>
                    <a:bodyPr>
                      <a:noAutofit/>
                    </a:bodyPr>
                    <a:lstStyle/>
                    <a:p>
                      <a:pPr lvl="0">
                        <a:spcBef>
                          <a:spcPts val="0"/>
                        </a:spcBef>
                        <a:buNone/>
                      </a:pPr>
                      <a:r>
                        <a:rPr lang="en" sz="1800">
                          <a:latin typeface="Lato"/>
                          <a:ea typeface="Lato"/>
                          <a:cs typeface="Lato"/>
                          <a:sym typeface="Lato"/>
                        </a:rPr>
                        <a:t>999.99</a:t>
                      </a:r>
                    </a:p>
                  </a:txBody>
                  <a:tcPr marT="91425" marB="91425" marR="91425" marL="91425"/>
                </a:tc>
                <a:tc>
                  <a:txBody>
                    <a:bodyPr>
                      <a:noAutofit/>
                    </a:bodyPr>
                    <a:lstStyle/>
                    <a:p>
                      <a:pPr lvl="0">
                        <a:spcBef>
                          <a:spcPts val="0"/>
                        </a:spcBef>
                        <a:buNone/>
                      </a:pPr>
                      <a:r>
                        <a:rPr lang="en" sz="1800">
                          <a:latin typeface="Lato"/>
                          <a:ea typeface="Lato"/>
                          <a:cs typeface="Lato"/>
                          <a:sym typeface="Lato"/>
                        </a:rPr>
                        <a:t>-999.999</a:t>
                      </a:r>
                    </a:p>
                  </a:txBody>
                  <a:tcPr marT="91425" marB="91425" marR="91425" marL="91425"/>
                </a:tc>
                <a:tc>
                  <a:txBody>
                    <a:bodyPr>
                      <a:noAutofit/>
                    </a:bodyPr>
                    <a:lstStyle/>
                    <a:p>
                      <a:pPr lvl="0">
                        <a:spcBef>
                          <a:spcPts val="0"/>
                        </a:spcBef>
                        <a:buNone/>
                      </a:pPr>
                      <a:r>
                        <a:rPr lang="en" sz="1800">
                          <a:latin typeface="Lato"/>
                          <a:ea typeface="Lato"/>
                          <a:cs typeface="Lato"/>
                          <a:sym typeface="Lato"/>
                        </a:rPr>
                        <a:t>1000-01-01 00:00:00</a:t>
                      </a:r>
                    </a:p>
                  </a:txBody>
                  <a:tcPr marT="91425" marB="91425" marR="91425" marL="91425"/>
                </a:tc>
              </a:tr>
            </a:tbl>
          </a:graphicData>
        </a:graphic>
      </p:graphicFrame>
      <p:sp>
        <p:nvSpPr>
          <p:cNvPr id="133" name="Shape 133"/>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pic>
        <p:nvPicPr>
          <p:cNvPr id="134" name="Shape 134"/>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35" name="Shape 135"/>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41" name="Shape 141"/>
          <p:cNvSpPr txBox="1"/>
          <p:nvPr>
            <p:ph idx="1" type="body"/>
          </p:nvPr>
        </p:nvSpPr>
        <p:spPr>
          <a:xfrm>
            <a:off x="727650" y="1220975"/>
            <a:ext cx="7688700" cy="597600"/>
          </a:xfrm>
          <a:prstGeom prst="rect">
            <a:avLst/>
          </a:prstGeom>
        </p:spPr>
        <p:txBody>
          <a:bodyPr anchorCtr="0" anchor="t" bIns="91425" lIns="91425" rIns="91425" wrap="square" tIns="91425">
            <a:noAutofit/>
          </a:bodyPr>
          <a:lstStyle/>
          <a:p>
            <a:pPr lvl="0" rtl="0">
              <a:spcBef>
                <a:spcPts val="0"/>
              </a:spcBef>
              <a:buNone/>
            </a:pPr>
            <a:r>
              <a:rPr lang="en" sz="2400"/>
              <a:t>MySQL Ranged Types (Examples):</a:t>
            </a:r>
          </a:p>
          <a:p>
            <a:pPr lvl="0" rtl="0">
              <a:spcBef>
                <a:spcPts val="0"/>
              </a:spcBef>
              <a:buNone/>
            </a:pPr>
            <a:r>
              <a:t/>
            </a:r>
            <a:endParaRPr sz="2400"/>
          </a:p>
        </p:txBody>
      </p:sp>
      <p:graphicFrame>
        <p:nvGraphicFramePr>
          <p:cNvPr id="142" name="Shape 142"/>
          <p:cNvGraphicFramePr/>
          <p:nvPr/>
        </p:nvGraphicFramePr>
        <p:xfrm>
          <a:off x="174313" y="1853438"/>
          <a:ext cx="3000000" cy="3000000"/>
        </p:xfrm>
        <a:graphic>
          <a:graphicData uri="http://schemas.openxmlformats.org/drawingml/2006/table">
            <a:tbl>
              <a:tblPr>
                <a:noFill/>
                <a:tableStyleId>{BE357AF6-04D7-41C0-A49F-3661108A3628}</a:tableStyleId>
              </a:tblPr>
              <a:tblGrid>
                <a:gridCol w="690325"/>
                <a:gridCol w="1437150"/>
                <a:gridCol w="2465425"/>
                <a:gridCol w="2112475"/>
                <a:gridCol w="2205300"/>
              </a:tblGrid>
              <a:tr h="565875">
                <a:tc rowSpan="2">
                  <a:txBody>
                    <a:bodyPr>
                      <a:noAutofit/>
                    </a:bodyPr>
                    <a:lstStyle/>
                    <a:p>
                      <a:pPr lvl="0" rtl="0">
                        <a:spcBef>
                          <a:spcPts val="0"/>
                        </a:spcBef>
                        <a:buNone/>
                      </a:pPr>
                      <a:r>
                        <a:t/>
                      </a:r>
                      <a:endParaRPr sz="1800">
                        <a:latin typeface="Lato"/>
                        <a:ea typeface="Lato"/>
                        <a:cs typeface="Lato"/>
                        <a:sym typeface="Lato"/>
                      </a:endParaRPr>
                    </a:p>
                  </a:txBody>
                  <a:tcPr marT="91425" marB="91425" marR="91425" marL="91425"/>
                </a:tc>
                <a:tc>
                  <a:txBody>
                    <a:bodyPr>
                      <a:noAutofit/>
                    </a:bodyPr>
                    <a:lstStyle/>
                    <a:p>
                      <a:pPr lvl="0" rtl="0">
                        <a:spcBef>
                          <a:spcPts val="0"/>
                        </a:spcBef>
                        <a:buNone/>
                      </a:pPr>
                      <a:r>
                        <a:rPr b="1" lang="en" sz="1800">
                          <a:latin typeface="Lato"/>
                          <a:ea typeface="Lato"/>
                          <a:cs typeface="Lato"/>
                          <a:sym typeface="Lato"/>
                        </a:rPr>
                        <a:t>Integer</a:t>
                      </a:r>
                    </a:p>
                  </a:txBody>
                  <a:tcPr marT="91425" marB="91425" marR="91425" marL="91425"/>
                </a:tc>
                <a:tc>
                  <a:txBody>
                    <a:bodyPr>
                      <a:noAutofit/>
                    </a:bodyPr>
                    <a:lstStyle/>
                    <a:p>
                      <a:pPr lvl="0" rtl="0">
                        <a:spcBef>
                          <a:spcPts val="0"/>
                        </a:spcBef>
                        <a:buNone/>
                      </a:pPr>
                      <a:r>
                        <a:rPr b="1" lang="en" sz="1800">
                          <a:latin typeface="Lato"/>
                          <a:ea typeface="Lato"/>
                          <a:cs typeface="Lato"/>
                          <a:sym typeface="Lato"/>
                        </a:rPr>
                        <a:t>Fixed-Point</a:t>
                      </a:r>
                    </a:p>
                  </a:txBody>
                  <a:tcPr marT="91425" marB="91425" marR="91425" marL="91425"/>
                </a:tc>
                <a:tc>
                  <a:txBody>
                    <a:bodyPr>
                      <a:noAutofit/>
                    </a:bodyPr>
                    <a:lstStyle/>
                    <a:p>
                      <a:pPr lvl="0" rtl="0">
                        <a:spcBef>
                          <a:spcPts val="0"/>
                        </a:spcBef>
                        <a:buNone/>
                      </a:pPr>
                      <a:r>
                        <a:rPr b="1" lang="en" sz="1800">
                          <a:latin typeface="Lato"/>
                          <a:ea typeface="Lato"/>
                          <a:cs typeface="Lato"/>
                          <a:sym typeface="Lato"/>
                        </a:rPr>
                        <a:t>Floating Point</a:t>
                      </a:r>
                    </a:p>
                  </a:txBody>
                  <a:tcPr marT="91425" marB="91425" marR="91425" marL="91425"/>
                </a:tc>
                <a:tc>
                  <a:txBody>
                    <a:bodyPr>
                      <a:noAutofit/>
                    </a:bodyPr>
                    <a:lstStyle/>
                    <a:p>
                      <a:pPr lvl="0" rtl="0">
                        <a:spcBef>
                          <a:spcPts val="0"/>
                        </a:spcBef>
                        <a:buNone/>
                      </a:pPr>
                      <a:r>
                        <a:rPr b="1" lang="en" sz="1800">
                          <a:latin typeface="Lato"/>
                          <a:ea typeface="Lato"/>
                          <a:cs typeface="Lato"/>
                          <a:sym typeface="Lato"/>
                        </a:rPr>
                        <a:t>Date and Time</a:t>
                      </a:r>
                    </a:p>
                  </a:txBody>
                  <a:tcPr marT="91425" marB="91425" marR="91425" marL="91425"/>
                </a:tc>
              </a:tr>
              <a:tr h="589375">
                <a:tc vMerge="1"/>
                <a:tc>
                  <a:txBody>
                    <a:bodyPr>
                      <a:noAutofit/>
                    </a:bodyPr>
                    <a:lstStyle/>
                    <a:p>
                      <a:pPr lvl="0" rtl="0">
                        <a:spcBef>
                          <a:spcPts val="0"/>
                        </a:spcBef>
                        <a:buNone/>
                      </a:pPr>
                      <a:r>
                        <a:rPr lang="en" sz="1800">
                          <a:latin typeface="Lato"/>
                          <a:ea typeface="Lato"/>
                          <a:cs typeface="Lato"/>
                          <a:sym typeface="Lato"/>
                        </a:rPr>
                        <a:t>INT</a:t>
                      </a:r>
                      <a:r>
                        <a:rPr b="1" lang="en" sz="1800">
                          <a:latin typeface="Lato"/>
                          <a:ea typeface="Lato"/>
                          <a:cs typeface="Lato"/>
                          <a:sym typeface="Lato"/>
                        </a:rPr>
                        <a:t>RANGE</a:t>
                      </a:r>
                    </a:p>
                  </a:txBody>
                  <a:tcPr marT="91425" marB="91425" marR="91425" marL="91425"/>
                </a:tc>
                <a:tc>
                  <a:txBody>
                    <a:bodyPr>
                      <a:noAutofit/>
                    </a:bodyPr>
                    <a:lstStyle/>
                    <a:p>
                      <a:pPr lvl="0" rtl="0">
                        <a:spcBef>
                          <a:spcPts val="0"/>
                        </a:spcBef>
                        <a:buNone/>
                      </a:pPr>
                      <a:r>
                        <a:rPr lang="en" sz="1800">
                          <a:latin typeface="Lato"/>
                          <a:ea typeface="Lato"/>
                          <a:cs typeface="Lato"/>
                          <a:sym typeface="Lato"/>
                        </a:rPr>
                        <a:t>DECIMAL</a:t>
                      </a:r>
                      <a:r>
                        <a:rPr b="1" lang="en" sz="1800">
                          <a:latin typeface="Lato"/>
                          <a:ea typeface="Lato"/>
                          <a:cs typeface="Lato"/>
                          <a:sym typeface="Lato"/>
                        </a:rPr>
                        <a:t>RANGE</a:t>
                      </a:r>
                      <a:r>
                        <a:rPr lang="en" sz="1800">
                          <a:latin typeface="Lato"/>
                          <a:ea typeface="Lato"/>
                          <a:cs typeface="Lato"/>
                          <a:sym typeface="Lato"/>
                        </a:rPr>
                        <a:t>(5,2)</a:t>
                      </a:r>
                    </a:p>
                  </a:txBody>
                  <a:tcPr marT="91425" marB="91425" marR="91425" marL="91425"/>
                </a:tc>
                <a:tc>
                  <a:txBody>
                    <a:bodyPr>
                      <a:noAutofit/>
                    </a:bodyPr>
                    <a:lstStyle/>
                    <a:p>
                      <a:pPr lvl="0" rtl="0">
                        <a:spcBef>
                          <a:spcPts val="0"/>
                        </a:spcBef>
                        <a:buNone/>
                      </a:pPr>
                      <a:r>
                        <a:rPr lang="en" sz="1800">
                          <a:latin typeface="Lato"/>
                          <a:ea typeface="Lato"/>
                          <a:cs typeface="Lato"/>
                          <a:sym typeface="Lato"/>
                        </a:rPr>
                        <a:t>FLOAT</a:t>
                      </a:r>
                      <a:r>
                        <a:rPr b="1" lang="en" sz="1800">
                          <a:latin typeface="Lato"/>
                          <a:ea typeface="Lato"/>
                          <a:cs typeface="Lato"/>
                          <a:sym typeface="Lato"/>
                        </a:rPr>
                        <a:t>RANGE</a:t>
                      </a:r>
                      <a:r>
                        <a:rPr lang="en" sz="1800">
                          <a:latin typeface="Lato"/>
                          <a:ea typeface="Lato"/>
                          <a:cs typeface="Lato"/>
                          <a:sym typeface="Lato"/>
                        </a:rPr>
                        <a:t>(5,3)</a:t>
                      </a:r>
                    </a:p>
                  </a:txBody>
                  <a:tcPr marT="91425" marB="91425" marR="91425" marL="91425"/>
                </a:tc>
                <a:tc>
                  <a:txBody>
                    <a:bodyPr>
                      <a:noAutofit/>
                    </a:bodyPr>
                    <a:lstStyle/>
                    <a:p>
                      <a:pPr lvl="0" rtl="0">
                        <a:spcBef>
                          <a:spcPts val="0"/>
                        </a:spcBef>
                        <a:buNone/>
                      </a:pPr>
                      <a:r>
                        <a:rPr lang="en" sz="1800">
                          <a:latin typeface="Lato"/>
                          <a:ea typeface="Lato"/>
                          <a:cs typeface="Lato"/>
                          <a:sym typeface="Lato"/>
                        </a:rPr>
                        <a:t>DATETIME</a:t>
                      </a:r>
                      <a:r>
                        <a:rPr b="1" lang="en" sz="1800">
                          <a:latin typeface="Lato"/>
                          <a:ea typeface="Lato"/>
                          <a:cs typeface="Lato"/>
                          <a:sym typeface="Lato"/>
                        </a:rPr>
                        <a:t>RANGE</a:t>
                      </a:r>
                    </a:p>
                  </a:txBody>
                  <a:tcPr marT="91425" marB="91425" marR="91425" marL="91425"/>
                </a:tc>
              </a:tr>
              <a:tr h="1012100">
                <a:tc>
                  <a:txBody>
                    <a:bodyPr>
                      <a:noAutofit/>
                    </a:bodyPr>
                    <a:lstStyle/>
                    <a:p>
                      <a:pPr lvl="0" rtl="0">
                        <a:spcBef>
                          <a:spcPts val="0"/>
                        </a:spcBef>
                        <a:buNone/>
                      </a:pPr>
                      <a:r>
                        <a:rPr lang="en" sz="1800">
                          <a:latin typeface="Lato"/>
                          <a:ea typeface="Lato"/>
                          <a:cs typeface="Lato"/>
                          <a:sym typeface="Lato"/>
                        </a:rPr>
                        <a:t>Ex.</a:t>
                      </a:r>
                    </a:p>
                  </a:txBody>
                  <a:tcPr marT="91425" marB="91425" marR="91425" marL="91425"/>
                </a:tc>
                <a:tc>
                  <a:txBody>
                    <a:bodyPr>
                      <a:noAutofit/>
                    </a:bodyPr>
                    <a:lstStyle/>
                    <a:p>
                      <a:pPr lvl="0" rtl="0">
                        <a:spcBef>
                          <a:spcPts val="0"/>
                        </a:spcBef>
                        <a:buNone/>
                      </a:pPr>
                      <a:r>
                        <a:rPr lang="en" sz="1800">
                          <a:latin typeface="Lato"/>
                          <a:ea typeface="Lato"/>
                          <a:cs typeface="Lato"/>
                          <a:sym typeface="Lato"/>
                        </a:rPr>
                        <a:t>[100,200]</a:t>
                      </a:r>
                    </a:p>
                  </a:txBody>
                  <a:tcPr marT="91425" marB="91425" marR="91425" marL="91425"/>
                </a:tc>
                <a:tc>
                  <a:txBody>
                    <a:bodyPr>
                      <a:noAutofit/>
                    </a:bodyPr>
                    <a:lstStyle/>
                    <a:p>
                      <a:pPr lvl="0" rtl="0">
                        <a:spcBef>
                          <a:spcPts val="0"/>
                        </a:spcBef>
                        <a:buNone/>
                      </a:pPr>
                      <a:r>
                        <a:rPr lang="en" sz="1800">
                          <a:latin typeface="Lato"/>
                          <a:ea typeface="Lato"/>
                          <a:cs typeface="Lato"/>
                          <a:sym typeface="Lato"/>
                        </a:rPr>
                        <a:t>(500.01,900.99</a:t>
                      </a:r>
                      <a:r>
                        <a:rPr lang="en" sz="1800">
                          <a:latin typeface="Lato"/>
                          <a:ea typeface="Lato"/>
                          <a:cs typeface="Lato"/>
                          <a:sym typeface="Lato"/>
                        </a:rPr>
                        <a:t>)</a:t>
                      </a:r>
                    </a:p>
                  </a:txBody>
                  <a:tcPr marT="91425" marB="91425" marR="91425" marL="91425"/>
                </a:tc>
                <a:tc>
                  <a:txBody>
                    <a:bodyPr>
                      <a:noAutofit/>
                    </a:bodyPr>
                    <a:lstStyle/>
                    <a:p>
                      <a:pPr lvl="0" rtl="0">
                        <a:spcBef>
                          <a:spcPts val="0"/>
                        </a:spcBef>
                        <a:buNone/>
                      </a:pPr>
                      <a:r>
                        <a:rPr lang="en" sz="1800">
                          <a:latin typeface="Lato"/>
                          <a:ea typeface="Lato"/>
                          <a:cs typeface="Lato"/>
                          <a:sym typeface="Lato"/>
                        </a:rPr>
                        <a:t>[</a:t>
                      </a:r>
                      <a:r>
                        <a:rPr lang="en" sz="1800">
                          <a:latin typeface="Lato"/>
                          <a:ea typeface="Lato"/>
                          <a:cs typeface="Lato"/>
                          <a:sym typeface="Lato"/>
                        </a:rPr>
                        <a:t>-123.45,678.91) </a:t>
                      </a:r>
                    </a:p>
                  </a:txBody>
                  <a:tcPr marT="91425" marB="91425" marR="91425" marL="91425"/>
                </a:tc>
                <a:tc>
                  <a:txBody>
                    <a:bodyPr>
                      <a:noAutofit/>
                    </a:bodyPr>
                    <a:lstStyle/>
                    <a:p>
                      <a:pPr lvl="0">
                        <a:spcBef>
                          <a:spcPts val="0"/>
                        </a:spcBef>
                        <a:buNone/>
                      </a:pPr>
                      <a:r>
                        <a:rPr lang="en" sz="1500">
                          <a:latin typeface="Lato"/>
                          <a:ea typeface="Lato"/>
                          <a:cs typeface="Lato"/>
                          <a:sym typeface="Lato"/>
                        </a:rPr>
                        <a:t>[</a:t>
                      </a:r>
                      <a:r>
                        <a:rPr lang="en" sz="1500">
                          <a:latin typeface="Lato"/>
                          <a:ea typeface="Lato"/>
                          <a:cs typeface="Lato"/>
                          <a:sym typeface="Lato"/>
                        </a:rPr>
                        <a:t>1000-01-01 00:00:00, </a:t>
                      </a:r>
                    </a:p>
                    <a:p>
                      <a:pPr lvl="0" rtl="0">
                        <a:spcBef>
                          <a:spcPts val="0"/>
                        </a:spcBef>
                        <a:buNone/>
                      </a:pPr>
                      <a:r>
                        <a:rPr lang="en" sz="1500">
                          <a:latin typeface="Lato"/>
                          <a:ea typeface="Lato"/>
                          <a:cs typeface="Lato"/>
                          <a:sym typeface="Lato"/>
                        </a:rPr>
                        <a:t>2017-11-29,13:00:00)</a:t>
                      </a:r>
                    </a:p>
                  </a:txBody>
                  <a:tcPr marT="91425" marB="91425" marR="91425" marL="91425"/>
                </a:tc>
              </a:tr>
            </a:tbl>
          </a:graphicData>
        </a:graphic>
      </p:graphicFrame>
      <p:sp>
        <p:nvSpPr>
          <p:cNvPr id="143" name="Shape 143"/>
          <p:cNvSpPr txBox="1"/>
          <p:nvPr>
            <p:ph idx="1" type="body"/>
          </p:nvPr>
        </p:nvSpPr>
        <p:spPr>
          <a:xfrm>
            <a:off x="174325" y="4134275"/>
            <a:ext cx="8361900" cy="1009200"/>
          </a:xfrm>
          <a:prstGeom prst="rect">
            <a:avLst/>
          </a:prstGeom>
        </p:spPr>
        <p:txBody>
          <a:bodyPr anchorCtr="0" anchor="t" bIns="91425" lIns="91425" rIns="91425" wrap="square" tIns="91425">
            <a:noAutofit/>
          </a:bodyPr>
          <a:lstStyle/>
          <a:p>
            <a:pPr lvl="0">
              <a:lnSpc>
                <a:spcPct val="100000"/>
              </a:lnSpc>
              <a:spcBef>
                <a:spcPts val="0"/>
              </a:spcBef>
              <a:buNone/>
            </a:pPr>
            <a:r>
              <a:rPr b="1" lang="en" sz="1800"/>
              <a:t>() = Does not include (exclusive)</a:t>
            </a:r>
          </a:p>
          <a:p>
            <a:pPr lvl="0" rtl="0">
              <a:lnSpc>
                <a:spcPct val="100000"/>
              </a:lnSpc>
              <a:spcBef>
                <a:spcPts val="0"/>
              </a:spcBef>
              <a:buNone/>
            </a:pPr>
            <a:r>
              <a:rPr b="1" lang="en" sz="1800"/>
              <a:t>[]= Includes (inclusive)</a:t>
            </a:r>
          </a:p>
        </p:txBody>
      </p:sp>
      <p:sp>
        <p:nvSpPr>
          <p:cNvPr id="144" name="Shape 144"/>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pic>
        <p:nvPicPr>
          <p:cNvPr id="145" name="Shape 145"/>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46" name="Shape 146"/>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52" name="Shape 152"/>
          <p:cNvSpPr txBox="1"/>
          <p:nvPr>
            <p:ph idx="1" type="body"/>
          </p:nvPr>
        </p:nvSpPr>
        <p:spPr>
          <a:xfrm>
            <a:off x="0" y="1625950"/>
            <a:ext cx="4708800" cy="3018600"/>
          </a:xfrm>
          <a:prstGeom prst="rect">
            <a:avLst/>
          </a:prstGeom>
        </p:spPr>
        <p:txBody>
          <a:bodyPr anchorCtr="0" anchor="t" bIns="91425" lIns="91425" rIns="91425" wrap="square" tIns="91425">
            <a:noAutofit/>
          </a:bodyPr>
          <a:lstStyle/>
          <a:p>
            <a:pPr lvl="0" rtl="0">
              <a:lnSpc>
                <a:spcPct val="100000"/>
              </a:lnSpc>
              <a:spcBef>
                <a:spcPts val="0"/>
              </a:spcBef>
              <a:buNone/>
            </a:pPr>
            <a:r>
              <a:rPr lang="en" sz="2400">
                <a:latin typeface="Courier New"/>
                <a:ea typeface="Courier New"/>
                <a:cs typeface="Courier New"/>
                <a:sym typeface="Courier New"/>
              </a:rPr>
              <a:t>CREATE TABLE work_sched</a:t>
            </a:r>
            <a:br>
              <a:rPr lang="en" sz="2400">
                <a:latin typeface="Courier New"/>
                <a:ea typeface="Courier New"/>
                <a:cs typeface="Courier New"/>
                <a:sym typeface="Courier New"/>
              </a:rPr>
            </a:br>
            <a:r>
              <a:rPr lang="en" sz="2400">
                <a:latin typeface="Courier New"/>
                <a:ea typeface="Courier New"/>
                <a:cs typeface="Courier New"/>
                <a:sym typeface="Courier New"/>
              </a:rPr>
              <a:t>(</a:t>
            </a:r>
            <a:br>
              <a:rPr lang="en" sz="2400">
                <a:latin typeface="Courier New"/>
                <a:ea typeface="Courier New"/>
                <a:cs typeface="Courier New"/>
                <a:sym typeface="Courier New"/>
              </a:rPr>
            </a:br>
            <a:r>
              <a:rPr lang="en" sz="2400">
                <a:latin typeface="Courier New"/>
                <a:ea typeface="Courier New"/>
                <a:cs typeface="Courier New"/>
                <a:sym typeface="Courier New"/>
              </a:rPr>
              <a:t>	 employeeId INT </a:t>
            </a:r>
            <a:br>
              <a:rPr lang="en" sz="2400">
                <a:latin typeface="Courier New"/>
                <a:ea typeface="Courier New"/>
                <a:cs typeface="Courier New"/>
                <a:sym typeface="Courier New"/>
              </a:rPr>
            </a:br>
            <a:r>
              <a:rPr lang="en" sz="2400">
                <a:latin typeface="Courier New"/>
                <a:ea typeface="Courier New"/>
                <a:cs typeface="Courier New"/>
                <a:sym typeface="Courier New"/>
              </a:rPr>
              <a:t>	,during DATETIMERANGE</a:t>
            </a:r>
            <a:br>
              <a:rPr lang="en" sz="2400">
                <a:latin typeface="Courier New"/>
                <a:ea typeface="Courier New"/>
                <a:cs typeface="Courier New"/>
                <a:sym typeface="Courier New"/>
              </a:rPr>
            </a:br>
            <a:r>
              <a:rPr lang="en" sz="2400">
                <a:latin typeface="Courier New"/>
                <a:ea typeface="Courier New"/>
                <a:cs typeface="Courier New"/>
                <a:sym typeface="Courier New"/>
              </a:rPr>
              <a:t>);</a:t>
            </a:r>
          </a:p>
        </p:txBody>
      </p:sp>
      <p:sp>
        <p:nvSpPr>
          <p:cNvPr id="153" name="Shape 153"/>
          <p:cNvSpPr txBox="1"/>
          <p:nvPr>
            <p:ph idx="1" type="body"/>
          </p:nvPr>
        </p:nvSpPr>
        <p:spPr>
          <a:xfrm>
            <a:off x="4606250" y="1625950"/>
            <a:ext cx="4537800" cy="3018600"/>
          </a:xfrm>
          <a:prstGeom prst="rect">
            <a:avLst/>
          </a:prstGeom>
        </p:spPr>
        <p:txBody>
          <a:bodyPr anchorCtr="0" anchor="t" bIns="91425" lIns="91425" rIns="91425" wrap="square" tIns="91425">
            <a:noAutofit/>
          </a:bodyPr>
          <a:lstStyle/>
          <a:p>
            <a:pPr lvl="0" rtl="0">
              <a:lnSpc>
                <a:spcPct val="100000"/>
              </a:lnSpc>
              <a:spcBef>
                <a:spcPts val="0"/>
              </a:spcBef>
              <a:buNone/>
            </a:pPr>
            <a:r>
              <a:rPr lang="en" sz="2400">
                <a:latin typeface="Courier New"/>
                <a:ea typeface="Courier New"/>
                <a:cs typeface="Courier New"/>
                <a:sym typeface="Courier New"/>
              </a:rPr>
              <a:t>INSERT INTO</a:t>
            </a:r>
            <a:r>
              <a:rPr lang="en" sz="2400">
                <a:latin typeface="Courier New"/>
                <a:ea typeface="Courier New"/>
                <a:cs typeface="Courier New"/>
                <a:sym typeface="Courier New"/>
              </a:rPr>
              <a:t> work_sched VALUES</a:t>
            </a:r>
            <a:br>
              <a:rPr lang="en" sz="2400">
                <a:latin typeface="Courier New"/>
                <a:ea typeface="Courier New"/>
                <a:cs typeface="Courier New"/>
                <a:sym typeface="Courier New"/>
              </a:rPr>
            </a:br>
            <a:r>
              <a:rPr lang="en" sz="2400">
                <a:latin typeface="Courier New"/>
                <a:ea typeface="Courier New"/>
                <a:cs typeface="Courier New"/>
                <a:sym typeface="Courier New"/>
              </a:rPr>
              <a:t>(</a:t>
            </a:r>
            <a:br>
              <a:rPr lang="en" sz="2400">
                <a:latin typeface="Courier New"/>
                <a:ea typeface="Courier New"/>
                <a:cs typeface="Courier New"/>
                <a:sym typeface="Courier New"/>
              </a:rPr>
            </a:br>
            <a:r>
              <a:rPr lang="en" sz="2400">
                <a:latin typeface="Courier New"/>
                <a:ea typeface="Courier New"/>
                <a:cs typeface="Courier New"/>
                <a:sym typeface="Courier New"/>
              </a:rPr>
              <a:t>	 1,</a:t>
            </a:r>
          </a:p>
          <a:p>
            <a:pPr indent="457200" lvl="0" rtl="0">
              <a:lnSpc>
                <a:spcPct val="100000"/>
              </a:lnSpc>
              <a:spcBef>
                <a:spcPts val="0"/>
              </a:spcBef>
              <a:buNone/>
            </a:pPr>
            <a:r>
              <a:rPr lang="en" sz="2400">
                <a:latin typeface="Courier New"/>
                <a:ea typeface="Courier New"/>
                <a:cs typeface="Courier New"/>
                <a:sym typeface="Courier New"/>
              </a:rPr>
              <a:t>[2017-11-29 09:00:00, </a:t>
            </a:r>
            <a:br>
              <a:rPr lang="en" sz="2400">
                <a:latin typeface="Courier New"/>
                <a:ea typeface="Courier New"/>
                <a:cs typeface="Courier New"/>
                <a:sym typeface="Courier New"/>
              </a:rPr>
            </a:br>
            <a:r>
              <a:rPr lang="en" sz="2400">
                <a:latin typeface="Courier New"/>
                <a:ea typeface="Courier New"/>
                <a:cs typeface="Courier New"/>
                <a:sym typeface="Courier New"/>
              </a:rPr>
              <a:t>	2017-11-29,17:00:00]</a:t>
            </a:r>
            <a:br>
              <a:rPr lang="en" sz="2400">
                <a:latin typeface="Courier New"/>
                <a:ea typeface="Courier New"/>
                <a:cs typeface="Courier New"/>
                <a:sym typeface="Courier New"/>
              </a:rPr>
            </a:br>
            <a:r>
              <a:rPr lang="en" sz="2400">
                <a:latin typeface="Courier New"/>
                <a:ea typeface="Courier New"/>
                <a:cs typeface="Courier New"/>
                <a:sym typeface="Courier New"/>
              </a:rPr>
              <a:t>);</a:t>
            </a:r>
          </a:p>
        </p:txBody>
      </p:sp>
      <p:cxnSp>
        <p:nvCxnSpPr>
          <p:cNvPr id="154" name="Shape 154"/>
          <p:cNvCxnSpPr/>
          <p:nvPr/>
        </p:nvCxnSpPr>
        <p:spPr>
          <a:xfrm>
            <a:off x="4492225" y="1379750"/>
            <a:ext cx="3600" cy="3785400"/>
          </a:xfrm>
          <a:prstGeom prst="straightConnector1">
            <a:avLst/>
          </a:prstGeom>
          <a:noFill/>
          <a:ln cap="flat" cmpd="sng" w="28575">
            <a:solidFill>
              <a:schemeClr val="dk2"/>
            </a:solidFill>
            <a:prstDash val="solid"/>
            <a:round/>
            <a:headEnd len="lg" w="lg" type="none"/>
            <a:tailEnd len="lg" w="lg" type="none"/>
          </a:ln>
        </p:spPr>
      </p:cxnSp>
      <p:sp>
        <p:nvSpPr>
          <p:cNvPr id="155" name="Shape 155"/>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pic>
        <p:nvPicPr>
          <p:cNvPr id="156" name="Shape 156"/>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57" name="Shape 157"/>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63" name="Shape 163"/>
          <p:cNvSpPr txBox="1"/>
          <p:nvPr>
            <p:ph idx="1" type="body"/>
          </p:nvPr>
        </p:nvSpPr>
        <p:spPr>
          <a:xfrm>
            <a:off x="262250" y="1480625"/>
            <a:ext cx="8416200" cy="3035100"/>
          </a:xfrm>
          <a:prstGeom prst="rect">
            <a:avLst/>
          </a:prstGeom>
        </p:spPr>
        <p:txBody>
          <a:bodyPr anchorCtr="0" anchor="t" bIns="91425" lIns="91425" rIns="91425" wrap="square" tIns="91425">
            <a:noAutofit/>
          </a:bodyPr>
          <a:lstStyle/>
          <a:p>
            <a:pPr lvl="0" rtl="0">
              <a:lnSpc>
                <a:spcPct val="100000"/>
              </a:lnSpc>
              <a:spcBef>
                <a:spcPts val="0"/>
              </a:spcBef>
              <a:buNone/>
            </a:pPr>
            <a:r>
              <a:rPr lang="en" sz="2400">
                <a:latin typeface="Courier New"/>
                <a:ea typeface="Courier New"/>
                <a:cs typeface="Courier New"/>
                <a:sym typeface="Courier New"/>
              </a:rPr>
              <a:t>SELECT * from work_sched where during = </a:t>
            </a:r>
          </a:p>
          <a:p>
            <a:pPr lvl="0" rtl="0">
              <a:lnSpc>
                <a:spcPct val="100000"/>
              </a:lnSpc>
              <a:spcBef>
                <a:spcPts val="0"/>
              </a:spcBef>
              <a:buNone/>
            </a:pPr>
            <a:r>
              <a:rPr lang="en" sz="2400">
                <a:latin typeface="Courier New"/>
                <a:ea typeface="Courier New"/>
                <a:cs typeface="Courier New"/>
                <a:sym typeface="Courier New"/>
              </a:rPr>
              <a:t>‘[2017-11-29 </a:t>
            </a:r>
            <a:r>
              <a:rPr b="1" lang="en" sz="2400">
                <a:latin typeface="Courier New"/>
                <a:ea typeface="Courier New"/>
                <a:cs typeface="Courier New"/>
                <a:sym typeface="Courier New"/>
              </a:rPr>
              <a:t>09:00:00</a:t>
            </a:r>
            <a:r>
              <a:rPr lang="en" sz="2400">
                <a:latin typeface="Courier New"/>
                <a:ea typeface="Courier New"/>
                <a:cs typeface="Courier New"/>
                <a:sym typeface="Courier New"/>
              </a:rPr>
              <a:t>, 2017-11-29,</a:t>
            </a:r>
            <a:r>
              <a:rPr b="1" lang="en" sz="2400">
                <a:latin typeface="Courier New"/>
                <a:ea typeface="Courier New"/>
                <a:cs typeface="Courier New"/>
                <a:sym typeface="Courier New"/>
              </a:rPr>
              <a:t>17:00:00</a:t>
            </a:r>
            <a:r>
              <a:rPr lang="en" sz="2400">
                <a:latin typeface="Courier New"/>
                <a:ea typeface="Courier New"/>
                <a:cs typeface="Courier New"/>
                <a:sym typeface="Courier New"/>
              </a:rPr>
              <a:t>]’::DATETIMERANGE</a:t>
            </a:r>
          </a:p>
          <a:p>
            <a:pPr lvl="0" rtl="0">
              <a:lnSpc>
                <a:spcPct val="100000"/>
              </a:lnSpc>
              <a:spcBef>
                <a:spcPts val="0"/>
              </a:spcBef>
              <a:buNone/>
            </a:pPr>
            <a:r>
              <a:rPr lang="en" sz="2400">
                <a:latin typeface="Courier New"/>
                <a:ea typeface="Courier New"/>
                <a:cs typeface="Courier New"/>
                <a:sym typeface="Courier New"/>
              </a:rPr>
              <a:t>SELECT * from work_sched where during </a:t>
            </a:r>
            <a:r>
              <a:rPr b="1" lang="en" sz="2400">
                <a:latin typeface="Courier New"/>
                <a:ea typeface="Courier New"/>
                <a:cs typeface="Courier New"/>
                <a:sym typeface="Courier New"/>
              </a:rPr>
              <a:t>&lt;@</a:t>
            </a:r>
          </a:p>
          <a:p>
            <a:pPr lvl="0" rtl="0">
              <a:lnSpc>
                <a:spcPct val="100000"/>
              </a:lnSpc>
              <a:spcBef>
                <a:spcPts val="0"/>
              </a:spcBef>
              <a:buNone/>
            </a:pPr>
            <a:r>
              <a:rPr lang="en" sz="2400">
                <a:latin typeface="Courier New"/>
                <a:ea typeface="Courier New"/>
                <a:cs typeface="Courier New"/>
                <a:sym typeface="Courier New"/>
              </a:rPr>
              <a:t>‘[2017-11-29 </a:t>
            </a:r>
            <a:r>
              <a:rPr b="1" lang="en" sz="2400">
                <a:latin typeface="Courier New"/>
                <a:ea typeface="Courier New"/>
                <a:cs typeface="Courier New"/>
                <a:sym typeface="Courier New"/>
              </a:rPr>
              <a:t>08:00:00</a:t>
            </a:r>
            <a:r>
              <a:rPr lang="en" sz="2400">
                <a:latin typeface="Courier New"/>
                <a:ea typeface="Courier New"/>
                <a:cs typeface="Courier New"/>
                <a:sym typeface="Courier New"/>
              </a:rPr>
              <a:t>, 2017-11-29,</a:t>
            </a:r>
            <a:r>
              <a:rPr b="1" lang="en" sz="2400">
                <a:latin typeface="Courier New"/>
                <a:ea typeface="Courier New"/>
                <a:cs typeface="Courier New"/>
                <a:sym typeface="Courier New"/>
              </a:rPr>
              <a:t>20:00:00</a:t>
            </a:r>
            <a:r>
              <a:rPr lang="en" sz="2400">
                <a:latin typeface="Courier New"/>
                <a:ea typeface="Courier New"/>
                <a:cs typeface="Courier New"/>
                <a:sym typeface="Courier New"/>
              </a:rPr>
              <a:t>]’::DATETIMERANGE</a:t>
            </a:r>
          </a:p>
          <a:p>
            <a:pPr lvl="0" rtl="0">
              <a:lnSpc>
                <a:spcPct val="100000"/>
              </a:lnSpc>
              <a:spcBef>
                <a:spcPts val="0"/>
              </a:spcBef>
              <a:buNone/>
            </a:pPr>
            <a:r>
              <a:t/>
            </a:r>
            <a:endParaRPr sz="2400">
              <a:latin typeface="Courier New"/>
              <a:ea typeface="Courier New"/>
              <a:cs typeface="Courier New"/>
              <a:sym typeface="Courier New"/>
            </a:endParaRPr>
          </a:p>
          <a:p>
            <a:pPr lvl="0" rtl="0">
              <a:lnSpc>
                <a:spcPct val="100000"/>
              </a:lnSpc>
              <a:spcBef>
                <a:spcPts val="0"/>
              </a:spcBef>
              <a:buNone/>
            </a:pPr>
            <a:r>
              <a:t/>
            </a:r>
            <a:endParaRPr sz="2400">
              <a:latin typeface="Courier New"/>
              <a:ea typeface="Courier New"/>
              <a:cs typeface="Courier New"/>
              <a:sym typeface="Courier New"/>
            </a:endParaRPr>
          </a:p>
          <a:p>
            <a:pPr lvl="0" rtl="0">
              <a:lnSpc>
                <a:spcPct val="100000"/>
              </a:lnSpc>
              <a:spcBef>
                <a:spcPts val="0"/>
              </a:spcBef>
              <a:buNone/>
            </a:pPr>
            <a:r>
              <a:t/>
            </a:r>
            <a:endParaRPr sz="2400">
              <a:latin typeface="Courier New"/>
              <a:ea typeface="Courier New"/>
              <a:cs typeface="Courier New"/>
              <a:sym typeface="Courier New"/>
            </a:endParaRPr>
          </a:p>
        </p:txBody>
      </p:sp>
      <p:cxnSp>
        <p:nvCxnSpPr>
          <p:cNvPr id="164" name="Shape 164"/>
          <p:cNvCxnSpPr/>
          <p:nvPr/>
        </p:nvCxnSpPr>
        <p:spPr>
          <a:xfrm>
            <a:off x="-28500" y="2987950"/>
            <a:ext cx="9201000" cy="0"/>
          </a:xfrm>
          <a:prstGeom prst="straightConnector1">
            <a:avLst/>
          </a:prstGeom>
          <a:noFill/>
          <a:ln cap="flat" cmpd="sng" w="28575">
            <a:solidFill>
              <a:schemeClr val="dk2"/>
            </a:solidFill>
            <a:prstDash val="solid"/>
            <a:round/>
            <a:headEnd len="lg" w="lg" type="none"/>
            <a:tailEnd len="lg" w="lg" type="none"/>
          </a:ln>
        </p:spPr>
      </p:cxnSp>
      <p:sp>
        <p:nvSpPr>
          <p:cNvPr id="165" name="Shape 165"/>
          <p:cNvSpPr txBox="1"/>
          <p:nvPr>
            <p:ph idx="1" type="body"/>
          </p:nvPr>
        </p:nvSpPr>
        <p:spPr>
          <a:xfrm>
            <a:off x="174400" y="4549375"/>
            <a:ext cx="8361900" cy="535200"/>
          </a:xfrm>
          <a:prstGeom prst="rect">
            <a:avLst/>
          </a:prstGeom>
        </p:spPr>
        <p:txBody>
          <a:bodyPr anchorCtr="0" anchor="t" bIns="91425" lIns="91425" rIns="91425" wrap="square" tIns="91425">
            <a:noAutofit/>
          </a:bodyPr>
          <a:lstStyle/>
          <a:p>
            <a:pPr lvl="0" rtl="0">
              <a:lnSpc>
                <a:spcPct val="100000"/>
              </a:lnSpc>
              <a:spcBef>
                <a:spcPts val="0"/>
              </a:spcBef>
              <a:buNone/>
            </a:pPr>
            <a:r>
              <a:rPr lang="en" sz="2100"/>
              <a:t>Where “&lt;@” means “range is contained by”</a:t>
            </a:r>
          </a:p>
        </p:txBody>
      </p:sp>
      <p:sp>
        <p:nvSpPr>
          <p:cNvPr id="166" name="Shape 166"/>
          <p:cNvSpPr txBox="1"/>
          <p:nvPr>
            <p:ph type="title"/>
          </p:nvPr>
        </p:nvSpPr>
        <p:spPr>
          <a:xfrm>
            <a:off x="727650" y="565913"/>
            <a:ext cx="7688700" cy="535200"/>
          </a:xfrm>
          <a:prstGeom prst="rect">
            <a:avLst/>
          </a:prstGeom>
        </p:spPr>
        <p:txBody>
          <a:bodyPr anchorCtr="0" anchor="t" bIns="91425" lIns="91425" rIns="91425" wrap="square" tIns="91425">
            <a:noAutofit/>
          </a:bodyPr>
          <a:lstStyle/>
          <a:p>
            <a:pPr lvl="0" rtl="0">
              <a:spcBef>
                <a:spcPts val="0"/>
              </a:spcBef>
              <a:buNone/>
            </a:pPr>
            <a:r>
              <a:rPr lang="en" sz="2400"/>
              <a:t>Proposed Enhancement and Motivation</a:t>
            </a:r>
          </a:p>
          <a:p>
            <a:pPr lvl="0" rtl="0">
              <a:spcBef>
                <a:spcPts val="0"/>
              </a:spcBef>
              <a:buNone/>
            </a:pPr>
            <a:r>
              <a:t/>
            </a:r>
            <a:endParaRPr sz="2400"/>
          </a:p>
        </p:txBody>
      </p:sp>
      <p:pic>
        <p:nvPicPr>
          <p:cNvPr id="167" name="Shape 167"/>
          <p:cNvPicPr preferRelativeResize="0"/>
          <p:nvPr/>
        </p:nvPicPr>
        <p:blipFill>
          <a:blip r:embed="rId3">
            <a:alphaModFix/>
          </a:blip>
          <a:stretch>
            <a:fillRect/>
          </a:stretch>
        </p:blipFill>
        <p:spPr>
          <a:xfrm>
            <a:off x="7022500" y="0"/>
            <a:ext cx="2121500" cy="1519125"/>
          </a:xfrm>
          <a:prstGeom prst="rect">
            <a:avLst/>
          </a:prstGeom>
          <a:noFill/>
          <a:ln>
            <a:noFill/>
          </a:ln>
        </p:spPr>
      </p:pic>
      <p:sp>
        <p:nvSpPr>
          <p:cNvPr id="168" name="Shape 168"/>
          <p:cNvSpPr/>
          <p:nvPr/>
        </p:nvSpPr>
        <p:spPr>
          <a:xfrm>
            <a:off x="7022500" y="165050"/>
            <a:ext cx="2121600" cy="147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