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Raleway"/>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6.xml"/><Relationship Id="rId41" Type="http://schemas.openxmlformats.org/officeDocument/2006/relationships/font" Target="fonts/Lato-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aleway-bold.fntdata"/><Relationship Id="rId12" Type="http://schemas.openxmlformats.org/officeDocument/2006/relationships/slide" Target="slides/slide8.xml"/><Relationship Id="rId34" Type="http://schemas.openxmlformats.org/officeDocument/2006/relationships/font" Target="fonts/Raleway-regular.fntdata"/><Relationship Id="rId15" Type="http://schemas.openxmlformats.org/officeDocument/2006/relationships/slide" Target="slides/slide11.xml"/><Relationship Id="rId37" Type="http://schemas.openxmlformats.org/officeDocument/2006/relationships/font" Target="fonts/Raleway-boldItalic.fntdata"/><Relationship Id="rId14" Type="http://schemas.openxmlformats.org/officeDocument/2006/relationships/slide" Target="slides/slide10.xml"/><Relationship Id="rId36" Type="http://schemas.openxmlformats.org/officeDocument/2006/relationships/font" Target="fonts/Raleway-italic.fntdata"/><Relationship Id="rId17" Type="http://schemas.openxmlformats.org/officeDocument/2006/relationships/slide" Target="slides/slide13.xml"/><Relationship Id="rId39" Type="http://schemas.openxmlformats.org/officeDocument/2006/relationships/font" Target="fonts/Lato-bold.fntdata"/><Relationship Id="rId16" Type="http://schemas.openxmlformats.org/officeDocument/2006/relationships/slide" Target="slides/slide12.xml"/><Relationship Id="rId38" Type="http://schemas.openxmlformats.org/officeDocument/2006/relationships/font" Target="fonts/Lat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10 sec max</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1.5min: Davood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1.5min: Ayman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1.5min: Anton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1.5min: Varsha</a:t>
            </a:r>
          </a:p>
          <a:p>
            <a:pPr lvl="0">
              <a:spcBef>
                <a:spcPts val="0"/>
              </a:spcBef>
              <a:buNone/>
            </a:pPr>
            <a:r>
              <a:rPr lang="en"/>
              <a:t>Removed Parts: </a:t>
            </a:r>
            <a:r>
              <a:rPr lang="en" sz="1200">
                <a:latin typeface="Lato"/>
                <a:ea typeface="Lato"/>
                <a:cs typeface="Lato"/>
                <a:sym typeface="Lato"/>
              </a:rPr>
              <a:t>Other engines - MEMORY, BLACKHOLE, CSV,  ARCHIVE, FEDERATED, MERGE, EXAMPLE, CUSTOM</a:t>
            </a:r>
          </a:p>
          <a:p>
            <a:pPr lvl="0">
              <a:spcBef>
                <a:spcPts val="0"/>
              </a:spcBef>
              <a:buNone/>
            </a:pPr>
            <a:r>
              <a:t/>
            </a:r>
            <a:endParaRPr sz="1200">
              <a:latin typeface="Lato"/>
              <a:ea typeface="Lato"/>
              <a:cs typeface="Lato"/>
              <a:sym typeface="Lato"/>
            </a:endParaRPr>
          </a:p>
          <a:p>
            <a:pPr lvl="0">
              <a:spcBef>
                <a:spcPts val="0"/>
              </a:spcBef>
              <a:buNone/>
            </a:pPr>
            <a:r>
              <a:rPr lang="en" sz="1200">
                <a:latin typeface="Lato"/>
                <a:ea typeface="Lato"/>
                <a:cs typeface="Lato"/>
                <a:sym typeface="Lato"/>
              </a:rPr>
              <a:t>Image is from:</a:t>
            </a:r>
          </a:p>
          <a:p>
            <a:pPr lvl="0">
              <a:spcBef>
                <a:spcPts val="0"/>
              </a:spcBef>
              <a:buNone/>
            </a:pPr>
            <a:r>
              <a:rPr lang="en" sz="1200">
                <a:latin typeface="Lato"/>
                <a:ea typeface="Lato"/>
                <a:cs typeface="Lato"/>
                <a:sym typeface="Lato"/>
              </a:rPr>
              <a:t>http://books.gigatux.nl/mirror/highperfmysql/0596003064/hpmysql-CHP-2-SECT-1.html</a:t>
            </a:r>
          </a:p>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1.5min: Glib</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1.5min: Glib</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1.5min: Glib</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1.5min: Glib</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1.5min: Ayman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1.5min: Kevin</a:t>
            </a:r>
          </a:p>
          <a:p>
            <a:pPr lvl="0">
              <a:spcBef>
                <a:spcPts val="0"/>
              </a:spcBef>
              <a:buNone/>
            </a:pPr>
            <a:r>
              <a:t/>
            </a:r>
            <a:endParaRPr/>
          </a:p>
          <a:p>
            <a:pPr indent="-228600" lvl="0" marL="457200" rtl="0">
              <a:spcBef>
                <a:spcPts val="0"/>
              </a:spcBef>
              <a:buChar char="-"/>
            </a:pPr>
            <a:r>
              <a:rPr lang="en"/>
              <a:t>In terms of external interfaces, we’re talking about how information is transferred to and from the system. So in this case, it would essentially be how users and developers interact with the MySQL database server, such as sending queries.</a:t>
            </a:r>
          </a:p>
          <a:p>
            <a:pPr indent="-228600" lvl="0" marL="457200" rtl="0">
              <a:spcBef>
                <a:spcPts val="0"/>
              </a:spcBef>
              <a:buChar char="-"/>
            </a:pPr>
            <a:r>
              <a:rPr lang="en"/>
              <a:t>There are 2 main types: Connectors and APIs, and Graphical User Interfaces</a:t>
            </a:r>
          </a:p>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1min: Varsha</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28600" lvl="0" marL="457200" rtl="0">
              <a:spcBef>
                <a:spcPts val="0"/>
              </a:spcBef>
              <a:buChar char="-"/>
            </a:pPr>
            <a:r>
              <a:rPr lang="en"/>
              <a:t>Kevin</a:t>
            </a:r>
          </a:p>
          <a:p>
            <a:pPr lvl="0" rtl="0">
              <a:spcBef>
                <a:spcPts val="0"/>
              </a:spcBef>
              <a:buNone/>
            </a:pPr>
            <a:r>
              <a:t/>
            </a:r>
            <a:endParaRPr/>
          </a:p>
          <a:p>
            <a:pPr indent="-228600" lvl="0" marL="457200" rtl="0">
              <a:spcBef>
                <a:spcPts val="0"/>
              </a:spcBef>
              <a:buChar char="-"/>
            </a:pPr>
            <a:r>
              <a:rPr lang="en"/>
              <a:t>For Connectors and APIs, I would say that this is one of the most common way for developers to use MySQL. [Using the MySQL shell is also popular.]</a:t>
            </a:r>
          </a:p>
          <a:p>
            <a:pPr indent="-228600" lvl="0" marL="457200" rtl="0">
              <a:spcBef>
                <a:spcPts val="0"/>
              </a:spcBef>
              <a:buChar char="-"/>
            </a:pPr>
            <a:r>
              <a:rPr lang="en"/>
              <a:t>You can develop apps using MySQL, or connect to MySQL with many general connectors for different languages. Here i listed the most common, such as Java, C, C++, Python.</a:t>
            </a:r>
          </a:p>
          <a:p>
            <a:pPr indent="-228600" lvl="1" marL="914400" rtl="0">
              <a:spcBef>
                <a:spcPts val="0"/>
              </a:spcBef>
              <a:buChar char="-"/>
            </a:pPr>
            <a:r>
              <a:rPr lang="en"/>
              <a:t>For example, the connector for Java would be Connector/J</a:t>
            </a:r>
          </a:p>
          <a:p>
            <a:pPr indent="-228600" lvl="0" marL="457200" rtl="0">
              <a:spcBef>
                <a:spcPts val="0"/>
              </a:spcBef>
              <a:buChar char="-"/>
            </a:pPr>
            <a:r>
              <a:rPr lang="en"/>
              <a:t>Most of the connectors are based on the ODBC model (Open Database Connectivity Model).</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28600" lvl="0" marL="457200" rtl="0">
              <a:spcBef>
                <a:spcPts val="0"/>
              </a:spcBef>
              <a:buChar char="-"/>
            </a:pPr>
            <a:r>
              <a:rPr lang="en"/>
              <a:t>Kevin</a:t>
            </a:r>
          </a:p>
          <a:p>
            <a:pPr lvl="0" rtl="0">
              <a:spcBef>
                <a:spcPts val="0"/>
              </a:spcBef>
              <a:buNone/>
            </a:pPr>
            <a:r>
              <a:t/>
            </a:r>
            <a:endParaRPr/>
          </a:p>
          <a:p>
            <a:pPr indent="-228600" lvl="0" marL="457200" rtl="0">
              <a:spcBef>
                <a:spcPts val="0"/>
              </a:spcBef>
              <a:buChar char="-"/>
            </a:pPr>
            <a:r>
              <a:rPr lang="en"/>
              <a:t>Low-level architecture diagram</a:t>
            </a:r>
          </a:p>
          <a:p>
            <a:pPr indent="-228600" lvl="0" marL="457200" rtl="0">
              <a:spcBef>
                <a:spcPts val="0"/>
              </a:spcBef>
              <a:buChar char="-"/>
            </a:pPr>
            <a:r>
              <a:rPr lang="en"/>
              <a:t>ODBC is a specification for an API, designed to send queries to the MySQL server and retrieve the information back to the client.</a:t>
            </a:r>
          </a:p>
          <a:p>
            <a:pPr indent="-228600" lvl="0" marL="457200" rtl="0">
              <a:spcBef>
                <a:spcPts val="0"/>
              </a:spcBef>
              <a:buChar char="-"/>
            </a:pPr>
            <a:r>
              <a:rPr lang="en"/>
              <a:t>An example workflow of this would be the client using C to send a query</a:t>
            </a:r>
          </a:p>
          <a:p>
            <a:pPr indent="-228600" lvl="0" marL="457200" rtl="0">
              <a:spcBef>
                <a:spcPts val="0"/>
              </a:spcBef>
              <a:buChar char="-"/>
            </a:pPr>
            <a:r>
              <a:rPr lang="en"/>
              <a:t>When the client sends the query, it goes to the connector (so an implementation of this would be Connector/C for example)</a:t>
            </a:r>
          </a:p>
          <a:p>
            <a:pPr indent="-228600" lvl="0" marL="457200" rtl="0">
              <a:spcBef>
                <a:spcPts val="0"/>
              </a:spcBef>
              <a:buChar char="-"/>
            </a:pPr>
            <a:r>
              <a:rPr lang="en"/>
              <a:t>The connector would use its ODBC API and library to translate the C code into a command that MySQL understands</a:t>
            </a:r>
          </a:p>
          <a:p>
            <a:pPr indent="-228600" lvl="0" marL="457200">
              <a:spcBef>
                <a:spcPts val="0"/>
              </a:spcBef>
              <a:buChar char="-"/>
            </a:pPr>
            <a:r>
              <a:rPr lang="en"/>
              <a:t>It uses a specialized driver to send the command to the MySQL server via a network, and also return the result.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28600" lvl="0" marL="457200" rtl="0">
              <a:spcBef>
                <a:spcPts val="0"/>
              </a:spcBef>
              <a:buChar char="-"/>
            </a:pPr>
            <a:r>
              <a:rPr lang="en"/>
              <a:t>Kevin</a:t>
            </a:r>
          </a:p>
          <a:p>
            <a:pPr indent="-228600" lvl="0" marL="457200" rtl="0">
              <a:spcBef>
                <a:spcPts val="0"/>
              </a:spcBef>
              <a:buChar char="-"/>
            </a:pPr>
            <a:r>
              <a:rPr lang="en"/>
              <a:t>Another common external interface is through a GUI</a:t>
            </a:r>
          </a:p>
          <a:p>
            <a:pPr indent="-228600" lvl="0" marL="457200" rtl="0">
              <a:spcBef>
                <a:spcPts val="0"/>
              </a:spcBef>
              <a:buChar char="-"/>
            </a:pPr>
            <a:r>
              <a:rPr lang="en"/>
              <a:t>Allows you to view and interact with a database graphically, through buttons and such</a:t>
            </a:r>
          </a:p>
          <a:p>
            <a:pPr indent="-228600" lvl="0" marL="457200">
              <a:spcBef>
                <a:spcPts val="0"/>
              </a:spcBef>
              <a:buChar char="-"/>
            </a:pPr>
            <a:r>
              <a:rPr lang="en"/>
              <a:t>MySQL develops their own GUI called MySQL Workbench, but other 3rd party options exist.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28600" lvl="0" marL="457200" rtl="0">
              <a:spcBef>
                <a:spcPts val="0"/>
              </a:spcBef>
              <a:buChar char="-"/>
            </a:pPr>
            <a:r>
              <a:rPr lang="en"/>
              <a:t>Kevin</a:t>
            </a:r>
          </a:p>
          <a:p>
            <a:pPr indent="-228600" lvl="0" marL="457200">
              <a:spcBef>
                <a:spcPts val="0"/>
              </a:spcBef>
              <a:buChar char="-"/>
            </a:pPr>
            <a:r>
              <a:rPr lang="en"/>
              <a:t>Here i just have a picture of MySQL Workbench, and highlighted some useful things you can do, such as query, export or import data, start or shutdown a server, etc.</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28600" lvl="0" marL="457200" rtl="0">
              <a:spcBef>
                <a:spcPts val="0"/>
              </a:spcBef>
              <a:buChar char="-"/>
            </a:pPr>
            <a:r>
              <a:rPr lang="en"/>
              <a:t>Kevin</a:t>
            </a:r>
          </a:p>
          <a:p>
            <a:pPr indent="-228600" lvl="0" marL="457200" rtl="0">
              <a:spcBef>
                <a:spcPts val="0"/>
              </a:spcBef>
              <a:buChar char="-"/>
            </a:pPr>
            <a:r>
              <a:rPr lang="en"/>
              <a:t>High-level diagram of the architecture of the two external interfaces i’ve spoken about:</a:t>
            </a:r>
          </a:p>
          <a:p>
            <a:pPr indent="-228600" lvl="0" marL="457200" rtl="0">
              <a:spcBef>
                <a:spcPts val="0"/>
              </a:spcBef>
              <a:buChar char="-"/>
            </a:pPr>
            <a:r>
              <a:rPr lang="en"/>
              <a:t>The obvious architectural style that connectors and GUIs incorporate would be the client-server style. The reasoning behind this would be:</a:t>
            </a:r>
          </a:p>
          <a:p>
            <a:pPr indent="-228600" lvl="1" marL="914400" rtl="0">
              <a:spcBef>
                <a:spcPts val="0"/>
              </a:spcBef>
              <a:buChar char="-"/>
            </a:pPr>
            <a:r>
              <a:rPr lang="en"/>
              <a:t>MySQL Server handles most of the data processing, whilst the clients do little, other than send commands. </a:t>
            </a:r>
          </a:p>
          <a:p>
            <a:pPr indent="-228600" lvl="1" marL="914400" rtl="0">
              <a:spcBef>
                <a:spcPts val="0"/>
              </a:spcBef>
              <a:buChar char="-"/>
            </a:pPr>
            <a:r>
              <a:rPr lang="en"/>
              <a:t>Reason clients can connect to MySQL server is through connectors, which is a key feature of client-server.</a:t>
            </a:r>
          </a:p>
          <a:p>
            <a:pPr indent="-228600" lvl="0" marL="457200" rtl="0">
              <a:spcBef>
                <a:spcPts val="0"/>
              </a:spcBef>
              <a:buChar char="-"/>
            </a:pPr>
            <a:r>
              <a:rPr lang="en"/>
              <a:t>The other being repository style</a:t>
            </a:r>
          </a:p>
          <a:p>
            <a:pPr indent="-228600" lvl="1" marL="914400" rtl="0">
              <a:spcBef>
                <a:spcPts val="0"/>
              </a:spcBef>
              <a:buChar char="-"/>
            </a:pPr>
            <a:r>
              <a:rPr lang="en"/>
              <a:t>You could say that the central data structure would be MySQL server, and we would have several components (which would be the clients) that operate on it.</a:t>
            </a:r>
          </a:p>
          <a:p>
            <a:pPr indent="-228600" lvl="1" marL="914400" rtl="0">
              <a:spcBef>
                <a:spcPts val="0"/>
              </a:spcBef>
              <a:buChar char="-"/>
            </a:pPr>
            <a:r>
              <a:rPr lang="en"/>
              <a:t>Another key feature of a repository style is concurrency, which MySQL Server also has.</a:t>
            </a:r>
          </a:p>
          <a:p>
            <a:pPr lvl="0" rtl="0">
              <a:spcBef>
                <a:spcPts val="0"/>
              </a:spcBef>
              <a:buNone/>
            </a:pPr>
            <a:r>
              <a:rPr lang="en"/>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2min: Anton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Anton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1.5min: Davood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1min: Davood + all</a:t>
            </a:r>
          </a:p>
          <a:p>
            <a:pPr lvl="0">
              <a:spcBef>
                <a:spcPts val="0"/>
              </a:spcBef>
              <a:buNone/>
            </a:pPr>
            <a:r>
              <a:t/>
            </a:r>
            <a:endParaRPr/>
          </a:p>
          <a:p>
            <a:pPr lvl="0">
              <a:spcBef>
                <a:spcPts val="0"/>
              </a:spcBef>
              <a:buNone/>
            </a:pPr>
            <a:r>
              <a:rPr lang="en"/>
              <a:t>Kevin: MySQL has many ways for users and devs to interact with it. Include but not limited to connectors, APIs, GUIs, etc. Documentation is available and there’s good support.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2min: Nisha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Nisha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Nisha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11150" lvl="0" marL="457200" rtl="0">
              <a:lnSpc>
                <a:spcPct val="115000"/>
              </a:lnSpc>
              <a:spcBef>
                <a:spcPts val="0"/>
              </a:spcBef>
              <a:buClr>
                <a:schemeClr val="accent1"/>
              </a:buClr>
              <a:buSzPct val="100000"/>
              <a:buFont typeface="Lato"/>
            </a:pPr>
            <a:r>
              <a:rPr lang="en" sz="1300">
                <a:solidFill>
                  <a:schemeClr val="accent1"/>
                </a:solidFill>
                <a:latin typeface="Lato"/>
                <a:ea typeface="Lato"/>
                <a:cs typeface="Lato"/>
                <a:sym typeface="Lato"/>
              </a:rPr>
              <a:t>(Nisha)</a:t>
            </a:r>
          </a:p>
          <a:p>
            <a:pPr indent="-311150" lvl="0" marL="457200" rtl="0">
              <a:lnSpc>
                <a:spcPct val="115000"/>
              </a:lnSpc>
              <a:spcBef>
                <a:spcPts val="0"/>
              </a:spcBef>
              <a:buClr>
                <a:schemeClr val="accent1"/>
              </a:buClr>
              <a:buSzPct val="100000"/>
              <a:buFont typeface="Lato"/>
            </a:pPr>
            <a:r>
              <a:rPr lang="en" sz="1300">
                <a:solidFill>
                  <a:schemeClr val="accent1"/>
                </a:solidFill>
                <a:latin typeface="Lato"/>
                <a:ea typeface="Lato"/>
                <a:cs typeface="Lato"/>
                <a:sym typeface="Lato"/>
              </a:rPr>
              <a:t>RDBMS interacts with users and clients </a:t>
            </a:r>
          </a:p>
          <a:p>
            <a:pPr indent="-311150" lvl="0" marL="457200" rtl="0">
              <a:lnSpc>
                <a:spcPct val="115000"/>
              </a:lnSpc>
              <a:spcBef>
                <a:spcPts val="0"/>
              </a:spcBef>
              <a:buClr>
                <a:schemeClr val="accent1"/>
              </a:buClr>
              <a:buSzPct val="100000"/>
              <a:buFont typeface="Lato"/>
            </a:pPr>
            <a:r>
              <a:rPr lang="en" sz="1300">
                <a:solidFill>
                  <a:schemeClr val="accent1"/>
                </a:solidFill>
                <a:latin typeface="Lato"/>
                <a:ea typeface="Lato"/>
                <a:cs typeface="Lato"/>
                <a:sym typeface="Lato"/>
              </a:rPr>
              <a:t>Three components:</a:t>
            </a:r>
          </a:p>
          <a:p>
            <a:pPr indent="-228600" lvl="1" marL="914400" rtl="0">
              <a:lnSpc>
                <a:spcPct val="115000"/>
              </a:lnSpc>
              <a:spcBef>
                <a:spcPts val="0"/>
              </a:spcBef>
              <a:buClr>
                <a:schemeClr val="accent1"/>
              </a:buClr>
              <a:buFont typeface="Lato"/>
            </a:pPr>
            <a:r>
              <a:rPr lang="en">
                <a:solidFill>
                  <a:schemeClr val="accent1"/>
                </a:solidFill>
                <a:latin typeface="Lato"/>
                <a:ea typeface="Lato"/>
                <a:cs typeface="Lato"/>
                <a:sym typeface="Lato"/>
              </a:rPr>
              <a:t>Administrators</a:t>
            </a:r>
          </a:p>
          <a:p>
            <a:pPr indent="-228600" lvl="2" marL="1371600" rtl="0">
              <a:lnSpc>
                <a:spcPct val="115000"/>
              </a:lnSpc>
              <a:spcBef>
                <a:spcPts val="0"/>
              </a:spcBef>
              <a:buClr>
                <a:schemeClr val="accent1"/>
              </a:buClr>
              <a:buFont typeface="Lato"/>
            </a:pPr>
            <a:r>
              <a:rPr lang="en">
                <a:solidFill>
                  <a:schemeClr val="accent1"/>
                </a:solidFill>
                <a:latin typeface="Lato"/>
                <a:ea typeface="Lato"/>
                <a:cs typeface="Lato"/>
                <a:sym typeface="Lato"/>
              </a:rPr>
              <a:t>use various administrative interface and utilities like mysqladmin, isamchk etc.</a:t>
            </a:r>
          </a:p>
          <a:p>
            <a:pPr indent="-228600" lvl="1" marL="914400" rtl="0">
              <a:lnSpc>
                <a:spcPct val="115000"/>
              </a:lnSpc>
              <a:spcBef>
                <a:spcPts val="0"/>
              </a:spcBef>
              <a:buClr>
                <a:schemeClr val="accent1"/>
              </a:buClr>
              <a:buFont typeface="Lato"/>
            </a:pPr>
            <a:r>
              <a:rPr lang="en">
                <a:solidFill>
                  <a:schemeClr val="accent1"/>
                </a:solidFill>
                <a:latin typeface="Lato"/>
                <a:ea typeface="Lato"/>
                <a:cs typeface="Lato"/>
                <a:sym typeface="Lato"/>
              </a:rPr>
              <a:t>Clients</a:t>
            </a:r>
          </a:p>
          <a:p>
            <a:pPr indent="-228600" lvl="1" marL="914400" rtl="0">
              <a:lnSpc>
                <a:spcPct val="115000"/>
              </a:lnSpc>
              <a:spcBef>
                <a:spcPts val="0"/>
              </a:spcBef>
              <a:buClr>
                <a:schemeClr val="accent1"/>
              </a:buClr>
              <a:buFont typeface="Lato"/>
            </a:pPr>
            <a:r>
              <a:rPr lang="en">
                <a:solidFill>
                  <a:schemeClr val="accent1"/>
                </a:solidFill>
                <a:latin typeface="Lato"/>
                <a:ea typeface="Lato"/>
                <a:cs typeface="Lato"/>
                <a:sym typeface="Lato"/>
              </a:rPr>
              <a:t>Query Users</a:t>
            </a:r>
          </a:p>
          <a:p>
            <a:pPr indent="-228600" lvl="2" marL="1371600" rtl="0">
              <a:lnSpc>
                <a:spcPct val="115000"/>
              </a:lnSpc>
              <a:spcBef>
                <a:spcPts val="0"/>
              </a:spcBef>
              <a:buClr>
                <a:schemeClr val="accent1"/>
              </a:buClr>
              <a:buFont typeface="Lato"/>
            </a:pPr>
            <a:r>
              <a:rPr lang="en">
                <a:solidFill>
                  <a:schemeClr val="accent1"/>
                </a:solidFill>
                <a:latin typeface="Lato"/>
                <a:ea typeface="Lato"/>
                <a:cs typeface="Lato"/>
                <a:sym typeface="Lato"/>
              </a:rPr>
              <a:t>interaction via "mysql": a Query interface</a:t>
            </a: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Nisha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Nisha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Nisha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ct val="100000"/>
              <a:buFont typeface="Raleway"/>
              <a:buNone/>
              <a:defRPr b="1" sz="2800">
                <a:latin typeface="Raleway"/>
                <a:ea typeface="Raleway"/>
                <a:cs typeface="Raleway"/>
                <a:sym typeface="Raleway"/>
              </a:defRPr>
            </a:lvl1pPr>
            <a:lvl2pPr lvl="1">
              <a:spcBef>
                <a:spcPts val="0"/>
              </a:spcBef>
              <a:buSzPct val="100000"/>
              <a:buFont typeface="Raleway"/>
              <a:buNone/>
              <a:defRPr b="1" sz="2800">
                <a:latin typeface="Raleway"/>
                <a:ea typeface="Raleway"/>
                <a:cs typeface="Raleway"/>
                <a:sym typeface="Raleway"/>
              </a:defRPr>
            </a:lvl2pPr>
            <a:lvl3pPr lvl="2">
              <a:spcBef>
                <a:spcPts val="0"/>
              </a:spcBef>
              <a:buSzPct val="100000"/>
              <a:buFont typeface="Raleway"/>
              <a:buNone/>
              <a:defRPr b="1" sz="2800">
                <a:latin typeface="Raleway"/>
                <a:ea typeface="Raleway"/>
                <a:cs typeface="Raleway"/>
                <a:sym typeface="Raleway"/>
              </a:defRPr>
            </a:lvl3pPr>
            <a:lvl4pPr lvl="3">
              <a:spcBef>
                <a:spcPts val="0"/>
              </a:spcBef>
              <a:buSzPct val="100000"/>
              <a:buFont typeface="Raleway"/>
              <a:buNone/>
              <a:defRPr b="1" sz="2800">
                <a:latin typeface="Raleway"/>
                <a:ea typeface="Raleway"/>
                <a:cs typeface="Raleway"/>
                <a:sym typeface="Raleway"/>
              </a:defRPr>
            </a:lvl4pPr>
            <a:lvl5pPr lvl="4">
              <a:spcBef>
                <a:spcPts val="0"/>
              </a:spcBef>
              <a:buSzPct val="100000"/>
              <a:buFont typeface="Raleway"/>
              <a:buNone/>
              <a:defRPr b="1" sz="2800">
                <a:latin typeface="Raleway"/>
                <a:ea typeface="Raleway"/>
                <a:cs typeface="Raleway"/>
                <a:sym typeface="Raleway"/>
              </a:defRPr>
            </a:lvl5pPr>
            <a:lvl6pPr lvl="5">
              <a:spcBef>
                <a:spcPts val="0"/>
              </a:spcBef>
              <a:buSzPct val="100000"/>
              <a:buFont typeface="Raleway"/>
              <a:buNone/>
              <a:defRPr b="1" sz="2800">
                <a:latin typeface="Raleway"/>
                <a:ea typeface="Raleway"/>
                <a:cs typeface="Raleway"/>
                <a:sym typeface="Raleway"/>
              </a:defRPr>
            </a:lvl6pPr>
            <a:lvl7pPr lvl="6">
              <a:spcBef>
                <a:spcPts val="0"/>
              </a:spcBef>
              <a:buSzPct val="100000"/>
              <a:buFont typeface="Raleway"/>
              <a:buNone/>
              <a:defRPr b="1" sz="2800">
                <a:latin typeface="Raleway"/>
                <a:ea typeface="Raleway"/>
                <a:cs typeface="Raleway"/>
                <a:sym typeface="Raleway"/>
              </a:defRPr>
            </a:lvl7pPr>
            <a:lvl8pPr lvl="7">
              <a:spcBef>
                <a:spcPts val="0"/>
              </a:spcBef>
              <a:buSzPct val="100000"/>
              <a:buFont typeface="Raleway"/>
              <a:buNone/>
              <a:defRPr b="1" sz="2800">
                <a:latin typeface="Raleway"/>
                <a:ea typeface="Raleway"/>
                <a:cs typeface="Raleway"/>
                <a:sym typeface="Raleway"/>
              </a:defRPr>
            </a:lvl8pPr>
            <a:lvl9pPr lvl="8">
              <a:spcBef>
                <a:spcPts val="0"/>
              </a:spcBef>
              <a:buSzPct val="1000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8.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256875"/>
            <a:ext cx="7688100" cy="1664700"/>
          </a:xfrm>
          <a:prstGeom prst="rect">
            <a:avLst/>
          </a:prstGeom>
        </p:spPr>
        <p:txBody>
          <a:bodyPr anchorCtr="0" anchor="t" bIns="91425" lIns="91425" rIns="91425" wrap="square" tIns="91425">
            <a:noAutofit/>
          </a:bodyPr>
          <a:lstStyle/>
          <a:p>
            <a:pPr lvl="0" algn="ctr">
              <a:spcBef>
                <a:spcPts val="0"/>
              </a:spcBef>
              <a:buNone/>
            </a:pPr>
            <a:r>
              <a:rPr lang="en"/>
              <a:t>A Look at MySQL’s Conceptual Architecture</a:t>
            </a:r>
          </a:p>
        </p:txBody>
      </p:sp>
      <p:sp>
        <p:nvSpPr>
          <p:cNvPr id="87" name="Shape 87"/>
          <p:cNvSpPr txBox="1"/>
          <p:nvPr>
            <p:ph idx="1" type="subTitle"/>
          </p:nvPr>
        </p:nvSpPr>
        <p:spPr>
          <a:xfrm>
            <a:off x="2887650" y="3749150"/>
            <a:ext cx="3371700" cy="541200"/>
          </a:xfrm>
          <a:prstGeom prst="rect">
            <a:avLst/>
          </a:prstGeom>
        </p:spPr>
        <p:txBody>
          <a:bodyPr anchorCtr="0" anchor="t" bIns="91425" lIns="91425" rIns="91425" wrap="square" tIns="91425">
            <a:noAutofit/>
          </a:bodyPr>
          <a:lstStyle/>
          <a:p>
            <a:pPr lvl="0" rtl="0" algn="ctr">
              <a:lnSpc>
                <a:spcPct val="150000"/>
              </a:lnSpc>
              <a:spcBef>
                <a:spcPts val="0"/>
              </a:spcBef>
              <a:buNone/>
            </a:pPr>
            <a:r>
              <a:rPr lang="en" sz="1800">
                <a:solidFill>
                  <a:srgbClr val="000000"/>
                </a:solidFill>
                <a:latin typeface="Arial"/>
                <a:ea typeface="Arial"/>
                <a:cs typeface="Arial"/>
                <a:sym typeface="Arial"/>
              </a:rPr>
              <a:t>Davood Anbarnam</a:t>
            </a:r>
          </a:p>
          <a:p>
            <a:pPr lvl="0" rtl="0" algn="ctr">
              <a:lnSpc>
                <a:spcPct val="150000"/>
              </a:lnSpc>
              <a:spcBef>
                <a:spcPts val="0"/>
              </a:spcBef>
              <a:buNone/>
            </a:pPr>
            <a:r>
              <a:rPr lang="en" sz="1800">
                <a:solidFill>
                  <a:srgbClr val="000000"/>
                </a:solidFill>
                <a:latin typeface="Arial"/>
                <a:ea typeface="Arial"/>
                <a:cs typeface="Arial"/>
                <a:sym typeface="Arial"/>
              </a:rPr>
              <a:t>Ayman Abualsunun</a:t>
            </a:r>
          </a:p>
          <a:p>
            <a:pPr lvl="0" rtl="0" algn="ctr">
              <a:lnSpc>
                <a:spcPct val="150000"/>
              </a:lnSpc>
              <a:spcBef>
                <a:spcPts val="0"/>
              </a:spcBef>
              <a:buNone/>
            </a:pPr>
            <a:r>
              <a:rPr lang="en" sz="1800">
                <a:solidFill>
                  <a:srgbClr val="000000"/>
                </a:solidFill>
                <a:latin typeface="Arial"/>
                <a:ea typeface="Arial"/>
                <a:cs typeface="Arial"/>
                <a:sym typeface="Arial"/>
              </a:rPr>
              <a:t>Anton Sitkovets</a:t>
            </a:r>
          </a:p>
          <a:p>
            <a:pPr lvl="0" algn="ctr">
              <a:spcBef>
                <a:spcPts val="0"/>
              </a:spcBef>
              <a:buNone/>
            </a:pPr>
            <a:r>
              <a:t/>
            </a:r>
            <a:endParaRPr sz="1800"/>
          </a:p>
        </p:txBody>
      </p:sp>
      <p:sp>
        <p:nvSpPr>
          <p:cNvPr id="88" name="Shape 88"/>
          <p:cNvSpPr txBox="1"/>
          <p:nvPr>
            <p:ph idx="1" type="subTitle"/>
          </p:nvPr>
        </p:nvSpPr>
        <p:spPr>
          <a:xfrm>
            <a:off x="393550" y="3749150"/>
            <a:ext cx="2859900" cy="541200"/>
          </a:xfrm>
          <a:prstGeom prst="rect">
            <a:avLst/>
          </a:prstGeom>
        </p:spPr>
        <p:txBody>
          <a:bodyPr anchorCtr="0" anchor="t" bIns="91425" lIns="91425" rIns="91425" wrap="square" tIns="91425">
            <a:noAutofit/>
          </a:bodyPr>
          <a:lstStyle/>
          <a:p>
            <a:pPr lvl="0" rtl="0" algn="ctr">
              <a:lnSpc>
                <a:spcPct val="150000"/>
              </a:lnSpc>
              <a:spcBef>
                <a:spcPts val="0"/>
              </a:spcBef>
              <a:buNone/>
            </a:pPr>
            <a:r>
              <a:rPr lang="en" sz="1800">
                <a:solidFill>
                  <a:srgbClr val="000000"/>
                </a:solidFill>
                <a:latin typeface="Arial"/>
                <a:ea typeface="Arial"/>
                <a:cs typeface="Arial"/>
                <a:sym typeface="Arial"/>
              </a:rPr>
              <a:t>Varsha Ragavendran</a:t>
            </a:r>
          </a:p>
          <a:p>
            <a:pPr lvl="0" rtl="0" algn="ctr">
              <a:lnSpc>
                <a:spcPct val="150000"/>
              </a:lnSpc>
              <a:spcBef>
                <a:spcPts val="0"/>
              </a:spcBef>
              <a:buNone/>
            </a:pPr>
            <a:r>
              <a:rPr lang="en" sz="1800">
                <a:solidFill>
                  <a:srgbClr val="000000"/>
                </a:solidFill>
                <a:latin typeface="Arial"/>
                <a:ea typeface="Arial"/>
                <a:cs typeface="Arial"/>
                <a:sym typeface="Arial"/>
              </a:rPr>
              <a:t>Nisha Sharma</a:t>
            </a:r>
          </a:p>
          <a:p>
            <a:pPr lvl="0" rtl="0" algn="l">
              <a:lnSpc>
                <a:spcPct val="150000"/>
              </a:lnSpc>
              <a:spcBef>
                <a:spcPts val="0"/>
              </a:spcBef>
              <a:buNone/>
            </a:pPr>
            <a:r>
              <a:t/>
            </a:r>
            <a:endParaRPr sz="1800"/>
          </a:p>
          <a:p>
            <a:pPr lvl="0" rtl="0" algn="ctr">
              <a:spcBef>
                <a:spcPts val="0"/>
              </a:spcBef>
              <a:buNone/>
            </a:pPr>
            <a:r>
              <a:t/>
            </a:r>
            <a:endParaRPr sz="1800"/>
          </a:p>
        </p:txBody>
      </p:sp>
      <p:sp>
        <p:nvSpPr>
          <p:cNvPr id="89" name="Shape 89"/>
          <p:cNvSpPr txBox="1"/>
          <p:nvPr>
            <p:ph idx="1" type="subTitle"/>
          </p:nvPr>
        </p:nvSpPr>
        <p:spPr>
          <a:xfrm>
            <a:off x="6259350" y="3749150"/>
            <a:ext cx="1863000" cy="541200"/>
          </a:xfrm>
          <a:prstGeom prst="rect">
            <a:avLst/>
          </a:prstGeom>
        </p:spPr>
        <p:txBody>
          <a:bodyPr anchorCtr="0" anchor="t" bIns="91425" lIns="91425" rIns="91425" wrap="square" tIns="91425">
            <a:noAutofit/>
          </a:bodyPr>
          <a:lstStyle/>
          <a:p>
            <a:pPr lvl="0" rtl="0" algn="ctr">
              <a:lnSpc>
                <a:spcPct val="150000"/>
              </a:lnSpc>
              <a:spcBef>
                <a:spcPts val="0"/>
              </a:spcBef>
              <a:buNone/>
            </a:pPr>
            <a:r>
              <a:rPr lang="en" sz="1800">
                <a:solidFill>
                  <a:srgbClr val="000000"/>
                </a:solidFill>
                <a:latin typeface="Arial"/>
                <a:ea typeface="Arial"/>
                <a:cs typeface="Arial"/>
                <a:sym typeface="Arial"/>
              </a:rPr>
              <a:t>Glib Sitiugin</a:t>
            </a:r>
          </a:p>
          <a:p>
            <a:pPr lvl="0" rtl="0" algn="ctr">
              <a:lnSpc>
                <a:spcPct val="150000"/>
              </a:lnSpc>
              <a:spcBef>
                <a:spcPts val="0"/>
              </a:spcBef>
              <a:buNone/>
            </a:pPr>
            <a:r>
              <a:rPr lang="en" sz="1800">
                <a:solidFill>
                  <a:srgbClr val="000000"/>
                </a:solidFill>
                <a:latin typeface="Arial"/>
                <a:ea typeface="Arial"/>
                <a:cs typeface="Arial"/>
                <a:sym typeface="Arial"/>
              </a:rPr>
              <a:t>Kevin Arindaeng</a:t>
            </a:r>
          </a:p>
          <a:p>
            <a:pPr lvl="0" rtl="0" algn="ctr">
              <a:spcBef>
                <a:spcPts val="0"/>
              </a:spcBef>
              <a:buNone/>
            </a:pPr>
            <a:r>
              <a:t/>
            </a:r>
            <a:endParaRPr sz="1800"/>
          </a:p>
        </p:txBody>
      </p:sp>
      <p:sp>
        <p:nvSpPr>
          <p:cNvPr id="90" name="Shape 90"/>
          <p:cNvSpPr txBox="1"/>
          <p:nvPr>
            <p:ph idx="1" type="subTitle"/>
          </p:nvPr>
        </p:nvSpPr>
        <p:spPr>
          <a:xfrm>
            <a:off x="1656300" y="2663200"/>
            <a:ext cx="5831400" cy="694500"/>
          </a:xfrm>
          <a:prstGeom prst="rect">
            <a:avLst/>
          </a:prstGeom>
        </p:spPr>
        <p:txBody>
          <a:bodyPr anchorCtr="0" anchor="t" bIns="91425" lIns="91425" rIns="91425" wrap="square" tIns="91425">
            <a:noAutofit/>
          </a:bodyPr>
          <a:lstStyle/>
          <a:p>
            <a:pPr lvl="0" rtl="0" algn="ctr">
              <a:spcBef>
                <a:spcPts val="0"/>
              </a:spcBef>
              <a:buNone/>
            </a:pPr>
            <a:r>
              <a:rPr lang="en" sz="1800">
                <a:solidFill>
                  <a:srgbClr val="000000"/>
                </a:solidFill>
                <a:latin typeface="Arial"/>
                <a:ea typeface="Arial"/>
                <a:cs typeface="Arial"/>
                <a:sym typeface="Arial"/>
              </a:rPr>
              <a:t>EECS 4314: Advanced Software Engineering</a:t>
            </a:r>
          </a:p>
          <a:p>
            <a:pPr lvl="0" rtl="0" algn="ctr">
              <a:spcBef>
                <a:spcPts val="0"/>
              </a:spcBef>
              <a:buNone/>
            </a:pPr>
            <a:r>
              <a:t/>
            </a:r>
            <a:endParaRPr b="1" sz="1800">
              <a:solidFill>
                <a:srgbClr val="000000"/>
              </a:solidFill>
              <a:latin typeface="Arial"/>
              <a:ea typeface="Arial"/>
              <a:cs typeface="Arial"/>
              <a:sym typeface="Arial"/>
            </a:endParaRPr>
          </a:p>
          <a:p>
            <a:pPr lvl="0" rtl="0" algn="ctr">
              <a:spcBef>
                <a:spcPts val="0"/>
              </a:spcBef>
              <a:buNone/>
            </a:pPr>
            <a:r>
              <a:rPr b="1" lang="en" sz="1800">
                <a:solidFill>
                  <a:srgbClr val="000000"/>
                </a:solidFill>
                <a:latin typeface="Arial"/>
                <a:ea typeface="Arial"/>
                <a:cs typeface="Arial"/>
                <a:sym typeface="Arial"/>
              </a:rPr>
              <a:t>Tabs vs. Spaces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727650" y="589175"/>
            <a:ext cx="7688700" cy="535200"/>
          </a:xfrm>
          <a:prstGeom prst="rect">
            <a:avLst/>
          </a:prstGeom>
        </p:spPr>
        <p:txBody>
          <a:bodyPr anchorCtr="0" anchor="t" bIns="91425" lIns="91425" rIns="91425" wrap="square" tIns="91425">
            <a:noAutofit/>
          </a:bodyPr>
          <a:lstStyle/>
          <a:p>
            <a:pPr lvl="0">
              <a:spcBef>
                <a:spcPts val="0"/>
              </a:spcBef>
              <a:buNone/>
            </a:pPr>
            <a:r>
              <a:rPr lang="en"/>
              <a:t>Architecture - Compilation</a:t>
            </a:r>
          </a:p>
          <a:p>
            <a:pPr lvl="0">
              <a:spcBef>
                <a:spcPts val="0"/>
              </a:spcBef>
              <a:buNone/>
            </a:pPr>
            <a:r>
              <a:t/>
            </a:r>
            <a:endParaRPr/>
          </a:p>
        </p:txBody>
      </p:sp>
      <p:sp>
        <p:nvSpPr>
          <p:cNvPr id="162" name="Shape 162"/>
          <p:cNvSpPr txBox="1"/>
          <p:nvPr/>
        </p:nvSpPr>
        <p:spPr>
          <a:xfrm>
            <a:off x="651025" y="1599525"/>
            <a:ext cx="2550600" cy="1780500"/>
          </a:xfrm>
          <a:prstGeom prst="rect">
            <a:avLst/>
          </a:prstGeom>
          <a:noFill/>
          <a:ln>
            <a:noFill/>
          </a:ln>
        </p:spPr>
        <p:txBody>
          <a:bodyPr anchorCtr="0" anchor="t" bIns="91425" lIns="91425" rIns="91425" wrap="square" tIns="91425">
            <a:noAutofit/>
          </a:bodyPr>
          <a:lstStyle/>
          <a:p>
            <a:pPr indent="-381000" lvl="0" marL="457200" rtl="0">
              <a:lnSpc>
                <a:spcPct val="150000"/>
              </a:lnSpc>
              <a:spcBef>
                <a:spcPts val="0"/>
              </a:spcBef>
              <a:buSzPct val="100000"/>
              <a:buFont typeface="Lato"/>
              <a:buChar char="●"/>
            </a:pPr>
            <a:r>
              <a:rPr lang="en" sz="2400">
                <a:latin typeface="Lato"/>
                <a:ea typeface="Lato"/>
                <a:cs typeface="Lato"/>
                <a:sym typeface="Lato"/>
              </a:rPr>
              <a:t>Lex/YACC</a:t>
            </a:r>
          </a:p>
          <a:p>
            <a:pPr indent="-381000" lvl="0" marL="457200" rtl="0">
              <a:lnSpc>
                <a:spcPct val="150000"/>
              </a:lnSpc>
              <a:spcBef>
                <a:spcPts val="0"/>
              </a:spcBef>
              <a:buSzPct val="100000"/>
              <a:buFont typeface="Lato"/>
              <a:buChar char="●"/>
            </a:pPr>
            <a:r>
              <a:rPr lang="en" sz="2400">
                <a:latin typeface="Lato"/>
                <a:ea typeface="Lato"/>
                <a:cs typeface="Lato"/>
                <a:sym typeface="Lato"/>
              </a:rPr>
              <a:t>Syntax </a:t>
            </a:r>
          </a:p>
          <a:p>
            <a:pPr indent="-381000" lvl="0" marL="457200" rtl="0">
              <a:lnSpc>
                <a:spcPct val="150000"/>
              </a:lnSpc>
              <a:spcBef>
                <a:spcPts val="0"/>
              </a:spcBef>
              <a:buSzPct val="100000"/>
              <a:buFont typeface="Lato"/>
              <a:buChar char="●"/>
            </a:pPr>
            <a:r>
              <a:rPr lang="en" sz="2400">
                <a:latin typeface="Lato"/>
                <a:ea typeface="Lato"/>
                <a:cs typeface="Lato"/>
                <a:sym typeface="Lato"/>
              </a:rPr>
              <a:t>Semantics</a:t>
            </a:r>
          </a:p>
          <a:p>
            <a:pPr indent="-381000" lvl="0" marL="457200">
              <a:lnSpc>
                <a:spcPct val="150000"/>
              </a:lnSpc>
              <a:spcBef>
                <a:spcPts val="0"/>
              </a:spcBef>
              <a:buSzPct val="100000"/>
              <a:buFont typeface="Lato"/>
              <a:buChar char="●"/>
            </a:pPr>
            <a:r>
              <a:rPr lang="en" sz="2400">
                <a:latin typeface="Lato"/>
                <a:ea typeface="Lato"/>
                <a:cs typeface="Lato"/>
                <a:sym typeface="Lato"/>
              </a:rPr>
              <a:t>Optimising</a:t>
            </a:r>
          </a:p>
        </p:txBody>
      </p:sp>
      <p:pic>
        <p:nvPicPr>
          <p:cNvPr descr="hybrid_compiler.png" id="163" name="Shape 163"/>
          <p:cNvPicPr preferRelativeResize="0"/>
          <p:nvPr/>
        </p:nvPicPr>
        <p:blipFill>
          <a:blip r:embed="rId3">
            <a:alphaModFix/>
          </a:blip>
          <a:stretch>
            <a:fillRect/>
          </a:stretch>
        </p:blipFill>
        <p:spPr>
          <a:xfrm>
            <a:off x="3397850" y="1359700"/>
            <a:ext cx="5609000" cy="3479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727650" y="601525"/>
            <a:ext cx="7688700" cy="535200"/>
          </a:xfrm>
          <a:prstGeom prst="rect">
            <a:avLst/>
          </a:prstGeom>
        </p:spPr>
        <p:txBody>
          <a:bodyPr anchorCtr="0" anchor="t" bIns="91425" lIns="91425" rIns="91425" wrap="square" tIns="91425">
            <a:noAutofit/>
          </a:bodyPr>
          <a:lstStyle/>
          <a:p>
            <a:pPr lvl="0" rtl="0">
              <a:spcBef>
                <a:spcPts val="0"/>
              </a:spcBef>
              <a:buNone/>
            </a:pPr>
            <a:r>
              <a:rPr lang="en"/>
              <a:t>Architecture - Optimizer</a:t>
            </a:r>
          </a:p>
          <a:p>
            <a:pPr lvl="0" rtl="0">
              <a:spcBef>
                <a:spcPts val="0"/>
              </a:spcBef>
              <a:buNone/>
            </a:pPr>
            <a:r>
              <a:t/>
            </a:r>
            <a:endParaRPr/>
          </a:p>
        </p:txBody>
      </p:sp>
      <p:sp>
        <p:nvSpPr>
          <p:cNvPr id="169" name="Shape 169"/>
          <p:cNvSpPr txBox="1"/>
          <p:nvPr>
            <p:ph idx="1" type="body"/>
          </p:nvPr>
        </p:nvSpPr>
        <p:spPr>
          <a:xfrm>
            <a:off x="729450" y="1347700"/>
            <a:ext cx="7688700" cy="2992200"/>
          </a:xfrm>
          <a:prstGeom prst="rect">
            <a:avLst/>
          </a:prstGeom>
        </p:spPr>
        <p:txBody>
          <a:bodyPr anchorCtr="0" anchor="t" bIns="91425" lIns="91425" rIns="91425" wrap="square" tIns="91425">
            <a:noAutofit/>
          </a:bodyPr>
          <a:lstStyle/>
          <a:p>
            <a:pPr indent="-381000" lvl="0" marL="457200" rtl="0">
              <a:spcBef>
                <a:spcPts val="0"/>
              </a:spcBef>
              <a:buSzPct val="100000"/>
            </a:pPr>
            <a:r>
              <a:rPr lang="en" sz="2400"/>
              <a:t>3 steps, SELECTION &gt; PROJECTIONS &gt; JOIN::EXECUTE</a:t>
            </a:r>
          </a:p>
        </p:txBody>
      </p:sp>
      <p:pic>
        <p:nvPicPr>
          <p:cNvPr descr="Optimzer.png" id="170" name="Shape 170"/>
          <p:cNvPicPr preferRelativeResize="0"/>
          <p:nvPr/>
        </p:nvPicPr>
        <p:blipFill>
          <a:blip r:embed="rId3">
            <a:alphaModFix/>
          </a:blip>
          <a:stretch>
            <a:fillRect/>
          </a:stretch>
        </p:blipFill>
        <p:spPr>
          <a:xfrm>
            <a:off x="1563575" y="2820338"/>
            <a:ext cx="5734050" cy="581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727650" y="601525"/>
            <a:ext cx="7688700" cy="535200"/>
          </a:xfrm>
          <a:prstGeom prst="rect">
            <a:avLst/>
          </a:prstGeom>
        </p:spPr>
        <p:txBody>
          <a:bodyPr anchorCtr="0" anchor="t" bIns="91425" lIns="91425" rIns="91425" wrap="square" tIns="91425">
            <a:noAutofit/>
          </a:bodyPr>
          <a:lstStyle/>
          <a:p>
            <a:pPr lvl="0" rtl="0">
              <a:spcBef>
                <a:spcPts val="0"/>
              </a:spcBef>
              <a:buNone/>
            </a:pPr>
            <a:r>
              <a:rPr lang="en"/>
              <a:t>Architecture - Query Cache &amp; Buffers</a:t>
            </a:r>
          </a:p>
          <a:p>
            <a:pPr lvl="0" rtl="0">
              <a:spcBef>
                <a:spcPts val="0"/>
              </a:spcBef>
              <a:buNone/>
            </a:pPr>
            <a:r>
              <a:t/>
            </a:r>
            <a:endParaRPr/>
          </a:p>
        </p:txBody>
      </p:sp>
      <p:sp>
        <p:nvSpPr>
          <p:cNvPr id="176" name="Shape 176"/>
          <p:cNvSpPr txBox="1"/>
          <p:nvPr>
            <p:ph idx="1" type="body"/>
          </p:nvPr>
        </p:nvSpPr>
        <p:spPr>
          <a:xfrm>
            <a:off x="727650" y="1136725"/>
            <a:ext cx="7688700" cy="3671700"/>
          </a:xfrm>
          <a:prstGeom prst="rect">
            <a:avLst/>
          </a:prstGeom>
        </p:spPr>
        <p:txBody>
          <a:bodyPr anchorCtr="0" anchor="t" bIns="91425" lIns="91425" rIns="91425" wrap="square" tIns="91425">
            <a:noAutofit/>
          </a:bodyPr>
          <a:lstStyle/>
          <a:p>
            <a:pPr indent="-342900" lvl="0" marL="457200" rtl="0">
              <a:spcBef>
                <a:spcPts val="0"/>
              </a:spcBef>
              <a:buSzPct val="100000"/>
            </a:pPr>
            <a:r>
              <a:rPr lang="en" sz="1800" u="sng"/>
              <a:t>Query Cache: </a:t>
            </a:r>
            <a:r>
              <a:rPr lang="en" sz="1800"/>
              <a:t>Cache for frequently used queries, which caches the query and the results, as well as purging old data on updated data.</a:t>
            </a:r>
          </a:p>
          <a:p>
            <a:pPr indent="-342900" lvl="0" marL="457200" rtl="0">
              <a:spcBef>
                <a:spcPts val="0"/>
              </a:spcBef>
              <a:buSzPct val="100000"/>
            </a:pPr>
            <a:r>
              <a:rPr lang="en" sz="1800" u="sng"/>
              <a:t>Table Cache: </a:t>
            </a:r>
            <a:r>
              <a:rPr lang="en" sz="1800"/>
              <a:t> Memory cache for table metadata to reduce time for opening, reading and closing tables. Each thread has its own list of table cache structures allowing them to have their own views of tables.</a:t>
            </a:r>
          </a:p>
          <a:p>
            <a:pPr indent="-342900" lvl="0" marL="457200" rtl="0">
              <a:spcBef>
                <a:spcPts val="0"/>
              </a:spcBef>
              <a:buSzPct val="100000"/>
            </a:pPr>
            <a:r>
              <a:rPr lang="en" sz="1800" u="sng"/>
              <a:t>Buffer Pool:</a:t>
            </a:r>
            <a:r>
              <a:rPr lang="en" sz="1800"/>
              <a:t> Stores table and index data.</a:t>
            </a:r>
          </a:p>
          <a:p>
            <a:pPr indent="-342900" lvl="0" marL="457200" rtl="0">
              <a:spcBef>
                <a:spcPts val="0"/>
              </a:spcBef>
              <a:buSzPct val="100000"/>
            </a:pPr>
            <a:r>
              <a:rPr lang="en" sz="1800" u="sng"/>
              <a:t>Record Cache: </a:t>
            </a:r>
            <a:r>
              <a:rPr lang="en" sz="1800"/>
              <a:t>Cache for sequential reading of tables. Consists of a read ahead buffer that takes one block of data at a time.</a:t>
            </a:r>
          </a:p>
          <a:p>
            <a:pPr indent="-342900" lvl="0" marL="457200" rtl="0">
              <a:spcBef>
                <a:spcPts val="0"/>
              </a:spcBef>
              <a:buSzPct val="100000"/>
            </a:pPr>
            <a:r>
              <a:rPr lang="en" sz="1800" u="sng"/>
              <a:t>Key Cache: </a:t>
            </a:r>
            <a:r>
              <a:rPr lang="en" sz="1800"/>
              <a:t>Cache for frequently used index data. Implemented using a warm system to classify how frequently an index has been accessed over time (LRU). </a:t>
            </a:r>
          </a:p>
          <a:p>
            <a:pPr indent="-342900" lvl="0" marL="457200" rtl="0">
              <a:spcBef>
                <a:spcPts val="0"/>
              </a:spcBef>
              <a:buSzPct val="100000"/>
            </a:pPr>
            <a:r>
              <a:rPr lang="en" sz="1800" u="sng"/>
              <a:t>Privilege Cache: </a:t>
            </a:r>
            <a:r>
              <a:rPr lang="en" sz="1800"/>
              <a:t>Caches user privilege within system.</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729450" y="632850"/>
            <a:ext cx="7688700" cy="535200"/>
          </a:xfrm>
          <a:prstGeom prst="rect">
            <a:avLst/>
          </a:prstGeom>
        </p:spPr>
        <p:txBody>
          <a:bodyPr anchorCtr="0" anchor="t" bIns="91425" lIns="91425" rIns="91425" wrap="square" tIns="91425">
            <a:noAutofit/>
          </a:bodyPr>
          <a:lstStyle/>
          <a:p>
            <a:pPr lvl="0">
              <a:spcBef>
                <a:spcPts val="0"/>
              </a:spcBef>
              <a:buNone/>
            </a:pPr>
            <a:r>
              <a:rPr lang="en"/>
              <a:t>Architecture - Storage Engines</a:t>
            </a:r>
          </a:p>
          <a:p>
            <a:pPr lvl="0">
              <a:spcBef>
                <a:spcPts val="0"/>
              </a:spcBef>
              <a:buNone/>
            </a:pPr>
            <a:r>
              <a:t/>
            </a:r>
            <a:endParaRPr/>
          </a:p>
        </p:txBody>
      </p:sp>
      <p:sp>
        <p:nvSpPr>
          <p:cNvPr id="182" name="Shape 182"/>
          <p:cNvSpPr txBox="1"/>
          <p:nvPr>
            <p:ph idx="1" type="body"/>
          </p:nvPr>
        </p:nvSpPr>
        <p:spPr>
          <a:xfrm>
            <a:off x="729450" y="1298250"/>
            <a:ext cx="3547200" cy="3041700"/>
          </a:xfrm>
          <a:prstGeom prst="rect">
            <a:avLst/>
          </a:prstGeom>
        </p:spPr>
        <p:txBody>
          <a:bodyPr anchorCtr="0" anchor="t" bIns="91425" lIns="91425" rIns="91425" wrap="square" tIns="91425">
            <a:noAutofit/>
          </a:bodyPr>
          <a:lstStyle/>
          <a:p>
            <a:pPr indent="-374650" lvl="0" marL="457200" rtl="0">
              <a:spcBef>
                <a:spcPts val="0"/>
              </a:spcBef>
              <a:buClr>
                <a:srgbClr val="000000"/>
              </a:buClr>
              <a:buSzPct val="100000"/>
            </a:pPr>
            <a:r>
              <a:rPr lang="en" sz="2300">
                <a:solidFill>
                  <a:srgbClr val="000000"/>
                </a:solidFill>
              </a:rPr>
              <a:t>Responsible for the storage and retrieval of all stored data </a:t>
            </a:r>
          </a:p>
          <a:p>
            <a:pPr indent="-374650" lvl="0" marL="457200" rtl="0">
              <a:spcBef>
                <a:spcPts val="0"/>
              </a:spcBef>
              <a:buClr>
                <a:srgbClr val="000000"/>
              </a:buClr>
              <a:buSzPct val="100000"/>
            </a:pPr>
            <a:r>
              <a:rPr lang="en" sz="2300">
                <a:solidFill>
                  <a:srgbClr val="000000"/>
                </a:solidFill>
              </a:rPr>
              <a:t>Pluggability feature</a:t>
            </a:r>
          </a:p>
          <a:p>
            <a:pPr indent="-374650" lvl="0" marL="457200" rtl="0">
              <a:spcBef>
                <a:spcPts val="0"/>
              </a:spcBef>
              <a:buClr>
                <a:srgbClr val="000000"/>
              </a:buClr>
              <a:buSzPct val="100000"/>
            </a:pPr>
            <a:r>
              <a:rPr lang="en" sz="2300">
                <a:solidFill>
                  <a:srgbClr val="000000"/>
                </a:solidFill>
              </a:rPr>
              <a:t>T</a:t>
            </a:r>
            <a:r>
              <a:rPr lang="en" sz="2300">
                <a:solidFill>
                  <a:srgbClr val="000000"/>
                </a:solidFill>
              </a:rPr>
              <a:t>wo commonly used engines - InnoDB and MyISAM</a:t>
            </a:r>
          </a:p>
          <a:p>
            <a:pPr lvl="0">
              <a:spcBef>
                <a:spcPts val="0"/>
              </a:spcBef>
              <a:buNone/>
            </a:pPr>
            <a:r>
              <a:t/>
            </a:r>
            <a:endParaRPr/>
          </a:p>
        </p:txBody>
      </p:sp>
      <p:pic>
        <p:nvPicPr>
          <p:cNvPr descr="Data Flow.png" id="183" name="Shape 183"/>
          <p:cNvPicPr preferRelativeResize="0"/>
          <p:nvPr/>
        </p:nvPicPr>
        <p:blipFill rotWithShape="1">
          <a:blip r:embed="rId3">
            <a:alphaModFix/>
          </a:blip>
          <a:srcRect b="0" l="0" r="0" t="19484"/>
          <a:stretch/>
        </p:blipFill>
        <p:spPr>
          <a:xfrm>
            <a:off x="4592425" y="1421525"/>
            <a:ext cx="4086126" cy="31168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729450" y="556650"/>
            <a:ext cx="7688700" cy="535200"/>
          </a:xfrm>
          <a:prstGeom prst="rect">
            <a:avLst/>
          </a:prstGeom>
        </p:spPr>
        <p:txBody>
          <a:bodyPr anchorCtr="0" anchor="t" bIns="91425" lIns="91425" rIns="91425" wrap="square" tIns="91425">
            <a:noAutofit/>
          </a:bodyPr>
          <a:lstStyle/>
          <a:p>
            <a:pPr lvl="0" rtl="0">
              <a:spcBef>
                <a:spcPts val="0"/>
              </a:spcBef>
              <a:buNone/>
            </a:pPr>
            <a:r>
              <a:rPr lang="en"/>
              <a:t>Concurrency Control: Lock Types</a:t>
            </a:r>
          </a:p>
          <a:p>
            <a:pPr lvl="0" rtl="0">
              <a:spcBef>
                <a:spcPts val="0"/>
              </a:spcBef>
              <a:buNone/>
            </a:pPr>
            <a:r>
              <a:t/>
            </a:r>
            <a:endParaRPr/>
          </a:p>
          <a:p>
            <a:pPr lvl="0" rtl="0">
              <a:spcBef>
                <a:spcPts val="0"/>
              </a:spcBef>
              <a:buNone/>
            </a:pPr>
            <a:r>
              <a:t/>
            </a:r>
            <a:endParaRPr/>
          </a:p>
        </p:txBody>
      </p:sp>
      <p:sp>
        <p:nvSpPr>
          <p:cNvPr id="189" name="Shape 189"/>
          <p:cNvSpPr txBox="1"/>
          <p:nvPr>
            <p:ph idx="1" type="body"/>
          </p:nvPr>
        </p:nvSpPr>
        <p:spPr>
          <a:xfrm>
            <a:off x="729450" y="1322975"/>
            <a:ext cx="7688700" cy="3017100"/>
          </a:xfrm>
          <a:prstGeom prst="rect">
            <a:avLst/>
          </a:prstGeom>
        </p:spPr>
        <p:txBody>
          <a:bodyPr anchorCtr="0" anchor="t" bIns="91425" lIns="91425" rIns="91425" wrap="square" tIns="91425">
            <a:noAutofit/>
          </a:bodyPr>
          <a:lstStyle/>
          <a:p>
            <a:pPr indent="-228600" lvl="0" marL="457200" rtl="0">
              <a:spcBef>
                <a:spcPts val="0"/>
              </a:spcBef>
              <a:spcAft>
                <a:spcPts val="0"/>
              </a:spcAft>
              <a:buClr>
                <a:srgbClr val="000000"/>
              </a:buClr>
              <a:buFont typeface="Arial"/>
              <a:buChar char="●"/>
            </a:pPr>
            <a:r>
              <a:rPr b="1" lang="en">
                <a:solidFill>
                  <a:srgbClr val="000000"/>
                </a:solidFill>
                <a:latin typeface="Arial"/>
                <a:ea typeface="Arial"/>
                <a:cs typeface="Arial"/>
                <a:sym typeface="Arial"/>
              </a:rPr>
              <a:t>Read locks:</a:t>
            </a:r>
            <a:r>
              <a:rPr lang="en">
                <a:solidFill>
                  <a:srgbClr val="000000"/>
                </a:solidFill>
                <a:latin typeface="Arial"/>
                <a:ea typeface="Arial"/>
                <a:cs typeface="Arial"/>
                <a:sym typeface="Arial"/>
              </a:rPr>
              <a:t> mutually nonblocking locks.</a:t>
            </a:r>
            <a:br>
              <a:rPr lang="en">
                <a:solidFill>
                  <a:srgbClr val="000000"/>
                </a:solidFill>
                <a:latin typeface="Arial"/>
                <a:ea typeface="Arial"/>
                <a:cs typeface="Arial"/>
                <a:sym typeface="Arial"/>
              </a:rPr>
            </a:br>
            <a:r>
              <a:rPr lang="en">
                <a:solidFill>
                  <a:srgbClr val="000000"/>
                </a:solidFill>
                <a:latin typeface="Arial"/>
                <a:ea typeface="Arial"/>
                <a:cs typeface="Arial"/>
                <a:sym typeface="Arial"/>
              </a:rPr>
              <a:t>Many clients may read from a resource at the same time and not interfere with each other.</a:t>
            </a:r>
          </a:p>
          <a:p>
            <a:pPr lvl="0" rtl="0">
              <a:spcBef>
                <a:spcPts val="0"/>
              </a:spcBef>
              <a:spcAft>
                <a:spcPts val="0"/>
              </a:spcAft>
              <a:buNone/>
            </a:pPr>
            <a:r>
              <a:t/>
            </a:r>
            <a:endParaRPr>
              <a:solidFill>
                <a:srgbClr val="000000"/>
              </a:solidFill>
              <a:latin typeface="Arial"/>
              <a:ea typeface="Arial"/>
              <a:cs typeface="Arial"/>
              <a:sym typeface="Arial"/>
            </a:endParaRPr>
          </a:p>
          <a:p>
            <a:pPr indent="-228600" lvl="0" marL="457200" rtl="0">
              <a:spcBef>
                <a:spcPts val="0"/>
              </a:spcBef>
              <a:spcAft>
                <a:spcPts val="0"/>
              </a:spcAft>
              <a:buClr>
                <a:srgbClr val="000000"/>
              </a:buClr>
              <a:buFont typeface="Arial"/>
              <a:buChar char="●"/>
            </a:pPr>
            <a:r>
              <a:rPr b="1" lang="en">
                <a:solidFill>
                  <a:srgbClr val="000000"/>
                </a:solidFill>
                <a:latin typeface="Arial"/>
                <a:ea typeface="Arial"/>
                <a:cs typeface="Arial"/>
                <a:sym typeface="Arial"/>
              </a:rPr>
              <a:t>Write locks</a:t>
            </a:r>
            <a:r>
              <a:rPr lang="en">
                <a:solidFill>
                  <a:srgbClr val="000000"/>
                </a:solidFill>
                <a:latin typeface="Arial"/>
                <a:ea typeface="Arial"/>
                <a:cs typeface="Arial"/>
                <a:sym typeface="Arial"/>
              </a:rPr>
              <a:t>:</a:t>
            </a:r>
            <a:r>
              <a:rPr lang="en">
                <a:solidFill>
                  <a:srgbClr val="000000"/>
                </a:solidFill>
                <a:latin typeface="Arial"/>
                <a:ea typeface="Arial"/>
                <a:cs typeface="Arial"/>
                <a:sym typeface="Arial"/>
              </a:rPr>
              <a:t> exclusive locks.</a:t>
            </a:r>
            <a:br>
              <a:rPr lang="en">
                <a:solidFill>
                  <a:srgbClr val="000000"/>
                </a:solidFill>
                <a:latin typeface="Arial"/>
                <a:ea typeface="Arial"/>
                <a:cs typeface="Arial"/>
                <a:sym typeface="Arial"/>
              </a:rPr>
            </a:br>
            <a:r>
              <a:rPr lang="en">
                <a:solidFill>
                  <a:srgbClr val="000000"/>
                </a:solidFill>
                <a:latin typeface="Arial"/>
                <a:ea typeface="Arial"/>
                <a:cs typeface="Arial"/>
                <a:sym typeface="Arial"/>
              </a:rPr>
              <a:t>Write locks block both read locks and other write locks.</a:t>
            </a:r>
          </a:p>
          <a:p>
            <a:pPr lvl="0" rtl="0">
              <a:spcBef>
                <a:spcPts val="0"/>
              </a:spcBef>
              <a:spcAft>
                <a:spcPts val="0"/>
              </a:spcAft>
              <a:buNone/>
            </a:pPr>
            <a:r>
              <a:t/>
            </a:r>
            <a:endParaRPr>
              <a:solidFill>
                <a:srgbClr val="000000"/>
              </a:solidFill>
              <a:latin typeface="Arial"/>
              <a:ea typeface="Arial"/>
              <a:cs typeface="Arial"/>
              <a:sym typeface="Arial"/>
            </a:endParaRPr>
          </a:p>
        </p:txBody>
      </p:sp>
      <p:pic>
        <p:nvPicPr>
          <p:cNvPr descr="01_locks.png" id="190" name="Shape 190"/>
          <p:cNvPicPr preferRelativeResize="0"/>
          <p:nvPr/>
        </p:nvPicPr>
        <p:blipFill>
          <a:blip r:embed="rId3">
            <a:alphaModFix/>
          </a:blip>
          <a:stretch>
            <a:fillRect/>
          </a:stretch>
        </p:blipFill>
        <p:spPr>
          <a:xfrm>
            <a:off x="1692475" y="2762250"/>
            <a:ext cx="5762625" cy="2381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729450" y="556650"/>
            <a:ext cx="7688700" cy="535200"/>
          </a:xfrm>
          <a:prstGeom prst="rect">
            <a:avLst/>
          </a:prstGeom>
        </p:spPr>
        <p:txBody>
          <a:bodyPr anchorCtr="0" anchor="t" bIns="91425" lIns="91425" rIns="91425" wrap="square" tIns="91425">
            <a:noAutofit/>
          </a:bodyPr>
          <a:lstStyle/>
          <a:p>
            <a:pPr lvl="0" rtl="0">
              <a:spcBef>
                <a:spcPts val="0"/>
              </a:spcBef>
              <a:buNone/>
            </a:pPr>
            <a:r>
              <a:rPr lang="en"/>
              <a:t>Concurrency Control: Lock Granularity</a:t>
            </a:r>
          </a:p>
          <a:p>
            <a:pPr lvl="0" rtl="0">
              <a:spcBef>
                <a:spcPts val="0"/>
              </a:spcBef>
              <a:buNone/>
            </a:pPr>
            <a:r>
              <a:t/>
            </a:r>
            <a:endParaRPr/>
          </a:p>
          <a:p>
            <a:pPr lvl="0" rtl="0">
              <a:spcBef>
                <a:spcPts val="0"/>
              </a:spcBef>
              <a:buNone/>
            </a:pPr>
            <a:r>
              <a:t/>
            </a:r>
            <a:endParaRPr/>
          </a:p>
        </p:txBody>
      </p:sp>
      <p:sp>
        <p:nvSpPr>
          <p:cNvPr id="196" name="Shape 196"/>
          <p:cNvSpPr txBox="1"/>
          <p:nvPr>
            <p:ph idx="1" type="body"/>
          </p:nvPr>
        </p:nvSpPr>
        <p:spPr>
          <a:xfrm>
            <a:off x="729450" y="1322975"/>
            <a:ext cx="7688700" cy="3017100"/>
          </a:xfrm>
          <a:prstGeom prst="rect">
            <a:avLst/>
          </a:prstGeom>
        </p:spPr>
        <p:txBody>
          <a:bodyPr anchorCtr="0" anchor="t" bIns="91425" lIns="91425" rIns="91425" wrap="square" tIns="91425">
            <a:noAutofit/>
          </a:bodyPr>
          <a:lstStyle/>
          <a:p>
            <a:pPr indent="-355600" lvl="0" marL="457200" rtl="0">
              <a:spcBef>
                <a:spcPts val="0"/>
              </a:spcBef>
              <a:spcAft>
                <a:spcPts val="0"/>
              </a:spcAft>
              <a:buClr>
                <a:srgbClr val="000000"/>
              </a:buClr>
              <a:buSzPct val="100000"/>
              <a:buFont typeface="Arial"/>
              <a:buChar char="●"/>
            </a:pPr>
            <a:r>
              <a:rPr b="1" lang="en" sz="2000">
                <a:solidFill>
                  <a:srgbClr val="000000"/>
                </a:solidFill>
                <a:latin typeface="Arial"/>
                <a:ea typeface="Arial"/>
                <a:cs typeface="Arial"/>
                <a:sym typeface="Arial"/>
              </a:rPr>
              <a:t>Table Lock</a:t>
            </a:r>
            <a:r>
              <a:rPr lang="en" sz="2000">
                <a:solidFill>
                  <a:srgbClr val="000000"/>
                </a:solidFill>
                <a:latin typeface="Arial"/>
                <a:ea typeface="Arial"/>
                <a:cs typeface="Arial"/>
                <a:sym typeface="Arial"/>
              </a:rPr>
              <a:t>: the most basic and low-overhead locking strategy available in MySQL.</a:t>
            </a:r>
          </a:p>
          <a:p>
            <a:pPr lvl="0" rtl="0">
              <a:spcBef>
                <a:spcPts val="0"/>
              </a:spcBef>
              <a:spcAft>
                <a:spcPts val="0"/>
              </a:spcAft>
              <a:buNone/>
            </a:pPr>
            <a:r>
              <a:t/>
            </a:r>
            <a:endParaRPr sz="2000">
              <a:solidFill>
                <a:srgbClr val="000000"/>
              </a:solidFill>
              <a:latin typeface="Arial"/>
              <a:ea typeface="Arial"/>
              <a:cs typeface="Arial"/>
              <a:sym typeface="Arial"/>
            </a:endParaRPr>
          </a:p>
          <a:p>
            <a:pPr indent="-355600" lvl="0" marL="457200" rtl="0">
              <a:spcBef>
                <a:spcPts val="0"/>
              </a:spcBef>
              <a:spcAft>
                <a:spcPts val="0"/>
              </a:spcAft>
              <a:buClr>
                <a:srgbClr val="000000"/>
              </a:buClr>
              <a:buSzPct val="100000"/>
              <a:buFont typeface="Arial"/>
              <a:buChar char="●"/>
            </a:pPr>
            <a:r>
              <a:rPr lang="en" sz="2000">
                <a:solidFill>
                  <a:srgbClr val="000000"/>
                </a:solidFill>
                <a:latin typeface="Arial"/>
                <a:ea typeface="Arial"/>
                <a:cs typeface="Arial"/>
                <a:sym typeface="Arial"/>
              </a:rPr>
              <a:t>Advantages:</a:t>
            </a:r>
            <a:br>
              <a:rPr lang="en" sz="2000">
                <a:solidFill>
                  <a:srgbClr val="000000"/>
                </a:solidFill>
                <a:latin typeface="Arial"/>
                <a:ea typeface="Arial"/>
                <a:cs typeface="Arial"/>
                <a:sym typeface="Arial"/>
              </a:rPr>
            </a:br>
            <a:r>
              <a:rPr lang="en" sz="2000">
                <a:solidFill>
                  <a:srgbClr val="000000"/>
                </a:solidFill>
                <a:latin typeface="Arial"/>
                <a:ea typeface="Arial"/>
                <a:cs typeface="Arial"/>
                <a:sym typeface="Arial"/>
              </a:rPr>
              <a:t>- Low memory requirements</a:t>
            </a:r>
            <a:br>
              <a:rPr lang="en" sz="2000">
                <a:solidFill>
                  <a:srgbClr val="000000"/>
                </a:solidFill>
                <a:latin typeface="Arial"/>
                <a:ea typeface="Arial"/>
                <a:cs typeface="Arial"/>
                <a:sym typeface="Arial"/>
              </a:rPr>
            </a:br>
            <a:r>
              <a:rPr lang="en" sz="2000">
                <a:solidFill>
                  <a:srgbClr val="000000"/>
                </a:solidFill>
                <a:latin typeface="Arial"/>
                <a:ea typeface="Arial"/>
                <a:cs typeface="Arial"/>
                <a:sym typeface="Arial"/>
              </a:rPr>
              <a:t>- Fast if you often do GROUP BY operations on a large part of the data</a:t>
            </a:r>
            <a:br>
              <a:rPr lang="en" sz="2000">
                <a:solidFill>
                  <a:srgbClr val="000000"/>
                </a:solidFill>
                <a:latin typeface="Arial"/>
                <a:ea typeface="Arial"/>
                <a:cs typeface="Arial"/>
                <a:sym typeface="Arial"/>
              </a:rPr>
            </a:br>
            <a:r>
              <a:rPr lang="en" sz="2000">
                <a:solidFill>
                  <a:srgbClr val="000000"/>
                </a:solidFill>
                <a:latin typeface="Arial"/>
                <a:ea typeface="Arial"/>
                <a:cs typeface="Arial"/>
                <a:sym typeface="Arial"/>
              </a:rPr>
              <a:t>- Fast if must scan the entire table frequently</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729450" y="556650"/>
            <a:ext cx="7688700" cy="535200"/>
          </a:xfrm>
          <a:prstGeom prst="rect">
            <a:avLst/>
          </a:prstGeom>
        </p:spPr>
        <p:txBody>
          <a:bodyPr anchorCtr="0" anchor="t" bIns="91425" lIns="91425" rIns="91425" wrap="square" tIns="91425">
            <a:noAutofit/>
          </a:bodyPr>
          <a:lstStyle/>
          <a:p>
            <a:pPr lvl="0" rtl="0">
              <a:spcBef>
                <a:spcPts val="0"/>
              </a:spcBef>
              <a:buNone/>
            </a:pPr>
            <a:r>
              <a:rPr lang="en"/>
              <a:t>Concurrency Control: Lock Granularity</a:t>
            </a:r>
          </a:p>
          <a:p>
            <a:pPr lvl="0" rtl="0">
              <a:spcBef>
                <a:spcPts val="0"/>
              </a:spcBef>
              <a:buNone/>
            </a:pPr>
            <a:r>
              <a:t/>
            </a:r>
            <a:endParaRPr/>
          </a:p>
          <a:p>
            <a:pPr lvl="0" rtl="0">
              <a:spcBef>
                <a:spcPts val="0"/>
              </a:spcBef>
              <a:buNone/>
            </a:pPr>
            <a:r>
              <a:t/>
            </a:r>
            <a:endParaRPr/>
          </a:p>
        </p:txBody>
      </p:sp>
      <p:sp>
        <p:nvSpPr>
          <p:cNvPr id="202" name="Shape 202"/>
          <p:cNvSpPr txBox="1"/>
          <p:nvPr>
            <p:ph idx="1" type="body"/>
          </p:nvPr>
        </p:nvSpPr>
        <p:spPr>
          <a:xfrm>
            <a:off x="729450" y="1322975"/>
            <a:ext cx="7688700" cy="3017100"/>
          </a:xfrm>
          <a:prstGeom prst="rect">
            <a:avLst/>
          </a:prstGeom>
        </p:spPr>
        <p:txBody>
          <a:bodyPr anchorCtr="0" anchor="t" bIns="91425" lIns="91425" rIns="91425" wrap="square" tIns="91425">
            <a:noAutofit/>
          </a:bodyPr>
          <a:lstStyle/>
          <a:p>
            <a:pPr indent="-355600" lvl="0" marL="457200" rtl="0">
              <a:spcBef>
                <a:spcPts val="0"/>
              </a:spcBef>
              <a:spcAft>
                <a:spcPts val="0"/>
              </a:spcAft>
              <a:buClr>
                <a:srgbClr val="000000"/>
              </a:buClr>
              <a:buSzPct val="100000"/>
              <a:buFont typeface="Arial"/>
            </a:pPr>
            <a:r>
              <a:rPr b="1" lang="en" sz="2000">
                <a:solidFill>
                  <a:srgbClr val="000000"/>
                </a:solidFill>
                <a:latin typeface="Arial"/>
                <a:ea typeface="Arial"/>
                <a:cs typeface="Arial"/>
                <a:sym typeface="Arial"/>
              </a:rPr>
              <a:t>Row locks</a:t>
            </a:r>
            <a:r>
              <a:rPr lang="en" sz="2000">
                <a:solidFill>
                  <a:srgbClr val="000000"/>
                </a:solidFill>
                <a:latin typeface="Arial"/>
                <a:ea typeface="Arial"/>
                <a:cs typeface="Arial"/>
                <a:sym typeface="Arial"/>
              </a:rPr>
              <a:t> offer more concurrency than table locks, but also carry a heavier overhead. </a:t>
            </a:r>
          </a:p>
          <a:p>
            <a:pPr lvl="0" rtl="0">
              <a:spcBef>
                <a:spcPts val="0"/>
              </a:spcBef>
              <a:spcAft>
                <a:spcPts val="0"/>
              </a:spcAft>
              <a:buNone/>
            </a:pPr>
            <a:r>
              <a:t/>
            </a:r>
            <a:endParaRPr sz="2000">
              <a:solidFill>
                <a:srgbClr val="000000"/>
              </a:solidFill>
              <a:latin typeface="Arial"/>
              <a:ea typeface="Arial"/>
              <a:cs typeface="Arial"/>
              <a:sym typeface="Arial"/>
            </a:endParaRPr>
          </a:p>
          <a:p>
            <a:pPr indent="-355600" lvl="0" marL="457200" rtl="0">
              <a:spcBef>
                <a:spcPts val="0"/>
              </a:spcBef>
              <a:spcAft>
                <a:spcPts val="0"/>
              </a:spcAft>
              <a:buClr>
                <a:srgbClr val="000000"/>
              </a:buClr>
              <a:buSzPct val="100000"/>
              <a:buFont typeface="Arial"/>
            </a:pPr>
            <a:r>
              <a:rPr lang="en" sz="2000">
                <a:solidFill>
                  <a:srgbClr val="000000"/>
                </a:solidFill>
                <a:latin typeface="Arial"/>
                <a:ea typeface="Arial"/>
                <a:cs typeface="Arial"/>
                <a:sym typeface="Arial"/>
              </a:rPr>
              <a:t>Advantages:</a:t>
            </a:r>
            <a:br>
              <a:rPr lang="en" sz="2000">
                <a:solidFill>
                  <a:srgbClr val="000000"/>
                </a:solidFill>
                <a:latin typeface="Arial"/>
                <a:ea typeface="Arial"/>
                <a:cs typeface="Arial"/>
                <a:sym typeface="Arial"/>
              </a:rPr>
            </a:br>
            <a:r>
              <a:rPr lang="en" sz="2000">
                <a:solidFill>
                  <a:srgbClr val="000000"/>
                </a:solidFill>
                <a:latin typeface="Arial"/>
                <a:ea typeface="Arial"/>
                <a:cs typeface="Arial"/>
                <a:sym typeface="Arial"/>
              </a:rPr>
              <a:t>- Fewer lock conflicts</a:t>
            </a:r>
          </a:p>
          <a:p>
            <a:pPr lvl="0" rtl="0">
              <a:spcBef>
                <a:spcPts val="0"/>
              </a:spcBef>
              <a:spcAft>
                <a:spcPts val="0"/>
              </a:spcAft>
              <a:buNone/>
            </a:pPr>
            <a:r>
              <a:t/>
            </a:r>
            <a:endParaRPr sz="2000">
              <a:solidFill>
                <a:srgbClr val="000000"/>
              </a:solidFill>
              <a:latin typeface="Arial"/>
              <a:ea typeface="Arial"/>
              <a:cs typeface="Arial"/>
              <a:sym typeface="Arial"/>
            </a:endParaRPr>
          </a:p>
          <a:p>
            <a:pPr indent="-355600" lvl="0" marL="457200" rtl="0">
              <a:spcBef>
                <a:spcPts val="0"/>
              </a:spcBef>
              <a:spcAft>
                <a:spcPts val="0"/>
              </a:spcAft>
              <a:buClr>
                <a:srgbClr val="000000"/>
              </a:buClr>
              <a:buSzPct val="100000"/>
              <a:buFont typeface="Arial"/>
            </a:pPr>
            <a:r>
              <a:rPr lang="en" sz="2000">
                <a:solidFill>
                  <a:srgbClr val="000000"/>
                </a:solidFill>
                <a:latin typeface="Arial"/>
                <a:ea typeface="Arial"/>
                <a:cs typeface="Arial"/>
                <a:sym typeface="Arial"/>
              </a:rPr>
              <a:t>InnoDB storage engine supports both table-level locking and row-level locking, while MyISAM only supports table locking.</a:t>
            </a:r>
          </a:p>
          <a:p>
            <a:pPr indent="-355600" lvl="0" marL="457200" rtl="0">
              <a:spcBef>
                <a:spcPts val="0"/>
              </a:spcBef>
              <a:spcAft>
                <a:spcPts val="0"/>
              </a:spcAft>
              <a:buClr>
                <a:srgbClr val="000000"/>
              </a:buClr>
              <a:buSzPct val="100000"/>
              <a:buFont typeface="Arial"/>
            </a:pPr>
            <a:r>
              <a:rPr lang="en" sz="2000">
                <a:solidFill>
                  <a:srgbClr val="000000"/>
                </a:solidFill>
                <a:latin typeface="Arial"/>
                <a:ea typeface="Arial"/>
                <a:cs typeface="Arial"/>
                <a:sym typeface="Arial"/>
              </a:rPr>
              <a:t>InnoDB is more efficient when there is heavy write load.</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729450" y="556650"/>
            <a:ext cx="7688700" cy="535200"/>
          </a:xfrm>
          <a:prstGeom prst="rect">
            <a:avLst/>
          </a:prstGeom>
        </p:spPr>
        <p:txBody>
          <a:bodyPr anchorCtr="0" anchor="t" bIns="91425" lIns="91425" rIns="91425" wrap="square" tIns="91425">
            <a:noAutofit/>
          </a:bodyPr>
          <a:lstStyle/>
          <a:p>
            <a:pPr lvl="0" rtl="0">
              <a:spcBef>
                <a:spcPts val="0"/>
              </a:spcBef>
              <a:buNone/>
            </a:pPr>
            <a:r>
              <a:rPr lang="en"/>
              <a:t>Concurrency Control: Lock Granularity</a:t>
            </a:r>
          </a:p>
          <a:p>
            <a:pPr lvl="0" rtl="0">
              <a:spcBef>
                <a:spcPts val="0"/>
              </a:spcBef>
              <a:buNone/>
            </a:pPr>
            <a:r>
              <a:t/>
            </a:r>
            <a:endParaRPr/>
          </a:p>
          <a:p>
            <a:pPr lvl="0" rtl="0">
              <a:spcBef>
                <a:spcPts val="0"/>
              </a:spcBef>
              <a:buNone/>
            </a:pPr>
            <a:r>
              <a:t/>
            </a:r>
            <a:endParaRPr/>
          </a:p>
        </p:txBody>
      </p:sp>
      <p:sp>
        <p:nvSpPr>
          <p:cNvPr id="208" name="Shape 208"/>
          <p:cNvSpPr txBox="1"/>
          <p:nvPr>
            <p:ph idx="1" type="body"/>
          </p:nvPr>
        </p:nvSpPr>
        <p:spPr>
          <a:xfrm>
            <a:off x="729450" y="1322975"/>
            <a:ext cx="7688700" cy="3017100"/>
          </a:xfrm>
          <a:prstGeom prst="rect">
            <a:avLst/>
          </a:prstGeom>
        </p:spPr>
        <p:txBody>
          <a:bodyPr anchorCtr="0" anchor="t" bIns="91425" lIns="91425" rIns="91425" wrap="square" tIns="91425">
            <a:noAutofit/>
          </a:bodyPr>
          <a:lstStyle/>
          <a:p>
            <a:pPr indent="-355600" lvl="0" marL="457200" rtl="0">
              <a:spcBef>
                <a:spcPts val="0"/>
              </a:spcBef>
              <a:spcAft>
                <a:spcPts val="0"/>
              </a:spcAft>
              <a:buClr>
                <a:srgbClr val="000000"/>
              </a:buClr>
              <a:buSzPct val="100000"/>
              <a:buFont typeface="Arial"/>
            </a:pPr>
            <a:r>
              <a:rPr b="1" lang="en" sz="2000">
                <a:solidFill>
                  <a:srgbClr val="000000"/>
                </a:solidFill>
                <a:latin typeface="Arial"/>
                <a:ea typeface="Arial"/>
                <a:cs typeface="Arial"/>
                <a:sym typeface="Arial"/>
              </a:rPr>
              <a:t>Row locks</a:t>
            </a:r>
            <a:r>
              <a:rPr lang="en" sz="2000">
                <a:solidFill>
                  <a:srgbClr val="000000"/>
                </a:solidFill>
                <a:latin typeface="Arial"/>
                <a:ea typeface="Arial"/>
                <a:cs typeface="Arial"/>
                <a:sym typeface="Arial"/>
              </a:rPr>
              <a:t> offer more concurrency than table locks, but also carry a heavier overhead. </a:t>
            </a:r>
          </a:p>
          <a:p>
            <a:pPr lvl="0" rtl="0">
              <a:spcBef>
                <a:spcPts val="0"/>
              </a:spcBef>
              <a:spcAft>
                <a:spcPts val="0"/>
              </a:spcAft>
              <a:buNone/>
            </a:pPr>
            <a:r>
              <a:t/>
            </a:r>
            <a:endParaRPr sz="2000">
              <a:solidFill>
                <a:srgbClr val="000000"/>
              </a:solidFill>
              <a:latin typeface="Arial"/>
              <a:ea typeface="Arial"/>
              <a:cs typeface="Arial"/>
              <a:sym typeface="Arial"/>
            </a:endParaRPr>
          </a:p>
          <a:p>
            <a:pPr indent="-355600" lvl="0" marL="457200" rtl="0">
              <a:spcBef>
                <a:spcPts val="0"/>
              </a:spcBef>
              <a:spcAft>
                <a:spcPts val="0"/>
              </a:spcAft>
              <a:buClr>
                <a:srgbClr val="000000"/>
              </a:buClr>
              <a:buSzPct val="100000"/>
              <a:buFont typeface="Arial"/>
            </a:pPr>
            <a:r>
              <a:rPr lang="en" sz="2000">
                <a:solidFill>
                  <a:srgbClr val="000000"/>
                </a:solidFill>
                <a:latin typeface="Arial"/>
                <a:ea typeface="Arial"/>
                <a:cs typeface="Arial"/>
                <a:sym typeface="Arial"/>
              </a:rPr>
              <a:t>Advantages:</a:t>
            </a:r>
            <a:br>
              <a:rPr lang="en" sz="2000">
                <a:solidFill>
                  <a:srgbClr val="000000"/>
                </a:solidFill>
                <a:latin typeface="Arial"/>
                <a:ea typeface="Arial"/>
                <a:cs typeface="Arial"/>
                <a:sym typeface="Arial"/>
              </a:rPr>
            </a:br>
            <a:r>
              <a:rPr lang="en" sz="2000">
                <a:solidFill>
                  <a:srgbClr val="000000"/>
                </a:solidFill>
                <a:latin typeface="Arial"/>
                <a:ea typeface="Arial"/>
                <a:cs typeface="Arial"/>
                <a:sym typeface="Arial"/>
              </a:rPr>
              <a:t>- With row-level locking there are fewer lock conflicts when different sessions access different rows. As a result, it is possible to lock a single row for a long time.</a:t>
            </a:r>
          </a:p>
          <a:p>
            <a:pPr lvl="0" rtl="0">
              <a:spcBef>
                <a:spcPts val="0"/>
              </a:spcBef>
              <a:spcAft>
                <a:spcPts val="0"/>
              </a:spcAft>
              <a:buNone/>
            </a:pPr>
            <a:r>
              <a:t/>
            </a:r>
            <a:endParaRPr sz="2000">
              <a:solidFill>
                <a:srgbClr val="000000"/>
              </a:solidFill>
              <a:latin typeface="Arial"/>
              <a:ea typeface="Arial"/>
              <a:cs typeface="Arial"/>
              <a:sym typeface="Arial"/>
            </a:endParaRPr>
          </a:p>
          <a:p>
            <a:pPr indent="-355600" lvl="0" marL="457200" rtl="0">
              <a:spcBef>
                <a:spcPts val="0"/>
              </a:spcBef>
              <a:spcAft>
                <a:spcPts val="0"/>
              </a:spcAft>
              <a:buClr>
                <a:srgbClr val="000000"/>
              </a:buClr>
              <a:buSzPct val="100000"/>
              <a:buFont typeface="Arial"/>
            </a:pPr>
            <a:r>
              <a:rPr lang="en" sz="2000">
                <a:solidFill>
                  <a:srgbClr val="000000"/>
                </a:solidFill>
                <a:latin typeface="Arial"/>
                <a:ea typeface="Arial"/>
                <a:cs typeface="Arial"/>
                <a:sym typeface="Arial"/>
              </a:rPr>
              <a:t>Answer: InnoDB</a:t>
            </a:r>
          </a:p>
          <a:p>
            <a:pPr lvl="0" rtl="0">
              <a:spcBef>
                <a:spcPts val="0"/>
              </a:spcBef>
              <a:spcAft>
                <a:spcPts val="0"/>
              </a:spcAft>
              <a:buNone/>
            </a:pPr>
            <a:r>
              <a:t/>
            </a:r>
            <a:endParaRPr sz="200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727650" y="620150"/>
            <a:ext cx="7688700" cy="679800"/>
          </a:xfrm>
          <a:prstGeom prst="rect">
            <a:avLst/>
          </a:prstGeom>
        </p:spPr>
        <p:txBody>
          <a:bodyPr anchorCtr="0" anchor="t" bIns="91425" lIns="91425" rIns="91425" wrap="square" tIns="91425">
            <a:noAutofit/>
          </a:bodyPr>
          <a:lstStyle/>
          <a:p>
            <a:pPr lvl="0">
              <a:spcBef>
                <a:spcPts val="0"/>
              </a:spcBef>
              <a:buNone/>
            </a:pPr>
            <a:r>
              <a:rPr lang="en"/>
              <a:t>Architecture - Transaction Processing System</a:t>
            </a:r>
          </a:p>
          <a:p>
            <a:pPr lvl="0">
              <a:spcBef>
                <a:spcPts val="0"/>
              </a:spcBef>
              <a:buNone/>
            </a:pPr>
            <a:r>
              <a:t/>
            </a:r>
            <a:endParaRPr/>
          </a:p>
        </p:txBody>
      </p:sp>
      <p:sp>
        <p:nvSpPr>
          <p:cNvPr id="214" name="Shape 214"/>
          <p:cNvSpPr txBox="1"/>
          <p:nvPr>
            <p:ph idx="1" type="body"/>
          </p:nvPr>
        </p:nvSpPr>
        <p:spPr>
          <a:xfrm>
            <a:off x="795150" y="1638300"/>
            <a:ext cx="7688700" cy="3319200"/>
          </a:xfrm>
          <a:prstGeom prst="rect">
            <a:avLst/>
          </a:prstGeom>
        </p:spPr>
        <p:txBody>
          <a:bodyPr anchorCtr="0" anchor="t" bIns="91425" lIns="91425" rIns="91425" wrap="square" tIns="91425">
            <a:noAutofit/>
          </a:bodyPr>
          <a:lstStyle/>
          <a:p>
            <a:pPr indent="-381000" lvl="0" marL="457200" rtl="0">
              <a:spcBef>
                <a:spcPts val="0"/>
              </a:spcBef>
              <a:buClr>
                <a:srgbClr val="000000"/>
              </a:buClr>
              <a:buSzPct val="100000"/>
              <a:buAutoNum type="arabicPeriod"/>
            </a:pPr>
            <a:r>
              <a:rPr lang="en" sz="2400">
                <a:solidFill>
                  <a:srgbClr val="000000"/>
                </a:solidFill>
              </a:rPr>
              <a:t>Transactions are ATOMIC, all or nothing.</a:t>
            </a:r>
          </a:p>
          <a:p>
            <a:pPr indent="-381000" lvl="0" marL="457200" rtl="0">
              <a:spcBef>
                <a:spcPts val="0"/>
              </a:spcBef>
              <a:buClr>
                <a:srgbClr val="000000"/>
              </a:buClr>
              <a:buSzPct val="100000"/>
              <a:buAutoNum type="arabicPeriod"/>
            </a:pPr>
            <a:r>
              <a:rPr lang="en" sz="2400">
                <a:solidFill>
                  <a:srgbClr val="000000"/>
                </a:solidFill>
              </a:rPr>
              <a:t>Required to pass the ACID test.</a:t>
            </a:r>
          </a:p>
          <a:p>
            <a:pPr indent="-381000" lvl="0" marL="457200" rtl="0">
              <a:spcBef>
                <a:spcPts val="0"/>
              </a:spcBef>
              <a:buClr>
                <a:srgbClr val="000000"/>
              </a:buClr>
              <a:buSzPct val="100000"/>
              <a:buAutoNum type="arabicPeriod"/>
            </a:pPr>
            <a:r>
              <a:rPr lang="en" sz="2400">
                <a:solidFill>
                  <a:srgbClr val="000000"/>
                </a:solidFill>
              </a:rPr>
              <a:t>Different isolation levels.</a:t>
            </a:r>
          </a:p>
          <a:p>
            <a:pPr indent="-381000" lvl="0" marL="457200" rtl="0">
              <a:spcBef>
                <a:spcPts val="0"/>
              </a:spcBef>
              <a:buClr>
                <a:srgbClr val="000000"/>
              </a:buClr>
              <a:buSzPct val="100000"/>
              <a:buAutoNum type="arabicPeriod"/>
            </a:pPr>
            <a:r>
              <a:rPr lang="en" sz="2400">
                <a:solidFill>
                  <a:srgbClr val="000000"/>
                </a:solidFill>
              </a:rPr>
              <a:t>Transactions logging.</a:t>
            </a:r>
          </a:p>
          <a:p>
            <a:pPr lvl="0" rtl="0">
              <a:spcBef>
                <a:spcPts val="0"/>
              </a:spcBef>
              <a:buNone/>
            </a:pPr>
            <a:r>
              <a:t/>
            </a:r>
            <a:endParaRPr sz="24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729450" y="632850"/>
            <a:ext cx="7688700" cy="535200"/>
          </a:xfrm>
          <a:prstGeom prst="rect">
            <a:avLst/>
          </a:prstGeom>
        </p:spPr>
        <p:txBody>
          <a:bodyPr anchorCtr="0" anchor="t" bIns="91425" lIns="91425" rIns="91425" wrap="square" tIns="91425">
            <a:noAutofit/>
          </a:bodyPr>
          <a:lstStyle/>
          <a:p>
            <a:pPr lvl="0">
              <a:spcBef>
                <a:spcPts val="0"/>
              </a:spcBef>
              <a:buNone/>
            </a:pPr>
            <a:r>
              <a:rPr lang="en"/>
              <a:t>External Interfaces</a:t>
            </a:r>
          </a:p>
          <a:p>
            <a:pPr lvl="0">
              <a:spcBef>
                <a:spcPts val="0"/>
              </a:spcBef>
              <a:buNone/>
            </a:pPr>
            <a:r>
              <a:t/>
            </a:r>
            <a:endParaRPr/>
          </a:p>
          <a:p>
            <a:pPr lvl="0">
              <a:spcBef>
                <a:spcPts val="0"/>
              </a:spcBef>
              <a:buNone/>
            </a:pPr>
            <a:r>
              <a:t/>
            </a:r>
            <a:endParaRPr/>
          </a:p>
        </p:txBody>
      </p:sp>
      <p:sp>
        <p:nvSpPr>
          <p:cNvPr id="220" name="Shape 220"/>
          <p:cNvSpPr txBox="1"/>
          <p:nvPr>
            <p:ph idx="1" type="body"/>
          </p:nvPr>
        </p:nvSpPr>
        <p:spPr>
          <a:xfrm>
            <a:off x="729450" y="1397150"/>
            <a:ext cx="8020500" cy="3529500"/>
          </a:xfrm>
          <a:prstGeom prst="rect">
            <a:avLst/>
          </a:prstGeom>
        </p:spPr>
        <p:txBody>
          <a:bodyPr anchorCtr="0" anchor="t" bIns="91425" lIns="91425" rIns="91425" wrap="square" tIns="91425">
            <a:noAutofit/>
          </a:bodyPr>
          <a:lstStyle/>
          <a:p>
            <a:pPr indent="-381000" lvl="0" marL="457200" rtl="0">
              <a:spcBef>
                <a:spcPts val="0"/>
              </a:spcBef>
              <a:buClr>
                <a:srgbClr val="000000"/>
              </a:buClr>
              <a:buSzPct val="100000"/>
            </a:pPr>
            <a:r>
              <a:rPr b="1" lang="en" sz="2400">
                <a:solidFill>
                  <a:srgbClr val="000000"/>
                </a:solidFill>
              </a:rPr>
              <a:t>Connectors and APIs</a:t>
            </a:r>
          </a:p>
          <a:p>
            <a:pPr indent="-381000" lvl="1" marL="914400" rtl="0">
              <a:spcBef>
                <a:spcPts val="0"/>
              </a:spcBef>
              <a:buClr>
                <a:srgbClr val="000000"/>
              </a:buClr>
              <a:buSzPct val="100000"/>
            </a:pPr>
            <a:r>
              <a:rPr lang="en" sz="2400">
                <a:solidFill>
                  <a:srgbClr val="000000"/>
                </a:solidFill>
              </a:rPr>
              <a:t>Connector/J, Connector/C++, X DevAPI</a:t>
            </a:r>
            <a:br>
              <a:rPr lang="en" sz="2400">
                <a:solidFill>
                  <a:srgbClr val="000000"/>
                </a:solidFill>
              </a:rPr>
            </a:br>
          </a:p>
          <a:p>
            <a:pPr indent="-381000" lvl="0" marL="457200" rtl="0">
              <a:spcBef>
                <a:spcPts val="0"/>
              </a:spcBef>
              <a:buClr>
                <a:srgbClr val="000000"/>
              </a:buClr>
              <a:buSzPct val="100000"/>
            </a:pPr>
            <a:r>
              <a:rPr lang="en" sz="2400">
                <a:solidFill>
                  <a:srgbClr val="000000"/>
                </a:solidFill>
              </a:rPr>
              <a:t>Graphical User Interfaces</a:t>
            </a:r>
          </a:p>
          <a:p>
            <a:pPr indent="-381000" lvl="1" marL="914400">
              <a:spcBef>
                <a:spcPts val="0"/>
              </a:spcBef>
              <a:buClr>
                <a:srgbClr val="000000"/>
              </a:buClr>
              <a:buSzPct val="100000"/>
            </a:pPr>
            <a:r>
              <a:rPr lang="en" sz="2400">
                <a:solidFill>
                  <a:srgbClr val="000000"/>
                </a:solidFill>
              </a:rPr>
              <a:t>MySQL Workbench, Adminer, DBEdit</a:t>
            </a:r>
            <a:br>
              <a:rPr lang="en" sz="2400">
                <a:solidFill>
                  <a:srgbClr val="000000"/>
                </a:solidFill>
              </a:rPr>
            </a:b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727650" y="589175"/>
            <a:ext cx="7688700" cy="535200"/>
          </a:xfrm>
          <a:prstGeom prst="rect">
            <a:avLst/>
          </a:prstGeom>
        </p:spPr>
        <p:txBody>
          <a:bodyPr anchorCtr="0" anchor="t" bIns="91425" lIns="91425" rIns="91425" wrap="square" tIns="91425">
            <a:noAutofit/>
          </a:bodyPr>
          <a:lstStyle/>
          <a:p>
            <a:pPr lvl="0">
              <a:spcBef>
                <a:spcPts val="0"/>
              </a:spcBef>
              <a:buNone/>
            </a:pPr>
            <a:r>
              <a:rPr lang="en"/>
              <a:t>Introduction and Overview</a:t>
            </a:r>
          </a:p>
        </p:txBody>
      </p:sp>
      <p:sp>
        <p:nvSpPr>
          <p:cNvPr id="96" name="Shape 96"/>
          <p:cNvSpPr txBox="1"/>
          <p:nvPr>
            <p:ph idx="1" type="body"/>
          </p:nvPr>
        </p:nvSpPr>
        <p:spPr>
          <a:xfrm>
            <a:off x="659375" y="934125"/>
            <a:ext cx="7688700" cy="2847600"/>
          </a:xfrm>
          <a:prstGeom prst="rect">
            <a:avLst/>
          </a:prstGeom>
        </p:spPr>
        <p:txBody>
          <a:bodyPr anchorCtr="0" anchor="t" bIns="91425" lIns="91425" rIns="91425" wrap="square" tIns="91425">
            <a:noAutofit/>
          </a:bodyPr>
          <a:lstStyle/>
          <a:p>
            <a:pPr lvl="0" rtl="0">
              <a:spcBef>
                <a:spcPts val="0"/>
              </a:spcBef>
              <a:buNone/>
            </a:pPr>
            <a:r>
              <a:t/>
            </a:r>
            <a:endParaRPr/>
          </a:p>
          <a:p>
            <a:pPr indent="-381000" lvl="0" marL="457200" rtl="0">
              <a:spcBef>
                <a:spcPts val="0"/>
              </a:spcBef>
              <a:buClr>
                <a:srgbClr val="000000"/>
              </a:buClr>
              <a:buSzPct val="100000"/>
            </a:pPr>
            <a:r>
              <a:rPr lang="en" sz="2400">
                <a:solidFill>
                  <a:srgbClr val="000000"/>
                </a:solidFill>
              </a:rPr>
              <a:t>Provides computations for query processing</a:t>
            </a:r>
          </a:p>
          <a:p>
            <a:pPr indent="-381000" lvl="0" marL="457200" rtl="0">
              <a:spcBef>
                <a:spcPts val="0"/>
              </a:spcBef>
              <a:buClr>
                <a:srgbClr val="000000"/>
              </a:buClr>
              <a:buSzPct val="100000"/>
            </a:pPr>
            <a:r>
              <a:rPr lang="en" sz="2400">
                <a:solidFill>
                  <a:srgbClr val="000000"/>
                </a:solidFill>
              </a:rPr>
              <a:t>Prominent features - Performance, Speed, and Reliability</a:t>
            </a:r>
          </a:p>
          <a:p>
            <a:pPr indent="-381000" lvl="0" marL="457200" rtl="0">
              <a:spcBef>
                <a:spcPts val="0"/>
              </a:spcBef>
              <a:buClr>
                <a:srgbClr val="000000"/>
              </a:buClr>
              <a:buSzPct val="100000"/>
            </a:pPr>
            <a:r>
              <a:rPr lang="en" sz="2400">
                <a:solidFill>
                  <a:srgbClr val="000000"/>
                </a:solidFill>
              </a:rPr>
              <a:t>Used in high-profile applications - Facebook, Airbnb, Twitter, etc.</a:t>
            </a:r>
          </a:p>
        </p:txBody>
      </p:sp>
      <p:sp>
        <p:nvSpPr>
          <p:cNvPr id="97" name="Shape 97"/>
          <p:cNvSpPr txBox="1"/>
          <p:nvPr/>
        </p:nvSpPr>
        <p:spPr>
          <a:xfrm>
            <a:off x="692725" y="4062675"/>
            <a:ext cx="1028400" cy="535200"/>
          </a:xfrm>
          <a:prstGeom prst="rect">
            <a:avLst/>
          </a:prstGeom>
          <a:solidFill>
            <a:srgbClr val="CCCCCC"/>
          </a:solidFill>
          <a:ln>
            <a:noFill/>
          </a:ln>
        </p:spPr>
        <p:txBody>
          <a:bodyPr anchorCtr="0" anchor="t" bIns="91425" lIns="91425" rIns="91425" wrap="square" tIns="91425">
            <a:noAutofit/>
          </a:bodyPr>
          <a:lstStyle/>
          <a:p>
            <a:pPr lvl="0" algn="ctr">
              <a:spcBef>
                <a:spcPts val="0"/>
              </a:spcBef>
              <a:buNone/>
            </a:pPr>
            <a:r>
              <a:rPr lang="en" sz="1200"/>
              <a:t>Architecture</a:t>
            </a:r>
          </a:p>
          <a:p>
            <a:pPr lvl="0">
              <a:spcBef>
                <a:spcPts val="0"/>
              </a:spcBef>
              <a:buNone/>
            </a:pPr>
            <a:r>
              <a:t/>
            </a:r>
            <a:endParaRPr/>
          </a:p>
        </p:txBody>
      </p:sp>
      <p:sp>
        <p:nvSpPr>
          <p:cNvPr id="98" name="Shape 98"/>
          <p:cNvSpPr txBox="1"/>
          <p:nvPr/>
        </p:nvSpPr>
        <p:spPr>
          <a:xfrm>
            <a:off x="4199612" y="4062675"/>
            <a:ext cx="920400" cy="535200"/>
          </a:xfrm>
          <a:prstGeom prst="rect">
            <a:avLst/>
          </a:prstGeom>
          <a:solidFill>
            <a:srgbClr val="CCCCCC"/>
          </a:solidFill>
          <a:ln>
            <a:noFill/>
          </a:ln>
        </p:spPr>
        <p:txBody>
          <a:bodyPr anchorCtr="0" anchor="t" bIns="91425" lIns="91425" rIns="91425" wrap="square" tIns="91425">
            <a:noAutofit/>
          </a:bodyPr>
          <a:lstStyle/>
          <a:p>
            <a:pPr lvl="0" rtl="0" algn="ctr">
              <a:spcBef>
                <a:spcPts val="0"/>
              </a:spcBef>
              <a:buNone/>
            </a:pPr>
            <a:r>
              <a:rPr lang="en" sz="1200"/>
              <a:t>External Interfaces</a:t>
            </a:r>
          </a:p>
          <a:p>
            <a:pPr lvl="0" rtl="0">
              <a:spcBef>
                <a:spcPts val="0"/>
              </a:spcBef>
              <a:buNone/>
            </a:pPr>
            <a:r>
              <a:t/>
            </a:r>
            <a:endParaRPr/>
          </a:p>
        </p:txBody>
      </p:sp>
      <p:sp>
        <p:nvSpPr>
          <p:cNvPr id="99" name="Shape 99"/>
          <p:cNvSpPr txBox="1"/>
          <p:nvPr/>
        </p:nvSpPr>
        <p:spPr>
          <a:xfrm>
            <a:off x="5965675" y="4062675"/>
            <a:ext cx="712500" cy="535200"/>
          </a:xfrm>
          <a:prstGeom prst="rect">
            <a:avLst/>
          </a:prstGeom>
          <a:solidFill>
            <a:srgbClr val="CCCCCC"/>
          </a:solidFill>
          <a:ln>
            <a:noFill/>
          </a:ln>
        </p:spPr>
        <p:txBody>
          <a:bodyPr anchorCtr="0" anchor="t" bIns="91425" lIns="91425" rIns="91425" wrap="square" tIns="91425">
            <a:noAutofit/>
          </a:bodyPr>
          <a:lstStyle/>
          <a:p>
            <a:pPr lvl="0" rtl="0" algn="ctr">
              <a:spcBef>
                <a:spcPts val="0"/>
              </a:spcBef>
              <a:buNone/>
            </a:pPr>
            <a:r>
              <a:rPr lang="en" sz="1200"/>
              <a:t>Use Cases</a:t>
            </a:r>
          </a:p>
          <a:p>
            <a:pPr lvl="0" rtl="0">
              <a:spcBef>
                <a:spcPts val="0"/>
              </a:spcBef>
              <a:buNone/>
            </a:pPr>
            <a:r>
              <a:t/>
            </a:r>
            <a:endParaRPr/>
          </a:p>
        </p:txBody>
      </p:sp>
      <p:sp>
        <p:nvSpPr>
          <p:cNvPr id="100" name="Shape 100"/>
          <p:cNvSpPr txBox="1"/>
          <p:nvPr/>
        </p:nvSpPr>
        <p:spPr>
          <a:xfrm>
            <a:off x="7352325" y="4062675"/>
            <a:ext cx="962400" cy="535200"/>
          </a:xfrm>
          <a:prstGeom prst="rect">
            <a:avLst/>
          </a:prstGeom>
          <a:solidFill>
            <a:srgbClr val="CCCCCC"/>
          </a:solidFill>
          <a:ln>
            <a:noFill/>
          </a:ln>
        </p:spPr>
        <p:txBody>
          <a:bodyPr anchorCtr="0" anchor="t" bIns="91425" lIns="91425" rIns="91425" wrap="square" tIns="91425">
            <a:noAutofit/>
          </a:bodyPr>
          <a:lstStyle/>
          <a:p>
            <a:pPr lvl="0" rtl="0" algn="ctr">
              <a:spcBef>
                <a:spcPts val="0"/>
              </a:spcBef>
              <a:buNone/>
            </a:pPr>
            <a:r>
              <a:rPr lang="en" sz="1200"/>
              <a:t>Conclusion</a:t>
            </a:r>
          </a:p>
          <a:p>
            <a:pPr lvl="0" rtl="0">
              <a:spcBef>
                <a:spcPts val="0"/>
              </a:spcBef>
              <a:buNone/>
            </a:pPr>
            <a:r>
              <a:t/>
            </a:r>
            <a:endParaRPr/>
          </a:p>
        </p:txBody>
      </p:sp>
      <p:cxnSp>
        <p:nvCxnSpPr>
          <p:cNvPr id="101" name="Shape 101"/>
          <p:cNvCxnSpPr>
            <a:stCxn id="97" idx="3"/>
            <a:endCxn id="102" idx="1"/>
          </p:cNvCxnSpPr>
          <p:nvPr/>
        </p:nvCxnSpPr>
        <p:spPr>
          <a:xfrm>
            <a:off x="1721125" y="4330275"/>
            <a:ext cx="607500" cy="0"/>
          </a:xfrm>
          <a:prstGeom prst="straightConnector1">
            <a:avLst/>
          </a:prstGeom>
          <a:noFill/>
          <a:ln cap="flat" cmpd="sng" w="19050">
            <a:solidFill>
              <a:schemeClr val="dk2"/>
            </a:solidFill>
            <a:prstDash val="solid"/>
            <a:round/>
            <a:headEnd len="lg" w="lg" type="none"/>
            <a:tailEnd len="lg" w="lg" type="triangle"/>
          </a:ln>
        </p:spPr>
      </p:cxnSp>
      <p:cxnSp>
        <p:nvCxnSpPr>
          <p:cNvPr id="103" name="Shape 103"/>
          <p:cNvCxnSpPr>
            <a:stCxn id="102" idx="3"/>
            <a:endCxn id="98" idx="1"/>
          </p:cNvCxnSpPr>
          <p:nvPr/>
        </p:nvCxnSpPr>
        <p:spPr>
          <a:xfrm>
            <a:off x="3487150" y="4330275"/>
            <a:ext cx="712500" cy="0"/>
          </a:xfrm>
          <a:prstGeom prst="straightConnector1">
            <a:avLst/>
          </a:prstGeom>
          <a:noFill/>
          <a:ln cap="flat" cmpd="sng" w="19050">
            <a:solidFill>
              <a:schemeClr val="dk2"/>
            </a:solidFill>
            <a:prstDash val="solid"/>
            <a:round/>
            <a:headEnd len="lg" w="lg" type="none"/>
            <a:tailEnd len="lg" w="lg" type="triangle"/>
          </a:ln>
        </p:spPr>
      </p:cxnSp>
      <p:cxnSp>
        <p:nvCxnSpPr>
          <p:cNvPr id="104" name="Shape 104"/>
          <p:cNvCxnSpPr>
            <a:stCxn id="98" idx="3"/>
            <a:endCxn id="99" idx="1"/>
          </p:cNvCxnSpPr>
          <p:nvPr/>
        </p:nvCxnSpPr>
        <p:spPr>
          <a:xfrm>
            <a:off x="5120012" y="4330275"/>
            <a:ext cx="845700" cy="0"/>
          </a:xfrm>
          <a:prstGeom prst="straightConnector1">
            <a:avLst/>
          </a:prstGeom>
          <a:noFill/>
          <a:ln cap="flat" cmpd="sng" w="19050">
            <a:solidFill>
              <a:schemeClr val="dk2"/>
            </a:solidFill>
            <a:prstDash val="solid"/>
            <a:round/>
            <a:headEnd len="lg" w="lg" type="none"/>
            <a:tailEnd len="lg" w="lg" type="triangle"/>
          </a:ln>
        </p:spPr>
      </p:cxnSp>
      <p:cxnSp>
        <p:nvCxnSpPr>
          <p:cNvPr id="105" name="Shape 105"/>
          <p:cNvCxnSpPr>
            <a:stCxn id="99" idx="3"/>
            <a:endCxn id="100" idx="1"/>
          </p:cNvCxnSpPr>
          <p:nvPr/>
        </p:nvCxnSpPr>
        <p:spPr>
          <a:xfrm>
            <a:off x="6678175" y="4330275"/>
            <a:ext cx="674100" cy="0"/>
          </a:xfrm>
          <a:prstGeom prst="straightConnector1">
            <a:avLst/>
          </a:prstGeom>
          <a:noFill/>
          <a:ln cap="flat" cmpd="sng" w="19050">
            <a:solidFill>
              <a:schemeClr val="dk2"/>
            </a:solidFill>
            <a:prstDash val="solid"/>
            <a:round/>
            <a:headEnd len="lg" w="lg" type="none"/>
            <a:tailEnd len="lg" w="lg" type="triangle"/>
          </a:ln>
        </p:spPr>
      </p:cxnSp>
      <p:sp>
        <p:nvSpPr>
          <p:cNvPr id="102" name="Shape 102"/>
          <p:cNvSpPr txBox="1"/>
          <p:nvPr/>
        </p:nvSpPr>
        <p:spPr>
          <a:xfrm>
            <a:off x="2328550" y="4062675"/>
            <a:ext cx="1158600" cy="535200"/>
          </a:xfrm>
          <a:prstGeom prst="rect">
            <a:avLst/>
          </a:prstGeom>
          <a:solidFill>
            <a:srgbClr val="CCCCCC"/>
          </a:solidFill>
          <a:ln>
            <a:noFill/>
          </a:ln>
        </p:spPr>
        <p:txBody>
          <a:bodyPr anchorCtr="0" anchor="t" bIns="91425" lIns="91425" rIns="91425" wrap="square" tIns="91425">
            <a:noAutofit/>
          </a:bodyPr>
          <a:lstStyle/>
          <a:p>
            <a:pPr lvl="0" rtl="0" algn="ctr">
              <a:spcBef>
                <a:spcPts val="0"/>
              </a:spcBef>
              <a:buNone/>
            </a:pPr>
            <a:r>
              <a:rPr lang="en" sz="1200"/>
              <a:t>Concurrency Controls</a:t>
            </a:r>
          </a:p>
          <a:p>
            <a:pPr lvl="0" rt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729450" y="632850"/>
            <a:ext cx="7688700" cy="535200"/>
          </a:xfrm>
          <a:prstGeom prst="rect">
            <a:avLst/>
          </a:prstGeom>
        </p:spPr>
        <p:txBody>
          <a:bodyPr anchorCtr="0" anchor="t" bIns="91425" lIns="91425" rIns="91425" wrap="square" tIns="91425">
            <a:noAutofit/>
          </a:bodyPr>
          <a:lstStyle/>
          <a:p>
            <a:pPr lvl="0" rtl="0">
              <a:spcBef>
                <a:spcPts val="0"/>
              </a:spcBef>
              <a:buNone/>
            </a:pPr>
            <a:r>
              <a:rPr lang="en"/>
              <a:t>Connectors and APIs</a:t>
            </a:r>
          </a:p>
          <a:p>
            <a:pPr lvl="0" rtl="0">
              <a:spcBef>
                <a:spcPts val="0"/>
              </a:spcBef>
              <a:buNone/>
            </a:pPr>
            <a:r>
              <a:t/>
            </a:r>
            <a:endParaRPr/>
          </a:p>
          <a:p>
            <a:pPr lvl="0" rtl="0">
              <a:spcBef>
                <a:spcPts val="0"/>
              </a:spcBef>
              <a:buNone/>
            </a:pPr>
            <a:r>
              <a:t/>
            </a:r>
            <a:endParaRPr/>
          </a:p>
        </p:txBody>
      </p:sp>
      <p:sp>
        <p:nvSpPr>
          <p:cNvPr id="226" name="Shape 226"/>
          <p:cNvSpPr txBox="1"/>
          <p:nvPr>
            <p:ph idx="1" type="body"/>
          </p:nvPr>
        </p:nvSpPr>
        <p:spPr>
          <a:xfrm>
            <a:off x="729450" y="1397150"/>
            <a:ext cx="8020500" cy="3529500"/>
          </a:xfrm>
          <a:prstGeom prst="rect">
            <a:avLst/>
          </a:prstGeom>
        </p:spPr>
        <p:txBody>
          <a:bodyPr anchorCtr="0" anchor="t" bIns="91425" lIns="91425" rIns="91425" wrap="square" tIns="91425">
            <a:noAutofit/>
          </a:bodyPr>
          <a:lstStyle/>
          <a:p>
            <a:pPr indent="-381000" lvl="0" marL="457200" marR="0" rtl="0" algn="l">
              <a:lnSpc>
                <a:spcPct val="115000"/>
              </a:lnSpc>
              <a:spcBef>
                <a:spcPts val="0"/>
              </a:spcBef>
              <a:spcAft>
                <a:spcPts val="1600"/>
              </a:spcAft>
              <a:buClr>
                <a:srgbClr val="000000"/>
              </a:buClr>
              <a:buSzPct val="100000"/>
            </a:pPr>
            <a:r>
              <a:rPr lang="en" sz="2400">
                <a:solidFill>
                  <a:srgbClr val="000000"/>
                </a:solidFill>
              </a:rPr>
              <a:t>Common way to interact with MySQL Server, along with MySQL Shell</a:t>
            </a:r>
            <a:br>
              <a:rPr lang="en" sz="2400">
                <a:solidFill>
                  <a:srgbClr val="000000"/>
                </a:solidFill>
              </a:rPr>
            </a:br>
          </a:p>
          <a:p>
            <a:pPr indent="-381000" lvl="0" marL="457200" marR="0" rtl="0" algn="l">
              <a:lnSpc>
                <a:spcPct val="115000"/>
              </a:lnSpc>
              <a:spcBef>
                <a:spcPts val="0"/>
              </a:spcBef>
              <a:spcAft>
                <a:spcPts val="1600"/>
              </a:spcAft>
              <a:buClr>
                <a:srgbClr val="000000"/>
              </a:buClr>
              <a:buSzPct val="100000"/>
            </a:pPr>
            <a:r>
              <a:rPr lang="en" sz="2400">
                <a:solidFill>
                  <a:srgbClr val="000000"/>
                </a:solidFill>
              </a:rPr>
              <a:t>Supports general connectors with APIs for many languages (Java, C, C++, .NET)</a:t>
            </a:r>
            <a:br>
              <a:rPr lang="en" sz="2400">
                <a:solidFill>
                  <a:srgbClr val="000000"/>
                </a:solidFill>
              </a:rPr>
            </a:br>
          </a:p>
          <a:p>
            <a:pPr indent="-381000" lvl="0" marL="457200" marR="0" rtl="0" algn="l">
              <a:lnSpc>
                <a:spcPct val="115000"/>
              </a:lnSpc>
              <a:spcBef>
                <a:spcPts val="0"/>
              </a:spcBef>
              <a:spcAft>
                <a:spcPts val="1600"/>
              </a:spcAft>
              <a:buClr>
                <a:srgbClr val="000000"/>
              </a:buClr>
              <a:buSzPct val="100000"/>
            </a:pPr>
            <a:r>
              <a:rPr lang="en" sz="2400">
                <a:solidFill>
                  <a:srgbClr val="000000"/>
                </a:solidFill>
              </a:rPr>
              <a:t>Most connectors are based on the </a:t>
            </a:r>
            <a:r>
              <a:rPr b="1" lang="en" sz="2400">
                <a:solidFill>
                  <a:srgbClr val="000000"/>
                </a:solidFill>
              </a:rPr>
              <a:t>Open Database Connectivity (ODBC) model</a:t>
            </a:r>
            <a:r>
              <a:rPr lang="en" sz="2400">
                <a:solidFill>
                  <a:srgbClr val="000000"/>
                </a:solidFill>
              </a:rPr>
              <a:t>.</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pic>
        <p:nvPicPr>
          <p:cNvPr id="231" name="Shape 231"/>
          <p:cNvPicPr preferRelativeResize="0"/>
          <p:nvPr/>
        </p:nvPicPr>
        <p:blipFill>
          <a:blip r:embed="rId3">
            <a:alphaModFix/>
          </a:blip>
          <a:stretch>
            <a:fillRect/>
          </a:stretch>
        </p:blipFill>
        <p:spPr>
          <a:xfrm>
            <a:off x="967075" y="842025"/>
            <a:ext cx="6865224" cy="4301475"/>
          </a:xfrm>
          <a:prstGeom prst="rect">
            <a:avLst/>
          </a:prstGeom>
          <a:noFill/>
          <a:ln>
            <a:noFill/>
          </a:ln>
        </p:spPr>
      </p:pic>
      <p:sp>
        <p:nvSpPr>
          <p:cNvPr id="232" name="Shape 232"/>
          <p:cNvSpPr txBox="1"/>
          <p:nvPr/>
        </p:nvSpPr>
        <p:spPr>
          <a:xfrm>
            <a:off x="183950" y="3746150"/>
            <a:ext cx="3539700" cy="445200"/>
          </a:xfrm>
          <a:prstGeom prst="rect">
            <a:avLst/>
          </a:prstGeom>
          <a:noFill/>
          <a:ln>
            <a:noFill/>
          </a:ln>
        </p:spPr>
        <p:txBody>
          <a:bodyPr anchorCtr="0" anchor="t" bIns="91425" lIns="91425" rIns="91425" wrap="square" tIns="91425">
            <a:noAutofit/>
          </a:bodyPr>
          <a:lstStyle/>
          <a:p>
            <a:pPr indent="0" lvl="0" marL="0" rtl="0">
              <a:lnSpc>
                <a:spcPct val="115000"/>
              </a:lnSpc>
              <a:spcBef>
                <a:spcPts val="0"/>
              </a:spcBef>
              <a:spcAft>
                <a:spcPts val="900"/>
              </a:spcAft>
              <a:buNone/>
            </a:pPr>
            <a:r>
              <a:rPr lang="en" sz="1800">
                <a:latin typeface="Lato"/>
                <a:ea typeface="Lato"/>
                <a:cs typeface="Lato"/>
                <a:sym typeface="Lato"/>
              </a:rPr>
              <a:t>Bell, C. (2012). </a:t>
            </a:r>
            <a:r>
              <a:rPr b="1" i="1" lang="en" sz="1800">
                <a:latin typeface="Lato"/>
                <a:ea typeface="Lato"/>
                <a:cs typeface="Lato"/>
                <a:sym typeface="Lato"/>
              </a:rPr>
              <a:t>Expert MySQL</a:t>
            </a:r>
            <a:r>
              <a:rPr b="1" lang="en" sz="1800">
                <a:latin typeface="Lato"/>
                <a:ea typeface="Lato"/>
                <a:cs typeface="Lato"/>
                <a:sym typeface="Lato"/>
              </a:rPr>
              <a:t>. </a:t>
            </a:r>
            <a:r>
              <a:rPr lang="en" sz="1800">
                <a:latin typeface="Lato"/>
                <a:ea typeface="Lato"/>
                <a:cs typeface="Lato"/>
                <a:sym typeface="Lato"/>
              </a:rPr>
              <a:t>Berkeley, CA: Apress, p.28.</a:t>
            </a:r>
          </a:p>
          <a:p>
            <a:pPr lvl="0">
              <a:spcBef>
                <a:spcPts val="0"/>
              </a:spcBef>
              <a:buNone/>
            </a:pPr>
            <a:r>
              <a:t/>
            </a:r>
            <a:endParaRPr sz="1800">
              <a:latin typeface="Lato"/>
              <a:ea typeface="Lato"/>
              <a:cs typeface="Lato"/>
              <a:sym typeface="Lato"/>
            </a:endParaRPr>
          </a:p>
        </p:txBody>
      </p:sp>
      <p:sp>
        <p:nvSpPr>
          <p:cNvPr id="233" name="Shape 233"/>
          <p:cNvSpPr txBox="1"/>
          <p:nvPr>
            <p:ph idx="4294967295" type="title"/>
          </p:nvPr>
        </p:nvSpPr>
        <p:spPr>
          <a:xfrm>
            <a:off x="1810688" y="201100"/>
            <a:ext cx="5178000" cy="535200"/>
          </a:xfrm>
          <a:prstGeom prst="rect">
            <a:avLst/>
          </a:prstGeom>
        </p:spPr>
        <p:txBody>
          <a:bodyPr anchorCtr="0" anchor="t" bIns="91425" lIns="91425" rIns="91425" wrap="square" tIns="91425">
            <a:noAutofit/>
          </a:bodyPr>
          <a:lstStyle/>
          <a:p>
            <a:pPr lvl="0" rtl="0">
              <a:spcBef>
                <a:spcPts val="0"/>
              </a:spcBef>
              <a:buNone/>
            </a:pPr>
            <a:r>
              <a:rPr lang="en"/>
              <a:t>ODBC Low-level architecture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793050" y="576800"/>
            <a:ext cx="7688700" cy="535200"/>
          </a:xfrm>
          <a:prstGeom prst="rect">
            <a:avLst/>
          </a:prstGeom>
        </p:spPr>
        <p:txBody>
          <a:bodyPr anchorCtr="0" anchor="t" bIns="91425" lIns="91425" rIns="91425" wrap="square" tIns="91425">
            <a:noAutofit/>
          </a:bodyPr>
          <a:lstStyle/>
          <a:p>
            <a:pPr lvl="0">
              <a:spcBef>
                <a:spcPts val="0"/>
              </a:spcBef>
              <a:buNone/>
            </a:pPr>
            <a:r>
              <a:rPr lang="en"/>
              <a:t>Graphical User Interfaces</a:t>
            </a:r>
          </a:p>
        </p:txBody>
      </p:sp>
      <p:sp>
        <p:nvSpPr>
          <p:cNvPr id="239" name="Shape 239"/>
          <p:cNvSpPr txBox="1"/>
          <p:nvPr>
            <p:ph idx="1" type="body"/>
          </p:nvPr>
        </p:nvSpPr>
        <p:spPr>
          <a:xfrm>
            <a:off x="729450" y="1397150"/>
            <a:ext cx="8020500" cy="3529500"/>
          </a:xfrm>
          <a:prstGeom prst="rect">
            <a:avLst/>
          </a:prstGeom>
        </p:spPr>
        <p:txBody>
          <a:bodyPr anchorCtr="0" anchor="t" bIns="91425" lIns="91425" rIns="91425" wrap="square" tIns="91425">
            <a:noAutofit/>
          </a:bodyPr>
          <a:lstStyle/>
          <a:p>
            <a:pPr indent="-381000" lvl="0" marL="457200" marR="0" rtl="0" algn="l">
              <a:lnSpc>
                <a:spcPct val="115000"/>
              </a:lnSpc>
              <a:spcBef>
                <a:spcPts val="0"/>
              </a:spcBef>
              <a:spcAft>
                <a:spcPts val="1600"/>
              </a:spcAft>
              <a:buClr>
                <a:srgbClr val="000000"/>
              </a:buClr>
              <a:buSzPct val="100000"/>
            </a:pPr>
            <a:r>
              <a:rPr lang="en" sz="2400">
                <a:solidFill>
                  <a:srgbClr val="000000"/>
                </a:solidFill>
              </a:rPr>
              <a:t>Alternative to traditional connectors and APIs</a:t>
            </a:r>
            <a:br>
              <a:rPr lang="en" sz="2400">
                <a:solidFill>
                  <a:srgbClr val="000000"/>
                </a:solidFill>
              </a:rPr>
            </a:br>
          </a:p>
          <a:p>
            <a:pPr indent="-381000" lvl="0" marL="457200" marR="0" rtl="0" algn="l">
              <a:lnSpc>
                <a:spcPct val="115000"/>
              </a:lnSpc>
              <a:spcBef>
                <a:spcPts val="0"/>
              </a:spcBef>
              <a:spcAft>
                <a:spcPts val="1600"/>
              </a:spcAft>
              <a:buClr>
                <a:srgbClr val="000000"/>
              </a:buClr>
              <a:buSzPct val="100000"/>
            </a:pPr>
            <a:r>
              <a:rPr lang="en" sz="2400">
                <a:solidFill>
                  <a:srgbClr val="000000"/>
                </a:solidFill>
              </a:rPr>
              <a:t>Allow you to view and interact with a user’s database graphically</a:t>
            </a:r>
            <a:br>
              <a:rPr lang="en" sz="2400">
                <a:solidFill>
                  <a:srgbClr val="000000"/>
                </a:solidFill>
              </a:rPr>
            </a:br>
          </a:p>
          <a:p>
            <a:pPr indent="-381000" lvl="0" marL="457200" marR="0" rtl="0" algn="l">
              <a:lnSpc>
                <a:spcPct val="115000"/>
              </a:lnSpc>
              <a:spcBef>
                <a:spcPts val="0"/>
              </a:spcBef>
              <a:spcAft>
                <a:spcPts val="1600"/>
              </a:spcAft>
              <a:buClr>
                <a:srgbClr val="000000"/>
              </a:buClr>
              <a:buSzPct val="100000"/>
            </a:pPr>
            <a:r>
              <a:rPr lang="en" sz="2400">
                <a:solidFill>
                  <a:srgbClr val="000000"/>
                </a:solidFill>
              </a:rPr>
              <a:t>Official integrated environment is MySQL Workbench. Many other 3rd party options exist.</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pic>
        <p:nvPicPr>
          <p:cNvPr id="244" name="Shape 244"/>
          <p:cNvPicPr preferRelativeResize="0"/>
          <p:nvPr/>
        </p:nvPicPr>
        <p:blipFill>
          <a:blip r:embed="rId3">
            <a:alphaModFix/>
          </a:blip>
          <a:stretch>
            <a:fillRect/>
          </a:stretch>
        </p:blipFill>
        <p:spPr>
          <a:xfrm>
            <a:off x="648313" y="0"/>
            <a:ext cx="7847379" cy="5143501"/>
          </a:xfrm>
          <a:prstGeom prst="rect">
            <a:avLst/>
          </a:prstGeom>
          <a:noFill/>
          <a:ln>
            <a:noFill/>
          </a:ln>
        </p:spPr>
      </p:pic>
      <p:sp>
        <p:nvSpPr>
          <p:cNvPr id="245" name="Shape 245"/>
          <p:cNvSpPr/>
          <p:nvPr/>
        </p:nvSpPr>
        <p:spPr>
          <a:xfrm>
            <a:off x="1363600" y="332100"/>
            <a:ext cx="346200" cy="1554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46" name="Shape 246"/>
          <p:cNvSpPr/>
          <p:nvPr/>
        </p:nvSpPr>
        <p:spPr>
          <a:xfrm>
            <a:off x="816525" y="1431225"/>
            <a:ext cx="942600" cy="2787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47" name="Shape 247"/>
          <p:cNvSpPr/>
          <p:nvPr/>
        </p:nvSpPr>
        <p:spPr>
          <a:xfrm>
            <a:off x="816525" y="1845050"/>
            <a:ext cx="850800" cy="1554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48" name="Shape 248"/>
          <p:cNvSpPr/>
          <p:nvPr/>
        </p:nvSpPr>
        <p:spPr>
          <a:xfrm>
            <a:off x="732750" y="2809950"/>
            <a:ext cx="1485600" cy="21075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49" name="Shape 249"/>
          <p:cNvSpPr/>
          <p:nvPr/>
        </p:nvSpPr>
        <p:spPr>
          <a:xfrm>
            <a:off x="6198225" y="842775"/>
            <a:ext cx="2188200" cy="27111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pic>
        <p:nvPicPr>
          <p:cNvPr id="254" name="Shape 254"/>
          <p:cNvPicPr preferRelativeResize="0"/>
          <p:nvPr/>
        </p:nvPicPr>
        <p:blipFill>
          <a:blip r:embed="rId3">
            <a:alphaModFix/>
          </a:blip>
          <a:stretch>
            <a:fillRect/>
          </a:stretch>
        </p:blipFill>
        <p:spPr>
          <a:xfrm>
            <a:off x="329213" y="31575"/>
            <a:ext cx="8485576" cy="5080351"/>
          </a:xfrm>
          <a:prstGeom prst="rect">
            <a:avLst/>
          </a:prstGeom>
          <a:noFill/>
          <a:ln>
            <a:noFill/>
          </a:ln>
        </p:spPr>
      </p:pic>
      <p:sp>
        <p:nvSpPr>
          <p:cNvPr id="255" name="Shape 255"/>
          <p:cNvSpPr txBox="1"/>
          <p:nvPr>
            <p:ph idx="4294967295" type="body"/>
          </p:nvPr>
        </p:nvSpPr>
        <p:spPr>
          <a:xfrm>
            <a:off x="0" y="3258000"/>
            <a:ext cx="3444300" cy="1723800"/>
          </a:xfrm>
          <a:prstGeom prst="rect">
            <a:avLst/>
          </a:prstGeom>
        </p:spPr>
        <p:txBody>
          <a:bodyPr anchorCtr="0" anchor="t" bIns="91425" lIns="91425" rIns="91425" wrap="square" tIns="91425">
            <a:noAutofit/>
          </a:bodyPr>
          <a:lstStyle/>
          <a:p>
            <a:pPr indent="-355600" lvl="0" marL="457200" marR="0" rtl="0" algn="l">
              <a:lnSpc>
                <a:spcPct val="115000"/>
              </a:lnSpc>
              <a:spcBef>
                <a:spcPts val="0"/>
              </a:spcBef>
              <a:spcAft>
                <a:spcPts val="1600"/>
              </a:spcAft>
              <a:buClr>
                <a:srgbClr val="000000"/>
              </a:buClr>
              <a:buSzPct val="100000"/>
            </a:pPr>
            <a:r>
              <a:rPr b="1" lang="en" sz="2000">
                <a:solidFill>
                  <a:srgbClr val="000000"/>
                </a:solidFill>
              </a:rPr>
              <a:t>Client-Server Style</a:t>
            </a:r>
            <a:br>
              <a:rPr lang="en" sz="2000">
                <a:solidFill>
                  <a:srgbClr val="000000"/>
                </a:solidFill>
              </a:rPr>
            </a:br>
          </a:p>
          <a:p>
            <a:pPr indent="-355600" lvl="0" marL="457200" marR="0" rtl="0" algn="l">
              <a:lnSpc>
                <a:spcPct val="115000"/>
              </a:lnSpc>
              <a:spcBef>
                <a:spcPts val="0"/>
              </a:spcBef>
              <a:spcAft>
                <a:spcPts val="1600"/>
              </a:spcAft>
              <a:buClr>
                <a:srgbClr val="000000"/>
              </a:buClr>
              <a:buSzPct val="100000"/>
            </a:pPr>
            <a:r>
              <a:rPr lang="en" sz="2000">
                <a:solidFill>
                  <a:srgbClr val="000000"/>
                </a:solidFill>
              </a:rPr>
              <a:t>Repository Style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729450" y="556650"/>
            <a:ext cx="7688700" cy="535200"/>
          </a:xfrm>
          <a:prstGeom prst="rect">
            <a:avLst/>
          </a:prstGeom>
        </p:spPr>
        <p:txBody>
          <a:bodyPr anchorCtr="0" anchor="t" bIns="91425" lIns="91425" rIns="91425" wrap="square" tIns="91425">
            <a:noAutofit/>
          </a:bodyPr>
          <a:lstStyle/>
          <a:p>
            <a:pPr lvl="0">
              <a:spcBef>
                <a:spcPts val="0"/>
              </a:spcBef>
              <a:buNone/>
            </a:pPr>
            <a:r>
              <a:rPr lang="en"/>
              <a:t>Use Cases</a:t>
            </a:r>
          </a:p>
          <a:p>
            <a:pPr lvl="0">
              <a:spcBef>
                <a:spcPts val="0"/>
              </a:spcBef>
              <a:buNone/>
            </a:pPr>
            <a:r>
              <a:t/>
            </a:r>
            <a:endParaRPr/>
          </a:p>
          <a:p>
            <a:pPr lvl="0">
              <a:spcBef>
                <a:spcPts val="0"/>
              </a:spcBef>
              <a:buNone/>
            </a:pPr>
            <a:r>
              <a:t/>
            </a:r>
            <a:endParaRPr/>
          </a:p>
          <a:p>
            <a:pPr lvl="0">
              <a:spcBef>
                <a:spcPts val="0"/>
              </a:spcBef>
              <a:buNone/>
            </a:pPr>
            <a:r>
              <a:t/>
            </a:r>
            <a:endParaRPr/>
          </a:p>
        </p:txBody>
      </p:sp>
      <p:pic>
        <p:nvPicPr>
          <p:cNvPr id="261" name="Shape 261"/>
          <p:cNvPicPr preferRelativeResize="0"/>
          <p:nvPr/>
        </p:nvPicPr>
        <p:blipFill>
          <a:blip r:embed="rId3">
            <a:alphaModFix/>
          </a:blip>
          <a:stretch>
            <a:fillRect/>
          </a:stretch>
        </p:blipFill>
        <p:spPr>
          <a:xfrm>
            <a:off x="2450525" y="1091850"/>
            <a:ext cx="4714767" cy="40516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pic>
        <p:nvPicPr>
          <p:cNvPr id="266" name="Shape 266"/>
          <p:cNvPicPr preferRelativeResize="0"/>
          <p:nvPr/>
        </p:nvPicPr>
        <p:blipFill>
          <a:blip r:embed="rId3">
            <a:alphaModFix/>
          </a:blip>
          <a:stretch>
            <a:fillRect/>
          </a:stretch>
        </p:blipFill>
        <p:spPr>
          <a:xfrm>
            <a:off x="2763226" y="0"/>
            <a:ext cx="3845454"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727650" y="614150"/>
            <a:ext cx="7688700" cy="535200"/>
          </a:xfrm>
          <a:prstGeom prst="rect">
            <a:avLst/>
          </a:prstGeom>
        </p:spPr>
        <p:txBody>
          <a:bodyPr anchorCtr="0" anchor="t" bIns="91425" lIns="91425" rIns="91425" wrap="square" tIns="91425">
            <a:noAutofit/>
          </a:bodyPr>
          <a:lstStyle/>
          <a:p>
            <a:pPr lvl="0">
              <a:spcBef>
                <a:spcPts val="0"/>
              </a:spcBef>
              <a:buNone/>
            </a:pPr>
            <a:r>
              <a:rPr lang="en"/>
              <a:t>Conclusions</a:t>
            </a:r>
          </a:p>
        </p:txBody>
      </p:sp>
      <p:sp>
        <p:nvSpPr>
          <p:cNvPr id="272" name="Shape 272"/>
          <p:cNvSpPr txBox="1"/>
          <p:nvPr/>
        </p:nvSpPr>
        <p:spPr>
          <a:xfrm>
            <a:off x="828400" y="1446600"/>
            <a:ext cx="7688700" cy="3239400"/>
          </a:xfrm>
          <a:prstGeom prst="rect">
            <a:avLst/>
          </a:prstGeom>
          <a:noFill/>
          <a:ln>
            <a:noFill/>
          </a:ln>
        </p:spPr>
        <p:txBody>
          <a:bodyPr anchorCtr="0" anchor="t" bIns="91425" lIns="91425" rIns="91425" wrap="square" tIns="91425">
            <a:noAutofit/>
          </a:bodyPr>
          <a:lstStyle/>
          <a:p>
            <a:pPr indent="-381000" lvl="0" marL="457200" rtl="0">
              <a:spcBef>
                <a:spcPts val="0"/>
              </a:spcBef>
              <a:buSzPct val="100000"/>
              <a:buChar char="●"/>
            </a:pPr>
            <a:r>
              <a:rPr lang="en" sz="2400"/>
              <a:t>Division of Responsibility</a:t>
            </a:r>
          </a:p>
          <a:p>
            <a:pPr lvl="0" rtl="0">
              <a:spcBef>
                <a:spcPts val="0"/>
              </a:spcBef>
              <a:buNone/>
            </a:pPr>
            <a:r>
              <a:t/>
            </a:r>
            <a:endParaRPr sz="2400"/>
          </a:p>
          <a:p>
            <a:pPr indent="-381000" lvl="0" marL="457200" rtl="0">
              <a:spcBef>
                <a:spcPts val="0"/>
              </a:spcBef>
              <a:buSzPct val="100000"/>
              <a:buChar char="●"/>
            </a:pPr>
            <a:r>
              <a:rPr lang="en" sz="2400"/>
              <a:t>Storage Engines</a:t>
            </a:r>
          </a:p>
          <a:p>
            <a:pPr lvl="0" rtl="0">
              <a:spcBef>
                <a:spcPts val="0"/>
              </a:spcBef>
              <a:buNone/>
            </a:pPr>
            <a:r>
              <a:t/>
            </a:r>
            <a:endParaRPr sz="2400"/>
          </a:p>
          <a:p>
            <a:pPr indent="-381000" lvl="0" marL="457200">
              <a:spcBef>
                <a:spcPts val="0"/>
              </a:spcBef>
              <a:buSzPct val="100000"/>
              <a:buChar char="●"/>
            </a:pPr>
            <a:r>
              <a:rPr lang="en" sz="2400"/>
              <a:t>Architecture Burrito</a:t>
            </a:r>
          </a:p>
        </p:txBody>
      </p:sp>
      <p:pic>
        <p:nvPicPr>
          <p:cNvPr descr="mexican-2456038_1280.jpg" id="273" name="Shape 273"/>
          <p:cNvPicPr preferRelativeResize="0"/>
          <p:nvPr/>
        </p:nvPicPr>
        <p:blipFill>
          <a:blip r:embed="rId3">
            <a:alphaModFix/>
          </a:blip>
          <a:stretch>
            <a:fillRect/>
          </a:stretch>
        </p:blipFill>
        <p:spPr>
          <a:xfrm>
            <a:off x="5451825" y="1600022"/>
            <a:ext cx="3455050" cy="194346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729450" y="583850"/>
            <a:ext cx="7688700" cy="535200"/>
          </a:xfrm>
          <a:prstGeom prst="rect">
            <a:avLst/>
          </a:prstGeom>
        </p:spPr>
        <p:txBody>
          <a:bodyPr anchorCtr="0" anchor="t" bIns="91425" lIns="91425" rIns="91425" wrap="square" tIns="91425">
            <a:noAutofit/>
          </a:bodyPr>
          <a:lstStyle/>
          <a:p>
            <a:pPr lvl="0">
              <a:spcBef>
                <a:spcPts val="0"/>
              </a:spcBef>
              <a:buNone/>
            </a:pPr>
            <a:r>
              <a:rPr lang="en"/>
              <a:t>Lessons Learned</a:t>
            </a:r>
          </a:p>
        </p:txBody>
      </p:sp>
      <p:pic>
        <p:nvPicPr>
          <p:cNvPr descr="think-622689_1920.png" id="279" name="Shape 279"/>
          <p:cNvPicPr preferRelativeResize="0"/>
          <p:nvPr/>
        </p:nvPicPr>
        <p:blipFill>
          <a:blip r:embed="rId3">
            <a:alphaModFix/>
          </a:blip>
          <a:stretch>
            <a:fillRect/>
          </a:stretch>
        </p:blipFill>
        <p:spPr>
          <a:xfrm>
            <a:off x="2741200" y="1358922"/>
            <a:ext cx="4434475" cy="31341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729450" y="632850"/>
            <a:ext cx="7688700" cy="535200"/>
          </a:xfrm>
          <a:prstGeom prst="rect">
            <a:avLst/>
          </a:prstGeom>
        </p:spPr>
        <p:txBody>
          <a:bodyPr anchorCtr="0" anchor="t" bIns="91425" lIns="91425" rIns="91425" wrap="square" tIns="91425">
            <a:noAutofit/>
          </a:bodyPr>
          <a:lstStyle/>
          <a:p>
            <a:pPr lvl="0">
              <a:spcBef>
                <a:spcPts val="0"/>
              </a:spcBef>
              <a:buNone/>
            </a:pPr>
            <a:r>
              <a:rPr lang="en"/>
              <a:t>Question Period</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descr="Client Server.png" id="110" name="Shape 110"/>
          <p:cNvPicPr preferRelativeResize="0"/>
          <p:nvPr/>
        </p:nvPicPr>
        <p:blipFill>
          <a:blip r:embed="rId3">
            <a:alphaModFix/>
          </a:blip>
          <a:stretch>
            <a:fillRect/>
          </a:stretch>
        </p:blipFill>
        <p:spPr>
          <a:xfrm>
            <a:off x="6167175" y="1454938"/>
            <a:ext cx="2782525" cy="2628371"/>
          </a:xfrm>
          <a:prstGeom prst="rect">
            <a:avLst/>
          </a:prstGeom>
          <a:noFill/>
          <a:ln>
            <a:noFill/>
          </a:ln>
        </p:spPr>
      </p:pic>
      <p:sp>
        <p:nvSpPr>
          <p:cNvPr id="111" name="Shape 111"/>
          <p:cNvSpPr txBox="1"/>
          <p:nvPr>
            <p:ph type="title"/>
          </p:nvPr>
        </p:nvSpPr>
        <p:spPr>
          <a:xfrm>
            <a:off x="651450" y="613900"/>
            <a:ext cx="7688700" cy="535200"/>
          </a:xfrm>
          <a:prstGeom prst="rect">
            <a:avLst/>
          </a:prstGeom>
        </p:spPr>
        <p:txBody>
          <a:bodyPr anchorCtr="0" anchor="t" bIns="91425" lIns="91425" rIns="91425" wrap="square" tIns="91425">
            <a:noAutofit/>
          </a:bodyPr>
          <a:lstStyle/>
          <a:p>
            <a:pPr lvl="0">
              <a:spcBef>
                <a:spcPts val="0"/>
              </a:spcBef>
              <a:buNone/>
            </a:pPr>
            <a:r>
              <a:rPr lang="en"/>
              <a:t>Architecture - Overview</a:t>
            </a:r>
          </a:p>
        </p:txBody>
      </p:sp>
      <p:sp>
        <p:nvSpPr>
          <p:cNvPr id="112" name="Shape 112"/>
          <p:cNvSpPr txBox="1"/>
          <p:nvPr>
            <p:ph idx="1" type="body"/>
          </p:nvPr>
        </p:nvSpPr>
        <p:spPr>
          <a:xfrm>
            <a:off x="203175" y="1391125"/>
            <a:ext cx="5964000" cy="3414300"/>
          </a:xfrm>
          <a:prstGeom prst="rect">
            <a:avLst/>
          </a:prstGeom>
        </p:spPr>
        <p:txBody>
          <a:bodyPr anchorCtr="0" anchor="t" bIns="91425" lIns="91425" rIns="91425" wrap="square" tIns="91425">
            <a:noAutofit/>
          </a:bodyPr>
          <a:lstStyle/>
          <a:p>
            <a:pPr indent="-336550" lvl="0" marL="457200" rtl="0">
              <a:spcBef>
                <a:spcPts val="0"/>
              </a:spcBef>
              <a:spcAft>
                <a:spcPts val="0"/>
              </a:spcAft>
              <a:buSzPct val="100000"/>
            </a:pPr>
            <a:r>
              <a:rPr lang="en" sz="1700"/>
              <a:t>At High Level, </a:t>
            </a:r>
            <a:r>
              <a:rPr b="1" lang="en" sz="1700"/>
              <a:t>MySQL</a:t>
            </a:r>
            <a:r>
              <a:rPr lang="en" sz="1700"/>
              <a:t> Database System operates via </a:t>
            </a:r>
            <a:r>
              <a:rPr b="1" lang="en" sz="1700"/>
              <a:t>Client Server Architecture</a:t>
            </a:r>
          </a:p>
          <a:p>
            <a:pPr indent="-336550" lvl="0" marL="457200" rtl="0">
              <a:spcBef>
                <a:spcPts val="0"/>
              </a:spcBef>
              <a:spcAft>
                <a:spcPts val="0"/>
              </a:spcAft>
              <a:buSzPct val="100000"/>
            </a:pPr>
            <a:r>
              <a:rPr lang="en" sz="1700"/>
              <a:t>Server: </a:t>
            </a:r>
          </a:p>
          <a:p>
            <a:pPr indent="-336550" lvl="1" marL="914400" rtl="0">
              <a:spcBef>
                <a:spcPts val="0"/>
              </a:spcBef>
              <a:spcAft>
                <a:spcPts val="0"/>
              </a:spcAft>
              <a:buSzPct val="100000"/>
            </a:pPr>
            <a:r>
              <a:rPr lang="en" sz="1700"/>
              <a:t>Is the core program that manages database content</a:t>
            </a:r>
          </a:p>
          <a:p>
            <a:pPr indent="-336550" lvl="1" marL="914400" rtl="0">
              <a:spcBef>
                <a:spcPts val="0"/>
              </a:spcBef>
              <a:spcAft>
                <a:spcPts val="0"/>
              </a:spcAft>
              <a:buSzPct val="100000"/>
            </a:pPr>
            <a:r>
              <a:rPr lang="en" sz="1700"/>
              <a:t>Handles </a:t>
            </a:r>
            <a:r>
              <a:rPr lang="en" sz="1700"/>
              <a:t>Bulk of the  computation</a:t>
            </a:r>
          </a:p>
          <a:p>
            <a:pPr indent="-336550" lvl="0" marL="457200" rtl="0">
              <a:spcBef>
                <a:spcPts val="0"/>
              </a:spcBef>
              <a:spcAft>
                <a:spcPts val="0"/>
              </a:spcAft>
              <a:buSzPct val="100000"/>
            </a:pPr>
            <a:r>
              <a:rPr lang="en" sz="1700"/>
              <a:t>Client:</a:t>
            </a:r>
          </a:p>
          <a:p>
            <a:pPr indent="-336550" lvl="1" marL="914400" rtl="0">
              <a:spcBef>
                <a:spcPts val="0"/>
              </a:spcBef>
              <a:spcAft>
                <a:spcPts val="0"/>
              </a:spcAft>
              <a:buSzPct val="100000"/>
            </a:pPr>
            <a:r>
              <a:rPr lang="en" sz="1700"/>
              <a:t>Connects to the Server Via Network to read, write or update data</a:t>
            </a:r>
          </a:p>
          <a:p>
            <a:pPr indent="-336550" lvl="0" marL="457200" rtl="0">
              <a:spcBef>
                <a:spcPts val="0"/>
              </a:spcBef>
              <a:spcAft>
                <a:spcPts val="0"/>
              </a:spcAft>
              <a:buSzPct val="100000"/>
            </a:pPr>
            <a:r>
              <a:rPr lang="en" sz="1700"/>
              <a:t>Non-Client Utility Programs and Services include</a:t>
            </a:r>
          </a:p>
          <a:p>
            <a:pPr indent="-336550" lvl="1" marL="914400" rtl="0">
              <a:spcBef>
                <a:spcPts val="0"/>
              </a:spcBef>
              <a:spcAft>
                <a:spcPts val="0"/>
              </a:spcAft>
              <a:buSzPct val="100000"/>
            </a:pPr>
            <a:r>
              <a:rPr lang="en" sz="1700"/>
              <a:t>File </a:t>
            </a:r>
            <a:r>
              <a:rPr lang="en" sz="1700"/>
              <a:t>retrieval</a:t>
            </a:r>
          </a:p>
          <a:p>
            <a:pPr indent="-336550" lvl="1" marL="914400" rtl="0">
              <a:spcBef>
                <a:spcPts val="0"/>
              </a:spcBef>
              <a:spcAft>
                <a:spcPts val="0"/>
              </a:spcAft>
              <a:buSzPct val="100000"/>
            </a:pPr>
            <a:r>
              <a:rPr lang="en" sz="1700"/>
              <a:t>Backup</a:t>
            </a:r>
            <a:r>
              <a:rPr lang="en" sz="1700"/>
              <a:t> and Restore etc.</a:t>
            </a:r>
          </a:p>
          <a:p>
            <a:pPr lvl="0" rtl="0" algn="ctr">
              <a:spcBef>
                <a:spcPts val="0"/>
              </a:spcBef>
              <a:spcAft>
                <a:spcPts val="0"/>
              </a:spcAft>
              <a:buNone/>
            </a:pPr>
            <a:r>
              <a:t/>
            </a:r>
            <a:endParaRPr/>
          </a:p>
          <a:p>
            <a:pPr lvl="0" rtl="0" algn="ctr">
              <a:spcBef>
                <a:spcPts val="0"/>
              </a:spcBef>
              <a:spcAft>
                <a:spcPts val="0"/>
              </a:spcAft>
              <a:buNone/>
            </a:pPr>
            <a:r>
              <a:t/>
            </a:r>
            <a:endParaRPr/>
          </a:p>
          <a:p>
            <a:pPr lvl="0" rtl="0" algn="ctr">
              <a:spcBef>
                <a:spcPts val="0"/>
              </a:spcBef>
              <a:spcAft>
                <a:spcPts val="0"/>
              </a:spcAft>
              <a:buNone/>
            </a:pPr>
            <a:r>
              <a:t/>
            </a:r>
            <a:endParaRPr/>
          </a:p>
          <a:p>
            <a:pPr lvl="0" rtl="0" algn="ctr">
              <a:spcBef>
                <a:spcPts val="0"/>
              </a:spcBef>
              <a:spcAft>
                <a:spcPts val="0"/>
              </a:spcAft>
              <a:buNone/>
            </a:pPr>
            <a:r>
              <a:t/>
            </a:r>
            <a:endParaRPr/>
          </a:p>
          <a:p>
            <a:pPr lvl="0" rtl="0" algn="ctr">
              <a:spcBef>
                <a:spcPts val="0"/>
              </a:spcBef>
              <a:spcAft>
                <a:spcPts val="0"/>
              </a:spcAft>
              <a:buNone/>
            </a:pPr>
            <a:r>
              <a:t/>
            </a:r>
            <a:endParaRPr/>
          </a:p>
          <a:p>
            <a:pPr lvl="0">
              <a:spcBef>
                <a:spcPts val="0"/>
              </a:spcBef>
              <a:buNone/>
            </a:pPr>
            <a:r>
              <a:t/>
            </a:r>
            <a:endParaRPr/>
          </a:p>
        </p:txBody>
      </p:sp>
      <p:sp>
        <p:nvSpPr>
          <p:cNvPr id="113" name="Shape 113"/>
          <p:cNvSpPr txBox="1"/>
          <p:nvPr/>
        </p:nvSpPr>
        <p:spPr>
          <a:xfrm>
            <a:off x="6299788" y="4270225"/>
            <a:ext cx="2517300" cy="535200"/>
          </a:xfrm>
          <a:prstGeom prst="rect">
            <a:avLst/>
          </a:prstGeom>
          <a:noFill/>
          <a:ln>
            <a:noFill/>
          </a:ln>
        </p:spPr>
        <p:txBody>
          <a:bodyPr anchorCtr="0" anchor="t" bIns="91425" lIns="91425" rIns="91425" wrap="square" tIns="91425">
            <a:noAutofit/>
          </a:bodyPr>
          <a:lstStyle/>
          <a:p>
            <a:pPr indent="0" lvl="0" marL="0" rtl="0" algn="ctr">
              <a:lnSpc>
                <a:spcPct val="115000"/>
              </a:lnSpc>
              <a:spcBef>
                <a:spcPts val="0"/>
              </a:spcBef>
              <a:buNone/>
            </a:pPr>
            <a:r>
              <a:rPr b="1" lang="en" sz="1300">
                <a:solidFill>
                  <a:schemeClr val="accent1"/>
                </a:solidFill>
                <a:latin typeface="Lato"/>
                <a:ea typeface="Lato"/>
                <a:cs typeface="Lato"/>
                <a:sym typeface="Lato"/>
              </a:rPr>
              <a:t>Figure 1. </a:t>
            </a:r>
            <a:r>
              <a:rPr lang="en" sz="1300">
                <a:solidFill>
                  <a:schemeClr val="accent1"/>
                </a:solidFill>
                <a:latin typeface="Lato"/>
                <a:ea typeface="Lato"/>
                <a:cs typeface="Lato"/>
                <a:sym typeface="Lato"/>
              </a:rPr>
              <a:t>MySQL's Client-Server Architecture</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727650" y="590100"/>
            <a:ext cx="7688700" cy="535200"/>
          </a:xfrm>
          <a:prstGeom prst="rect">
            <a:avLst/>
          </a:prstGeom>
        </p:spPr>
        <p:txBody>
          <a:bodyPr anchorCtr="0" anchor="t" bIns="91425" lIns="91425" rIns="91425" wrap="square" tIns="91425">
            <a:noAutofit/>
          </a:bodyPr>
          <a:lstStyle/>
          <a:p>
            <a:pPr lvl="0" rtl="0">
              <a:spcBef>
                <a:spcPts val="0"/>
              </a:spcBef>
              <a:buNone/>
            </a:pPr>
            <a:r>
              <a:rPr lang="en"/>
              <a:t>Architecture - Overview (Layered)</a:t>
            </a:r>
          </a:p>
        </p:txBody>
      </p:sp>
      <p:pic>
        <p:nvPicPr>
          <p:cNvPr descr="Client Server (1).png" id="119" name="Shape 119"/>
          <p:cNvPicPr preferRelativeResize="0"/>
          <p:nvPr/>
        </p:nvPicPr>
        <p:blipFill>
          <a:blip r:embed="rId3">
            <a:alphaModFix/>
          </a:blip>
          <a:stretch>
            <a:fillRect/>
          </a:stretch>
        </p:blipFill>
        <p:spPr>
          <a:xfrm>
            <a:off x="2405072" y="1624625"/>
            <a:ext cx="4047900" cy="2041300"/>
          </a:xfrm>
          <a:prstGeom prst="rect">
            <a:avLst/>
          </a:prstGeom>
          <a:noFill/>
          <a:ln>
            <a:noFill/>
          </a:ln>
        </p:spPr>
      </p:pic>
      <p:sp>
        <p:nvSpPr>
          <p:cNvPr id="120" name="Shape 120"/>
          <p:cNvSpPr txBox="1"/>
          <p:nvPr/>
        </p:nvSpPr>
        <p:spPr>
          <a:xfrm>
            <a:off x="2405075" y="3730125"/>
            <a:ext cx="4013400" cy="415200"/>
          </a:xfrm>
          <a:prstGeom prst="rect">
            <a:avLst/>
          </a:prstGeom>
          <a:noFill/>
          <a:ln>
            <a:noFill/>
          </a:ln>
        </p:spPr>
        <p:txBody>
          <a:bodyPr anchorCtr="0" anchor="t" bIns="91425" lIns="91425" rIns="91425" wrap="square" tIns="91425">
            <a:noAutofit/>
          </a:bodyPr>
          <a:lstStyle/>
          <a:p>
            <a:pPr lvl="0" rtl="0" algn="ctr">
              <a:spcBef>
                <a:spcPts val="0"/>
              </a:spcBef>
              <a:buNone/>
            </a:pPr>
            <a:r>
              <a:rPr lang="en"/>
              <a:t>Figure 2. Repository Style Architecture</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19"/>
                                        </p:tgtEl>
                                      </p:cBhvr>
                                    </p:animEffect>
                                    <p:set>
                                      <p:cBhvr>
                                        <p:cTn dur="1" fill="hold">
                                          <p:stCondLst>
                                            <p:cond delay="1000"/>
                                          </p:stCondLst>
                                        </p:cTn>
                                        <p:tgtEl>
                                          <p:spTgt spid="11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000"/>
                                          </p:stCondLst>
                                        </p:cTn>
                                        <p:tgtEl>
                                          <p:spTgt spid="12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727650" y="590100"/>
            <a:ext cx="7688700" cy="535200"/>
          </a:xfrm>
          <a:prstGeom prst="rect">
            <a:avLst/>
          </a:prstGeom>
        </p:spPr>
        <p:txBody>
          <a:bodyPr anchorCtr="0" anchor="t" bIns="91425" lIns="91425" rIns="91425" wrap="square" tIns="91425">
            <a:noAutofit/>
          </a:bodyPr>
          <a:lstStyle/>
          <a:p>
            <a:pPr lvl="0">
              <a:spcBef>
                <a:spcPts val="0"/>
              </a:spcBef>
              <a:buNone/>
            </a:pPr>
            <a:r>
              <a:rPr lang="en"/>
              <a:t>Architecture - Overview (Layered)</a:t>
            </a:r>
          </a:p>
        </p:txBody>
      </p:sp>
      <p:sp>
        <p:nvSpPr>
          <p:cNvPr id="126" name="Shape 126"/>
          <p:cNvSpPr txBox="1"/>
          <p:nvPr/>
        </p:nvSpPr>
        <p:spPr>
          <a:xfrm>
            <a:off x="2405075" y="3730125"/>
            <a:ext cx="4013400" cy="415200"/>
          </a:xfrm>
          <a:prstGeom prst="rect">
            <a:avLst/>
          </a:prstGeom>
          <a:noFill/>
          <a:ln>
            <a:noFill/>
          </a:ln>
        </p:spPr>
        <p:txBody>
          <a:bodyPr anchorCtr="0" anchor="t" bIns="91425" lIns="91425" rIns="91425" wrap="square" tIns="91425">
            <a:noAutofit/>
          </a:bodyPr>
          <a:lstStyle/>
          <a:p>
            <a:pPr lvl="0" algn="ctr">
              <a:spcBef>
                <a:spcPts val="0"/>
              </a:spcBef>
              <a:buNone/>
            </a:pPr>
            <a:r>
              <a:rPr lang="en"/>
              <a:t>Figure 2. Repository Style Architecture</a:t>
            </a:r>
          </a:p>
        </p:txBody>
      </p:sp>
      <p:pic>
        <p:nvPicPr>
          <p:cNvPr descr="Data Flow.png" id="127" name="Shape 127"/>
          <p:cNvPicPr preferRelativeResize="0"/>
          <p:nvPr/>
        </p:nvPicPr>
        <p:blipFill>
          <a:blip r:embed="rId3">
            <a:alphaModFix/>
          </a:blip>
          <a:stretch>
            <a:fillRect/>
          </a:stretch>
        </p:blipFill>
        <p:spPr>
          <a:xfrm>
            <a:off x="2703287" y="1160624"/>
            <a:ext cx="3737425" cy="3540950"/>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 presetSubtype="0">
                                  <p:stCondLst>
                                    <p:cond delay="0"/>
                                  </p:stCondLst>
                                  <p:childTnLst>
                                    <p:set>
                                      <p:cBhvr>
                                        <p:cTn dur="1" fill="hold">
                                          <p:stCondLst>
                                            <p:cond delay="1000"/>
                                          </p:stCondLst>
                                        </p:cTn>
                                        <p:tgtEl>
                                          <p:spTgt spid="12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727650" y="568250"/>
            <a:ext cx="7688700" cy="535200"/>
          </a:xfrm>
          <a:prstGeom prst="rect">
            <a:avLst/>
          </a:prstGeom>
        </p:spPr>
        <p:txBody>
          <a:bodyPr anchorCtr="0" anchor="t" bIns="91425" lIns="91425" rIns="91425" wrap="square" tIns="91425">
            <a:noAutofit/>
          </a:bodyPr>
          <a:lstStyle/>
          <a:p>
            <a:pPr lvl="0">
              <a:spcBef>
                <a:spcPts val="0"/>
              </a:spcBef>
              <a:buNone/>
            </a:pPr>
            <a:r>
              <a:rPr lang="en"/>
              <a:t>MySQL Layered Architecture</a:t>
            </a:r>
          </a:p>
        </p:txBody>
      </p:sp>
      <p:sp>
        <p:nvSpPr>
          <p:cNvPr id="133" name="Shape 133"/>
          <p:cNvSpPr txBox="1"/>
          <p:nvPr>
            <p:ph idx="1" type="body"/>
          </p:nvPr>
        </p:nvSpPr>
        <p:spPr>
          <a:xfrm>
            <a:off x="729450" y="1311375"/>
            <a:ext cx="7688700" cy="3028500"/>
          </a:xfrm>
          <a:prstGeom prst="rect">
            <a:avLst/>
          </a:prstGeom>
        </p:spPr>
        <p:txBody>
          <a:bodyPr anchorCtr="0" anchor="t" bIns="91425" lIns="91425" rIns="91425" wrap="square" tIns="91425">
            <a:noAutofit/>
          </a:bodyPr>
          <a:lstStyle/>
          <a:p>
            <a:pPr lvl="0" rtl="0">
              <a:spcBef>
                <a:spcPts val="0"/>
              </a:spcBef>
              <a:spcAft>
                <a:spcPts val="0"/>
              </a:spcAft>
              <a:buNone/>
            </a:pPr>
            <a:r>
              <a:rPr b="1" lang="en"/>
              <a:t>APPLICATION LAYER</a:t>
            </a:r>
          </a:p>
          <a:p>
            <a:pPr indent="-228600" lvl="0" marL="457200" rtl="0">
              <a:spcBef>
                <a:spcPts val="0"/>
              </a:spcBef>
              <a:spcAft>
                <a:spcPts val="0"/>
              </a:spcAft>
            </a:pPr>
            <a:r>
              <a:rPr lang="en"/>
              <a:t>RDBMS interacts with users and clients </a:t>
            </a:r>
          </a:p>
          <a:p>
            <a:pPr indent="-228600" lvl="0" marL="457200" rtl="0">
              <a:spcBef>
                <a:spcPts val="0"/>
              </a:spcBef>
              <a:spcAft>
                <a:spcPts val="0"/>
              </a:spcAft>
            </a:pPr>
            <a:r>
              <a:rPr lang="en"/>
              <a:t>Three components:</a:t>
            </a:r>
          </a:p>
          <a:p>
            <a:pPr indent="-228600" lvl="1" marL="914400" rtl="0">
              <a:spcBef>
                <a:spcPts val="0"/>
              </a:spcBef>
              <a:spcAft>
                <a:spcPts val="0"/>
              </a:spcAft>
            </a:pPr>
            <a:r>
              <a:rPr lang="en"/>
              <a:t>Administrators</a:t>
            </a:r>
          </a:p>
          <a:p>
            <a:pPr indent="-228600" lvl="1" marL="914400" rtl="0">
              <a:spcBef>
                <a:spcPts val="0"/>
              </a:spcBef>
              <a:spcAft>
                <a:spcPts val="0"/>
              </a:spcAft>
            </a:pPr>
            <a:r>
              <a:rPr lang="en"/>
              <a:t>Clients</a:t>
            </a:r>
          </a:p>
          <a:p>
            <a:pPr indent="-228600" lvl="1" marL="914400" rtl="0">
              <a:spcBef>
                <a:spcPts val="0"/>
              </a:spcBef>
              <a:spcAft>
                <a:spcPts val="0"/>
              </a:spcAft>
            </a:pPr>
            <a:r>
              <a:rPr lang="en"/>
              <a:t>Query Users</a:t>
            </a:r>
          </a:p>
          <a:p>
            <a:pPr lvl="0" rtl="0">
              <a:spcBef>
                <a:spcPts val="0"/>
              </a:spcBef>
              <a:spcAft>
                <a:spcPts val="0"/>
              </a:spcAft>
              <a:buNone/>
            </a:pPr>
            <a:r>
              <a:t/>
            </a:r>
            <a:endParaRPr b="1"/>
          </a:p>
          <a:p>
            <a:pPr lvl="0" rtl="0">
              <a:spcBef>
                <a:spcPts val="0"/>
              </a:spcBef>
              <a:spcAft>
                <a:spcPts val="0"/>
              </a:spcAft>
              <a:buNone/>
            </a:pPr>
            <a:r>
              <a:t/>
            </a:r>
            <a:endParaRPr b="1"/>
          </a:p>
          <a:p>
            <a:pPr lvl="0" rtl="0">
              <a:spcBef>
                <a:spcPts val="0"/>
              </a:spcBef>
              <a:spcAft>
                <a:spcPts val="0"/>
              </a:spcAft>
              <a:buNone/>
            </a:pPr>
            <a:r>
              <a:t/>
            </a:r>
            <a:endParaRPr b="1"/>
          </a:p>
          <a:p>
            <a:pPr lvl="0" rtl="0">
              <a:spcBef>
                <a:spcPts val="0"/>
              </a:spcBef>
              <a:spcAft>
                <a:spcPts val="0"/>
              </a:spcAft>
              <a:buNone/>
            </a:pPr>
            <a:r>
              <a:t/>
            </a:r>
            <a:endParaRPr b="1"/>
          </a:p>
          <a:p>
            <a:pPr lvl="0">
              <a:spcBef>
                <a:spcPts val="0"/>
              </a:spcBef>
              <a:spcAft>
                <a:spcPts val="0"/>
              </a:spcAft>
              <a:buNone/>
            </a:pPr>
            <a:r>
              <a:t/>
            </a:r>
            <a:endParaRPr b="1"/>
          </a:p>
          <a:p>
            <a:pPr lvl="0">
              <a:spcBef>
                <a:spcPts val="0"/>
              </a:spcBef>
              <a:buNone/>
            </a:pPr>
            <a:r>
              <a:t/>
            </a:r>
            <a:endParaRPr/>
          </a:p>
          <a:p>
            <a:pPr lvl="0">
              <a:spcBef>
                <a:spcPts val="0"/>
              </a:spcBef>
              <a:buNone/>
            </a:pPr>
            <a:r>
              <a:t/>
            </a:r>
            <a:endParaRPr/>
          </a:p>
        </p:txBody>
      </p:sp>
      <p:pic>
        <p:nvPicPr>
          <p:cNvPr descr="Application Layer Architecture.png" id="134" name="Shape 134"/>
          <p:cNvPicPr preferRelativeResize="0"/>
          <p:nvPr/>
        </p:nvPicPr>
        <p:blipFill>
          <a:blip r:embed="rId3">
            <a:alphaModFix/>
          </a:blip>
          <a:stretch>
            <a:fillRect/>
          </a:stretch>
        </p:blipFill>
        <p:spPr>
          <a:xfrm>
            <a:off x="3301275" y="1903875"/>
            <a:ext cx="4662475" cy="2253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729450" y="619250"/>
            <a:ext cx="7688700" cy="535200"/>
          </a:xfrm>
          <a:prstGeom prst="rect">
            <a:avLst/>
          </a:prstGeom>
        </p:spPr>
        <p:txBody>
          <a:bodyPr anchorCtr="0" anchor="t" bIns="91425" lIns="91425" rIns="91425" wrap="square" tIns="91425">
            <a:noAutofit/>
          </a:bodyPr>
          <a:lstStyle/>
          <a:p>
            <a:pPr lvl="0">
              <a:spcBef>
                <a:spcPts val="0"/>
              </a:spcBef>
              <a:buNone/>
            </a:pPr>
            <a:r>
              <a:rPr lang="en"/>
              <a:t>MySQL Layered Architecture (Continued…)</a:t>
            </a:r>
          </a:p>
          <a:p>
            <a:pPr lvl="0">
              <a:spcBef>
                <a:spcPts val="0"/>
              </a:spcBef>
              <a:buNone/>
            </a:pPr>
            <a:r>
              <a:t/>
            </a:r>
            <a:endParaRPr/>
          </a:p>
        </p:txBody>
      </p:sp>
      <p:sp>
        <p:nvSpPr>
          <p:cNvPr id="140" name="Shape 140"/>
          <p:cNvSpPr txBox="1"/>
          <p:nvPr>
            <p:ph idx="1" type="body"/>
          </p:nvPr>
        </p:nvSpPr>
        <p:spPr>
          <a:xfrm>
            <a:off x="729450" y="1274950"/>
            <a:ext cx="7688700" cy="3065100"/>
          </a:xfrm>
          <a:prstGeom prst="rect">
            <a:avLst/>
          </a:prstGeom>
        </p:spPr>
        <p:txBody>
          <a:bodyPr anchorCtr="0" anchor="t" bIns="91425" lIns="91425" rIns="91425" wrap="square" tIns="91425">
            <a:noAutofit/>
          </a:bodyPr>
          <a:lstStyle/>
          <a:p>
            <a:pPr lvl="0">
              <a:spcBef>
                <a:spcPts val="0"/>
              </a:spcBef>
              <a:buNone/>
            </a:pPr>
            <a:r>
              <a:rPr lang="en"/>
              <a:t>Logical Layer:</a:t>
            </a:r>
          </a:p>
        </p:txBody>
      </p:sp>
      <p:pic>
        <p:nvPicPr>
          <p:cNvPr descr="Data Flow.png" id="141" name="Shape 141"/>
          <p:cNvPicPr preferRelativeResize="0"/>
          <p:nvPr/>
        </p:nvPicPr>
        <p:blipFill rotWithShape="1">
          <a:blip r:embed="rId3">
            <a:alphaModFix/>
          </a:blip>
          <a:srcRect b="36677" l="0" r="0" t="18638"/>
          <a:stretch/>
        </p:blipFill>
        <p:spPr>
          <a:xfrm>
            <a:off x="1551800" y="1639226"/>
            <a:ext cx="5799174" cy="2455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729450" y="619250"/>
            <a:ext cx="7688700" cy="535200"/>
          </a:xfrm>
          <a:prstGeom prst="rect">
            <a:avLst/>
          </a:prstGeom>
        </p:spPr>
        <p:txBody>
          <a:bodyPr anchorCtr="0" anchor="t" bIns="91425" lIns="91425" rIns="91425" wrap="square" tIns="91425">
            <a:noAutofit/>
          </a:bodyPr>
          <a:lstStyle/>
          <a:p>
            <a:pPr lvl="0" rtl="0">
              <a:spcBef>
                <a:spcPts val="0"/>
              </a:spcBef>
              <a:buNone/>
            </a:pPr>
            <a:r>
              <a:rPr lang="en"/>
              <a:t>MySQL Layered Architecture (Continued…)</a:t>
            </a:r>
          </a:p>
          <a:p>
            <a:pPr lvl="0" rtl="0">
              <a:spcBef>
                <a:spcPts val="0"/>
              </a:spcBef>
              <a:buNone/>
            </a:pPr>
            <a:r>
              <a:t/>
            </a:r>
            <a:endParaRPr/>
          </a:p>
        </p:txBody>
      </p:sp>
      <p:sp>
        <p:nvSpPr>
          <p:cNvPr id="147" name="Shape 147"/>
          <p:cNvSpPr txBox="1"/>
          <p:nvPr>
            <p:ph idx="1" type="body"/>
          </p:nvPr>
        </p:nvSpPr>
        <p:spPr>
          <a:xfrm>
            <a:off x="729450" y="1274950"/>
            <a:ext cx="7688700" cy="3065100"/>
          </a:xfrm>
          <a:prstGeom prst="rect">
            <a:avLst/>
          </a:prstGeom>
        </p:spPr>
        <p:txBody>
          <a:bodyPr anchorCtr="0" anchor="t" bIns="91425" lIns="91425" rIns="91425" wrap="square" tIns="91425">
            <a:noAutofit/>
          </a:bodyPr>
          <a:lstStyle/>
          <a:p>
            <a:pPr lvl="0" rtl="0">
              <a:spcBef>
                <a:spcPts val="0"/>
              </a:spcBef>
              <a:buNone/>
            </a:pPr>
            <a:r>
              <a:rPr lang="en"/>
              <a:t>Physical</a:t>
            </a:r>
            <a:r>
              <a:rPr lang="en"/>
              <a:t> Layer:</a:t>
            </a:r>
          </a:p>
        </p:txBody>
      </p:sp>
      <p:pic>
        <p:nvPicPr>
          <p:cNvPr descr="Data Flow.png" id="148" name="Shape 148"/>
          <p:cNvPicPr preferRelativeResize="0"/>
          <p:nvPr/>
        </p:nvPicPr>
        <p:blipFill rotWithShape="1">
          <a:blip r:embed="rId3">
            <a:alphaModFix/>
          </a:blip>
          <a:srcRect b="0" l="0" r="0" t="68789"/>
          <a:stretch/>
        </p:blipFill>
        <p:spPr>
          <a:xfrm>
            <a:off x="1534000" y="1624650"/>
            <a:ext cx="6076001" cy="1796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729450" y="619250"/>
            <a:ext cx="7688700" cy="535200"/>
          </a:xfrm>
          <a:prstGeom prst="rect">
            <a:avLst/>
          </a:prstGeom>
        </p:spPr>
        <p:txBody>
          <a:bodyPr anchorCtr="0" anchor="t" bIns="91425" lIns="91425" rIns="91425" wrap="square" tIns="91425">
            <a:noAutofit/>
          </a:bodyPr>
          <a:lstStyle/>
          <a:p>
            <a:pPr lvl="0" rtl="0">
              <a:spcBef>
                <a:spcPts val="0"/>
              </a:spcBef>
              <a:buNone/>
            </a:pPr>
            <a:r>
              <a:rPr lang="en"/>
              <a:t>MySQL Layered Architecture (Continued…)</a:t>
            </a:r>
          </a:p>
          <a:p>
            <a:pPr lvl="0" rtl="0">
              <a:spcBef>
                <a:spcPts val="0"/>
              </a:spcBef>
              <a:buNone/>
            </a:pPr>
            <a:r>
              <a:t/>
            </a:r>
            <a:endParaRPr/>
          </a:p>
        </p:txBody>
      </p:sp>
      <p:sp>
        <p:nvSpPr>
          <p:cNvPr id="154" name="Shape 154"/>
          <p:cNvSpPr txBox="1"/>
          <p:nvPr>
            <p:ph idx="1" type="body"/>
          </p:nvPr>
        </p:nvSpPr>
        <p:spPr>
          <a:xfrm>
            <a:off x="729450" y="1274950"/>
            <a:ext cx="7688700" cy="3065100"/>
          </a:xfrm>
          <a:prstGeom prst="rect">
            <a:avLst/>
          </a:prstGeom>
        </p:spPr>
        <p:txBody>
          <a:bodyPr anchorCtr="0" anchor="t" bIns="91425" lIns="91425" rIns="91425" wrap="square" tIns="91425">
            <a:noAutofit/>
          </a:bodyPr>
          <a:lstStyle/>
          <a:p>
            <a:pPr lvl="0" rtl="0">
              <a:spcBef>
                <a:spcPts val="0"/>
              </a:spcBef>
              <a:buNone/>
            </a:pPr>
            <a:r>
              <a:rPr lang="en"/>
              <a:t>Physical Layer:</a:t>
            </a:r>
          </a:p>
        </p:txBody>
      </p:sp>
      <p:pic>
        <p:nvPicPr>
          <p:cNvPr descr="Data Flow.png" id="155" name="Shape 155"/>
          <p:cNvPicPr preferRelativeResize="0"/>
          <p:nvPr/>
        </p:nvPicPr>
        <p:blipFill rotWithShape="1">
          <a:blip r:embed="rId3">
            <a:alphaModFix/>
          </a:blip>
          <a:srcRect b="0" l="0" r="0" t="68789"/>
          <a:stretch/>
        </p:blipFill>
        <p:spPr>
          <a:xfrm>
            <a:off x="1534000" y="1624650"/>
            <a:ext cx="6076001" cy="1796650"/>
          </a:xfrm>
          <a:prstGeom prst="rect">
            <a:avLst/>
          </a:prstGeom>
          <a:noFill/>
          <a:ln>
            <a:noFill/>
          </a:ln>
        </p:spPr>
      </p:pic>
      <p:pic>
        <p:nvPicPr>
          <p:cNvPr descr="psearch.png" id="156" name="Shape 156"/>
          <p:cNvPicPr preferRelativeResize="0"/>
          <p:nvPr/>
        </p:nvPicPr>
        <p:blipFill rotWithShape="1">
          <a:blip r:embed="rId4">
            <a:alphaModFix/>
          </a:blip>
          <a:srcRect b="20250" l="5423" r="5370" t="59511"/>
          <a:stretch/>
        </p:blipFill>
        <p:spPr>
          <a:xfrm>
            <a:off x="2630025" y="2059725"/>
            <a:ext cx="4273300" cy="660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5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