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Lato"/>
      <p:regular r:id="rId43"/>
      <p:bold r:id="rId44"/>
      <p:italic r:id="rId45"/>
      <p:boldItalic r:id="rId46"/>
    </p:embeddedFont>
    <p:embeddedFont>
      <p:font typeface="Comforta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44" Type="http://schemas.openxmlformats.org/officeDocument/2006/relationships/font" Target="fonts/Lato-bold.fntdata"/><Relationship Id="rId21" Type="http://schemas.openxmlformats.org/officeDocument/2006/relationships/slide" Target="slides/slide17.xml"/><Relationship Id="rId43" Type="http://schemas.openxmlformats.org/officeDocument/2006/relationships/font" Target="fonts/Lato-regular.fntdata"/><Relationship Id="rId24" Type="http://schemas.openxmlformats.org/officeDocument/2006/relationships/slide" Target="slides/slide20.xml"/><Relationship Id="rId46" Type="http://schemas.openxmlformats.org/officeDocument/2006/relationships/font" Target="fonts/Lato-boldItalic.fntdata"/><Relationship Id="rId23" Type="http://schemas.openxmlformats.org/officeDocument/2006/relationships/slide" Target="slides/slide19.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Comfortaa-bold.fntdata"/><Relationship Id="rId25" Type="http://schemas.openxmlformats.org/officeDocument/2006/relationships/slide" Target="slides/slide21.xml"/><Relationship Id="rId47" Type="http://schemas.openxmlformats.org/officeDocument/2006/relationships/font" Target="fonts/Comfortaa-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italic.fntdata"/><Relationship Id="rId14" Type="http://schemas.openxmlformats.org/officeDocument/2006/relationships/slide" Target="slides/slide10.xml"/><Relationship Id="rId36" Type="http://schemas.openxmlformats.org/officeDocument/2006/relationships/font" Target="fonts/Raleway-bold.fntdata"/><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font" Target="fonts/Raleway-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(10 seconds)</a:t>
            </a: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2 (Anton)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2 (Anton)</a:t>
            </a: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3</a:t>
            </a:r>
          </a:p>
          <a:p>
            <a:pPr lvl="0">
              <a:spcBef>
                <a:spcPts val="0"/>
              </a:spcBef>
              <a:buNone/>
            </a:pPr>
            <a:r>
              <a:rPr lang="en"/>
              <a:t>Using our programmed java executable, we find the common dependencies between Understand and srcML.</a:t>
            </a:r>
            <a:r>
              <a:rPr lang="en"/>
              <a:t>			</a:t>
            </a:r>
          </a:p>
          <a:p>
            <a:pPr lvl="0">
              <a:spcBef>
                <a:spcPts val="0"/>
              </a:spcBef>
              <a:buNone/>
            </a:pPr>
            <a:r>
              <a:rPr lang="en"/>
              <a:t>The following venn diagram describes the number of dependencies that are common in Understand and srcML. </a:t>
            </a:r>
          </a:p>
          <a:p>
            <a:pPr lvl="0">
              <a:spcBef>
                <a:spcPts val="0"/>
              </a:spcBef>
              <a:buNone/>
            </a:pPr>
            <a:r>
              <a:rPr lang="en"/>
              <a:t>Total of approx 67000 dependencies in Understand and approx. 41000 dependencies in srcML. </a:t>
            </a:r>
          </a:p>
          <a:p>
            <a:pPr lvl="0">
              <a:spcBef>
                <a:spcPts val="0"/>
              </a:spcBef>
              <a:buNone/>
            </a:pPr>
            <a:r>
              <a:rPr lang="en"/>
              <a:t>Out of which the total number of shared dependencies is 31072. </a:t>
            </a:r>
          </a:p>
          <a:p>
            <a:pPr lvl="0">
              <a:spcBef>
                <a:spcPts val="0"/>
              </a:spcBef>
              <a:buNone/>
            </a:pPr>
            <a:r>
              <a:rPr lang="en"/>
              <a:t>					</a:t>
            </a:r>
          </a:p>
          <a:p>
            <a:pPr lvl="0">
              <a:spcBef>
                <a:spcPts val="0"/>
              </a:spcBef>
              <a:buNone/>
            </a:pPr>
            <a:r>
              <a:rPr lang="en"/>
              <a:t>				</a:t>
            </a:r>
          </a:p>
          <a:p>
            <a:pPr lvl="0">
              <a:spcBef>
                <a:spcPts val="0"/>
              </a:spcBef>
              <a:buNone/>
            </a:pPr>
            <a:r>
              <a:rPr lang="en"/>
              <a:t>			</a:t>
            </a:r>
          </a:p>
          <a:p>
            <a:pPr lvl="0">
              <a:spcBef>
                <a:spcPts val="0"/>
              </a:spcBef>
              <a:buNone/>
            </a:pPr>
            <a:r>
              <a:rPr lang="en"/>
              <a:t>		</a:t>
            </a:r>
          </a:p>
          <a:p>
            <a:pPr lvl="0">
              <a:spcBef>
                <a:spcPts val="0"/>
              </a:spcBef>
              <a:buNone/>
            </a:pPr>
            <a:r>
              <a:t/>
            </a:r>
            <a:endParaRPr/>
          </a:p>
          <a:p>
            <a:pPr lvl="0">
              <a:spcBef>
                <a:spcPts val="0"/>
              </a:spcBef>
              <a:buNone/>
            </a:pPr>
            <a:r>
              <a:rPr lang="en"/>
              <a:t>					</a:t>
            </a:r>
          </a:p>
          <a:p>
            <a:pPr lvl="0">
              <a:spcBef>
                <a:spcPts val="0"/>
              </a:spcBef>
              <a:buNone/>
            </a:pPr>
            <a:r>
              <a:rPr lang="en"/>
              <a:t>				</a:t>
            </a:r>
          </a:p>
          <a:p>
            <a:pPr lvl="0">
              <a:spcBef>
                <a:spcPts val="0"/>
              </a:spcBef>
              <a:buNone/>
            </a:pPr>
            <a:r>
              <a:rPr lang="en"/>
              <a:t>			</a:t>
            </a:r>
          </a:p>
          <a:p>
            <a:pPr lvl="0">
              <a:spcBef>
                <a:spcPts val="0"/>
              </a:spcBef>
              <a:buNone/>
            </a:pPr>
            <a:r>
              <a:rPr lang="en"/>
              <a:t>		</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3</a:t>
            </a:r>
          </a:p>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3: Ayman, Davood, Varsha</a:t>
            </a:r>
          </a:p>
          <a:p>
            <a:pPr lvl="0" rtl="0">
              <a:spcBef>
                <a:spcPts val="0"/>
              </a:spcBef>
              <a:buNone/>
            </a:pPr>
            <a:r>
              <a:rPr lang="en"/>
              <a:t>Team 2: Anton, Kevin</a:t>
            </a:r>
          </a:p>
          <a:p>
            <a:pPr lvl="0">
              <a:spcBef>
                <a:spcPts val="0"/>
              </a:spcBef>
              <a:buNone/>
            </a:pPr>
            <a:r>
              <a:rPr lang="en"/>
              <a:t>Team 1: Nisha, Glib</a:t>
            </a:r>
          </a:p>
          <a:p>
            <a:pPr lvl="0">
              <a:spcBef>
                <a:spcPts val="0"/>
              </a:spcBef>
              <a:buNone/>
            </a:pPr>
            <a:r>
              <a:t/>
            </a:r>
            <a:endParaRPr/>
          </a:p>
          <a:p>
            <a:pPr lvl="0">
              <a:spcBef>
                <a:spcPts val="0"/>
              </a:spcBef>
              <a:buNone/>
            </a:pPr>
            <a:r>
              <a:rPr lang="en"/>
              <a:t>In today’s presentation, we will be starting off with a brief introduction regarding the purpose of dependency extraction tools for source codes, then moving onto comparing the 3 selected dependency extraction techniques which are: </a:t>
            </a:r>
          </a:p>
          <a:p>
            <a:pPr indent="-298450" lvl="0" marL="457200" rtl="0">
              <a:spcBef>
                <a:spcPts val="0"/>
              </a:spcBef>
              <a:buSzPct val="100000"/>
              <a:buChar char="-"/>
            </a:pPr>
            <a:r>
              <a:rPr lang="en"/>
              <a:t>Understand, srcML, and our program</a:t>
            </a:r>
          </a:p>
          <a:p>
            <a:pPr lvl="0" rtl="0">
              <a:spcBef>
                <a:spcPts val="0"/>
              </a:spcBef>
              <a:buNone/>
            </a:pPr>
            <a:r>
              <a:rPr lang="en"/>
              <a:t>We will be quantitatively &amp; qualitatively analyzing these tools with one another to understand the rationale as to why there exists a difference, although all 3 tools are parsing the same source code, mySQL.</a:t>
            </a:r>
          </a:p>
          <a:p>
            <a:pPr lvl="0" rtl="0">
              <a:spcBef>
                <a:spcPts val="0"/>
              </a:spcBef>
              <a:buNone/>
            </a:pPr>
            <a:r>
              <a:rPr lang="en"/>
              <a:t>Next, we will be identifying the potential risks and limitations for each tool, followed by a lesson’s learned and a short conclusion.</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2 (Kevin)</a:t>
            </a:r>
          </a:p>
          <a:p>
            <a:pPr lvl="0">
              <a:spcBef>
                <a:spcPts val="0"/>
              </a:spcBef>
              <a:buNone/>
            </a:pPr>
            <a:r>
              <a:rPr lang="en"/>
              <a:t>		</a:t>
            </a:r>
          </a:p>
          <a:p>
            <a:pPr lvl="0">
              <a:spcBef>
                <a:spcPts val="0"/>
              </a:spcBef>
              <a:buNone/>
            </a:pPr>
            <a:r>
              <a:rPr lang="en"/>
              <a:t>In terms of a quantitative analysis of srcML and our program, we found</a:t>
            </a:r>
          </a:p>
          <a:p>
            <a:pPr lvl="0">
              <a:spcBef>
                <a:spcPts val="0"/>
              </a:spcBef>
              <a:buNone/>
            </a:pPr>
            <a:r>
              <a:t/>
            </a:r>
            <a:endParaRPr/>
          </a:p>
          <a:p>
            <a:pPr lvl="0">
              <a:spcBef>
                <a:spcPts val="0"/>
              </a:spcBef>
              <a:buNone/>
            </a:pPr>
            <a:r>
              <a:rPr lang="en"/>
              <a:t>Our Program: 34236 total dependencies</a:t>
            </a:r>
          </a:p>
          <a:p>
            <a:pPr lvl="0">
              <a:spcBef>
                <a:spcPts val="0"/>
              </a:spcBef>
              <a:buNone/>
            </a:pPr>
            <a:r>
              <a:rPr lang="en"/>
              <a:t>srcML: 41204 total dependencies</a:t>
            </a:r>
          </a:p>
          <a:p>
            <a:pPr lvl="0">
              <a:spcBef>
                <a:spcPts val="0"/>
              </a:spcBef>
              <a:buNone/>
            </a:pPr>
            <a:r>
              <a:t/>
            </a:r>
            <a:endParaRPr/>
          </a:p>
          <a:p>
            <a:pPr lvl="0">
              <a:spcBef>
                <a:spcPts val="0"/>
              </a:spcBef>
              <a:buNone/>
            </a:pPr>
            <a:r>
              <a:rPr lang="en"/>
              <a:t>Using our programmed java executable, we found the common dependencies from Our Program and srcML.</a:t>
            </a:r>
          </a:p>
          <a:p>
            <a:pPr lvl="0">
              <a:spcBef>
                <a:spcPts val="0"/>
              </a:spcBef>
              <a:buNone/>
            </a:pPr>
            <a:r>
              <a:t/>
            </a:r>
            <a:endParaRPr/>
          </a:p>
          <a:p>
            <a:pPr lvl="0">
              <a:spcBef>
                <a:spcPts val="0"/>
              </a:spcBef>
              <a:buNone/>
            </a:pPr>
            <a:r>
              <a:rPr lang="en"/>
              <a:t>33948 shared dependencies</a:t>
            </a:r>
          </a:p>
          <a:p>
            <a:pPr lvl="0">
              <a:spcBef>
                <a:spcPts val="0"/>
              </a:spcBef>
              <a:buNone/>
            </a:pPr>
            <a:r>
              <a:rPr lang="en"/>
              <a:t>288 of those dependencies are unique to our program</a:t>
            </a:r>
          </a:p>
          <a:p>
            <a:pPr lvl="0" rtl="0">
              <a:spcBef>
                <a:spcPts val="0"/>
              </a:spcBef>
              <a:buNone/>
            </a:pPr>
            <a:r>
              <a:rPr lang="en"/>
              <a:t>7256 of those dependencies are unique to srcML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2 (Kevin)</a:t>
            </a:r>
          </a:p>
          <a:p>
            <a:pPr lvl="0">
              <a:spcBef>
                <a:spcPts val="0"/>
              </a:spcBef>
              <a:buNone/>
            </a:pPr>
            <a:r>
              <a:t/>
            </a:r>
            <a:endParaRPr/>
          </a:p>
          <a:p>
            <a:pPr lvl="0">
              <a:spcBef>
                <a:spcPts val="0"/>
              </a:spcBef>
              <a:buNone/>
            </a:pPr>
            <a:r>
              <a:rPr lang="en"/>
              <a:t>Used sscalc (https://www.surveysystem.com/sscalc.htm) to determine an appropriate sample size to do stratif</a:t>
            </a:r>
            <a:r>
              <a:rPr lang="en"/>
              <a:t>ied sampling, allowing us to to get an accurate representation</a:t>
            </a:r>
          </a:p>
          <a:p>
            <a:pPr lvl="0">
              <a:spcBef>
                <a:spcPts val="0"/>
              </a:spcBef>
              <a:buNone/>
            </a:pPr>
            <a:r>
              <a:t/>
            </a:r>
            <a:endParaRPr/>
          </a:p>
          <a:p>
            <a:pPr lvl="0">
              <a:spcBef>
                <a:spcPts val="0"/>
              </a:spcBef>
              <a:buNone/>
            </a:pPr>
            <a:r>
              <a:rPr lang="en"/>
              <a:t>We arbitrarily chose...</a:t>
            </a:r>
          </a:p>
          <a:p>
            <a:pPr lvl="0">
              <a:spcBef>
                <a:spcPts val="0"/>
              </a:spcBef>
              <a:buNone/>
            </a:pPr>
            <a:r>
              <a:rPr lang="en"/>
              <a:t>Confidence Level: 95%</a:t>
            </a:r>
          </a:p>
          <a:p>
            <a:pPr lvl="0">
              <a:spcBef>
                <a:spcPts val="0"/>
              </a:spcBef>
              <a:buNone/>
            </a:pPr>
            <a:r>
              <a:rPr lang="en"/>
              <a:t>Confidence </a:t>
            </a:r>
            <a:r>
              <a:rPr lang="en"/>
              <a:t>Interval (Margin of Error): 5%</a:t>
            </a:r>
          </a:p>
          <a:p>
            <a:pPr lvl="0">
              <a:spcBef>
                <a:spcPts val="0"/>
              </a:spcBef>
              <a:buNone/>
            </a:pPr>
            <a:r>
              <a:t/>
            </a:r>
            <a:endParaRPr/>
          </a:p>
          <a:p>
            <a:pPr lvl="0">
              <a:spcBef>
                <a:spcPts val="0"/>
              </a:spcBef>
              <a:buNone/>
            </a:pPr>
            <a:r>
              <a:rPr lang="en"/>
              <a:t>Population (# of shared dependencies): ~34k</a:t>
            </a:r>
          </a:p>
          <a:p>
            <a:pPr lvl="0">
              <a:spcBef>
                <a:spcPts val="0"/>
              </a:spcBef>
              <a:buNone/>
            </a:pPr>
            <a:r>
              <a:t/>
            </a:r>
            <a:endParaRPr/>
          </a:p>
          <a:p>
            <a:pPr lvl="0">
              <a:spcBef>
                <a:spcPts val="0"/>
              </a:spcBef>
              <a:buNone/>
            </a:pPr>
            <a:r>
              <a:rPr lang="en"/>
              <a:t>From here, it recommends choosing a sample size of 380.</a:t>
            </a: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2 (Kevin)</a:t>
            </a:r>
          </a:p>
          <a:p>
            <a:pPr lvl="0">
              <a:spcBef>
                <a:spcPts val="0"/>
              </a:spcBef>
              <a:buNone/>
            </a:pPr>
            <a:r>
              <a:t/>
            </a:r>
            <a:endParaRPr/>
          </a:p>
          <a:p>
            <a:pPr lvl="0">
              <a:spcBef>
                <a:spcPts val="0"/>
              </a:spcBef>
              <a:buNone/>
            </a:pPr>
            <a:r>
              <a:rPr lang="en"/>
              <a:t>From here we can calculate the cases for each </a:t>
            </a:r>
            <a:r>
              <a:rPr lang="en"/>
              <a:t>sample. For example on the overlap, we would divide the number of shared dependencies over the total number of dependencies, multiplied by the total sampling size, giving us 311</a:t>
            </a:r>
          </a:p>
          <a:p>
            <a:pPr lvl="0">
              <a:spcBef>
                <a:spcPts val="0"/>
              </a:spcBef>
              <a:buNone/>
            </a:pPr>
            <a:r>
              <a:t/>
            </a:r>
            <a:endParaRPr/>
          </a:p>
          <a:p>
            <a:pPr lvl="0">
              <a:spcBef>
                <a:spcPts val="0"/>
              </a:spcBef>
              <a:buNone/>
            </a:pPr>
            <a:r>
              <a:rPr lang="en"/>
              <a:t>We can calculate the percentage by dividing the calculated sample size over the total sampling size, giving us 81%</a:t>
            </a:r>
          </a:p>
          <a:p>
            <a:pPr lvl="0">
              <a:spcBef>
                <a:spcPts val="0"/>
              </a:spcBef>
              <a:buNone/>
            </a:pPr>
            <a:r>
              <a:t/>
            </a:r>
            <a:endParaRPr/>
          </a:p>
          <a:p>
            <a:pPr lvl="0" rtl="0">
              <a:spcBef>
                <a:spcPts val="0"/>
              </a:spcBef>
              <a:buNone/>
            </a:pPr>
            <a:r>
              <a:rPr lang="en"/>
              <a:t>We can see that the majority of the dependencies found between these two methods are common, although there are some unique cases for each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2 (Kevin)</a:t>
            </a:r>
          </a:p>
          <a:p>
            <a:pPr lvl="0">
              <a:spcBef>
                <a:spcPts val="0"/>
              </a:spcBef>
              <a:buNone/>
            </a:pPr>
            <a:r>
              <a:t/>
            </a:r>
            <a:endParaRPr/>
          </a:p>
          <a:p>
            <a:pPr lvl="0">
              <a:spcBef>
                <a:spcPts val="0"/>
              </a:spcBef>
              <a:buNone/>
            </a:pPr>
            <a:r>
              <a:rPr lang="en"/>
              <a:t>I was curious to see why srcML had more unique cases than Our Program (7256 vs. 288)</a:t>
            </a:r>
          </a:p>
          <a:p>
            <a:pPr lvl="0">
              <a:spcBef>
                <a:spcPts val="0"/>
              </a:spcBef>
              <a:buNone/>
            </a:pPr>
            <a:r>
              <a:t/>
            </a:r>
            <a:endParaRPr/>
          </a:p>
          <a:p>
            <a:pPr lvl="0">
              <a:spcBef>
                <a:spcPts val="0"/>
              </a:spcBef>
              <a:buNone/>
            </a:pPr>
            <a:r>
              <a:rPr lang="en"/>
              <a:t>So i used the pattern scanning command awk to print out the lines that were different between the common dependencies and the srcML dependencies</a:t>
            </a:r>
          </a:p>
          <a:p>
            <a:pPr lvl="0">
              <a:spcBef>
                <a:spcPts val="0"/>
              </a:spcBef>
              <a:buNone/>
            </a:pPr>
            <a:r>
              <a:t/>
            </a:r>
            <a:endParaRPr/>
          </a:p>
          <a:p>
            <a:pPr lvl="0">
              <a:spcBef>
                <a:spcPts val="0"/>
              </a:spcBef>
              <a:buNone/>
            </a:pPr>
            <a:r>
              <a:rPr lang="en"/>
              <a:t>Majority of the reason why srcML had more unique cases was for the Python script we made, we forgot to check for .cpp and .hpp files when doing dependency extraction, which are c++ related files.</a:t>
            </a:r>
          </a:p>
          <a:p>
            <a:pPr lvl="0">
              <a:spcBef>
                <a:spcPts val="0"/>
              </a:spcBef>
              <a:buNone/>
            </a:pPr>
            <a:r>
              <a:t/>
            </a:r>
            <a:endParaRPr/>
          </a:p>
          <a:p>
            <a:pPr lvl="0">
              <a:spcBef>
                <a:spcPts val="0"/>
              </a:spcBef>
              <a:buNone/>
            </a:pPr>
            <a:r>
              <a:rPr lang="en"/>
              <a:t>Originally we limited to certain files because it would give an exception if it tried reading a binary file</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1</a:t>
            </a:r>
          </a:p>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2 (Kevin)</a:t>
            </a:r>
          </a:p>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Ayman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Davood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Davood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Varsha</a:t>
            </a:r>
          </a:p>
          <a:p>
            <a:pPr lvl="0">
              <a:spcBef>
                <a:spcPts val="0"/>
              </a:spcBef>
              <a:buNone/>
            </a:pPr>
            <a:r>
              <a:t/>
            </a:r>
            <a:endParaRPr/>
          </a:p>
          <a:p>
            <a:pPr indent="-298450" lvl="0" marL="457200" rtl="0">
              <a:spcBef>
                <a:spcPts val="0"/>
              </a:spcBef>
              <a:spcAft>
                <a:spcPts val="0"/>
              </a:spcAft>
              <a:buSzPct val="100000"/>
              <a:buChar char="-"/>
            </a:pPr>
            <a:r>
              <a:rPr lang="en"/>
              <a:t>Purpose of today’s presentation is to try out different extraction techniques available, on mySQL’s source code.</a:t>
            </a:r>
          </a:p>
          <a:p>
            <a:pPr indent="-298450" lvl="1" marL="914400" rtl="0">
              <a:spcBef>
                <a:spcPts val="0"/>
              </a:spcBef>
              <a:spcAft>
                <a:spcPts val="0"/>
              </a:spcAft>
              <a:buSzPct val="100000"/>
              <a:buChar char="-"/>
            </a:pPr>
            <a:r>
              <a:rPr lang="en"/>
              <a:t>These dependency extraction techniques help in </a:t>
            </a:r>
          </a:p>
          <a:p>
            <a:pPr indent="-298450" lvl="2" marL="1371600" rtl="0">
              <a:spcBef>
                <a:spcPts val="0"/>
              </a:spcBef>
              <a:spcAft>
                <a:spcPts val="0"/>
              </a:spcAft>
              <a:buSzPct val="100000"/>
              <a:buChar char="-"/>
            </a:pPr>
            <a:r>
              <a:rPr lang="en"/>
              <a:t>Analyzing large open source codes to optimize software design</a:t>
            </a:r>
          </a:p>
          <a:p>
            <a:pPr indent="-298450" lvl="2" marL="1371600" rtl="0">
              <a:spcBef>
                <a:spcPts val="0"/>
              </a:spcBef>
              <a:spcAft>
                <a:spcPts val="0"/>
              </a:spcAft>
              <a:buSzPct val="100000"/>
              <a:buChar char="-"/>
            </a:pPr>
            <a:r>
              <a:rPr lang="en"/>
              <a:t>To easily identify dependencies and interactions within the code</a:t>
            </a:r>
          </a:p>
          <a:p>
            <a:pPr indent="-298450" lvl="2" marL="1371600" rtl="0">
              <a:spcBef>
                <a:spcPts val="0"/>
              </a:spcBef>
              <a:buSzPct val="100000"/>
              <a:buChar char="-"/>
            </a:pPr>
            <a:r>
              <a:rPr lang="en"/>
              <a:t>It is also used to quickly understand large or complex legacy code bases.. Often with poor documentation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TEAM 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TEAM 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hyperlink" Target="https://github.com/azkevin/EECS4314/blob/master/A3/a3data/include.py" TargetMode="External"/><Relationship Id="rId5" Type="http://schemas.openxmlformats.org/officeDocument/2006/relationships/hyperlink" Target="https://github.com/azkevin/EECS4314/blob/master/A3/a3data/test.raw.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azkevin/EECS4314/blob/master/A3/a3data/srcML_Include_Comm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jpg"/><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119700" y="1686400"/>
            <a:ext cx="8907600" cy="976800"/>
          </a:xfrm>
          <a:prstGeom prst="rect">
            <a:avLst/>
          </a:prstGeom>
        </p:spPr>
        <p:txBody>
          <a:bodyPr anchorCtr="0" anchor="t" bIns="91425" lIns="91425" rIns="91425" wrap="square" tIns="91425">
            <a:noAutofit/>
          </a:bodyPr>
          <a:lstStyle/>
          <a:p>
            <a:pPr lvl="0" rtl="0" algn="ctr">
              <a:spcBef>
                <a:spcPts val="0"/>
              </a:spcBef>
              <a:buNone/>
            </a:pPr>
            <a:r>
              <a:rPr lang="en"/>
              <a:t>MySQL Dependency Extraction</a:t>
            </a:r>
          </a:p>
        </p:txBody>
      </p:sp>
      <p:sp>
        <p:nvSpPr>
          <p:cNvPr id="87" name="Shape 87"/>
          <p:cNvSpPr txBox="1"/>
          <p:nvPr/>
        </p:nvSpPr>
        <p:spPr>
          <a:xfrm>
            <a:off x="2887650" y="3749150"/>
            <a:ext cx="3371700" cy="541200"/>
          </a:xfrm>
          <a:prstGeom prst="rect">
            <a:avLst/>
          </a:prstGeom>
          <a:noFill/>
          <a:ln>
            <a:noFill/>
          </a:ln>
        </p:spPr>
        <p:txBody>
          <a:bodyPr anchorCtr="0" anchor="t" bIns="91425" lIns="91425" rIns="91425" wrap="square" tIns="91425">
            <a:noAutofit/>
          </a:bodyPr>
          <a:lstStyle/>
          <a:p>
            <a:pPr lvl="0" rtl="0" algn="ctr">
              <a:lnSpc>
                <a:spcPct val="150000"/>
              </a:lnSpc>
              <a:spcBef>
                <a:spcPts val="0"/>
              </a:spcBef>
              <a:buNone/>
            </a:pPr>
            <a:r>
              <a:rPr lang="en" sz="1800"/>
              <a:t>Davood Anbarnam</a:t>
            </a:r>
          </a:p>
          <a:p>
            <a:pPr lvl="0" rtl="0" algn="ctr">
              <a:lnSpc>
                <a:spcPct val="150000"/>
              </a:lnSpc>
              <a:spcBef>
                <a:spcPts val="0"/>
              </a:spcBef>
              <a:buNone/>
            </a:pPr>
            <a:r>
              <a:rPr lang="en" sz="1800"/>
              <a:t>Ayman Abualsunun</a:t>
            </a:r>
          </a:p>
          <a:p>
            <a:pPr lvl="0" rtl="0" algn="ctr">
              <a:lnSpc>
                <a:spcPct val="150000"/>
              </a:lnSpc>
              <a:spcBef>
                <a:spcPts val="0"/>
              </a:spcBef>
              <a:buNone/>
            </a:pPr>
            <a:r>
              <a:rPr lang="en" sz="1800"/>
              <a:t>Anton Sitkovets</a:t>
            </a:r>
          </a:p>
          <a:p>
            <a:pPr lvl="0" rtl="0" algn="ctr">
              <a:spcBef>
                <a:spcPts val="0"/>
              </a:spcBef>
              <a:buNone/>
            </a:pPr>
            <a:r>
              <a:t/>
            </a:r>
            <a:endParaRPr sz="1800">
              <a:solidFill>
                <a:srgbClr val="595959"/>
              </a:solidFill>
              <a:latin typeface="Lato"/>
              <a:ea typeface="Lato"/>
              <a:cs typeface="Lato"/>
              <a:sym typeface="Lato"/>
            </a:endParaRPr>
          </a:p>
        </p:txBody>
      </p:sp>
      <p:sp>
        <p:nvSpPr>
          <p:cNvPr id="88" name="Shape 88"/>
          <p:cNvSpPr txBox="1"/>
          <p:nvPr/>
        </p:nvSpPr>
        <p:spPr>
          <a:xfrm>
            <a:off x="393550" y="3749150"/>
            <a:ext cx="2859900" cy="541200"/>
          </a:xfrm>
          <a:prstGeom prst="rect">
            <a:avLst/>
          </a:prstGeom>
          <a:noFill/>
          <a:ln>
            <a:noFill/>
          </a:ln>
        </p:spPr>
        <p:txBody>
          <a:bodyPr anchorCtr="0" anchor="t" bIns="91425" lIns="91425" rIns="91425" wrap="square" tIns="91425">
            <a:noAutofit/>
          </a:bodyPr>
          <a:lstStyle/>
          <a:p>
            <a:pPr lvl="0" rtl="0" algn="ctr">
              <a:lnSpc>
                <a:spcPct val="150000"/>
              </a:lnSpc>
              <a:spcBef>
                <a:spcPts val="0"/>
              </a:spcBef>
              <a:buNone/>
            </a:pPr>
            <a:r>
              <a:rPr lang="en" sz="1800"/>
              <a:t>Varsha Ragavendran</a:t>
            </a:r>
          </a:p>
          <a:p>
            <a:pPr lvl="0" rtl="0" algn="ctr">
              <a:lnSpc>
                <a:spcPct val="150000"/>
              </a:lnSpc>
              <a:spcBef>
                <a:spcPts val="0"/>
              </a:spcBef>
              <a:buNone/>
            </a:pPr>
            <a:r>
              <a:rPr lang="en" sz="1800"/>
              <a:t>Nisha Sharma</a:t>
            </a:r>
          </a:p>
          <a:p>
            <a:pPr lvl="0" rtl="0">
              <a:lnSpc>
                <a:spcPct val="150000"/>
              </a:lnSpc>
              <a:spcBef>
                <a:spcPts val="0"/>
              </a:spcBef>
              <a:buNone/>
            </a:pPr>
            <a:r>
              <a:t/>
            </a:r>
            <a:endParaRPr sz="1800">
              <a:solidFill>
                <a:srgbClr val="595959"/>
              </a:solidFill>
              <a:latin typeface="Lato"/>
              <a:ea typeface="Lato"/>
              <a:cs typeface="Lato"/>
              <a:sym typeface="Lato"/>
            </a:endParaRPr>
          </a:p>
          <a:p>
            <a:pPr lvl="0" rtl="0" algn="ctr">
              <a:spcBef>
                <a:spcPts val="0"/>
              </a:spcBef>
              <a:buNone/>
            </a:pPr>
            <a:r>
              <a:t/>
            </a:r>
            <a:endParaRPr sz="1800">
              <a:solidFill>
                <a:srgbClr val="595959"/>
              </a:solidFill>
              <a:latin typeface="Lato"/>
              <a:ea typeface="Lato"/>
              <a:cs typeface="Lato"/>
              <a:sym typeface="Lato"/>
            </a:endParaRPr>
          </a:p>
        </p:txBody>
      </p:sp>
      <p:sp>
        <p:nvSpPr>
          <p:cNvPr id="89" name="Shape 89"/>
          <p:cNvSpPr txBox="1"/>
          <p:nvPr/>
        </p:nvSpPr>
        <p:spPr>
          <a:xfrm>
            <a:off x="6259350" y="3749150"/>
            <a:ext cx="1863000" cy="541200"/>
          </a:xfrm>
          <a:prstGeom prst="rect">
            <a:avLst/>
          </a:prstGeom>
          <a:noFill/>
          <a:ln>
            <a:noFill/>
          </a:ln>
        </p:spPr>
        <p:txBody>
          <a:bodyPr anchorCtr="0" anchor="t" bIns="91425" lIns="91425" rIns="91425" wrap="square" tIns="91425">
            <a:noAutofit/>
          </a:bodyPr>
          <a:lstStyle/>
          <a:p>
            <a:pPr lvl="0" rtl="0" algn="ctr">
              <a:lnSpc>
                <a:spcPct val="150000"/>
              </a:lnSpc>
              <a:spcBef>
                <a:spcPts val="0"/>
              </a:spcBef>
              <a:buNone/>
            </a:pPr>
            <a:r>
              <a:rPr lang="en" sz="1800"/>
              <a:t>Glib Sitiugin</a:t>
            </a:r>
          </a:p>
          <a:p>
            <a:pPr lvl="0" rtl="0" algn="ctr">
              <a:lnSpc>
                <a:spcPct val="150000"/>
              </a:lnSpc>
              <a:spcBef>
                <a:spcPts val="0"/>
              </a:spcBef>
              <a:buNone/>
            </a:pPr>
            <a:r>
              <a:rPr lang="en" sz="1800"/>
              <a:t>Kevin Arindaeng</a:t>
            </a:r>
          </a:p>
          <a:p>
            <a:pPr lvl="0" rtl="0" algn="ctr">
              <a:spcBef>
                <a:spcPts val="0"/>
              </a:spcBef>
              <a:buNone/>
            </a:pPr>
            <a:r>
              <a:t/>
            </a:r>
            <a:endParaRPr sz="1800">
              <a:solidFill>
                <a:srgbClr val="595959"/>
              </a:solidFill>
              <a:latin typeface="Lato"/>
              <a:ea typeface="Lato"/>
              <a:cs typeface="Lato"/>
              <a:sym typeface="Lato"/>
            </a:endParaRPr>
          </a:p>
        </p:txBody>
      </p:sp>
      <p:sp>
        <p:nvSpPr>
          <p:cNvPr id="90" name="Shape 90"/>
          <p:cNvSpPr txBox="1"/>
          <p:nvPr/>
        </p:nvSpPr>
        <p:spPr>
          <a:xfrm>
            <a:off x="1656300" y="2663200"/>
            <a:ext cx="5831400" cy="694500"/>
          </a:xfrm>
          <a:prstGeom prst="rect">
            <a:avLst/>
          </a:prstGeom>
          <a:noFill/>
          <a:ln>
            <a:noFill/>
          </a:ln>
        </p:spPr>
        <p:txBody>
          <a:bodyPr anchorCtr="0" anchor="t" bIns="91425" lIns="91425" rIns="91425" wrap="square" tIns="91425">
            <a:noAutofit/>
          </a:bodyPr>
          <a:lstStyle/>
          <a:p>
            <a:pPr lvl="0" rtl="0" algn="ctr">
              <a:spcBef>
                <a:spcPts val="0"/>
              </a:spcBef>
              <a:buNone/>
            </a:pPr>
            <a:r>
              <a:t/>
            </a:r>
            <a:endParaRPr b="1" sz="1800"/>
          </a:p>
          <a:p>
            <a:pPr lvl="0" rtl="0" algn="ctr">
              <a:spcBef>
                <a:spcPts val="0"/>
              </a:spcBef>
              <a:buNone/>
            </a:pPr>
            <a:r>
              <a:rPr b="1" lang="en" sz="1800"/>
              <a:t>Tabs vs. Spaces</a:t>
            </a:r>
          </a:p>
        </p:txBody>
      </p:sp>
      <p:sp>
        <p:nvSpPr>
          <p:cNvPr id="91" name="Shape 9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729450" y="572100"/>
            <a:ext cx="7688700" cy="535200"/>
          </a:xfrm>
          <a:prstGeom prst="rect">
            <a:avLst/>
          </a:prstGeom>
        </p:spPr>
        <p:txBody>
          <a:bodyPr anchorCtr="0" anchor="t" bIns="91425" lIns="91425" rIns="91425" wrap="square" tIns="91425">
            <a:noAutofit/>
          </a:bodyPr>
          <a:lstStyle/>
          <a:p>
            <a:pPr lvl="0" rtl="0">
              <a:spcBef>
                <a:spcPts val="0"/>
              </a:spcBef>
              <a:buNone/>
            </a:pPr>
            <a:r>
              <a:rPr lang="en"/>
              <a:t>Dependency extraction using Understand</a:t>
            </a:r>
          </a:p>
        </p:txBody>
      </p:sp>
      <p:sp>
        <p:nvSpPr>
          <p:cNvPr id="189" name="Shape 18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15000"/>
              </a:lnSpc>
              <a:spcBef>
                <a:spcPts val="0"/>
              </a:spcBef>
              <a:buNone/>
            </a:pPr>
            <a:r>
              <a:t/>
            </a:r>
            <a:endParaRPr/>
          </a:p>
        </p:txBody>
      </p:sp>
      <p:pic>
        <p:nvPicPr>
          <p:cNvPr id="190" name="Shape 190"/>
          <p:cNvPicPr preferRelativeResize="0"/>
          <p:nvPr/>
        </p:nvPicPr>
        <p:blipFill>
          <a:blip r:embed="rId3">
            <a:alphaModFix/>
          </a:blip>
          <a:stretch>
            <a:fillRect/>
          </a:stretch>
        </p:blipFill>
        <p:spPr>
          <a:xfrm>
            <a:off x="729450" y="1659198"/>
            <a:ext cx="7688700" cy="2335927"/>
          </a:xfrm>
          <a:prstGeom prst="rect">
            <a:avLst/>
          </a:prstGeom>
          <a:noFill/>
          <a:ln>
            <a:noFill/>
          </a:ln>
        </p:spPr>
      </p:pic>
      <p:sp>
        <p:nvSpPr>
          <p:cNvPr id="191" name="Shape 19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92" name="Shape 192"/>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193" name="Shape 193"/>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4" name="Shape 194"/>
          <p:cNvSpPr/>
          <p:nvPr/>
        </p:nvSpPr>
        <p:spPr>
          <a:xfrm>
            <a:off x="2691475" y="1887300"/>
            <a:ext cx="519900" cy="1908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5" name="Shape 195"/>
          <p:cNvSpPr/>
          <p:nvPr/>
        </p:nvSpPr>
        <p:spPr>
          <a:xfrm>
            <a:off x="6474550" y="3077100"/>
            <a:ext cx="1184400" cy="1908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6" name="Shape 196"/>
          <p:cNvSpPr txBox="1"/>
          <p:nvPr/>
        </p:nvSpPr>
        <p:spPr>
          <a:xfrm>
            <a:off x="1408200" y="3431300"/>
            <a:ext cx="2716200" cy="1636500"/>
          </a:xfrm>
          <a:prstGeom prst="rect">
            <a:avLst/>
          </a:prstGeom>
          <a:noFill/>
          <a:ln>
            <a:noFill/>
          </a:ln>
        </p:spPr>
        <p:txBody>
          <a:bodyPr anchorCtr="0" anchor="t" bIns="91425" lIns="91425" rIns="91425" wrap="square" tIns="91425">
            <a:noAutofit/>
          </a:bodyPr>
          <a:lstStyle/>
          <a:p>
            <a:pPr lvl="0" rtl="0">
              <a:spcBef>
                <a:spcPts val="0"/>
              </a:spcBef>
              <a:buNone/>
            </a:pPr>
            <a:r>
              <a:rPr lang="en"/>
              <a:t>Export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27650" y="585225"/>
            <a:ext cx="7688700" cy="535200"/>
          </a:xfrm>
          <a:prstGeom prst="rect">
            <a:avLst/>
          </a:prstGeom>
        </p:spPr>
        <p:txBody>
          <a:bodyPr anchorCtr="0" anchor="t" bIns="91425" lIns="91425" rIns="91425" wrap="square" tIns="91425">
            <a:noAutofit/>
          </a:bodyPr>
          <a:lstStyle/>
          <a:p>
            <a:pPr lvl="0">
              <a:spcBef>
                <a:spcPts val="0"/>
              </a:spcBef>
              <a:buNone/>
            </a:pPr>
            <a:r>
              <a:rPr lang="en"/>
              <a:t>Dependency extraction using srcML</a:t>
            </a:r>
          </a:p>
          <a:p>
            <a:pPr lvl="0">
              <a:spcBef>
                <a:spcPts val="0"/>
              </a:spcBef>
              <a:buNone/>
            </a:pPr>
            <a:r>
              <a:t/>
            </a:r>
            <a:endParaRPr/>
          </a:p>
        </p:txBody>
      </p:sp>
      <p:sp>
        <p:nvSpPr>
          <p:cNvPr id="202" name="Shape 202"/>
          <p:cNvSpPr txBox="1"/>
          <p:nvPr>
            <p:ph idx="1" type="body"/>
          </p:nvPr>
        </p:nvSpPr>
        <p:spPr>
          <a:xfrm>
            <a:off x="729450" y="1350650"/>
            <a:ext cx="7688700" cy="2989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03" name="Shape 203"/>
          <p:cNvPicPr preferRelativeResize="0"/>
          <p:nvPr/>
        </p:nvPicPr>
        <p:blipFill>
          <a:blip r:embed="rId3">
            <a:alphaModFix/>
          </a:blip>
          <a:stretch>
            <a:fillRect/>
          </a:stretch>
        </p:blipFill>
        <p:spPr>
          <a:xfrm>
            <a:off x="1008775" y="2202850"/>
            <a:ext cx="7409375" cy="737800"/>
          </a:xfrm>
          <a:prstGeom prst="rect">
            <a:avLst/>
          </a:prstGeom>
          <a:noFill/>
          <a:ln>
            <a:noFill/>
          </a:ln>
        </p:spPr>
      </p:pic>
      <p:sp>
        <p:nvSpPr>
          <p:cNvPr id="204" name="Shape 20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05" name="Shape 205"/>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206" name="Shape 206"/>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727650" y="585225"/>
            <a:ext cx="7688700" cy="535200"/>
          </a:xfrm>
          <a:prstGeom prst="rect">
            <a:avLst/>
          </a:prstGeom>
        </p:spPr>
        <p:txBody>
          <a:bodyPr anchorCtr="0" anchor="t" bIns="91425" lIns="91425" rIns="91425" wrap="square" tIns="91425">
            <a:noAutofit/>
          </a:bodyPr>
          <a:lstStyle/>
          <a:p>
            <a:pPr lvl="0" rtl="0">
              <a:spcBef>
                <a:spcPts val="0"/>
              </a:spcBef>
              <a:buNone/>
            </a:pPr>
            <a:r>
              <a:rPr lang="en"/>
              <a:t>Dependency extraction using srcML</a:t>
            </a:r>
          </a:p>
          <a:p>
            <a:pPr lvl="0" rtl="0">
              <a:spcBef>
                <a:spcPts val="0"/>
              </a:spcBef>
              <a:buNone/>
            </a:pPr>
            <a:r>
              <a:t/>
            </a:r>
            <a:endParaRPr/>
          </a:p>
        </p:txBody>
      </p:sp>
      <p:sp>
        <p:nvSpPr>
          <p:cNvPr id="212" name="Shape 212"/>
          <p:cNvSpPr txBox="1"/>
          <p:nvPr>
            <p:ph idx="1" type="body"/>
          </p:nvPr>
        </p:nvSpPr>
        <p:spPr>
          <a:xfrm>
            <a:off x="729450" y="1350650"/>
            <a:ext cx="7688700" cy="2989200"/>
          </a:xfrm>
          <a:prstGeom prst="rect">
            <a:avLst/>
          </a:prstGeom>
        </p:spPr>
        <p:txBody>
          <a:bodyPr anchorCtr="0" anchor="t" bIns="91425" lIns="91425" rIns="91425" wrap="square" tIns="91425">
            <a:noAutofit/>
          </a:bodyPr>
          <a:lstStyle/>
          <a:p>
            <a:pPr lvl="0" rtl="0">
              <a:spcBef>
                <a:spcPts val="0"/>
              </a:spcBef>
              <a:buNone/>
            </a:pPr>
            <a:r>
              <a:rPr lang="en"/>
              <a:t>.</a:t>
            </a:r>
          </a:p>
        </p:txBody>
      </p:sp>
      <p:pic>
        <p:nvPicPr>
          <p:cNvPr id="213" name="Shape 213"/>
          <p:cNvPicPr preferRelativeResize="0"/>
          <p:nvPr/>
        </p:nvPicPr>
        <p:blipFill>
          <a:blip r:embed="rId3">
            <a:alphaModFix/>
          </a:blip>
          <a:stretch>
            <a:fillRect/>
          </a:stretch>
        </p:blipFill>
        <p:spPr>
          <a:xfrm>
            <a:off x="492425" y="2039675"/>
            <a:ext cx="8459250" cy="2402375"/>
          </a:xfrm>
          <a:prstGeom prst="rect">
            <a:avLst/>
          </a:prstGeom>
          <a:noFill/>
          <a:ln>
            <a:noFill/>
          </a:ln>
        </p:spPr>
      </p:pic>
      <p:sp>
        <p:nvSpPr>
          <p:cNvPr id="214" name="Shape 214"/>
          <p:cNvSpPr/>
          <p:nvPr/>
        </p:nvSpPr>
        <p:spPr>
          <a:xfrm>
            <a:off x="469850" y="2072875"/>
            <a:ext cx="8459100" cy="222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5" name="Shape 21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16" name="Shape 216"/>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217" name="Shape 217"/>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 type="body"/>
          </p:nvPr>
        </p:nvSpPr>
        <p:spPr>
          <a:xfrm>
            <a:off x="729450" y="1350650"/>
            <a:ext cx="7688700" cy="29892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descr="srcML_extraction.png" id="223" name="Shape 223"/>
          <p:cNvPicPr preferRelativeResize="0"/>
          <p:nvPr/>
        </p:nvPicPr>
        <p:blipFill rotWithShape="1">
          <a:blip r:embed="rId3">
            <a:alphaModFix/>
          </a:blip>
          <a:srcRect b="26172" l="0" r="51145" t="0"/>
          <a:stretch/>
        </p:blipFill>
        <p:spPr>
          <a:xfrm>
            <a:off x="0" y="371262"/>
            <a:ext cx="7601401" cy="4772238"/>
          </a:xfrm>
          <a:prstGeom prst="rect">
            <a:avLst/>
          </a:prstGeom>
          <a:noFill/>
          <a:ln>
            <a:noFill/>
          </a:ln>
        </p:spPr>
      </p:pic>
      <p:sp>
        <p:nvSpPr>
          <p:cNvPr id="224" name="Shape 22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25" name="Shape 225"/>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226" name="Shape 226"/>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727650" y="610850"/>
            <a:ext cx="7688700" cy="535200"/>
          </a:xfrm>
          <a:prstGeom prst="rect">
            <a:avLst/>
          </a:prstGeom>
        </p:spPr>
        <p:txBody>
          <a:bodyPr anchorCtr="0" anchor="t" bIns="91425" lIns="91425" rIns="91425" wrap="square" tIns="91425">
            <a:noAutofit/>
          </a:bodyPr>
          <a:lstStyle/>
          <a:p>
            <a:pPr lvl="0">
              <a:spcBef>
                <a:spcPts val="0"/>
              </a:spcBef>
              <a:buNone/>
            </a:pPr>
            <a:r>
              <a:rPr lang="en"/>
              <a:t>Dependency Extraction using Program</a:t>
            </a:r>
          </a:p>
          <a:p>
            <a:pPr lvl="0">
              <a:spcBef>
                <a:spcPts val="0"/>
              </a:spcBef>
              <a:buNone/>
            </a:pPr>
            <a:r>
              <a:t/>
            </a:r>
            <a:endParaRPr/>
          </a:p>
          <a:p>
            <a:pPr lvl="0">
              <a:spcBef>
                <a:spcPts val="0"/>
              </a:spcBef>
              <a:buNone/>
            </a:pPr>
            <a:r>
              <a:rPr lang="en"/>
              <a:t>	</a:t>
            </a:r>
          </a:p>
        </p:txBody>
      </p:sp>
      <p:sp>
        <p:nvSpPr>
          <p:cNvPr id="232" name="Shape 232"/>
          <p:cNvSpPr txBox="1"/>
          <p:nvPr>
            <p:ph idx="1" type="body"/>
          </p:nvPr>
        </p:nvSpPr>
        <p:spPr>
          <a:xfrm>
            <a:off x="103625" y="1188625"/>
            <a:ext cx="8886300" cy="2975700"/>
          </a:xfrm>
          <a:prstGeom prst="rect">
            <a:avLst/>
          </a:prstGeom>
        </p:spPr>
        <p:txBody>
          <a:bodyPr anchorCtr="0" anchor="t" bIns="91425" lIns="91425" rIns="91425" wrap="square" tIns="91425">
            <a:noAutofit/>
          </a:bodyPr>
          <a:lstStyle/>
          <a:p>
            <a:pPr lvl="0" rtl="0">
              <a:spcBef>
                <a:spcPts val="0"/>
              </a:spcBef>
              <a:buNone/>
            </a:pPr>
            <a:r>
              <a:rPr lang="en" sz="1500"/>
              <a:t>Wrote a Python script that walks through the MySQL source code folder.</a:t>
            </a:r>
          </a:p>
          <a:p>
            <a:pPr lvl="0" rtl="0">
              <a:spcBef>
                <a:spcPts val="0"/>
              </a:spcBef>
              <a:buNone/>
            </a:pPr>
            <a:r>
              <a:rPr lang="en" sz="1500"/>
              <a:t>Checks every “.cc”, “.c” and “.h” file. Parses each line of the file and writes the dependency between the current file and the files being included using “#include” to a raw.ta file.</a:t>
            </a:r>
          </a:p>
        </p:txBody>
      </p:sp>
      <p:pic>
        <p:nvPicPr>
          <p:cNvPr id="233" name="Shape 233"/>
          <p:cNvPicPr preferRelativeResize="0"/>
          <p:nvPr/>
        </p:nvPicPr>
        <p:blipFill>
          <a:blip r:embed="rId3">
            <a:alphaModFix/>
          </a:blip>
          <a:stretch>
            <a:fillRect/>
          </a:stretch>
        </p:blipFill>
        <p:spPr>
          <a:xfrm>
            <a:off x="128850" y="2342625"/>
            <a:ext cx="8886300" cy="2854712"/>
          </a:xfrm>
          <a:prstGeom prst="rect">
            <a:avLst/>
          </a:prstGeom>
          <a:noFill/>
          <a:ln>
            <a:noFill/>
          </a:ln>
        </p:spPr>
      </p:pic>
      <p:sp>
        <p:nvSpPr>
          <p:cNvPr id="234" name="Shape 234"/>
          <p:cNvSpPr txBox="1"/>
          <p:nvPr/>
        </p:nvSpPr>
        <p:spPr>
          <a:xfrm>
            <a:off x="3931650" y="2266425"/>
            <a:ext cx="5083500" cy="365700"/>
          </a:xfrm>
          <a:prstGeom prst="rect">
            <a:avLst/>
          </a:prstGeom>
          <a:noFill/>
          <a:ln>
            <a:noFill/>
          </a:ln>
        </p:spPr>
        <p:txBody>
          <a:bodyPr anchorCtr="0" anchor="t" bIns="91425" lIns="91425" rIns="91425" wrap="square" tIns="91425">
            <a:noAutofit/>
          </a:bodyPr>
          <a:lstStyle/>
          <a:p>
            <a:pPr lvl="0" rtl="0">
              <a:spcBef>
                <a:spcPts val="0"/>
              </a:spcBef>
              <a:buNone/>
            </a:pPr>
            <a:r>
              <a:rPr lang="en" sz="1200" u="sng">
                <a:solidFill>
                  <a:srgbClr val="FFFFFF"/>
                </a:solidFill>
                <a:hlinkClick r:id="rId4"/>
              </a:rPr>
              <a:t>https://github.com/azkevin/EECS4314/blob/master/A3/a3data/include.py</a:t>
            </a:r>
          </a:p>
        </p:txBody>
      </p:sp>
      <p:sp>
        <p:nvSpPr>
          <p:cNvPr id="235" name="Shape 235"/>
          <p:cNvSpPr txBox="1"/>
          <p:nvPr/>
        </p:nvSpPr>
        <p:spPr>
          <a:xfrm>
            <a:off x="3931650" y="2555925"/>
            <a:ext cx="5083500" cy="365700"/>
          </a:xfrm>
          <a:prstGeom prst="rect">
            <a:avLst/>
          </a:prstGeom>
          <a:noFill/>
          <a:ln>
            <a:noFill/>
          </a:ln>
        </p:spPr>
        <p:txBody>
          <a:bodyPr anchorCtr="0" anchor="t" bIns="91425" lIns="91425" rIns="91425" wrap="square" tIns="91425">
            <a:noAutofit/>
          </a:bodyPr>
          <a:lstStyle/>
          <a:p>
            <a:pPr lvl="0" rtl="0">
              <a:spcBef>
                <a:spcPts val="0"/>
              </a:spcBef>
              <a:buNone/>
            </a:pPr>
            <a:r>
              <a:rPr lang="en" sz="1200" u="sng">
                <a:solidFill>
                  <a:srgbClr val="FFFFFF"/>
                </a:solidFill>
                <a:hlinkClick r:id="rId5"/>
              </a:rPr>
              <a:t>https://github.com/azkevin/EECS4314/blob/master/A3/a3data/test.raw.ta</a:t>
            </a:r>
          </a:p>
        </p:txBody>
      </p:sp>
      <p:sp>
        <p:nvSpPr>
          <p:cNvPr id="236" name="Shape 23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FFFFFF"/>
                </a:solidFill>
              </a:rPr>
              <a:t>‹#›</a:t>
            </a:fld>
          </a:p>
        </p:txBody>
      </p:sp>
      <p:sp>
        <p:nvSpPr>
          <p:cNvPr id="237" name="Shape 237"/>
          <p:cNvSpPr txBox="1"/>
          <p:nvPr/>
        </p:nvSpPr>
        <p:spPr>
          <a:xfrm>
            <a:off x="7601400" y="-3600"/>
            <a:ext cx="1542600" cy="17562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238" name="Shape 238"/>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t/>
            </a:r>
            <a:endParaRPr/>
          </a:p>
        </p:txBody>
      </p:sp>
      <p:sp>
        <p:nvSpPr>
          <p:cNvPr id="244" name="Shape 24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45" name="Shape 245"/>
          <p:cNvPicPr preferRelativeResize="0"/>
          <p:nvPr/>
        </p:nvPicPr>
        <p:blipFill>
          <a:blip r:embed="rId3">
            <a:alphaModFix/>
          </a:blip>
          <a:stretch>
            <a:fillRect/>
          </a:stretch>
        </p:blipFill>
        <p:spPr>
          <a:xfrm>
            <a:off x="0" y="-1"/>
            <a:ext cx="7601400" cy="4868535"/>
          </a:xfrm>
          <a:prstGeom prst="rect">
            <a:avLst/>
          </a:prstGeom>
          <a:noFill/>
          <a:ln>
            <a:noFill/>
          </a:ln>
        </p:spPr>
      </p:pic>
      <p:sp>
        <p:nvSpPr>
          <p:cNvPr id="246" name="Shape 2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47" name="Shape 247"/>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248" name="Shape 248"/>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729450" y="589875"/>
            <a:ext cx="7688700" cy="535200"/>
          </a:xfrm>
          <a:prstGeom prst="rect">
            <a:avLst/>
          </a:prstGeom>
        </p:spPr>
        <p:txBody>
          <a:bodyPr anchorCtr="0" anchor="t" bIns="91425" lIns="91425" rIns="91425" wrap="square" tIns="91425">
            <a:noAutofit/>
          </a:bodyPr>
          <a:lstStyle/>
          <a:p>
            <a:pPr lvl="0">
              <a:spcBef>
                <a:spcPts val="0"/>
              </a:spcBef>
              <a:buNone/>
            </a:pPr>
            <a:r>
              <a:rPr lang="en"/>
              <a:t>Finding Common Dependencies</a:t>
            </a:r>
          </a:p>
        </p:txBody>
      </p:sp>
      <p:pic>
        <p:nvPicPr>
          <p:cNvPr id="254" name="Shape 254"/>
          <p:cNvPicPr preferRelativeResize="0"/>
          <p:nvPr/>
        </p:nvPicPr>
        <p:blipFill>
          <a:blip r:embed="rId3">
            <a:alphaModFix/>
          </a:blip>
          <a:stretch>
            <a:fillRect/>
          </a:stretch>
        </p:blipFill>
        <p:spPr>
          <a:xfrm>
            <a:off x="1483825" y="1319525"/>
            <a:ext cx="6565439" cy="3713625"/>
          </a:xfrm>
          <a:prstGeom prst="rect">
            <a:avLst/>
          </a:prstGeom>
          <a:noFill/>
          <a:ln>
            <a:noFill/>
          </a:ln>
        </p:spPr>
      </p:pic>
      <p:sp>
        <p:nvSpPr>
          <p:cNvPr id="255" name="Shape 255"/>
          <p:cNvSpPr txBox="1"/>
          <p:nvPr/>
        </p:nvSpPr>
        <p:spPr>
          <a:xfrm>
            <a:off x="7369025" y="2386275"/>
            <a:ext cx="1345800" cy="680100"/>
          </a:xfrm>
          <a:prstGeom prst="rect">
            <a:avLst/>
          </a:prstGeom>
          <a:noFill/>
          <a:ln>
            <a:noFill/>
          </a:ln>
        </p:spPr>
        <p:txBody>
          <a:bodyPr anchorCtr="0" anchor="t" bIns="91425" lIns="91425" rIns="91425" wrap="square" tIns="91425">
            <a:noAutofit/>
          </a:bodyPr>
          <a:lstStyle/>
          <a:p>
            <a:pPr lvl="0">
              <a:spcBef>
                <a:spcPts val="0"/>
              </a:spcBef>
              <a:buNone/>
            </a:pPr>
            <a:r>
              <a:rPr lang="en" sz="3000"/>
              <a:t>O(n²)</a:t>
            </a:r>
          </a:p>
        </p:txBody>
      </p:sp>
      <p:sp>
        <p:nvSpPr>
          <p:cNvPr id="256" name="Shape 25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57" name="Shape 257"/>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258" name="Shape 258"/>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99050" y="617900"/>
            <a:ext cx="7688700" cy="535200"/>
          </a:xfrm>
          <a:prstGeom prst="rect">
            <a:avLst/>
          </a:prstGeom>
        </p:spPr>
        <p:txBody>
          <a:bodyPr anchorCtr="0" anchor="t" bIns="91425" lIns="91425" rIns="91425" wrap="square" tIns="91425">
            <a:noAutofit/>
          </a:bodyPr>
          <a:lstStyle/>
          <a:p>
            <a:pPr lvl="0">
              <a:spcBef>
                <a:spcPts val="0"/>
              </a:spcBef>
              <a:buNone/>
            </a:pPr>
            <a:r>
              <a:rPr lang="en"/>
              <a:t>Quantitative</a:t>
            </a:r>
            <a:r>
              <a:rPr lang="en"/>
              <a:t> analysis: Understand vs srcML </a:t>
            </a:r>
          </a:p>
        </p:txBody>
      </p:sp>
      <p:grpSp>
        <p:nvGrpSpPr>
          <p:cNvPr id="264" name="Shape 264"/>
          <p:cNvGrpSpPr/>
          <p:nvPr/>
        </p:nvGrpSpPr>
        <p:grpSpPr>
          <a:xfrm>
            <a:off x="2738954" y="1675042"/>
            <a:ext cx="3505543" cy="3304570"/>
            <a:chOff x="4303290" y="1676962"/>
            <a:chExt cx="1854000" cy="1854000"/>
          </a:xfrm>
        </p:grpSpPr>
        <p:sp>
          <p:nvSpPr>
            <p:cNvPr id="265" name="Shape 265"/>
            <p:cNvSpPr/>
            <p:nvPr/>
          </p:nvSpPr>
          <p:spPr>
            <a:xfrm>
              <a:off x="4303290" y="1676962"/>
              <a:ext cx="1854000" cy="1854000"/>
            </a:xfrm>
            <a:prstGeom prst="ellipse">
              <a:avLst/>
            </a:prstGeom>
            <a:solidFill>
              <a:srgbClr val="37474F">
                <a:alpha val="90760"/>
              </a:srgbClr>
            </a:solidFill>
            <a:ln cap="flat" cmpd="sng" w="9525">
              <a:solidFill>
                <a:srgbClr val="37474F"/>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6" name="Shape 266"/>
            <p:cNvSpPr txBox="1"/>
            <p:nvPr/>
          </p:nvSpPr>
          <p:spPr>
            <a:xfrm>
              <a:off x="5003413" y="2337829"/>
              <a:ext cx="1075200" cy="703500"/>
            </a:xfrm>
            <a:prstGeom prst="rect">
              <a:avLst/>
            </a:prstGeom>
            <a:noFill/>
            <a:ln>
              <a:noFill/>
            </a:ln>
          </p:spPr>
          <p:txBody>
            <a:bodyPr anchorCtr="0" anchor="ctr" bIns="91425" lIns="91425" rIns="91425" wrap="square" tIns="91425">
              <a:noAutofit/>
            </a:bodyPr>
            <a:lstStyle/>
            <a:p>
              <a:pPr lvl="0" rtl="0" algn="r">
                <a:lnSpc>
                  <a:spcPct val="115000"/>
                </a:lnSpc>
                <a:spcBef>
                  <a:spcPts val="0"/>
                </a:spcBef>
                <a:buSzPct val="61111"/>
                <a:buNone/>
              </a:pPr>
              <a:r>
                <a:rPr b="1" lang="en" sz="1800">
                  <a:solidFill>
                    <a:srgbClr val="FFFFFF"/>
                  </a:solidFill>
                  <a:latin typeface="Comfortaa"/>
                  <a:ea typeface="Comfortaa"/>
                  <a:cs typeface="Comfortaa"/>
                  <a:sym typeface="Comfortaa"/>
                </a:rPr>
                <a:t>srcML</a:t>
              </a:r>
            </a:p>
            <a:p>
              <a:pPr lvl="0" rtl="0">
                <a:lnSpc>
                  <a:spcPct val="115000"/>
                </a:lnSpc>
                <a:spcBef>
                  <a:spcPts val="0"/>
                </a:spcBef>
                <a:buSzPct val="61111"/>
                <a:buNone/>
              </a:pPr>
              <a:r>
                <a:t/>
              </a:r>
              <a:endParaRPr b="1" sz="1800">
                <a:solidFill>
                  <a:srgbClr val="FFFFFF"/>
                </a:solidFill>
                <a:latin typeface="Comfortaa"/>
                <a:ea typeface="Comfortaa"/>
                <a:cs typeface="Comfortaa"/>
                <a:sym typeface="Comfortaa"/>
              </a:endParaRPr>
            </a:p>
            <a:p>
              <a:pPr lvl="0" rtl="0" algn="r">
                <a:lnSpc>
                  <a:spcPct val="115000"/>
                </a:lnSpc>
                <a:spcBef>
                  <a:spcPts val="0"/>
                </a:spcBef>
                <a:buSzPct val="30555"/>
                <a:buNone/>
              </a:pPr>
              <a:r>
                <a:rPr b="1" lang="en" sz="3600">
                  <a:solidFill>
                    <a:srgbClr val="F4F4F4"/>
                  </a:solidFill>
                  <a:latin typeface="Comfortaa"/>
                  <a:ea typeface="Comfortaa"/>
                  <a:cs typeface="Comfortaa"/>
                  <a:sym typeface="Comfortaa"/>
                </a:rPr>
                <a:t>10132</a:t>
              </a:r>
            </a:p>
            <a:p>
              <a:pPr lvl="0">
                <a:lnSpc>
                  <a:spcPct val="115000"/>
                </a:lnSpc>
                <a:spcBef>
                  <a:spcPts val="0"/>
                </a:spcBef>
                <a:buSzPct val="61111"/>
                <a:buNone/>
              </a:pPr>
              <a:r>
                <a:t/>
              </a:r>
              <a:endParaRPr sz="1800">
                <a:solidFill>
                  <a:srgbClr val="FFFFFF"/>
                </a:solidFill>
                <a:latin typeface="Roboto"/>
                <a:ea typeface="Roboto"/>
                <a:cs typeface="Roboto"/>
                <a:sym typeface="Roboto"/>
              </a:endParaRPr>
            </a:p>
          </p:txBody>
        </p:sp>
      </p:grpSp>
      <p:grpSp>
        <p:nvGrpSpPr>
          <p:cNvPr id="267" name="Shape 267"/>
          <p:cNvGrpSpPr/>
          <p:nvPr/>
        </p:nvGrpSpPr>
        <p:grpSpPr>
          <a:xfrm>
            <a:off x="249569" y="1675042"/>
            <a:ext cx="3505543" cy="3304570"/>
            <a:chOff x="2986712" y="1676962"/>
            <a:chExt cx="1854000" cy="1854000"/>
          </a:xfrm>
        </p:grpSpPr>
        <p:sp>
          <p:nvSpPr>
            <p:cNvPr id="268" name="Shape 268"/>
            <p:cNvSpPr/>
            <p:nvPr/>
          </p:nvSpPr>
          <p:spPr>
            <a:xfrm>
              <a:off x="2986712" y="1676962"/>
              <a:ext cx="1854000" cy="1854000"/>
            </a:xfrm>
            <a:prstGeom prst="ellipse">
              <a:avLst/>
            </a:prstGeom>
            <a:solidFill>
              <a:srgbClr val="EFEFEF">
                <a:alpha val="65760"/>
              </a:srgbClr>
            </a:solidFill>
            <a:ln cap="flat" cmpd="sng" w="9525">
              <a:solidFill>
                <a:srgbClr val="37474F"/>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9" name="Shape 269"/>
            <p:cNvSpPr txBox="1"/>
            <p:nvPr/>
          </p:nvSpPr>
          <p:spPr>
            <a:xfrm>
              <a:off x="3134183" y="2455618"/>
              <a:ext cx="1414200" cy="521400"/>
            </a:xfrm>
            <a:prstGeom prst="rect">
              <a:avLst/>
            </a:prstGeom>
            <a:noFill/>
            <a:ln>
              <a:noFill/>
            </a:ln>
          </p:spPr>
          <p:txBody>
            <a:bodyPr anchorCtr="0" anchor="ctr" bIns="91425" lIns="91425" rIns="91425" wrap="square" tIns="91425">
              <a:noAutofit/>
            </a:bodyPr>
            <a:lstStyle/>
            <a:p>
              <a:pPr lvl="0" rtl="0">
                <a:lnSpc>
                  <a:spcPct val="115000"/>
                </a:lnSpc>
                <a:spcBef>
                  <a:spcPts val="0"/>
                </a:spcBef>
                <a:buSzPct val="61111"/>
                <a:buNone/>
              </a:pPr>
              <a:r>
                <a:rPr b="1" lang="en" sz="1800">
                  <a:solidFill>
                    <a:srgbClr val="37474F"/>
                  </a:solidFill>
                  <a:latin typeface="Comfortaa"/>
                  <a:ea typeface="Comfortaa"/>
                  <a:cs typeface="Comfortaa"/>
                  <a:sym typeface="Comfortaa"/>
                </a:rPr>
                <a:t>Understand</a:t>
              </a:r>
            </a:p>
            <a:p>
              <a:pPr lvl="0" rtl="0">
                <a:lnSpc>
                  <a:spcPct val="115000"/>
                </a:lnSpc>
                <a:spcBef>
                  <a:spcPts val="0"/>
                </a:spcBef>
                <a:buSzPct val="61111"/>
                <a:buNone/>
              </a:pPr>
              <a:r>
                <a:t/>
              </a:r>
              <a:endParaRPr b="1" sz="1800">
                <a:latin typeface="Comfortaa"/>
                <a:ea typeface="Comfortaa"/>
                <a:cs typeface="Comfortaa"/>
                <a:sym typeface="Comfortaa"/>
              </a:endParaRPr>
            </a:p>
            <a:p>
              <a:pPr lvl="0" rtl="0">
                <a:lnSpc>
                  <a:spcPct val="115000"/>
                </a:lnSpc>
                <a:spcBef>
                  <a:spcPts val="0"/>
                </a:spcBef>
                <a:buSzPct val="30555"/>
                <a:buNone/>
              </a:pPr>
              <a:r>
                <a:rPr b="1" lang="en" sz="3600">
                  <a:latin typeface="Comfortaa"/>
                  <a:ea typeface="Comfortaa"/>
                  <a:cs typeface="Comfortaa"/>
                  <a:sym typeface="Comfortaa"/>
                </a:rPr>
                <a:t>35900</a:t>
              </a:r>
            </a:p>
            <a:p>
              <a:pPr lvl="0">
                <a:lnSpc>
                  <a:spcPct val="115000"/>
                </a:lnSpc>
                <a:spcBef>
                  <a:spcPts val="0"/>
                </a:spcBef>
                <a:buSzPct val="61111"/>
                <a:buNone/>
              </a:pPr>
              <a:r>
                <a:t/>
              </a:r>
              <a:endParaRPr sz="1800">
                <a:solidFill>
                  <a:srgbClr val="37474F"/>
                </a:solidFill>
                <a:latin typeface="Roboto"/>
                <a:ea typeface="Roboto"/>
                <a:cs typeface="Roboto"/>
                <a:sym typeface="Roboto"/>
              </a:endParaRPr>
            </a:p>
          </p:txBody>
        </p:sp>
      </p:grpSp>
      <p:sp>
        <p:nvSpPr>
          <p:cNvPr id="270" name="Shape 270"/>
          <p:cNvSpPr txBox="1"/>
          <p:nvPr/>
        </p:nvSpPr>
        <p:spPr>
          <a:xfrm>
            <a:off x="2546477" y="3102923"/>
            <a:ext cx="1408800" cy="6576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lang="en" sz="3000">
                <a:solidFill>
                  <a:srgbClr val="FF0000"/>
                </a:solidFill>
                <a:latin typeface="Comfortaa"/>
                <a:ea typeface="Comfortaa"/>
                <a:cs typeface="Comfortaa"/>
                <a:sym typeface="Comfortaa"/>
              </a:rPr>
              <a:t>31072</a:t>
            </a:r>
          </a:p>
          <a:p>
            <a:pPr lvl="0" algn="ctr">
              <a:spcBef>
                <a:spcPts val="0"/>
              </a:spcBef>
              <a:buNone/>
            </a:pPr>
            <a:r>
              <a:t/>
            </a:r>
            <a:endParaRPr sz="1800">
              <a:latin typeface="Comfortaa"/>
              <a:ea typeface="Comfortaa"/>
              <a:cs typeface="Comfortaa"/>
              <a:sym typeface="Comfortaa"/>
            </a:endParaRPr>
          </a:p>
        </p:txBody>
      </p:sp>
      <p:cxnSp>
        <p:nvCxnSpPr>
          <p:cNvPr id="271" name="Shape 271"/>
          <p:cNvCxnSpPr/>
          <p:nvPr/>
        </p:nvCxnSpPr>
        <p:spPr>
          <a:xfrm flipH="1" rot="10800000">
            <a:off x="3207615" y="1466715"/>
            <a:ext cx="2925300" cy="1134000"/>
          </a:xfrm>
          <a:prstGeom prst="bentConnector3">
            <a:avLst>
              <a:gd fmla="val 633" name="adj1"/>
            </a:avLst>
          </a:prstGeom>
          <a:noFill/>
          <a:ln cap="flat" cmpd="sng" w="9525">
            <a:solidFill>
              <a:schemeClr val="dk2"/>
            </a:solidFill>
            <a:prstDash val="solid"/>
            <a:round/>
            <a:headEnd len="lg" w="lg" type="none"/>
            <a:tailEnd len="lg" w="lg" type="none"/>
          </a:ln>
        </p:spPr>
      </p:cxnSp>
      <p:sp>
        <p:nvSpPr>
          <p:cNvPr id="272" name="Shape 272"/>
          <p:cNvSpPr txBox="1"/>
          <p:nvPr/>
        </p:nvSpPr>
        <p:spPr>
          <a:xfrm>
            <a:off x="6058514" y="1295800"/>
            <a:ext cx="1703100" cy="424500"/>
          </a:xfrm>
          <a:prstGeom prst="rect">
            <a:avLst/>
          </a:prstGeom>
          <a:noFill/>
          <a:ln>
            <a:noFill/>
          </a:ln>
        </p:spPr>
        <p:txBody>
          <a:bodyPr anchorCtr="0" anchor="t" bIns="91425" lIns="91425" rIns="91425" wrap="square" tIns="91425">
            <a:noAutofit/>
          </a:bodyPr>
          <a:lstStyle/>
          <a:p>
            <a:pPr lvl="0">
              <a:spcBef>
                <a:spcPts val="0"/>
              </a:spcBef>
              <a:buNone/>
            </a:pPr>
            <a:r>
              <a:rPr lang="en">
                <a:latin typeface="Comfortaa"/>
                <a:ea typeface="Comfortaa"/>
                <a:cs typeface="Comfortaa"/>
                <a:sym typeface="Comfortaa"/>
              </a:rPr>
              <a:t>Common</a:t>
            </a:r>
          </a:p>
        </p:txBody>
      </p:sp>
      <p:sp>
        <p:nvSpPr>
          <p:cNvPr id="273" name="Shape 273"/>
          <p:cNvSpPr txBox="1"/>
          <p:nvPr/>
        </p:nvSpPr>
        <p:spPr>
          <a:xfrm>
            <a:off x="6132925" y="1954375"/>
            <a:ext cx="3166200" cy="2745900"/>
          </a:xfrm>
          <a:prstGeom prst="rect">
            <a:avLst/>
          </a:prstGeom>
          <a:noFill/>
          <a:ln>
            <a:noFill/>
          </a:ln>
        </p:spPr>
        <p:txBody>
          <a:bodyPr anchorCtr="0" anchor="t" bIns="91425" lIns="91425" rIns="91425" wrap="square" tIns="91425">
            <a:noAutofit/>
          </a:bodyPr>
          <a:lstStyle/>
          <a:p>
            <a:pPr lvl="0" rtl="0" algn="ctr">
              <a:spcBef>
                <a:spcPts val="0"/>
              </a:spcBef>
              <a:buNone/>
            </a:pPr>
            <a:r>
              <a:rPr b="1" lang="en" sz="2400" u="sng"/>
              <a:t>Understand:</a:t>
            </a:r>
          </a:p>
          <a:p>
            <a:pPr lvl="0" rtl="0" algn="ctr">
              <a:spcBef>
                <a:spcPts val="0"/>
              </a:spcBef>
              <a:buNone/>
            </a:pPr>
            <a:r>
              <a:rPr b="1" lang="en" sz="2400"/>
              <a:t>66972</a:t>
            </a:r>
            <a:r>
              <a:rPr lang="en" sz="2400"/>
              <a:t> total dependencies</a:t>
            </a:r>
          </a:p>
          <a:p>
            <a:pPr lvl="0" rtl="0" algn="ctr">
              <a:spcBef>
                <a:spcPts val="0"/>
              </a:spcBef>
              <a:buNone/>
            </a:pPr>
            <a:r>
              <a:t/>
            </a:r>
            <a:endParaRPr sz="2400"/>
          </a:p>
          <a:p>
            <a:pPr lvl="0" rtl="0" algn="ctr">
              <a:spcBef>
                <a:spcPts val="0"/>
              </a:spcBef>
              <a:buNone/>
            </a:pPr>
            <a:r>
              <a:rPr b="1" lang="en" sz="2400" u="sng"/>
              <a:t>srcML:</a:t>
            </a:r>
          </a:p>
          <a:p>
            <a:pPr lvl="0" rtl="0" algn="ctr">
              <a:spcBef>
                <a:spcPts val="0"/>
              </a:spcBef>
              <a:buNone/>
            </a:pPr>
            <a:r>
              <a:rPr b="1" lang="en" sz="2400"/>
              <a:t>41204 </a:t>
            </a:r>
            <a:r>
              <a:rPr lang="en" sz="2400"/>
              <a:t>total dependencies</a:t>
            </a:r>
          </a:p>
          <a:p>
            <a:pPr lvl="0" rtl="0" algn="ctr">
              <a:spcBef>
                <a:spcPts val="0"/>
              </a:spcBef>
              <a:buNone/>
            </a:pPr>
            <a:r>
              <a:t/>
            </a:r>
            <a:endParaRPr/>
          </a:p>
          <a:p>
            <a:pPr lvl="0" rtl="0" algn="ctr">
              <a:spcBef>
                <a:spcPts val="0"/>
              </a:spcBef>
              <a:buNone/>
            </a:pPr>
            <a:r>
              <a:t/>
            </a:r>
            <a:endParaRPr b="1"/>
          </a:p>
        </p:txBody>
      </p:sp>
      <p:sp>
        <p:nvSpPr>
          <p:cNvPr id="274" name="Shape 27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75" name="Shape 275"/>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276" name="Shape 276"/>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727650" y="597750"/>
            <a:ext cx="7688700" cy="535200"/>
          </a:xfrm>
          <a:prstGeom prst="rect">
            <a:avLst/>
          </a:prstGeom>
        </p:spPr>
        <p:txBody>
          <a:bodyPr anchorCtr="0" anchor="t" bIns="91425" lIns="91425" rIns="91425" wrap="square" tIns="91425">
            <a:noAutofit/>
          </a:bodyPr>
          <a:lstStyle/>
          <a:p>
            <a:pPr lvl="0">
              <a:spcBef>
                <a:spcPts val="0"/>
              </a:spcBef>
              <a:buNone/>
            </a:pPr>
            <a:r>
              <a:rPr lang="en"/>
              <a:t>Qualitative analysis: Understand vs srcML</a:t>
            </a:r>
          </a:p>
        </p:txBody>
      </p:sp>
      <p:sp>
        <p:nvSpPr>
          <p:cNvPr id="282" name="Shape 282"/>
          <p:cNvSpPr txBox="1"/>
          <p:nvPr>
            <p:ph idx="1" type="body"/>
          </p:nvPr>
        </p:nvSpPr>
        <p:spPr>
          <a:xfrm>
            <a:off x="471300" y="1317401"/>
            <a:ext cx="7688700" cy="3420300"/>
          </a:xfrm>
          <a:prstGeom prst="rect">
            <a:avLst/>
          </a:prstGeom>
        </p:spPr>
        <p:txBody>
          <a:bodyPr anchorCtr="0" anchor="t" bIns="91425" lIns="91425" rIns="91425" wrap="square" tIns="91425">
            <a:noAutofit/>
          </a:bodyPr>
          <a:lstStyle/>
          <a:p>
            <a:pPr lvl="0" rtl="0">
              <a:spcBef>
                <a:spcPts val="0"/>
              </a:spcBef>
              <a:buNone/>
            </a:pPr>
            <a:r>
              <a:rPr lang="en" sz="1800"/>
              <a:t>Used sampling calculator with the following data:</a:t>
            </a:r>
          </a:p>
          <a:p>
            <a:pPr indent="-342900" lvl="0" marL="457200" rtl="0">
              <a:spcBef>
                <a:spcPts val="0"/>
              </a:spcBef>
              <a:buSzPct val="100000"/>
              <a:buAutoNum type="arabicParenR"/>
            </a:pPr>
            <a:r>
              <a:rPr lang="en" sz="1800"/>
              <a:t>Understand: Confidence level of 95%, Confidence interval of +/- </a:t>
            </a:r>
            <a:r>
              <a:rPr lang="en" sz="1800"/>
              <a:t>6.92</a:t>
            </a:r>
            <a:r>
              <a:rPr lang="en" sz="1800"/>
              <a:t>%, total population: </a:t>
            </a:r>
            <a:r>
              <a:rPr lang="en" sz="1800"/>
              <a:t>76,474</a:t>
            </a:r>
            <a:r>
              <a:rPr lang="en" sz="1800"/>
              <a:t>. </a:t>
            </a:r>
            <a:r>
              <a:rPr lang="en" sz="1800"/>
              <a:t>Sampling</a:t>
            </a:r>
            <a:r>
              <a:rPr lang="en" sz="1800"/>
              <a:t> size: 200</a:t>
            </a:r>
          </a:p>
          <a:p>
            <a:pPr lvl="0">
              <a:spcBef>
                <a:spcPts val="0"/>
              </a:spcBef>
              <a:buNone/>
            </a:pPr>
            <a:r>
              <a:rPr lang="en" sz="1800"/>
              <a:t>Using stratified sampling method:</a:t>
            </a:r>
          </a:p>
          <a:p>
            <a:pPr indent="-342900" lvl="0" marL="457200" rtl="0">
              <a:spcBef>
                <a:spcPts val="0"/>
              </a:spcBef>
              <a:spcAft>
                <a:spcPts val="0"/>
              </a:spcAft>
              <a:buSzPct val="100000"/>
              <a:buAutoNum type="alphaLcParenR"/>
            </a:pPr>
            <a:r>
              <a:rPr lang="en" sz="1800"/>
              <a:t>Overlap: 31,072/76,474 * 200  ~ 81 cases. </a:t>
            </a:r>
          </a:p>
          <a:p>
            <a:pPr indent="-342900" lvl="0" marL="457200" rtl="0">
              <a:spcBef>
                <a:spcPts val="0"/>
              </a:spcBef>
              <a:spcAft>
                <a:spcPts val="0"/>
              </a:spcAft>
              <a:buSzPct val="100000"/>
              <a:buAutoNum type="alphaLcParenR"/>
            </a:pPr>
            <a:r>
              <a:rPr lang="en" sz="1800"/>
              <a:t>Understand: 35,900/76,474 * 200 ~ 93 cases.</a:t>
            </a:r>
          </a:p>
          <a:p>
            <a:pPr indent="-342900" lvl="0" marL="457200" rtl="0">
              <a:spcBef>
                <a:spcPts val="0"/>
              </a:spcBef>
              <a:buSzPct val="100000"/>
              <a:buAutoNum type="alphaLcParenR"/>
            </a:pPr>
            <a:r>
              <a:rPr lang="en" sz="1800"/>
              <a:t>srcML: 10,132/76,474* 200 ~ 26  cases.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0" lvl="0" marL="457200">
              <a:spcBef>
                <a:spcPts val="0"/>
              </a:spcBef>
              <a:buNone/>
            </a:pPr>
            <a:r>
              <a:t/>
            </a:r>
            <a:endParaRPr/>
          </a:p>
        </p:txBody>
      </p:sp>
      <p:sp>
        <p:nvSpPr>
          <p:cNvPr id="283" name="Shape 28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84" name="Shape 284"/>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285" name="Shape 285"/>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96050" y="567950"/>
            <a:ext cx="7688700" cy="535200"/>
          </a:xfrm>
          <a:prstGeom prst="rect">
            <a:avLst/>
          </a:prstGeom>
        </p:spPr>
        <p:txBody>
          <a:bodyPr anchorCtr="0" anchor="t" bIns="91425" lIns="91425" rIns="91425" wrap="square" tIns="91425">
            <a:noAutofit/>
          </a:bodyPr>
          <a:lstStyle/>
          <a:p>
            <a:pPr lvl="0">
              <a:spcBef>
                <a:spcPts val="0"/>
              </a:spcBef>
              <a:buNone/>
            </a:pPr>
            <a:r>
              <a:rPr lang="en"/>
              <a:t>Noticeable differences</a:t>
            </a:r>
            <a:r>
              <a:rPr lang="en"/>
              <a:t>: Understand vs srcML</a:t>
            </a:r>
            <a:r>
              <a:rPr lang="en"/>
              <a:t> </a:t>
            </a:r>
          </a:p>
        </p:txBody>
      </p:sp>
      <p:sp>
        <p:nvSpPr>
          <p:cNvPr id="291" name="Shape 291"/>
          <p:cNvSpPr txBox="1"/>
          <p:nvPr>
            <p:ph idx="1" type="body"/>
          </p:nvPr>
        </p:nvSpPr>
        <p:spPr>
          <a:xfrm>
            <a:off x="729450" y="1373475"/>
            <a:ext cx="7688700" cy="2966400"/>
          </a:xfrm>
          <a:prstGeom prst="rect">
            <a:avLst/>
          </a:prstGeom>
        </p:spPr>
        <p:txBody>
          <a:bodyPr anchorCtr="0" anchor="t" bIns="91425" lIns="91425" rIns="91425" wrap="square" tIns="91425">
            <a:noAutofit/>
          </a:bodyPr>
          <a:lstStyle/>
          <a:p>
            <a:pPr lvl="0">
              <a:spcBef>
                <a:spcPts val="0"/>
              </a:spcBef>
              <a:buNone/>
            </a:pPr>
            <a:r>
              <a:rPr lang="en" sz="1800"/>
              <a:t>The srcML tool only looks for the “Include” in the .c files, sometimes dependencies can be found in a different way such as inheritance.</a:t>
            </a:r>
          </a:p>
          <a:p>
            <a:pPr lvl="0">
              <a:spcBef>
                <a:spcPts val="0"/>
              </a:spcBef>
              <a:buNone/>
            </a:pPr>
            <a:r>
              <a:rPr lang="en" sz="1800"/>
              <a:t>Understand scans the whole source code directory, including all types of files such as .txt or .yy.</a:t>
            </a:r>
          </a:p>
          <a:p>
            <a:pPr lvl="0">
              <a:spcBef>
                <a:spcPts val="0"/>
              </a:spcBef>
              <a:buNone/>
            </a:pPr>
            <a:r>
              <a:t/>
            </a:r>
            <a:endParaRPr sz="1800"/>
          </a:p>
          <a:p>
            <a:pPr lvl="0">
              <a:spcBef>
                <a:spcPts val="0"/>
              </a:spcBef>
              <a:buNone/>
            </a:pPr>
            <a:r>
              <a:t/>
            </a:r>
            <a:endParaRPr/>
          </a:p>
        </p:txBody>
      </p:sp>
      <p:sp>
        <p:nvSpPr>
          <p:cNvPr id="292" name="Shape 29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93" name="Shape 293"/>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294" name="Shape 294"/>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7650" y="569725"/>
            <a:ext cx="7688700" cy="535200"/>
          </a:xfrm>
          <a:prstGeom prst="rect">
            <a:avLst/>
          </a:prstGeom>
        </p:spPr>
        <p:txBody>
          <a:bodyPr anchorCtr="0" anchor="t" bIns="91425" lIns="91425" rIns="91425" wrap="square" tIns="91425">
            <a:noAutofit/>
          </a:bodyPr>
          <a:lstStyle/>
          <a:p>
            <a:pPr lvl="0">
              <a:spcBef>
                <a:spcPts val="0"/>
              </a:spcBef>
              <a:buNone/>
            </a:pPr>
            <a:r>
              <a:rPr lang="en"/>
              <a:t>Overview </a:t>
            </a:r>
          </a:p>
        </p:txBody>
      </p:sp>
      <p:sp>
        <p:nvSpPr>
          <p:cNvPr id="97" name="Shape 97"/>
          <p:cNvSpPr txBox="1"/>
          <p:nvPr>
            <p:ph idx="1" type="body"/>
          </p:nvPr>
        </p:nvSpPr>
        <p:spPr>
          <a:xfrm>
            <a:off x="727650" y="1215000"/>
            <a:ext cx="7688700" cy="27135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Char char="●"/>
            </a:pPr>
            <a:r>
              <a:rPr lang="en" sz="1800"/>
              <a:t>Introduction </a:t>
            </a:r>
          </a:p>
          <a:p>
            <a:pPr indent="-342900" lvl="0" marL="457200" rtl="0">
              <a:spcBef>
                <a:spcPts val="0"/>
              </a:spcBef>
              <a:spcAft>
                <a:spcPts val="0"/>
              </a:spcAft>
              <a:buSzPct val="100000"/>
              <a:buChar char="●"/>
            </a:pPr>
            <a:r>
              <a:rPr lang="en" sz="1800"/>
              <a:t>Compare </a:t>
            </a:r>
            <a:r>
              <a:rPr lang="en" sz="1800"/>
              <a:t>dependency</a:t>
            </a:r>
            <a:r>
              <a:rPr lang="en" sz="1800"/>
              <a:t> extraction techniques </a:t>
            </a:r>
            <a:r>
              <a:rPr lang="en" sz="1800"/>
              <a:t> for the following:</a:t>
            </a:r>
          </a:p>
          <a:p>
            <a:pPr indent="-342900" lvl="1" marL="914400" rtl="0">
              <a:spcBef>
                <a:spcPts val="0"/>
              </a:spcBef>
              <a:spcAft>
                <a:spcPts val="0"/>
              </a:spcAft>
              <a:buSzPct val="100000"/>
              <a:buChar char="○"/>
            </a:pPr>
            <a:r>
              <a:rPr lang="en" sz="1800"/>
              <a:t>Understand</a:t>
            </a:r>
          </a:p>
          <a:p>
            <a:pPr indent="-342900" lvl="1" marL="914400" rtl="0">
              <a:spcBef>
                <a:spcPts val="0"/>
              </a:spcBef>
              <a:spcAft>
                <a:spcPts val="0"/>
              </a:spcAft>
              <a:buSzPct val="100000"/>
              <a:buChar char="○"/>
            </a:pPr>
            <a:r>
              <a:rPr lang="en" sz="1800"/>
              <a:t>srcML</a:t>
            </a:r>
          </a:p>
          <a:p>
            <a:pPr indent="-342900" lvl="1" marL="914400" rtl="0">
              <a:spcBef>
                <a:spcPts val="0"/>
              </a:spcBef>
              <a:spcAft>
                <a:spcPts val="0"/>
              </a:spcAft>
              <a:buSzPct val="100000"/>
              <a:buChar char="○"/>
            </a:pPr>
            <a:r>
              <a:rPr lang="en" sz="1800"/>
              <a:t>Our Program</a:t>
            </a:r>
          </a:p>
          <a:p>
            <a:pPr indent="-342900" lvl="0" marL="457200" rtl="0">
              <a:spcBef>
                <a:spcPts val="0"/>
              </a:spcBef>
              <a:spcAft>
                <a:spcPts val="0"/>
              </a:spcAft>
              <a:buSzPct val="100000"/>
              <a:buChar char="●"/>
            </a:pPr>
            <a:r>
              <a:rPr lang="en" sz="1800"/>
              <a:t>Quantitative &amp; Qualitative Analysis for the following:</a:t>
            </a:r>
          </a:p>
          <a:p>
            <a:pPr indent="-342900" lvl="1" marL="914400" rtl="0">
              <a:spcBef>
                <a:spcPts val="0"/>
              </a:spcBef>
              <a:spcAft>
                <a:spcPts val="0"/>
              </a:spcAft>
              <a:buSzPct val="100000"/>
              <a:buChar char="○"/>
            </a:pPr>
            <a:r>
              <a:rPr lang="en" sz="1800"/>
              <a:t>Understand vs. srcML</a:t>
            </a:r>
          </a:p>
          <a:p>
            <a:pPr indent="-342900" lvl="1" marL="914400" rtl="0">
              <a:spcBef>
                <a:spcPts val="0"/>
              </a:spcBef>
              <a:spcAft>
                <a:spcPts val="0"/>
              </a:spcAft>
              <a:buSzPct val="100000"/>
              <a:buChar char="○"/>
            </a:pPr>
            <a:r>
              <a:rPr lang="en" sz="1800"/>
              <a:t>srcML vs. </a:t>
            </a:r>
            <a:r>
              <a:rPr lang="en" sz="1800"/>
              <a:t>Our Program</a:t>
            </a:r>
          </a:p>
          <a:p>
            <a:pPr indent="-342900" lvl="1" marL="914400" rtl="0">
              <a:spcBef>
                <a:spcPts val="0"/>
              </a:spcBef>
              <a:spcAft>
                <a:spcPts val="0"/>
              </a:spcAft>
              <a:buSzPct val="100000"/>
              <a:buChar char="○"/>
            </a:pPr>
            <a:r>
              <a:rPr lang="en" sz="1800"/>
              <a:t>Understand vs. Our Program</a:t>
            </a:r>
          </a:p>
          <a:p>
            <a:pPr indent="-342900" lvl="0" marL="457200" rtl="0">
              <a:spcBef>
                <a:spcPts val="0"/>
              </a:spcBef>
              <a:spcAft>
                <a:spcPts val="0"/>
              </a:spcAft>
              <a:buSzPct val="100000"/>
              <a:buChar char="●"/>
            </a:pPr>
            <a:r>
              <a:rPr lang="en" sz="1800"/>
              <a:t>Potential Risks and Limitations</a:t>
            </a:r>
          </a:p>
          <a:p>
            <a:pPr indent="-342900" lvl="0" marL="457200" rtl="0">
              <a:spcBef>
                <a:spcPts val="0"/>
              </a:spcBef>
              <a:spcAft>
                <a:spcPts val="0"/>
              </a:spcAft>
              <a:buSzPct val="100000"/>
              <a:buChar char="●"/>
            </a:pPr>
            <a:r>
              <a:rPr lang="en" sz="1800"/>
              <a:t>Lessons Learned</a:t>
            </a:r>
          </a:p>
          <a:p>
            <a:pPr indent="-342900" lvl="0" marL="457200" rtl="0">
              <a:spcBef>
                <a:spcPts val="0"/>
              </a:spcBef>
              <a:buSzPct val="100000"/>
              <a:buChar char="●"/>
            </a:pPr>
            <a:r>
              <a:rPr lang="en" sz="1800"/>
              <a:t>Conclusion</a:t>
            </a:r>
          </a:p>
        </p:txBody>
      </p:sp>
      <p:sp>
        <p:nvSpPr>
          <p:cNvPr id="98" name="Shape 9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270450" y="617900"/>
            <a:ext cx="7688700" cy="535200"/>
          </a:xfrm>
          <a:prstGeom prst="rect">
            <a:avLst/>
          </a:prstGeom>
        </p:spPr>
        <p:txBody>
          <a:bodyPr anchorCtr="0" anchor="t" bIns="91425" lIns="91425" rIns="91425" wrap="square" tIns="91425">
            <a:noAutofit/>
          </a:bodyPr>
          <a:lstStyle/>
          <a:p>
            <a:pPr lvl="0">
              <a:spcBef>
                <a:spcPts val="0"/>
              </a:spcBef>
              <a:buNone/>
            </a:pPr>
            <a:r>
              <a:rPr lang="en"/>
              <a:t>Quantitative </a:t>
            </a:r>
            <a:r>
              <a:rPr lang="en"/>
              <a:t>A</a:t>
            </a:r>
            <a:r>
              <a:rPr lang="en"/>
              <a:t>nalysis: Our Program vs. srcML</a:t>
            </a:r>
          </a:p>
          <a:p>
            <a:pPr lvl="0" rtl="0">
              <a:spcBef>
                <a:spcPts val="0"/>
              </a:spcBef>
              <a:buNone/>
            </a:pPr>
            <a:r>
              <a:t/>
            </a:r>
            <a:endParaRPr/>
          </a:p>
        </p:txBody>
      </p:sp>
      <p:grpSp>
        <p:nvGrpSpPr>
          <p:cNvPr id="300" name="Shape 300"/>
          <p:cNvGrpSpPr/>
          <p:nvPr/>
        </p:nvGrpSpPr>
        <p:grpSpPr>
          <a:xfrm>
            <a:off x="2274443" y="2071456"/>
            <a:ext cx="3295670" cy="2966956"/>
            <a:chOff x="4303290" y="1676962"/>
            <a:chExt cx="1854000" cy="1854000"/>
          </a:xfrm>
        </p:grpSpPr>
        <p:sp>
          <p:nvSpPr>
            <p:cNvPr id="301" name="Shape 301"/>
            <p:cNvSpPr/>
            <p:nvPr/>
          </p:nvSpPr>
          <p:spPr>
            <a:xfrm>
              <a:off x="4303290" y="1676962"/>
              <a:ext cx="1854000" cy="1854000"/>
            </a:xfrm>
            <a:prstGeom prst="ellipse">
              <a:avLst/>
            </a:prstGeom>
            <a:solidFill>
              <a:srgbClr val="37474F">
                <a:alpha val="90760"/>
              </a:srgbClr>
            </a:solidFill>
            <a:ln cap="flat" cmpd="sng" w="9525">
              <a:solidFill>
                <a:srgbClr val="37474F"/>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2" name="Shape 302"/>
            <p:cNvSpPr txBox="1"/>
            <p:nvPr/>
          </p:nvSpPr>
          <p:spPr>
            <a:xfrm>
              <a:off x="5003413" y="2337829"/>
              <a:ext cx="1075200" cy="703500"/>
            </a:xfrm>
            <a:prstGeom prst="rect">
              <a:avLst/>
            </a:prstGeom>
            <a:noFill/>
            <a:ln>
              <a:noFill/>
            </a:ln>
          </p:spPr>
          <p:txBody>
            <a:bodyPr anchorCtr="0" anchor="ctr" bIns="91425" lIns="91425" rIns="91425" wrap="square" tIns="91425">
              <a:noAutofit/>
            </a:bodyPr>
            <a:lstStyle/>
            <a:p>
              <a:pPr lvl="0" rtl="0" algn="r">
                <a:lnSpc>
                  <a:spcPct val="115000"/>
                </a:lnSpc>
                <a:spcBef>
                  <a:spcPts val="0"/>
                </a:spcBef>
                <a:buSzPct val="61111"/>
                <a:buNone/>
              </a:pPr>
              <a:r>
                <a:rPr b="1" lang="en" sz="1800">
                  <a:solidFill>
                    <a:srgbClr val="FFFFFF"/>
                  </a:solidFill>
                  <a:latin typeface="Comfortaa"/>
                  <a:ea typeface="Comfortaa"/>
                  <a:cs typeface="Comfortaa"/>
                  <a:sym typeface="Comfortaa"/>
                </a:rPr>
                <a:t>srcML</a:t>
              </a:r>
            </a:p>
            <a:p>
              <a:pPr lvl="0" rtl="0">
                <a:lnSpc>
                  <a:spcPct val="115000"/>
                </a:lnSpc>
                <a:spcBef>
                  <a:spcPts val="0"/>
                </a:spcBef>
                <a:buSzPct val="61111"/>
                <a:buNone/>
              </a:pPr>
              <a:r>
                <a:t/>
              </a:r>
              <a:endParaRPr b="1" sz="1800">
                <a:solidFill>
                  <a:srgbClr val="FFFFFF"/>
                </a:solidFill>
                <a:latin typeface="Comfortaa"/>
                <a:ea typeface="Comfortaa"/>
                <a:cs typeface="Comfortaa"/>
                <a:sym typeface="Comfortaa"/>
              </a:endParaRPr>
            </a:p>
            <a:p>
              <a:pPr lvl="0" rtl="0" algn="r">
                <a:lnSpc>
                  <a:spcPct val="115000"/>
                </a:lnSpc>
                <a:spcBef>
                  <a:spcPts val="0"/>
                </a:spcBef>
                <a:buSzPct val="30555"/>
                <a:buNone/>
              </a:pPr>
              <a:r>
                <a:rPr b="1" lang="en" sz="3600">
                  <a:solidFill>
                    <a:srgbClr val="F4F4F4"/>
                  </a:solidFill>
                  <a:latin typeface="Comfortaa"/>
                  <a:ea typeface="Comfortaa"/>
                  <a:cs typeface="Comfortaa"/>
                  <a:sym typeface="Comfortaa"/>
                </a:rPr>
                <a:t>7256</a:t>
              </a:r>
            </a:p>
            <a:p>
              <a:pPr lvl="0" rtl="0">
                <a:lnSpc>
                  <a:spcPct val="115000"/>
                </a:lnSpc>
                <a:spcBef>
                  <a:spcPts val="0"/>
                </a:spcBef>
                <a:buSzPct val="61111"/>
                <a:buNone/>
              </a:pPr>
              <a:r>
                <a:t/>
              </a:r>
              <a:endParaRPr sz="1800">
                <a:solidFill>
                  <a:srgbClr val="FFFFFF"/>
                </a:solidFill>
                <a:latin typeface="Roboto"/>
                <a:ea typeface="Roboto"/>
                <a:cs typeface="Roboto"/>
                <a:sym typeface="Roboto"/>
              </a:endParaRPr>
            </a:p>
          </p:txBody>
        </p:sp>
      </p:grpSp>
      <p:grpSp>
        <p:nvGrpSpPr>
          <p:cNvPr id="303" name="Shape 303"/>
          <p:cNvGrpSpPr/>
          <p:nvPr/>
        </p:nvGrpSpPr>
        <p:grpSpPr>
          <a:xfrm>
            <a:off x="317856" y="2071446"/>
            <a:ext cx="3377988" cy="2966956"/>
            <a:chOff x="2986712" y="1676962"/>
            <a:chExt cx="1854000" cy="1854000"/>
          </a:xfrm>
        </p:grpSpPr>
        <p:sp>
          <p:nvSpPr>
            <p:cNvPr id="304" name="Shape 304"/>
            <p:cNvSpPr/>
            <p:nvPr/>
          </p:nvSpPr>
          <p:spPr>
            <a:xfrm>
              <a:off x="2986712" y="1676962"/>
              <a:ext cx="1854000" cy="1854000"/>
            </a:xfrm>
            <a:prstGeom prst="ellipse">
              <a:avLst/>
            </a:prstGeom>
            <a:solidFill>
              <a:srgbClr val="EFEFEF">
                <a:alpha val="65760"/>
              </a:srgbClr>
            </a:solidFill>
            <a:ln cap="flat" cmpd="sng" w="9525">
              <a:solidFill>
                <a:srgbClr val="37474F"/>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5" name="Shape 305"/>
            <p:cNvSpPr txBox="1"/>
            <p:nvPr/>
          </p:nvSpPr>
          <p:spPr>
            <a:xfrm>
              <a:off x="3134183" y="2455618"/>
              <a:ext cx="1414200" cy="521400"/>
            </a:xfrm>
            <a:prstGeom prst="rect">
              <a:avLst/>
            </a:prstGeom>
            <a:noFill/>
            <a:ln>
              <a:noFill/>
            </a:ln>
          </p:spPr>
          <p:txBody>
            <a:bodyPr anchorCtr="0" anchor="ctr" bIns="91425" lIns="91425" rIns="91425" wrap="square" tIns="91425">
              <a:noAutofit/>
            </a:bodyPr>
            <a:lstStyle/>
            <a:p>
              <a:pPr lvl="0" rtl="0">
                <a:lnSpc>
                  <a:spcPct val="115000"/>
                </a:lnSpc>
                <a:spcBef>
                  <a:spcPts val="0"/>
                </a:spcBef>
                <a:buSzPct val="61111"/>
                <a:buNone/>
              </a:pPr>
              <a:r>
                <a:rPr b="1" lang="en" sz="1800">
                  <a:solidFill>
                    <a:srgbClr val="37474F"/>
                  </a:solidFill>
                  <a:latin typeface="Comfortaa"/>
                  <a:ea typeface="Comfortaa"/>
                  <a:cs typeface="Comfortaa"/>
                  <a:sym typeface="Comfortaa"/>
                </a:rPr>
                <a:t>Our Program</a:t>
              </a:r>
            </a:p>
            <a:p>
              <a:pPr lvl="0" rtl="0">
                <a:lnSpc>
                  <a:spcPct val="115000"/>
                </a:lnSpc>
                <a:spcBef>
                  <a:spcPts val="0"/>
                </a:spcBef>
                <a:buSzPct val="61111"/>
                <a:buNone/>
              </a:pPr>
              <a:r>
                <a:t/>
              </a:r>
              <a:endParaRPr b="1" sz="1800">
                <a:latin typeface="Comfortaa"/>
                <a:ea typeface="Comfortaa"/>
                <a:cs typeface="Comfortaa"/>
                <a:sym typeface="Comfortaa"/>
              </a:endParaRPr>
            </a:p>
            <a:p>
              <a:pPr lvl="0" rtl="0">
                <a:lnSpc>
                  <a:spcPct val="115000"/>
                </a:lnSpc>
                <a:spcBef>
                  <a:spcPts val="0"/>
                </a:spcBef>
                <a:buSzPct val="30555"/>
                <a:buNone/>
              </a:pPr>
              <a:r>
                <a:rPr b="1" lang="en" sz="3600">
                  <a:latin typeface="Comfortaa"/>
                  <a:ea typeface="Comfortaa"/>
                  <a:cs typeface="Comfortaa"/>
                  <a:sym typeface="Comfortaa"/>
                </a:rPr>
                <a:t>288</a:t>
              </a:r>
            </a:p>
            <a:p>
              <a:pPr lvl="0" rtl="0">
                <a:lnSpc>
                  <a:spcPct val="115000"/>
                </a:lnSpc>
                <a:spcBef>
                  <a:spcPts val="0"/>
                </a:spcBef>
                <a:buSzPct val="61111"/>
                <a:buNone/>
              </a:pPr>
              <a:r>
                <a:t/>
              </a:r>
              <a:endParaRPr sz="1800">
                <a:solidFill>
                  <a:srgbClr val="37474F"/>
                </a:solidFill>
                <a:latin typeface="Roboto"/>
                <a:ea typeface="Roboto"/>
                <a:cs typeface="Roboto"/>
                <a:sym typeface="Roboto"/>
              </a:endParaRPr>
            </a:p>
          </p:txBody>
        </p:sp>
      </p:grpSp>
      <p:sp>
        <p:nvSpPr>
          <p:cNvPr id="306" name="Shape 306"/>
          <p:cNvSpPr txBox="1"/>
          <p:nvPr/>
        </p:nvSpPr>
        <p:spPr>
          <a:xfrm>
            <a:off x="2274322" y="3225117"/>
            <a:ext cx="1487100" cy="590400"/>
          </a:xfrm>
          <a:prstGeom prst="rect">
            <a:avLst/>
          </a:prstGeom>
          <a:noFill/>
          <a:ln>
            <a:noFill/>
          </a:ln>
        </p:spPr>
        <p:txBody>
          <a:bodyPr anchorCtr="0" anchor="t" bIns="91425" lIns="91425" rIns="91425" wrap="square" tIns="91425">
            <a:noAutofit/>
          </a:bodyPr>
          <a:lstStyle/>
          <a:p>
            <a:pPr lvl="0" rtl="0" algn="ctr">
              <a:spcBef>
                <a:spcPts val="0"/>
              </a:spcBef>
              <a:buNone/>
            </a:pPr>
            <a:r>
              <a:rPr lang="en" sz="3400">
                <a:solidFill>
                  <a:srgbClr val="FF0000"/>
                </a:solidFill>
                <a:latin typeface="Comfortaa"/>
                <a:ea typeface="Comfortaa"/>
                <a:cs typeface="Comfortaa"/>
                <a:sym typeface="Comfortaa"/>
              </a:rPr>
              <a:t>33948</a:t>
            </a:r>
          </a:p>
        </p:txBody>
      </p:sp>
      <p:cxnSp>
        <p:nvCxnSpPr>
          <p:cNvPr id="307" name="Shape 307"/>
          <p:cNvCxnSpPr/>
          <p:nvPr/>
        </p:nvCxnSpPr>
        <p:spPr>
          <a:xfrm flipH="1" rot="10800000">
            <a:off x="2918682" y="1884336"/>
            <a:ext cx="2553600" cy="1018200"/>
          </a:xfrm>
          <a:prstGeom prst="bentConnector3">
            <a:avLst>
              <a:gd fmla="val 633" name="adj1"/>
            </a:avLst>
          </a:prstGeom>
          <a:noFill/>
          <a:ln cap="flat" cmpd="sng" w="9525">
            <a:solidFill>
              <a:schemeClr val="dk2"/>
            </a:solidFill>
            <a:prstDash val="solid"/>
            <a:round/>
            <a:headEnd len="lg" w="lg" type="none"/>
            <a:tailEnd len="lg" w="lg" type="none"/>
          </a:ln>
        </p:spPr>
      </p:cxnSp>
      <p:sp>
        <p:nvSpPr>
          <p:cNvPr id="308" name="Shape 308"/>
          <p:cNvSpPr txBox="1"/>
          <p:nvPr/>
        </p:nvSpPr>
        <p:spPr>
          <a:xfrm>
            <a:off x="5407641" y="1730950"/>
            <a:ext cx="1487100" cy="3810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mfortaa"/>
                <a:ea typeface="Comfortaa"/>
                <a:cs typeface="Comfortaa"/>
                <a:sym typeface="Comfortaa"/>
              </a:rPr>
              <a:t>Common</a:t>
            </a:r>
          </a:p>
        </p:txBody>
      </p:sp>
      <p:sp>
        <p:nvSpPr>
          <p:cNvPr id="309" name="Shape 309"/>
          <p:cNvSpPr txBox="1"/>
          <p:nvPr/>
        </p:nvSpPr>
        <p:spPr>
          <a:xfrm>
            <a:off x="272550" y="1292888"/>
            <a:ext cx="7074900" cy="395100"/>
          </a:xfrm>
          <a:prstGeom prst="rect">
            <a:avLst/>
          </a:prstGeom>
          <a:noFill/>
          <a:ln>
            <a:noFill/>
          </a:ln>
        </p:spPr>
        <p:txBody>
          <a:bodyPr anchorCtr="0" anchor="t" bIns="91425" lIns="91425" rIns="91425" wrap="square" tIns="91425">
            <a:noAutofit/>
          </a:bodyPr>
          <a:lstStyle/>
          <a:p>
            <a:pPr lvl="0" rtl="0" algn="ctr">
              <a:spcBef>
                <a:spcPts val="0"/>
              </a:spcBef>
              <a:buNone/>
            </a:pPr>
            <a:r>
              <a:rPr lang="en" u="sng">
                <a:solidFill>
                  <a:schemeClr val="hlink"/>
                </a:solidFill>
                <a:hlinkClick r:id="rId3"/>
              </a:rPr>
              <a:t>https://github.com/azkevin/EECS4314/blob/master/A3/a3data/srcML_Include_Common</a:t>
            </a:r>
          </a:p>
        </p:txBody>
      </p:sp>
      <p:sp>
        <p:nvSpPr>
          <p:cNvPr id="310" name="Shape 310"/>
          <p:cNvSpPr txBox="1"/>
          <p:nvPr/>
        </p:nvSpPr>
        <p:spPr>
          <a:xfrm>
            <a:off x="5820100" y="2233450"/>
            <a:ext cx="3166200" cy="2745900"/>
          </a:xfrm>
          <a:prstGeom prst="rect">
            <a:avLst/>
          </a:prstGeom>
          <a:noFill/>
          <a:ln>
            <a:noFill/>
          </a:ln>
        </p:spPr>
        <p:txBody>
          <a:bodyPr anchorCtr="0" anchor="t" bIns="91425" lIns="91425" rIns="91425" wrap="square" tIns="91425">
            <a:noAutofit/>
          </a:bodyPr>
          <a:lstStyle/>
          <a:p>
            <a:pPr lvl="0" algn="ctr">
              <a:spcBef>
                <a:spcPts val="0"/>
              </a:spcBef>
              <a:buNone/>
            </a:pPr>
            <a:r>
              <a:rPr b="1" lang="en" sz="2400" u="sng"/>
              <a:t>Our Program:</a:t>
            </a:r>
          </a:p>
          <a:p>
            <a:pPr lvl="0" algn="ctr">
              <a:spcBef>
                <a:spcPts val="0"/>
              </a:spcBef>
              <a:buNone/>
            </a:pPr>
            <a:r>
              <a:rPr b="1" lang="en" sz="2400"/>
              <a:t>34236</a:t>
            </a:r>
            <a:r>
              <a:rPr lang="en" sz="2400"/>
              <a:t> total dependencies</a:t>
            </a:r>
          </a:p>
          <a:p>
            <a:pPr lvl="0" algn="ctr">
              <a:spcBef>
                <a:spcPts val="0"/>
              </a:spcBef>
              <a:buNone/>
            </a:pPr>
            <a:r>
              <a:t/>
            </a:r>
            <a:endParaRPr sz="2400"/>
          </a:p>
          <a:p>
            <a:pPr lvl="0" algn="ctr">
              <a:spcBef>
                <a:spcPts val="0"/>
              </a:spcBef>
              <a:buNone/>
            </a:pPr>
            <a:r>
              <a:rPr b="1" lang="en" sz="2400" u="sng"/>
              <a:t>srcML:</a:t>
            </a:r>
          </a:p>
          <a:p>
            <a:pPr lvl="0" algn="ctr">
              <a:spcBef>
                <a:spcPts val="0"/>
              </a:spcBef>
              <a:buNone/>
            </a:pPr>
            <a:r>
              <a:rPr b="1" lang="en" sz="2400"/>
              <a:t>41204 </a:t>
            </a:r>
            <a:r>
              <a:rPr lang="en" sz="2400"/>
              <a:t>total dependencies</a:t>
            </a:r>
          </a:p>
          <a:p>
            <a:pPr lvl="0" algn="ctr">
              <a:spcBef>
                <a:spcPts val="0"/>
              </a:spcBef>
              <a:buNone/>
            </a:pPr>
            <a:r>
              <a:t/>
            </a:r>
            <a:endParaRPr/>
          </a:p>
          <a:p>
            <a:pPr lvl="0" algn="ctr">
              <a:spcBef>
                <a:spcPts val="0"/>
              </a:spcBef>
              <a:buNone/>
            </a:pPr>
            <a:r>
              <a:t/>
            </a:r>
            <a:endParaRPr b="1"/>
          </a:p>
        </p:txBody>
      </p:sp>
      <p:sp>
        <p:nvSpPr>
          <p:cNvPr id="311" name="Shape 31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12" name="Shape 312"/>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313" name="Shape 313"/>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194250" y="631900"/>
            <a:ext cx="7688700" cy="535200"/>
          </a:xfrm>
          <a:prstGeom prst="rect">
            <a:avLst/>
          </a:prstGeom>
        </p:spPr>
        <p:txBody>
          <a:bodyPr anchorCtr="0" anchor="t" bIns="91425" lIns="91425" rIns="91425" wrap="square" tIns="91425">
            <a:noAutofit/>
          </a:bodyPr>
          <a:lstStyle/>
          <a:p>
            <a:pPr lvl="0" rtl="0">
              <a:spcBef>
                <a:spcPts val="0"/>
              </a:spcBef>
              <a:buNone/>
            </a:pPr>
            <a:r>
              <a:rPr lang="en"/>
              <a:t>Qualitative </a:t>
            </a:r>
            <a:r>
              <a:rPr lang="en"/>
              <a:t>Analysis: </a:t>
            </a:r>
            <a:r>
              <a:rPr lang="en"/>
              <a:t>Our Program vs. srcML</a:t>
            </a:r>
          </a:p>
        </p:txBody>
      </p:sp>
      <p:sp>
        <p:nvSpPr>
          <p:cNvPr id="319" name="Shape 319"/>
          <p:cNvSpPr txBox="1"/>
          <p:nvPr>
            <p:ph idx="1" type="body"/>
          </p:nvPr>
        </p:nvSpPr>
        <p:spPr>
          <a:xfrm>
            <a:off x="471300" y="1317400"/>
            <a:ext cx="8186700" cy="3826200"/>
          </a:xfrm>
          <a:prstGeom prst="rect">
            <a:avLst/>
          </a:prstGeom>
        </p:spPr>
        <p:txBody>
          <a:bodyPr anchorCtr="0" anchor="t" bIns="91425" lIns="91425" rIns="91425" wrap="square" tIns="91425">
            <a:noAutofit/>
          </a:bodyPr>
          <a:lstStyle/>
          <a:p>
            <a:pPr indent="0" lvl="0" marL="457200" rtl="0">
              <a:spcBef>
                <a:spcPts val="0"/>
              </a:spcBef>
              <a:buNone/>
            </a:pPr>
            <a:r>
              <a:t/>
            </a:r>
            <a:endParaRPr sz="1800"/>
          </a:p>
          <a:p>
            <a:pPr indent="0" lvl="0" marL="457200" rtl="0">
              <a:spcBef>
                <a:spcPts val="0"/>
              </a:spcBef>
              <a:buNone/>
            </a:pPr>
            <a:r>
              <a:t/>
            </a:r>
            <a:endParaRPr sz="1800"/>
          </a:p>
        </p:txBody>
      </p:sp>
      <p:pic>
        <p:nvPicPr>
          <p:cNvPr id="320" name="Shape 320"/>
          <p:cNvPicPr preferRelativeResize="0"/>
          <p:nvPr/>
        </p:nvPicPr>
        <p:blipFill>
          <a:blip r:embed="rId3">
            <a:alphaModFix/>
          </a:blip>
          <a:stretch>
            <a:fillRect/>
          </a:stretch>
        </p:blipFill>
        <p:spPr>
          <a:xfrm>
            <a:off x="698975" y="1317400"/>
            <a:ext cx="6456974" cy="3753850"/>
          </a:xfrm>
          <a:prstGeom prst="rect">
            <a:avLst/>
          </a:prstGeom>
          <a:noFill/>
          <a:ln>
            <a:noFill/>
          </a:ln>
        </p:spPr>
      </p:pic>
      <p:sp>
        <p:nvSpPr>
          <p:cNvPr id="321" name="Shape 321"/>
          <p:cNvSpPr/>
          <p:nvPr/>
        </p:nvSpPr>
        <p:spPr>
          <a:xfrm>
            <a:off x="902175" y="4353425"/>
            <a:ext cx="5342100" cy="5352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2" name="Shape 3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23" name="Shape 323"/>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324" name="Shape 324"/>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22850" y="631900"/>
            <a:ext cx="7688700" cy="535200"/>
          </a:xfrm>
          <a:prstGeom prst="rect">
            <a:avLst/>
          </a:prstGeom>
        </p:spPr>
        <p:txBody>
          <a:bodyPr anchorCtr="0" anchor="t" bIns="91425" lIns="91425" rIns="91425" wrap="square" tIns="91425">
            <a:noAutofit/>
          </a:bodyPr>
          <a:lstStyle/>
          <a:p>
            <a:pPr lvl="0" rtl="0">
              <a:spcBef>
                <a:spcPts val="0"/>
              </a:spcBef>
              <a:buNone/>
            </a:pPr>
            <a:r>
              <a:rPr lang="en"/>
              <a:t>Qualitative Analysis: Our Program vs. srcML</a:t>
            </a:r>
          </a:p>
        </p:txBody>
      </p:sp>
      <p:sp>
        <p:nvSpPr>
          <p:cNvPr id="330" name="Shape 330"/>
          <p:cNvSpPr txBox="1"/>
          <p:nvPr>
            <p:ph idx="1" type="body"/>
          </p:nvPr>
        </p:nvSpPr>
        <p:spPr>
          <a:xfrm>
            <a:off x="478650" y="1550275"/>
            <a:ext cx="8186700" cy="3192600"/>
          </a:xfrm>
          <a:prstGeom prst="rect">
            <a:avLst/>
          </a:prstGeom>
        </p:spPr>
        <p:txBody>
          <a:bodyPr anchorCtr="0" anchor="t" bIns="91425" lIns="91425" rIns="91425" wrap="square" tIns="91425">
            <a:noAutofit/>
          </a:bodyPr>
          <a:lstStyle/>
          <a:p>
            <a:pPr lvl="0">
              <a:spcBef>
                <a:spcPts val="0"/>
              </a:spcBef>
              <a:buNone/>
            </a:pPr>
            <a:r>
              <a:rPr lang="en" sz="2400" u="sng"/>
              <a:t>Using stratified sampling method:</a:t>
            </a:r>
          </a:p>
          <a:p>
            <a:pPr lvl="0" rtl="0">
              <a:spcBef>
                <a:spcPts val="0"/>
              </a:spcBef>
              <a:buNone/>
            </a:pPr>
            <a:r>
              <a:t/>
            </a:r>
            <a:endParaRPr sz="2400" u="sng"/>
          </a:p>
          <a:p>
            <a:pPr lvl="0" rtl="0">
              <a:spcBef>
                <a:spcPts val="0"/>
              </a:spcBef>
              <a:buNone/>
            </a:pPr>
            <a:r>
              <a:rPr lang="en" sz="2400"/>
              <a:t>Overlap: (33948/41492) * 380 = ~311 cases.</a:t>
            </a:r>
          </a:p>
          <a:p>
            <a:pPr lvl="0" rtl="0">
              <a:spcBef>
                <a:spcPts val="0"/>
              </a:spcBef>
              <a:buNone/>
            </a:pPr>
            <a:r>
              <a:rPr lang="en" sz="2400"/>
              <a:t>Our Program: (288/</a:t>
            </a:r>
            <a:r>
              <a:rPr lang="en" sz="2400"/>
              <a:t>41492</a:t>
            </a:r>
            <a:r>
              <a:rPr lang="en" sz="2400"/>
              <a:t>) * </a:t>
            </a:r>
            <a:r>
              <a:rPr lang="en" sz="2400"/>
              <a:t>380 =</a:t>
            </a:r>
            <a:r>
              <a:rPr lang="en" sz="2400"/>
              <a:t> ~3 cases.</a:t>
            </a:r>
          </a:p>
          <a:p>
            <a:pPr lvl="0" rtl="0">
              <a:spcBef>
                <a:spcPts val="0"/>
              </a:spcBef>
              <a:buNone/>
            </a:pPr>
            <a:r>
              <a:rPr lang="en" sz="2400"/>
              <a:t>srcML: (7256/</a:t>
            </a:r>
            <a:r>
              <a:rPr lang="en" sz="2400"/>
              <a:t>41492)</a:t>
            </a:r>
            <a:r>
              <a:rPr lang="en" sz="2400"/>
              <a:t>* </a:t>
            </a:r>
            <a:r>
              <a:rPr lang="en" sz="2400"/>
              <a:t>380 =</a:t>
            </a:r>
            <a:r>
              <a:rPr lang="en" sz="2400"/>
              <a:t> ~66  cases.</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indent="0" lvl="0" marL="457200" rtl="0">
              <a:spcBef>
                <a:spcPts val="0"/>
              </a:spcBef>
              <a:buNone/>
            </a:pPr>
            <a:r>
              <a:t/>
            </a:r>
            <a:endParaRPr sz="2400"/>
          </a:p>
        </p:txBody>
      </p:sp>
      <p:sp>
        <p:nvSpPr>
          <p:cNvPr id="331" name="Shape 33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32" name="Shape 332"/>
          <p:cNvSpPr txBox="1"/>
          <p:nvPr/>
        </p:nvSpPr>
        <p:spPr>
          <a:xfrm>
            <a:off x="7014550" y="2785250"/>
            <a:ext cx="1371000" cy="512400"/>
          </a:xfrm>
          <a:prstGeom prst="rect">
            <a:avLst/>
          </a:prstGeom>
          <a:noFill/>
          <a:ln>
            <a:noFill/>
          </a:ln>
        </p:spPr>
        <p:txBody>
          <a:bodyPr anchorCtr="0" anchor="t" bIns="91425" lIns="91425" rIns="91425" wrap="square" tIns="91425">
            <a:noAutofit/>
          </a:bodyPr>
          <a:lstStyle/>
          <a:p>
            <a:pPr lvl="0">
              <a:spcBef>
                <a:spcPts val="0"/>
              </a:spcBef>
              <a:buNone/>
            </a:pPr>
            <a:r>
              <a:rPr lang="en" sz="2400">
                <a:latin typeface="Lato"/>
                <a:ea typeface="Lato"/>
                <a:cs typeface="Lato"/>
                <a:sym typeface="Lato"/>
              </a:rPr>
              <a:t>~81.8%</a:t>
            </a:r>
          </a:p>
        </p:txBody>
      </p:sp>
      <p:sp>
        <p:nvSpPr>
          <p:cNvPr id="333" name="Shape 333"/>
          <p:cNvSpPr txBox="1"/>
          <p:nvPr/>
        </p:nvSpPr>
        <p:spPr>
          <a:xfrm>
            <a:off x="7014550" y="3413250"/>
            <a:ext cx="1371000" cy="512400"/>
          </a:xfrm>
          <a:prstGeom prst="rect">
            <a:avLst/>
          </a:prstGeom>
          <a:noFill/>
          <a:ln>
            <a:noFill/>
          </a:ln>
        </p:spPr>
        <p:txBody>
          <a:bodyPr anchorCtr="0" anchor="t" bIns="91425" lIns="91425" rIns="91425" wrap="square" tIns="91425">
            <a:noAutofit/>
          </a:bodyPr>
          <a:lstStyle/>
          <a:p>
            <a:pPr lvl="0" rtl="0">
              <a:spcBef>
                <a:spcPts val="0"/>
              </a:spcBef>
              <a:buNone/>
            </a:pPr>
            <a:r>
              <a:rPr lang="en" sz="2400">
                <a:latin typeface="Lato"/>
                <a:ea typeface="Lato"/>
                <a:cs typeface="Lato"/>
                <a:sym typeface="Lato"/>
              </a:rPr>
              <a:t>~0.79%</a:t>
            </a:r>
          </a:p>
        </p:txBody>
      </p:sp>
      <p:sp>
        <p:nvSpPr>
          <p:cNvPr id="334" name="Shape 334"/>
          <p:cNvSpPr txBox="1"/>
          <p:nvPr/>
        </p:nvSpPr>
        <p:spPr>
          <a:xfrm>
            <a:off x="7014550" y="3983450"/>
            <a:ext cx="1371000" cy="512400"/>
          </a:xfrm>
          <a:prstGeom prst="rect">
            <a:avLst/>
          </a:prstGeom>
          <a:noFill/>
          <a:ln>
            <a:noFill/>
          </a:ln>
        </p:spPr>
        <p:txBody>
          <a:bodyPr anchorCtr="0" anchor="t" bIns="91425" lIns="91425" rIns="91425" wrap="square" tIns="91425">
            <a:noAutofit/>
          </a:bodyPr>
          <a:lstStyle/>
          <a:p>
            <a:pPr lvl="0" rtl="0">
              <a:spcBef>
                <a:spcPts val="0"/>
              </a:spcBef>
              <a:buNone/>
            </a:pPr>
            <a:r>
              <a:rPr lang="en" sz="2400">
                <a:latin typeface="Lato"/>
                <a:ea typeface="Lato"/>
                <a:cs typeface="Lato"/>
                <a:sym typeface="Lato"/>
              </a:rPr>
              <a:t>~17.4%</a:t>
            </a:r>
          </a:p>
        </p:txBody>
      </p:sp>
      <p:sp>
        <p:nvSpPr>
          <p:cNvPr id="335" name="Shape 335"/>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336" name="Shape 336"/>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118050" y="553950"/>
            <a:ext cx="7688700" cy="535200"/>
          </a:xfrm>
          <a:prstGeom prst="rect">
            <a:avLst/>
          </a:prstGeom>
        </p:spPr>
        <p:txBody>
          <a:bodyPr anchorCtr="0" anchor="t" bIns="91425" lIns="91425" rIns="91425" wrap="square" tIns="91425">
            <a:noAutofit/>
          </a:bodyPr>
          <a:lstStyle/>
          <a:p>
            <a:pPr lvl="0" rtl="0">
              <a:spcBef>
                <a:spcPts val="0"/>
              </a:spcBef>
              <a:buNone/>
            </a:pPr>
            <a:r>
              <a:rPr lang="en"/>
              <a:t>Noticeable Differences: </a:t>
            </a:r>
            <a:r>
              <a:rPr lang="en"/>
              <a:t>Our Program vs. srcML</a:t>
            </a:r>
          </a:p>
        </p:txBody>
      </p:sp>
      <p:sp>
        <p:nvSpPr>
          <p:cNvPr id="342" name="Shape 342"/>
          <p:cNvSpPr txBox="1"/>
          <p:nvPr>
            <p:ph idx="1" type="body"/>
          </p:nvPr>
        </p:nvSpPr>
        <p:spPr>
          <a:xfrm>
            <a:off x="727650" y="3097350"/>
            <a:ext cx="7688700" cy="3008700"/>
          </a:xfrm>
          <a:prstGeom prst="rect">
            <a:avLst/>
          </a:prstGeom>
        </p:spPr>
        <p:txBody>
          <a:bodyPr anchorCtr="0" anchor="t" bIns="91425" lIns="91425" rIns="91425" wrap="square" tIns="91425">
            <a:noAutofit/>
          </a:bodyPr>
          <a:lstStyle/>
          <a:p>
            <a:pPr indent="-311150" lvl="0" marL="457200" rtl="0">
              <a:spcBef>
                <a:spcPts val="0"/>
              </a:spcBef>
              <a:buSzPct val="100000"/>
              <a:buChar char="-"/>
            </a:pPr>
            <a:r>
              <a:rPr lang="en"/>
              <a:t>Rationale as to why Kevin’s program is different from srcML</a:t>
            </a:r>
          </a:p>
          <a:p>
            <a:pPr lvl="0" rtl="0">
              <a:spcBef>
                <a:spcPts val="0"/>
              </a:spcBef>
              <a:buNone/>
            </a:pPr>
            <a:r>
              <a:t/>
            </a:r>
            <a:endParaRPr/>
          </a:p>
        </p:txBody>
      </p:sp>
      <p:sp>
        <p:nvSpPr>
          <p:cNvPr id="343" name="Shape 34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44" name="Shape 344"/>
          <p:cNvPicPr preferRelativeResize="0"/>
          <p:nvPr/>
        </p:nvPicPr>
        <p:blipFill>
          <a:blip r:embed="rId3">
            <a:alphaModFix/>
          </a:blip>
          <a:stretch>
            <a:fillRect/>
          </a:stretch>
        </p:blipFill>
        <p:spPr>
          <a:xfrm>
            <a:off x="0" y="1716400"/>
            <a:ext cx="9144000" cy="550259"/>
          </a:xfrm>
          <a:prstGeom prst="rect">
            <a:avLst/>
          </a:prstGeom>
          <a:noFill/>
          <a:ln>
            <a:noFill/>
          </a:ln>
        </p:spPr>
      </p:pic>
      <p:pic>
        <p:nvPicPr>
          <p:cNvPr id="345" name="Shape 345"/>
          <p:cNvPicPr preferRelativeResize="0"/>
          <p:nvPr/>
        </p:nvPicPr>
        <p:blipFill rotWithShape="1">
          <a:blip r:embed="rId4">
            <a:alphaModFix/>
          </a:blip>
          <a:srcRect b="0" l="0" r="0" t="21544"/>
          <a:stretch/>
        </p:blipFill>
        <p:spPr>
          <a:xfrm>
            <a:off x="0" y="2367847"/>
            <a:ext cx="9144000" cy="2763000"/>
          </a:xfrm>
          <a:prstGeom prst="rect">
            <a:avLst/>
          </a:prstGeom>
          <a:noFill/>
          <a:ln>
            <a:noFill/>
          </a:ln>
        </p:spPr>
      </p:pic>
      <p:sp>
        <p:nvSpPr>
          <p:cNvPr id="346" name="Shape 346"/>
          <p:cNvSpPr/>
          <p:nvPr/>
        </p:nvSpPr>
        <p:spPr>
          <a:xfrm>
            <a:off x="186650" y="1977975"/>
            <a:ext cx="4158300" cy="2886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7" name="Shape 347"/>
          <p:cNvSpPr/>
          <p:nvPr/>
        </p:nvSpPr>
        <p:spPr>
          <a:xfrm>
            <a:off x="6605675" y="2367850"/>
            <a:ext cx="548700" cy="2763000"/>
          </a:xfrm>
          <a:prstGeom prst="rect">
            <a:avLst/>
          </a:prstGeom>
          <a:noFill/>
          <a:ln cap="flat" cmpd="sng" w="28575">
            <a:solidFill>
              <a:srgbClr val="00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8" name="Shape 348"/>
          <p:cNvSpPr/>
          <p:nvPr/>
        </p:nvSpPr>
        <p:spPr>
          <a:xfrm>
            <a:off x="7867650" y="2367850"/>
            <a:ext cx="1060800" cy="2763000"/>
          </a:xfrm>
          <a:prstGeom prst="rect">
            <a:avLst/>
          </a:prstGeom>
          <a:noFill/>
          <a:ln cap="flat" cmpd="sng" w="28575">
            <a:solidFill>
              <a:srgbClr val="00FF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9" name="Shape 349"/>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350" name="Shape 350"/>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729450" y="409425"/>
            <a:ext cx="8156100" cy="535200"/>
          </a:xfrm>
          <a:prstGeom prst="rect">
            <a:avLst/>
          </a:prstGeom>
        </p:spPr>
        <p:txBody>
          <a:bodyPr anchorCtr="0" anchor="t" bIns="91425" lIns="91425" rIns="91425" wrap="square" tIns="91425">
            <a:noAutofit/>
          </a:bodyPr>
          <a:lstStyle/>
          <a:p>
            <a:pPr lvl="0">
              <a:spcBef>
                <a:spcPts val="0"/>
              </a:spcBef>
              <a:buNone/>
            </a:pPr>
            <a:r>
              <a:rPr lang="en"/>
              <a:t>Quantitative Analysis: Understand vs. </a:t>
            </a:r>
          </a:p>
          <a:p>
            <a:pPr indent="457200" lvl="0" marL="1371600" rtl="0">
              <a:spcBef>
                <a:spcPts val="0"/>
              </a:spcBef>
              <a:buNone/>
            </a:pPr>
            <a:r>
              <a:rPr lang="en"/>
              <a:t>Our Program </a:t>
            </a:r>
          </a:p>
        </p:txBody>
      </p:sp>
      <p:grpSp>
        <p:nvGrpSpPr>
          <p:cNvPr id="356" name="Shape 356"/>
          <p:cNvGrpSpPr/>
          <p:nvPr/>
        </p:nvGrpSpPr>
        <p:grpSpPr>
          <a:xfrm>
            <a:off x="2588276" y="1764323"/>
            <a:ext cx="2774882" cy="2689969"/>
            <a:chOff x="4303290" y="1676962"/>
            <a:chExt cx="1854000" cy="1854000"/>
          </a:xfrm>
        </p:grpSpPr>
        <p:sp>
          <p:nvSpPr>
            <p:cNvPr id="357" name="Shape 357"/>
            <p:cNvSpPr/>
            <p:nvPr/>
          </p:nvSpPr>
          <p:spPr>
            <a:xfrm>
              <a:off x="4303290" y="1676962"/>
              <a:ext cx="1854000" cy="1854000"/>
            </a:xfrm>
            <a:prstGeom prst="ellipse">
              <a:avLst/>
            </a:prstGeom>
            <a:solidFill>
              <a:srgbClr val="37474F">
                <a:alpha val="90760"/>
              </a:srgbClr>
            </a:solidFill>
            <a:ln cap="flat" cmpd="sng" w="9525">
              <a:solidFill>
                <a:srgbClr val="37474F"/>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8" name="Shape 358"/>
            <p:cNvSpPr txBox="1"/>
            <p:nvPr/>
          </p:nvSpPr>
          <p:spPr>
            <a:xfrm>
              <a:off x="4840789" y="2327301"/>
              <a:ext cx="1237800" cy="714000"/>
            </a:xfrm>
            <a:prstGeom prst="rect">
              <a:avLst/>
            </a:prstGeom>
            <a:noFill/>
            <a:ln>
              <a:noFill/>
            </a:ln>
          </p:spPr>
          <p:txBody>
            <a:bodyPr anchorCtr="0" anchor="ctr" bIns="91425" lIns="91425" rIns="91425" wrap="square" tIns="91425">
              <a:noAutofit/>
            </a:bodyPr>
            <a:lstStyle/>
            <a:p>
              <a:pPr lvl="0" rtl="0" algn="r">
                <a:lnSpc>
                  <a:spcPct val="115000"/>
                </a:lnSpc>
                <a:spcBef>
                  <a:spcPts val="0"/>
                </a:spcBef>
                <a:buSzPct val="61111"/>
                <a:buNone/>
              </a:pPr>
              <a:r>
                <a:rPr b="1" lang="en" sz="1800">
                  <a:solidFill>
                    <a:srgbClr val="FFFFFF"/>
                  </a:solidFill>
                  <a:latin typeface="Comfortaa"/>
                  <a:ea typeface="Comfortaa"/>
                  <a:cs typeface="Comfortaa"/>
                  <a:sym typeface="Comfortaa"/>
                </a:rPr>
                <a:t>Our Program</a:t>
              </a:r>
            </a:p>
            <a:p>
              <a:pPr lvl="0" rtl="0">
                <a:lnSpc>
                  <a:spcPct val="115000"/>
                </a:lnSpc>
                <a:spcBef>
                  <a:spcPts val="0"/>
                </a:spcBef>
                <a:buSzPct val="61111"/>
                <a:buNone/>
              </a:pPr>
              <a:r>
                <a:t/>
              </a:r>
              <a:endParaRPr b="1" sz="1800">
                <a:solidFill>
                  <a:srgbClr val="FFFFFF"/>
                </a:solidFill>
                <a:latin typeface="Comfortaa"/>
                <a:ea typeface="Comfortaa"/>
                <a:cs typeface="Comfortaa"/>
                <a:sym typeface="Comfortaa"/>
              </a:endParaRPr>
            </a:p>
            <a:p>
              <a:pPr lvl="0" rtl="0" algn="r">
                <a:lnSpc>
                  <a:spcPct val="115000"/>
                </a:lnSpc>
                <a:spcBef>
                  <a:spcPts val="0"/>
                </a:spcBef>
                <a:buSzPct val="61111"/>
                <a:buNone/>
              </a:pPr>
              <a:r>
                <a:rPr b="1" lang="en" sz="1800">
                  <a:solidFill>
                    <a:srgbClr val="F4F4F4"/>
                  </a:solidFill>
                  <a:latin typeface="Comfortaa"/>
                  <a:ea typeface="Comfortaa"/>
                  <a:cs typeface="Comfortaa"/>
                  <a:sym typeface="Comfortaa"/>
                </a:rPr>
                <a:t>8,762</a:t>
              </a:r>
            </a:p>
            <a:p>
              <a:pPr lvl="0" rtl="0">
                <a:lnSpc>
                  <a:spcPct val="115000"/>
                </a:lnSpc>
                <a:spcBef>
                  <a:spcPts val="0"/>
                </a:spcBef>
                <a:buSzPct val="61111"/>
                <a:buNone/>
              </a:pPr>
              <a:r>
                <a:t/>
              </a:r>
              <a:endParaRPr sz="1800">
                <a:solidFill>
                  <a:srgbClr val="FFFFFF"/>
                </a:solidFill>
                <a:latin typeface="Roboto"/>
                <a:ea typeface="Roboto"/>
                <a:cs typeface="Roboto"/>
                <a:sym typeface="Roboto"/>
              </a:endParaRPr>
            </a:p>
          </p:txBody>
        </p:sp>
      </p:grpSp>
      <p:grpSp>
        <p:nvGrpSpPr>
          <p:cNvPr id="359" name="Shape 359"/>
          <p:cNvGrpSpPr/>
          <p:nvPr/>
        </p:nvGrpSpPr>
        <p:grpSpPr>
          <a:xfrm>
            <a:off x="617754" y="1764323"/>
            <a:ext cx="2774882" cy="2689969"/>
            <a:chOff x="2986712" y="1676962"/>
            <a:chExt cx="1854000" cy="1854000"/>
          </a:xfrm>
        </p:grpSpPr>
        <p:sp>
          <p:nvSpPr>
            <p:cNvPr id="360" name="Shape 360"/>
            <p:cNvSpPr/>
            <p:nvPr/>
          </p:nvSpPr>
          <p:spPr>
            <a:xfrm>
              <a:off x="2986712" y="1676962"/>
              <a:ext cx="1854000" cy="1854000"/>
            </a:xfrm>
            <a:prstGeom prst="ellipse">
              <a:avLst/>
            </a:prstGeom>
            <a:solidFill>
              <a:srgbClr val="EFEFEF">
                <a:alpha val="65760"/>
              </a:srgbClr>
            </a:solidFill>
            <a:ln cap="flat" cmpd="sng" w="9525">
              <a:solidFill>
                <a:srgbClr val="37474F"/>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1" name="Shape 361"/>
            <p:cNvSpPr txBox="1"/>
            <p:nvPr/>
          </p:nvSpPr>
          <p:spPr>
            <a:xfrm>
              <a:off x="3134183" y="2455618"/>
              <a:ext cx="1414200" cy="521400"/>
            </a:xfrm>
            <a:prstGeom prst="rect">
              <a:avLst/>
            </a:prstGeom>
            <a:noFill/>
            <a:ln>
              <a:noFill/>
            </a:ln>
          </p:spPr>
          <p:txBody>
            <a:bodyPr anchorCtr="0" anchor="ctr" bIns="91425" lIns="91425" rIns="91425" wrap="square" tIns="91425">
              <a:noAutofit/>
            </a:bodyPr>
            <a:lstStyle/>
            <a:p>
              <a:pPr lvl="0" rtl="0">
                <a:lnSpc>
                  <a:spcPct val="115000"/>
                </a:lnSpc>
                <a:spcBef>
                  <a:spcPts val="0"/>
                </a:spcBef>
                <a:buSzPct val="61111"/>
                <a:buNone/>
              </a:pPr>
              <a:r>
                <a:rPr b="1" lang="en" sz="1800">
                  <a:solidFill>
                    <a:srgbClr val="37474F"/>
                  </a:solidFill>
                  <a:latin typeface="Comfortaa"/>
                  <a:ea typeface="Comfortaa"/>
                  <a:cs typeface="Comfortaa"/>
                  <a:sym typeface="Comfortaa"/>
                </a:rPr>
                <a:t>Understand</a:t>
              </a:r>
            </a:p>
            <a:p>
              <a:pPr lvl="0" rtl="0">
                <a:lnSpc>
                  <a:spcPct val="115000"/>
                </a:lnSpc>
                <a:spcBef>
                  <a:spcPts val="0"/>
                </a:spcBef>
                <a:buSzPct val="61111"/>
                <a:buNone/>
              </a:pPr>
              <a:r>
                <a:t/>
              </a:r>
              <a:endParaRPr b="1" sz="1800">
                <a:latin typeface="Comfortaa"/>
                <a:ea typeface="Comfortaa"/>
                <a:cs typeface="Comfortaa"/>
                <a:sym typeface="Comfortaa"/>
              </a:endParaRPr>
            </a:p>
            <a:p>
              <a:pPr lvl="0" rtl="0">
                <a:lnSpc>
                  <a:spcPct val="115000"/>
                </a:lnSpc>
                <a:spcBef>
                  <a:spcPts val="0"/>
                </a:spcBef>
                <a:buSzPct val="61111"/>
                <a:buNone/>
              </a:pPr>
              <a:r>
                <a:rPr b="1" lang="en" sz="1800">
                  <a:latin typeface="Comfortaa"/>
                  <a:ea typeface="Comfortaa"/>
                  <a:cs typeface="Comfortaa"/>
                  <a:sym typeface="Comfortaa"/>
                </a:rPr>
                <a:t>41,498</a:t>
              </a:r>
            </a:p>
            <a:p>
              <a:pPr lvl="0" rtl="0">
                <a:lnSpc>
                  <a:spcPct val="115000"/>
                </a:lnSpc>
                <a:spcBef>
                  <a:spcPts val="0"/>
                </a:spcBef>
                <a:buSzPct val="61111"/>
                <a:buNone/>
              </a:pPr>
              <a:r>
                <a:t/>
              </a:r>
              <a:endParaRPr sz="1800">
                <a:solidFill>
                  <a:srgbClr val="37474F"/>
                </a:solidFill>
                <a:latin typeface="Roboto"/>
                <a:ea typeface="Roboto"/>
                <a:cs typeface="Roboto"/>
                <a:sym typeface="Roboto"/>
              </a:endParaRPr>
            </a:p>
          </p:txBody>
        </p:sp>
      </p:grpSp>
      <p:sp>
        <p:nvSpPr>
          <p:cNvPr id="362" name="Shape 362"/>
          <p:cNvSpPr txBox="1"/>
          <p:nvPr/>
        </p:nvSpPr>
        <p:spPr>
          <a:xfrm>
            <a:off x="2454675" y="2926750"/>
            <a:ext cx="1031400" cy="5352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lang="en" sz="1800">
                <a:solidFill>
                  <a:srgbClr val="FF0000"/>
                </a:solidFill>
                <a:latin typeface="Comfortaa"/>
                <a:ea typeface="Comfortaa"/>
                <a:cs typeface="Comfortaa"/>
                <a:sym typeface="Comfortaa"/>
              </a:rPr>
              <a:t>25,474</a:t>
            </a:r>
          </a:p>
          <a:p>
            <a:pPr lvl="0" rtl="0" algn="ctr">
              <a:spcBef>
                <a:spcPts val="0"/>
              </a:spcBef>
              <a:buNone/>
            </a:pPr>
            <a:r>
              <a:t/>
            </a:r>
            <a:endParaRPr sz="1800">
              <a:latin typeface="Comfortaa"/>
              <a:ea typeface="Comfortaa"/>
              <a:cs typeface="Comfortaa"/>
              <a:sym typeface="Comfortaa"/>
            </a:endParaRPr>
          </a:p>
        </p:txBody>
      </p:sp>
      <p:cxnSp>
        <p:nvCxnSpPr>
          <p:cNvPr id="363" name="Shape 363"/>
          <p:cNvCxnSpPr/>
          <p:nvPr/>
        </p:nvCxnSpPr>
        <p:spPr>
          <a:xfrm flipH="1" rot="10800000">
            <a:off x="2959225" y="1594825"/>
            <a:ext cx="2315400" cy="923100"/>
          </a:xfrm>
          <a:prstGeom prst="bentConnector3">
            <a:avLst>
              <a:gd fmla="val 633" name="adj1"/>
            </a:avLst>
          </a:prstGeom>
          <a:noFill/>
          <a:ln cap="flat" cmpd="sng" w="9525">
            <a:solidFill>
              <a:schemeClr val="dk2"/>
            </a:solidFill>
            <a:prstDash val="solid"/>
            <a:round/>
            <a:headEnd len="lg" w="lg" type="none"/>
            <a:tailEnd len="lg" w="lg" type="none"/>
          </a:ln>
        </p:spPr>
      </p:cxnSp>
      <p:sp>
        <p:nvSpPr>
          <p:cNvPr id="364" name="Shape 364"/>
          <p:cNvSpPr txBox="1"/>
          <p:nvPr/>
        </p:nvSpPr>
        <p:spPr>
          <a:xfrm>
            <a:off x="5215900" y="1455675"/>
            <a:ext cx="1348200" cy="3453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mfortaa"/>
                <a:ea typeface="Comfortaa"/>
                <a:cs typeface="Comfortaa"/>
                <a:sym typeface="Comfortaa"/>
              </a:rPr>
              <a:t>Common</a:t>
            </a:r>
          </a:p>
        </p:txBody>
      </p:sp>
      <p:sp>
        <p:nvSpPr>
          <p:cNvPr id="365" name="Shape 36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66" name="Shape 366"/>
          <p:cNvSpPr txBox="1"/>
          <p:nvPr/>
        </p:nvSpPr>
        <p:spPr>
          <a:xfrm>
            <a:off x="5977800" y="1975825"/>
            <a:ext cx="3166200" cy="2745900"/>
          </a:xfrm>
          <a:prstGeom prst="rect">
            <a:avLst/>
          </a:prstGeom>
          <a:noFill/>
          <a:ln>
            <a:noFill/>
          </a:ln>
        </p:spPr>
        <p:txBody>
          <a:bodyPr anchorCtr="0" anchor="t" bIns="91425" lIns="91425" rIns="91425" wrap="square" tIns="91425">
            <a:noAutofit/>
          </a:bodyPr>
          <a:lstStyle/>
          <a:p>
            <a:pPr lvl="0" rtl="0" algn="ctr">
              <a:spcBef>
                <a:spcPts val="0"/>
              </a:spcBef>
              <a:buNone/>
            </a:pPr>
            <a:r>
              <a:rPr b="1" lang="en" sz="2400" u="sng"/>
              <a:t>Understand</a:t>
            </a:r>
            <a:r>
              <a:rPr b="1" lang="en" sz="2400" u="sng"/>
              <a:t>:</a:t>
            </a:r>
          </a:p>
          <a:p>
            <a:pPr lvl="0" rtl="0" algn="ctr">
              <a:spcBef>
                <a:spcPts val="0"/>
              </a:spcBef>
              <a:buNone/>
            </a:pPr>
            <a:r>
              <a:rPr b="1" lang="en" sz="2400"/>
              <a:t>66972</a:t>
            </a:r>
            <a:r>
              <a:rPr lang="en" sz="2400"/>
              <a:t> total dependencies</a:t>
            </a:r>
          </a:p>
          <a:p>
            <a:pPr lvl="0" rtl="0" algn="ctr">
              <a:spcBef>
                <a:spcPts val="0"/>
              </a:spcBef>
              <a:buNone/>
            </a:pPr>
            <a:r>
              <a:t/>
            </a:r>
            <a:endParaRPr sz="2400"/>
          </a:p>
          <a:p>
            <a:pPr lvl="0" rtl="0" algn="ctr">
              <a:spcBef>
                <a:spcPts val="0"/>
              </a:spcBef>
              <a:buNone/>
            </a:pPr>
            <a:r>
              <a:rPr b="1" lang="en" sz="2400" u="sng"/>
              <a:t>Our Program:</a:t>
            </a:r>
          </a:p>
          <a:p>
            <a:pPr lvl="0" rtl="0" algn="ctr">
              <a:spcBef>
                <a:spcPts val="0"/>
              </a:spcBef>
              <a:buNone/>
            </a:pPr>
            <a:r>
              <a:rPr b="1" lang="en" sz="2400"/>
              <a:t>34236 </a:t>
            </a:r>
            <a:r>
              <a:rPr lang="en" sz="2400"/>
              <a:t>total dependencies</a:t>
            </a:r>
          </a:p>
          <a:p>
            <a:pPr lvl="0" rtl="0" algn="ctr">
              <a:spcBef>
                <a:spcPts val="0"/>
              </a:spcBef>
              <a:buNone/>
            </a:pPr>
            <a:r>
              <a:t/>
            </a:r>
            <a:endParaRPr/>
          </a:p>
          <a:p>
            <a:pPr lvl="0" rtl="0" algn="ctr">
              <a:spcBef>
                <a:spcPts val="0"/>
              </a:spcBef>
              <a:buNone/>
            </a:pPr>
            <a:r>
              <a:t/>
            </a:r>
            <a:endParaRPr b="1"/>
          </a:p>
        </p:txBody>
      </p:sp>
      <p:sp>
        <p:nvSpPr>
          <p:cNvPr id="367" name="Shape 367"/>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368" name="Shape 368"/>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idx="1" type="body"/>
          </p:nvPr>
        </p:nvSpPr>
        <p:spPr>
          <a:xfrm>
            <a:off x="729450" y="1303400"/>
            <a:ext cx="7688700" cy="3036600"/>
          </a:xfrm>
          <a:prstGeom prst="rect">
            <a:avLst/>
          </a:prstGeom>
        </p:spPr>
        <p:txBody>
          <a:bodyPr anchorCtr="0" anchor="t" bIns="91425" lIns="91425" rIns="91425" wrap="square" tIns="91425">
            <a:noAutofit/>
          </a:bodyPr>
          <a:lstStyle/>
          <a:p>
            <a:pPr lvl="0">
              <a:spcBef>
                <a:spcPts val="0"/>
              </a:spcBef>
              <a:buNone/>
            </a:pPr>
            <a:r>
              <a:rPr lang="en" sz="1800"/>
              <a:t>Used sampling calculator with the following data:</a:t>
            </a:r>
          </a:p>
          <a:p>
            <a:pPr indent="-342900" lvl="0" marL="457200" rtl="0">
              <a:spcBef>
                <a:spcPts val="0"/>
              </a:spcBef>
              <a:buSzPct val="100000"/>
              <a:buAutoNum type="arabicParenR"/>
            </a:pPr>
            <a:r>
              <a:rPr lang="en" sz="1800"/>
              <a:t>Understand: Confidence level of 95%, Confidence interval of +/- 6.92%, total population: 76,474. Sampling size: 200</a:t>
            </a:r>
          </a:p>
          <a:p>
            <a:pPr lvl="0">
              <a:spcBef>
                <a:spcPts val="0"/>
              </a:spcBef>
              <a:buNone/>
            </a:pPr>
            <a:r>
              <a:rPr lang="en" sz="1800"/>
              <a:t>Using stratified sampling method:</a:t>
            </a:r>
          </a:p>
          <a:p>
            <a:pPr indent="-342900" lvl="0" marL="457200" rtl="0">
              <a:spcBef>
                <a:spcPts val="0"/>
              </a:spcBef>
              <a:spcAft>
                <a:spcPts val="0"/>
              </a:spcAft>
              <a:buSzPct val="100000"/>
              <a:buAutoNum type="alphaLcParenR"/>
            </a:pPr>
            <a:r>
              <a:rPr lang="en" sz="1800"/>
              <a:t>Overlap: 25,474/75,729 * 200  ~ 67 cases.</a:t>
            </a:r>
          </a:p>
          <a:p>
            <a:pPr indent="-342900" lvl="0" marL="457200" rtl="0">
              <a:spcBef>
                <a:spcPts val="0"/>
              </a:spcBef>
              <a:spcAft>
                <a:spcPts val="0"/>
              </a:spcAft>
              <a:buSzPct val="100000"/>
              <a:buAutoNum type="alphaLcParenR"/>
            </a:pPr>
            <a:r>
              <a:rPr lang="en" sz="1800"/>
              <a:t>Understand: 41498/75,729 * 200 ~ 110 cases.</a:t>
            </a:r>
          </a:p>
          <a:p>
            <a:pPr indent="-342900" lvl="0" marL="457200" rtl="0">
              <a:spcBef>
                <a:spcPts val="0"/>
              </a:spcBef>
              <a:buSzPct val="100000"/>
              <a:buAutoNum type="alphaLcParenR"/>
            </a:pPr>
            <a:r>
              <a:rPr lang="en" sz="1800"/>
              <a:t>Our Program: 8762/75,729* 200 ~ 23 cases.</a:t>
            </a:r>
          </a:p>
        </p:txBody>
      </p:sp>
      <p:sp>
        <p:nvSpPr>
          <p:cNvPr id="374" name="Shape 37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75" name="Shape 375"/>
          <p:cNvSpPr txBox="1"/>
          <p:nvPr>
            <p:ph type="title"/>
          </p:nvPr>
        </p:nvSpPr>
        <p:spPr>
          <a:xfrm>
            <a:off x="729450" y="409425"/>
            <a:ext cx="8156100" cy="535200"/>
          </a:xfrm>
          <a:prstGeom prst="rect">
            <a:avLst/>
          </a:prstGeom>
        </p:spPr>
        <p:txBody>
          <a:bodyPr anchorCtr="0" anchor="t" bIns="91425" lIns="91425" rIns="91425" wrap="square" tIns="91425">
            <a:noAutofit/>
          </a:bodyPr>
          <a:lstStyle/>
          <a:p>
            <a:pPr lvl="0" rtl="0">
              <a:spcBef>
                <a:spcPts val="0"/>
              </a:spcBef>
              <a:buNone/>
            </a:pPr>
            <a:r>
              <a:rPr lang="en"/>
              <a:t>Qualitative</a:t>
            </a:r>
            <a:r>
              <a:rPr lang="en"/>
              <a:t> Analysis: Understand vs. </a:t>
            </a:r>
          </a:p>
          <a:p>
            <a:pPr indent="457200" lvl="0" marL="1371600" rtl="0">
              <a:spcBef>
                <a:spcPts val="0"/>
              </a:spcBef>
              <a:buNone/>
            </a:pPr>
            <a:r>
              <a:rPr lang="en"/>
              <a:t>Our Program </a:t>
            </a:r>
          </a:p>
        </p:txBody>
      </p:sp>
      <p:sp>
        <p:nvSpPr>
          <p:cNvPr id="376" name="Shape 376"/>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377" name="Shape 377"/>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678275" y="553950"/>
            <a:ext cx="8465700" cy="535200"/>
          </a:xfrm>
          <a:prstGeom prst="rect">
            <a:avLst/>
          </a:prstGeom>
        </p:spPr>
        <p:txBody>
          <a:bodyPr anchorCtr="0" anchor="t" bIns="91425" lIns="91425" rIns="91425" wrap="square" tIns="91425">
            <a:noAutofit/>
          </a:bodyPr>
          <a:lstStyle/>
          <a:p>
            <a:pPr lvl="0">
              <a:spcBef>
                <a:spcPts val="0"/>
              </a:spcBef>
              <a:buNone/>
            </a:pPr>
            <a:r>
              <a:rPr lang="en"/>
              <a:t>Noticeable Differences</a:t>
            </a:r>
            <a:r>
              <a:rPr lang="en"/>
              <a:t>: Understand vs. </a:t>
            </a:r>
          </a:p>
          <a:p>
            <a:pPr indent="457200" lvl="0" marL="1371600" rtl="0">
              <a:spcBef>
                <a:spcPts val="0"/>
              </a:spcBef>
              <a:buNone/>
            </a:pPr>
            <a:r>
              <a:rPr lang="en"/>
              <a:t>Our Program</a:t>
            </a:r>
          </a:p>
        </p:txBody>
      </p:sp>
      <p:sp>
        <p:nvSpPr>
          <p:cNvPr id="383" name="Shape 383"/>
          <p:cNvSpPr txBox="1"/>
          <p:nvPr>
            <p:ph idx="1" type="body"/>
          </p:nvPr>
        </p:nvSpPr>
        <p:spPr>
          <a:xfrm>
            <a:off x="727650" y="1964000"/>
            <a:ext cx="7688700" cy="30087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Char char="-"/>
            </a:pPr>
            <a:r>
              <a:rPr lang="en" sz="1800"/>
              <a:t>Our Program does not detect .java, .cpp and .hpp files for dependency </a:t>
            </a:r>
            <a:r>
              <a:rPr lang="en" sz="1800"/>
              <a:t>derivation</a:t>
            </a:r>
          </a:p>
          <a:p>
            <a:pPr indent="-342900" lvl="0" marL="457200" rtl="0">
              <a:spcBef>
                <a:spcPts val="0"/>
              </a:spcBef>
              <a:spcAft>
                <a:spcPts val="0"/>
              </a:spcAft>
              <a:buSzPct val="100000"/>
              <a:buChar char="-"/>
            </a:pPr>
            <a:r>
              <a:rPr lang="en" sz="1800"/>
              <a:t>This explains why Our program detects much less number of dependencies than Understand</a:t>
            </a:r>
          </a:p>
          <a:p>
            <a:pPr indent="-342900" lvl="0" marL="457200" rtl="0">
              <a:spcBef>
                <a:spcPts val="0"/>
              </a:spcBef>
              <a:buSzPct val="100000"/>
              <a:buChar char="-"/>
            </a:pPr>
            <a:r>
              <a:rPr lang="en" sz="1800"/>
              <a:t>Our Program only looks for the “Include” in the .c files, sometimes dependencies can be found in a different way such as inheritance</a:t>
            </a:r>
          </a:p>
          <a:p>
            <a:pPr lvl="0" rtl="0">
              <a:spcBef>
                <a:spcPts val="0"/>
              </a:spcBef>
              <a:buNone/>
            </a:pPr>
            <a:r>
              <a:t/>
            </a:r>
            <a:endParaRPr/>
          </a:p>
        </p:txBody>
      </p:sp>
      <p:sp>
        <p:nvSpPr>
          <p:cNvPr id="384" name="Shape 38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85" name="Shape 385"/>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386" name="Shape 386"/>
          <p:cNvSpPr/>
          <p:nvPr/>
        </p:nvSpPr>
        <p:spPr>
          <a:xfrm>
            <a:off x="7601400" y="404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729450" y="519800"/>
            <a:ext cx="7688700" cy="535200"/>
          </a:xfrm>
          <a:prstGeom prst="rect">
            <a:avLst/>
          </a:prstGeom>
        </p:spPr>
        <p:txBody>
          <a:bodyPr anchorCtr="0" anchor="t" bIns="91425" lIns="91425" rIns="91425" wrap="square" tIns="91425">
            <a:noAutofit/>
          </a:bodyPr>
          <a:lstStyle/>
          <a:p>
            <a:pPr lvl="0">
              <a:spcBef>
                <a:spcPts val="0"/>
              </a:spcBef>
              <a:buNone/>
            </a:pPr>
            <a:r>
              <a:rPr lang="en"/>
              <a:t>Potential</a:t>
            </a:r>
            <a:r>
              <a:rPr lang="en"/>
              <a:t> Risks and Limitations </a:t>
            </a:r>
          </a:p>
        </p:txBody>
      </p:sp>
      <p:sp>
        <p:nvSpPr>
          <p:cNvPr id="392" name="Shape 392"/>
          <p:cNvSpPr txBox="1"/>
          <p:nvPr>
            <p:ph idx="1" type="body"/>
          </p:nvPr>
        </p:nvSpPr>
        <p:spPr>
          <a:xfrm>
            <a:off x="45025" y="1303450"/>
            <a:ext cx="7688700" cy="344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AutoNum type="arabicParenR"/>
            </a:pPr>
            <a:r>
              <a:rPr lang="en" sz="1800"/>
              <a:t>srcML puts an extra XML tag before each keyword statement, we have to parse that with a java code to get the “include” statements.</a:t>
            </a:r>
          </a:p>
          <a:p>
            <a:pPr indent="-342900" lvl="0" marL="457200" rtl="0">
              <a:spcBef>
                <a:spcPts val="0"/>
              </a:spcBef>
              <a:spcAft>
                <a:spcPts val="0"/>
              </a:spcAft>
              <a:buSzPct val="100000"/>
              <a:buAutoNum type="arabicParenR"/>
            </a:pPr>
            <a:r>
              <a:rPr lang="en" sz="1800"/>
              <a:t>srcML </a:t>
            </a:r>
            <a:r>
              <a:rPr lang="en" sz="1800"/>
              <a:t>skips</a:t>
            </a:r>
            <a:r>
              <a:rPr lang="en" sz="1800"/>
              <a:t> a significant number of </a:t>
            </a:r>
            <a:r>
              <a:rPr lang="en" sz="1800"/>
              <a:t>dependencies</a:t>
            </a:r>
            <a:r>
              <a:rPr lang="en" sz="1800"/>
              <a:t> since it only parse extensions that it supports.</a:t>
            </a:r>
          </a:p>
          <a:p>
            <a:pPr indent="-342900" lvl="0" marL="457200" rtl="0">
              <a:spcBef>
                <a:spcPts val="0"/>
              </a:spcBef>
              <a:spcAft>
                <a:spcPts val="0"/>
              </a:spcAft>
              <a:buSzPct val="100000"/>
              <a:buAutoNum type="arabicParenR"/>
            </a:pPr>
            <a:r>
              <a:rPr lang="en" sz="1800"/>
              <a:t>Can’t get access to the source code of understand, comparing the tool as a black box is limited.</a:t>
            </a:r>
          </a:p>
          <a:p>
            <a:pPr indent="-342900" lvl="0" marL="457200" rtl="0">
              <a:spcBef>
                <a:spcPts val="0"/>
              </a:spcBef>
              <a:spcAft>
                <a:spcPts val="0"/>
              </a:spcAft>
              <a:buSzPct val="100000"/>
              <a:buAutoNum type="arabicParenR"/>
            </a:pPr>
            <a:r>
              <a:rPr lang="en" sz="1800"/>
              <a:t>Can’t analyze the whole output, pick a sample. </a:t>
            </a:r>
          </a:p>
          <a:p>
            <a:pPr indent="-342900" lvl="0" marL="457200" rtl="0">
              <a:spcBef>
                <a:spcPts val="0"/>
              </a:spcBef>
              <a:spcAft>
                <a:spcPts val="0"/>
              </a:spcAft>
              <a:buSzPct val="100000"/>
              <a:buAutoNum type="arabicParenR"/>
            </a:pPr>
            <a:r>
              <a:rPr lang="en" sz="1800"/>
              <a:t>Hidden </a:t>
            </a:r>
            <a:r>
              <a:rPr lang="en" sz="1800"/>
              <a:t>dependencies that get generated after the build.</a:t>
            </a:r>
            <a:r>
              <a:rPr lang="en" sz="1800"/>
              <a:t> </a:t>
            </a:r>
          </a:p>
          <a:p>
            <a:pPr indent="-342900" lvl="0" marL="457200" rtl="0">
              <a:spcBef>
                <a:spcPts val="0"/>
              </a:spcBef>
              <a:spcAft>
                <a:spcPts val="0"/>
              </a:spcAft>
              <a:buSzPct val="100000"/>
              <a:buAutoNum type="arabicParenR"/>
            </a:pPr>
            <a:r>
              <a:rPr lang="en" sz="1800"/>
              <a:t>The Program we </a:t>
            </a:r>
            <a:r>
              <a:rPr lang="en" sz="1800"/>
              <a:t>developed</a:t>
            </a:r>
            <a:r>
              <a:rPr lang="en" sz="1800"/>
              <a:t> for method 3 skips certain extensions </a:t>
            </a:r>
            <a:r>
              <a:rPr lang="en" sz="1800"/>
              <a:t>as well</a:t>
            </a:r>
            <a:r>
              <a:rPr lang="en" sz="1800"/>
              <a:t>.</a:t>
            </a:r>
          </a:p>
          <a:p>
            <a:pPr indent="-342900" lvl="0" marL="457200" rtl="0">
              <a:spcBef>
                <a:spcPts val="0"/>
              </a:spcBef>
              <a:buSzPct val="100000"/>
              <a:buAutoNum type="arabicParenR"/>
            </a:pPr>
            <a:r>
              <a:rPr lang="en" sz="1800"/>
              <a:t>The program  requires Python </a:t>
            </a:r>
            <a:r>
              <a:rPr lang="en" sz="1800"/>
              <a:t>interpreter</a:t>
            </a:r>
            <a:r>
              <a:rPr lang="en" sz="1800"/>
              <a:t>  to run which is a limitations.</a:t>
            </a:r>
          </a:p>
        </p:txBody>
      </p:sp>
      <p:sp>
        <p:nvSpPr>
          <p:cNvPr id="393" name="Shape 39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94" name="Shape 394"/>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395" name="Shape 395"/>
          <p:cNvSpPr/>
          <p:nvPr/>
        </p:nvSpPr>
        <p:spPr>
          <a:xfrm>
            <a:off x="7601400" y="8616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729450" y="505775"/>
            <a:ext cx="7688700" cy="535200"/>
          </a:xfrm>
          <a:prstGeom prst="rect">
            <a:avLst/>
          </a:prstGeom>
        </p:spPr>
        <p:txBody>
          <a:bodyPr anchorCtr="0" anchor="t" bIns="91425" lIns="91425" rIns="91425" wrap="square" tIns="91425">
            <a:noAutofit/>
          </a:bodyPr>
          <a:lstStyle/>
          <a:p>
            <a:pPr lvl="0">
              <a:spcBef>
                <a:spcPts val="0"/>
              </a:spcBef>
              <a:buNone/>
            </a:pPr>
            <a:r>
              <a:rPr lang="en"/>
              <a:t>Lessons learned </a:t>
            </a:r>
          </a:p>
        </p:txBody>
      </p:sp>
      <p:pic>
        <p:nvPicPr>
          <p:cNvPr descr="1162165.jpg" id="401" name="Shape 401"/>
          <p:cNvPicPr preferRelativeResize="0"/>
          <p:nvPr/>
        </p:nvPicPr>
        <p:blipFill>
          <a:blip r:embed="rId3">
            <a:alphaModFix/>
          </a:blip>
          <a:stretch>
            <a:fillRect/>
          </a:stretch>
        </p:blipFill>
        <p:spPr>
          <a:xfrm>
            <a:off x="2842925" y="1236475"/>
            <a:ext cx="3757800" cy="3388850"/>
          </a:xfrm>
          <a:prstGeom prst="rect">
            <a:avLst/>
          </a:prstGeom>
          <a:noFill/>
          <a:ln>
            <a:noFill/>
          </a:ln>
        </p:spPr>
      </p:pic>
      <p:sp>
        <p:nvSpPr>
          <p:cNvPr id="402" name="Shape 40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403" name="Shape 403"/>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404" name="Shape 404"/>
          <p:cNvSpPr/>
          <p:nvPr/>
        </p:nvSpPr>
        <p:spPr>
          <a:xfrm>
            <a:off x="7601400" y="12426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727650" y="569725"/>
            <a:ext cx="7688700" cy="535200"/>
          </a:xfrm>
          <a:prstGeom prst="rect">
            <a:avLst/>
          </a:prstGeom>
        </p:spPr>
        <p:txBody>
          <a:bodyPr anchorCtr="0" anchor="t" bIns="91425" lIns="91425" rIns="91425" wrap="square" tIns="91425">
            <a:noAutofit/>
          </a:bodyPr>
          <a:lstStyle/>
          <a:p>
            <a:pPr lvl="0">
              <a:spcBef>
                <a:spcPts val="0"/>
              </a:spcBef>
              <a:buNone/>
            </a:pPr>
            <a:r>
              <a:rPr lang="en"/>
              <a:t>Conclusion </a:t>
            </a:r>
          </a:p>
        </p:txBody>
      </p:sp>
      <p:sp>
        <p:nvSpPr>
          <p:cNvPr id="410" name="Shape 410"/>
          <p:cNvSpPr txBox="1"/>
          <p:nvPr>
            <p:ph idx="1" type="body"/>
          </p:nvPr>
        </p:nvSpPr>
        <p:spPr>
          <a:xfrm>
            <a:off x="729450" y="1345450"/>
            <a:ext cx="7688700" cy="29946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Many ways to extract </a:t>
            </a:r>
            <a:r>
              <a:rPr lang="en" sz="1800"/>
              <a:t>dependencies</a:t>
            </a:r>
          </a:p>
          <a:p>
            <a:pPr indent="-342900" lvl="0" marL="457200" rtl="0">
              <a:spcBef>
                <a:spcPts val="0"/>
              </a:spcBef>
              <a:spcAft>
                <a:spcPts val="0"/>
              </a:spcAft>
              <a:buSzPct val="100000"/>
            </a:pPr>
            <a:r>
              <a:rPr lang="en" sz="1800"/>
              <a:t>Trade-offs associated with each technique</a:t>
            </a:r>
          </a:p>
          <a:p>
            <a:pPr indent="-342900" lvl="0" marL="457200" rtl="0">
              <a:spcBef>
                <a:spcPts val="0"/>
              </a:spcBef>
              <a:spcAft>
                <a:spcPts val="0"/>
              </a:spcAft>
              <a:buSzPct val="100000"/>
            </a:pPr>
            <a:r>
              <a:rPr lang="en" sz="1800"/>
              <a:t>Do the dependencies tell the real story?</a:t>
            </a:r>
          </a:p>
          <a:p>
            <a:pPr indent="-342900" lvl="1" marL="914400" rtl="0">
              <a:spcBef>
                <a:spcPts val="0"/>
              </a:spcBef>
              <a:spcAft>
                <a:spcPts val="0"/>
              </a:spcAft>
              <a:buSzPct val="100000"/>
            </a:pPr>
            <a:r>
              <a:rPr lang="en" sz="1800"/>
              <a:t>Compare </a:t>
            </a:r>
          </a:p>
          <a:p>
            <a:pPr indent="-342900" lvl="1" marL="914400" rtl="0">
              <a:spcBef>
                <a:spcPts val="0"/>
              </a:spcBef>
              <a:spcAft>
                <a:spcPts val="0"/>
              </a:spcAft>
              <a:buSzPct val="100000"/>
            </a:pPr>
            <a:r>
              <a:rPr lang="en" sz="1800"/>
              <a:t>Contrast</a:t>
            </a:r>
          </a:p>
          <a:p>
            <a:pPr indent="-342900" lvl="1" marL="914400">
              <a:spcBef>
                <a:spcPts val="0"/>
              </a:spcBef>
              <a:buSzPct val="100000"/>
            </a:pPr>
            <a:r>
              <a:rPr lang="en" sz="1800"/>
              <a:t>Conclude</a:t>
            </a:r>
          </a:p>
        </p:txBody>
      </p:sp>
      <p:sp>
        <p:nvSpPr>
          <p:cNvPr id="411" name="Shape 41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412" name="Shape 412"/>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413" name="Shape 413"/>
          <p:cNvSpPr/>
          <p:nvPr/>
        </p:nvSpPr>
        <p:spPr>
          <a:xfrm>
            <a:off x="7601400" y="1547425"/>
            <a:ext cx="1373400" cy="331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29450" y="569725"/>
            <a:ext cx="7688700" cy="535200"/>
          </a:xfrm>
          <a:prstGeom prst="rect">
            <a:avLst/>
          </a:prstGeom>
        </p:spPr>
        <p:txBody>
          <a:bodyPr anchorCtr="0" anchor="t" bIns="91425" lIns="91425" rIns="91425" wrap="square" tIns="91425">
            <a:noAutofit/>
          </a:bodyPr>
          <a:lstStyle/>
          <a:p>
            <a:pPr lvl="0">
              <a:spcBef>
                <a:spcPts val="0"/>
              </a:spcBef>
              <a:buNone/>
            </a:pPr>
            <a:r>
              <a:rPr lang="en"/>
              <a:t>Introduction</a:t>
            </a:r>
          </a:p>
        </p:txBody>
      </p:sp>
      <p:sp>
        <p:nvSpPr>
          <p:cNvPr id="104" name="Shape 104"/>
          <p:cNvSpPr txBox="1"/>
          <p:nvPr>
            <p:ph idx="1" type="body"/>
          </p:nvPr>
        </p:nvSpPr>
        <p:spPr>
          <a:xfrm>
            <a:off x="729450" y="1471575"/>
            <a:ext cx="7688700" cy="28683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Char char="●"/>
            </a:pPr>
            <a:r>
              <a:rPr lang="en" sz="1800"/>
              <a:t>D</a:t>
            </a:r>
            <a:r>
              <a:rPr lang="en" sz="1800"/>
              <a:t>ependency extraction techniques help to:</a:t>
            </a:r>
          </a:p>
          <a:p>
            <a:pPr indent="-342900" lvl="1" marL="914400" rtl="0">
              <a:spcBef>
                <a:spcPts val="0"/>
              </a:spcBef>
              <a:spcAft>
                <a:spcPts val="0"/>
              </a:spcAft>
              <a:buSzPct val="100000"/>
              <a:buChar char="○"/>
            </a:pPr>
            <a:r>
              <a:rPr lang="en" sz="1800"/>
              <a:t>Analyze large open source code architecture to optimize software design</a:t>
            </a:r>
          </a:p>
          <a:p>
            <a:pPr indent="-342900" lvl="1" marL="914400" rtl="0">
              <a:spcBef>
                <a:spcPts val="0"/>
              </a:spcBef>
              <a:spcAft>
                <a:spcPts val="0"/>
              </a:spcAft>
              <a:buSzPct val="100000"/>
              <a:buChar char="○"/>
            </a:pPr>
            <a:r>
              <a:rPr lang="en" sz="1800"/>
              <a:t>Easily identify  dependencies within the code</a:t>
            </a:r>
          </a:p>
          <a:p>
            <a:pPr indent="-342900" lvl="1" marL="914400" rtl="0">
              <a:spcBef>
                <a:spcPts val="0"/>
              </a:spcBef>
              <a:buSzPct val="100000"/>
              <a:buChar char="○"/>
            </a:pPr>
            <a:r>
              <a:rPr lang="en" sz="1800"/>
              <a:t>Understand complex code bases with poor documentation</a:t>
            </a:r>
          </a:p>
        </p:txBody>
      </p:sp>
      <p:sp>
        <p:nvSpPr>
          <p:cNvPr id="105" name="Shape 10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729450" y="533800"/>
            <a:ext cx="7688700" cy="535200"/>
          </a:xfrm>
          <a:prstGeom prst="rect">
            <a:avLst/>
          </a:prstGeom>
        </p:spPr>
        <p:txBody>
          <a:bodyPr anchorCtr="0" anchor="t" bIns="91425" lIns="91425" rIns="91425" wrap="square" tIns="91425">
            <a:noAutofit/>
          </a:bodyPr>
          <a:lstStyle/>
          <a:p>
            <a:pPr lvl="0">
              <a:spcBef>
                <a:spcPts val="0"/>
              </a:spcBef>
              <a:buNone/>
            </a:pPr>
            <a:r>
              <a:rPr lang="en"/>
              <a:t>Question Period</a:t>
            </a:r>
          </a:p>
        </p:txBody>
      </p:sp>
      <p:sp>
        <p:nvSpPr>
          <p:cNvPr id="419" name="Shape 41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7650" y="577625"/>
            <a:ext cx="7688700" cy="535200"/>
          </a:xfrm>
          <a:prstGeom prst="rect">
            <a:avLst/>
          </a:prstGeom>
        </p:spPr>
        <p:txBody>
          <a:bodyPr anchorCtr="0" anchor="t" bIns="91425" lIns="91425" rIns="91425" wrap="square" tIns="91425">
            <a:noAutofit/>
          </a:bodyPr>
          <a:lstStyle/>
          <a:p>
            <a:pPr lvl="0">
              <a:spcBef>
                <a:spcPts val="0"/>
              </a:spcBef>
              <a:buNone/>
            </a:pPr>
            <a:r>
              <a:rPr lang="en"/>
              <a:t>Dependency extraction using Understand</a:t>
            </a:r>
          </a:p>
        </p:txBody>
      </p:sp>
      <p:sp>
        <p:nvSpPr>
          <p:cNvPr id="111" name="Shape 111"/>
          <p:cNvSpPr txBox="1"/>
          <p:nvPr>
            <p:ph idx="1" type="body"/>
          </p:nvPr>
        </p:nvSpPr>
        <p:spPr>
          <a:xfrm>
            <a:off x="729450" y="1401500"/>
            <a:ext cx="7688700" cy="29385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lang="en" sz="1800">
                <a:solidFill>
                  <a:srgbClr val="434343"/>
                </a:solidFill>
              </a:rPr>
              <a:t>Understand is a static analysis tool focused on:</a:t>
            </a:r>
          </a:p>
          <a:p>
            <a:pPr indent="-342900" lvl="0" marL="457200" rtl="0">
              <a:lnSpc>
                <a:spcPct val="115000"/>
              </a:lnSpc>
              <a:spcBef>
                <a:spcPts val="0"/>
              </a:spcBef>
              <a:spcAft>
                <a:spcPts val="0"/>
              </a:spcAft>
              <a:buClr>
                <a:srgbClr val="434343"/>
              </a:buClr>
              <a:buSzPct val="100000"/>
            </a:pPr>
            <a:r>
              <a:rPr lang="en" sz="1800">
                <a:solidFill>
                  <a:srgbClr val="434343"/>
                </a:solidFill>
              </a:rPr>
              <a:t> source code comprehension, metrics, and standard testing.</a:t>
            </a:r>
          </a:p>
          <a:p>
            <a:pPr lvl="0" rtl="0">
              <a:lnSpc>
                <a:spcPct val="115000"/>
              </a:lnSpc>
              <a:spcBef>
                <a:spcPts val="0"/>
              </a:spcBef>
              <a:spcAft>
                <a:spcPts val="0"/>
              </a:spcAft>
              <a:buNone/>
            </a:pPr>
            <a:r>
              <a:rPr lang="en" sz="1800">
                <a:solidFill>
                  <a:srgbClr val="434343"/>
                </a:solidFill>
              </a:rPr>
              <a:t>A file can depend on another through:</a:t>
            </a:r>
          </a:p>
          <a:p>
            <a:pPr indent="-342900" lvl="0" marL="457200" rtl="0">
              <a:lnSpc>
                <a:spcPct val="115000"/>
              </a:lnSpc>
              <a:spcBef>
                <a:spcPts val="0"/>
              </a:spcBef>
              <a:spcAft>
                <a:spcPts val="0"/>
              </a:spcAft>
              <a:buClr>
                <a:srgbClr val="434343"/>
              </a:buClr>
              <a:buSzPct val="100000"/>
            </a:pPr>
            <a:r>
              <a:rPr lang="en" sz="1800">
                <a:solidFill>
                  <a:srgbClr val="434343"/>
                </a:solidFill>
              </a:rPr>
              <a:t>Import</a:t>
            </a:r>
          </a:p>
          <a:p>
            <a:pPr indent="-342900" lvl="0" marL="457200" rtl="0">
              <a:lnSpc>
                <a:spcPct val="115000"/>
              </a:lnSpc>
              <a:spcBef>
                <a:spcPts val="0"/>
              </a:spcBef>
              <a:spcAft>
                <a:spcPts val="0"/>
              </a:spcAft>
              <a:buClr>
                <a:srgbClr val="434343"/>
              </a:buClr>
              <a:buSzPct val="100000"/>
            </a:pPr>
            <a:r>
              <a:rPr lang="en" sz="1800">
                <a:solidFill>
                  <a:srgbClr val="434343"/>
                </a:solidFill>
              </a:rPr>
              <a:t>Inheritance</a:t>
            </a:r>
          </a:p>
          <a:p>
            <a:pPr indent="-342900" lvl="0" marL="457200" rtl="0">
              <a:lnSpc>
                <a:spcPct val="115000"/>
              </a:lnSpc>
              <a:spcBef>
                <a:spcPts val="0"/>
              </a:spcBef>
              <a:spcAft>
                <a:spcPts val="0"/>
              </a:spcAft>
              <a:buClr>
                <a:srgbClr val="434343"/>
              </a:buClr>
              <a:buSzPct val="100000"/>
            </a:pPr>
            <a:r>
              <a:rPr lang="en" sz="1800">
                <a:solidFill>
                  <a:srgbClr val="434343"/>
                </a:solidFill>
              </a:rPr>
              <a:t>Implementation</a:t>
            </a:r>
          </a:p>
          <a:p>
            <a:pPr indent="-342900" lvl="0" marL="457200" rtl="0">
              <a:lnSpc>
                <a:spcPct val="115000"/>
              </a:lnSpc>
              <a:spcBef>
                <a:spcPts val="0"/>
              </a:spcBef>
              <a:spcAft>
                <a:spcPts val="0"/>
              </a:spcAft>
              <a:buClr>
                <a:srgbClr val="434343"/>
              </a:buClr>
              <a:buSzPct val="100000"/>
            </a:pPr>
            <a:r>
              <a:rPr lang="en" sz="1800">
                <a:solidFill>
                  <a:srgbClr val="434343"/>
                </a:solidFill>
              </a:rPr>
              <a:t>Method calls and object initializations</a:t>
            </a:r>
          </a:p>
          <a:p>
            <a:pPr indent="-342900" lvl="0" marL="457200" rtl="0">
              <a:lnSpc>
                <a:spcPct val="115000"/>
              </a:lnSpc>
              <a:spcBef>
                <a:spcPts val="0"/>
              </a:spcBef>
              <a:spcAft>
                <a:spcPts val="0"/>
              </a:spcAft>
              <a:buClr>
                <a:srgbClr val="434343"/>
              </a:buClr>
              <a:buSzPct val="100000"/>
            </a:pPr>
            <a:r>
              <a:rPr lang="en" sz="1800">
                <a:solidFill>
                  <a:srgbClr val="434343"/>
                </a:solidFill>
              </a:rPr>
              <a:t>@ Java annotations</a:t>
            </a:r>
          </a:p>
        </p:txBody>
      </p:sp>
      <p:sp>
        <p:nvSpPr>
          <p:cNvPr id="112" name="Shape 11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13" name="Shape 113"/>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n" sz="1000">
                <a:latin typeface="Lato"/>
                <a:ea typeface="Lato"/>
                <a:cs typeface="Lato"/>
                <a:sym typeface="Lato"/>
              </a:rPr>
              <a:t>Dependency Extraction</a:t>
            </a:r>
          </a:p>
          <a:p>
            <a:pPr lvl="0">
              <a:spcBef>
                <a:spcPts val="0"/>
              </a:spcBef>
              <a:buNone/>
            </a:pPr>
            <a:r>
              <a:t/>
            </a:r>
            <a:endParaRPr sz="1000">
              <a:latin typeface="Lato"/>
              <a:ea typeface="Lato"/>
              <a:cs typeface="Lato"/>
              <a:sym typeface="Lato"/>
            </a:endParaRPr>
          </a:p>
          <a:p>
            <a:pPr lvl="0">
              <a:spcBef>
                <a:spcPts val="0"/>
              </a:spcBef>
              <a:buNone/>
            </a:pPr>
            <a:r>
              <a:rPr lang="en" sz="1000">
                <a:latin typeface="Lato"/>
                <a:ea typeface="Lato"/>
                <a:cs typeface="Lato"/>
                <a:sym typeface="Lato"/>
              </a:rPr>
              <a:t>Quantitative &amp; Qualitative Analysis</a:t>
            </a:r>
          </a:p>
          <a:p>
            <a:pPr lvl="0">
              <a:spcBef>
                <a:spcPts val="0"/>
              </a:spcBef>
              <a:buNone/>
            </a:pPr>
            <a:r>
              <a:t/>
            </a:r>
            <a:endParaRPr sz="1000">
              <a:latin typeface="Lato"/>
              <a:ea typeface="Lato"/>
              <a:cs typeface="Lato"/>
              <a:sym typeface="Lato"/>
            </a:endParaRPr>
          </a:p>
          <a:p>
            <a:pPr lvl="0">
              <a:spcBef>
                <a:spcPts val="0"/>
              </a:spcBef>
              <a:buNone/>
            </a:pPr>
            <a:r>
              <a:rPr lang="en" sz="1000">
                <a:latin typeface="Lato"/>
                <a:ea typeface="Lato"/>
                <a:cs typeface="Lato"/>
                <a:sym typeface="Lato"/>
              </a:rPr>
              <a:t>Potential Risks &amp; Limitations</a:t>
            </a:r>
          </a:p>
          <a:p>
            <a:pPr lvl="0">
              <a:spcBef>
                <a:spcPts val="0"/>
              </a:spcBef>
              <a:buNone/>
            </a:pPr>
            <a:r>
              <a:t/>
            </a:r>
            <a:endParaRPr sz="1000">
              <a:latin typeface="Lato"/>
              <a:ea typeface="Lato"/>
              <a:cs typeface="Lato"/>
              <a:sym typeface="Lato"/>
            </a:endParaRPr>
          </a:p>
          <a:p>
            <a:pPr lvl="0">
              <a:spcBef>
                <a:spcPts val="0"/>
              </a:spcBef>
              <a:buNone/>
            </a:pPr>
            <a:r>
              <a:rPr lang="en" sz="1000">
                <a:latin typeface="Lato"/>
                <a:ea typeface="Lato"/>
                <a:cs typeface="Lato"/>
                <a:sym typeface="Lato"/>
              </a:rPr>
              <a:t>Conclusions</a:t>
            </a:r>
          </a:p>
          <a:p>
            <a:pPr lvl="0">
              <a:spcBef>
                <a:spcPts val="0"/>
              </a:spcBef>
              <a:buNone/>
            </a:pPr>
            <a:r>
              <a:t/>
            </a:r>
            <a:endParaRPr sz="1000">
              <a:latin typeface="Lato"/>
              <a:ea typeface="Lato"/>
              <a:cs typeface="Lato"/>
              <a:sym typeface="Lato"/>
            </a:endParaRPr>
          </a:p>
          <a:p>
            <a:pPr lvl="0">
              <a:spcBef>
                <a:spcPts val="0"/>
              </a:spcBef>
              <a:buNone/>
            </a:pPr>
            <a:r>
              <a:rPr lang="en" sz="1000">
                <a:latin typeface="Lato"/>
                <a:ea typeface="Lato"/>
                <a:cs typeface="Lato"/>
                <a:sym typeface="Lato"/>
              </a:rPr>
              <a:t>Lessons Learned</a:t>
            </a:r>
          </a:p>
          <a:p>
            <a:pPr lvl="0">
              <a:spcBef>
                <a:spcPts val="0"/>
              </a:spcBef>
              <a:buNone/>
            </a:pPr>
            <a:r>
              <a:t/>
            </a:r>
            <a:endParaRPr sz="1000">
              <a:latin typeface="Lato"/>
              <a:ea typeface="Lato"/>
              <a:cs typeface="Lato"/>
              <a:sym typeface="Lato"/>
            </a:endParaRPr>
          </a:p>
          <a:p>
            <a:pPr lv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114" name="Shape 114"/>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632238" y="605025"/>
            <a:ext cx="7688700" cy="535200"/>
          </a:xfrm>
          <a:prstGeom prst="rect">
            <a:avLst/>
          </a:prstGeom>
        </p:spPr>
        <p:txBody>
          <a:bodyPr anchorCtr="0" anchor="t" bIns="91425" lIns="91425" rIns="91425" wrap="square" tIns="91425">
            <a:noAutofit/>
          </a:bodyPr>
          <a:lstStyle/>
          <a:p>
            <a:pPr lvl="0" rtl="0">
              <a:spcBef>
                <a:spcPts val="0"/>
              </a:spcBef>
              <a:buNone/>
            </a:pPr>
            <a:r>
              <a:rPr lang="en"/>
              <a:t>Dependency extraction using Understand</a:t>
            </a:r>
          </a:p>
        </p:txBody>
      </p:sp>
      <p:sp>
        <p:nvSpPr>
          <p:cNvPr id="120" name="Shape 12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descr="New_Project.PNG" id="121" name="Shape 121"/>
          <p:cNvPicPr preferRelativeResize="0"/>
          <p:nvPr/>
        </p:nvPicPr>
        <p:blipFill>
          <a:blip r:embed="rId3">
            <a:alphaModFix/>
          </a:blip>
          <a:stretch>
            <a:fillRect/>
          </a:stretch>
        </p:blipFill>
        <p:spPr>
          <a:xfrm>
            <a:off x="3793200" y="1181375"/>
            <a:ext cx="5231325" cy="3305300"/>
          </a:xfrm>
          <a:prstGeom prst="rect">
            <a:avLst/>
          </a:prstGeom>
          <a:noFill/>
          <a:ln>
            <a:noFill/>
          </a:ln>
        </p:spPr>
      </p:pic>
      <p:sp>
        <p:nvSpPr>
          <p:cNvPr id="122" name="Shape 1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23" name="Shape 123"/>
          <p:cNvPicPr preferRelativeResize="0"/>
          <p:nvPr/>
        </p:nvPicPr>
        <p:blipFill>
          <a:blip r:embed="rId4">
            <a:alphaModFix/>
          </a:blip>
          <a:stretch>
            <a:fillRect/>
          </a:stretch>
        </p:blipFill>
        <p:spPr>
          <a:xfrm>
            <a:off x="670700" y="1357722"/>
            <a:ext cx="3122505" cy="721150"/>
          </a:xfrm>
          <a:prstGeom prst="rect">
            <a:avLst/>
          </a:prstGeom>
          <a:noFill/>
          <a:ln>
            <a:noFill/>
          </a:ln>
        </p:spPr>
      </p:pic>
      <p:sp>
        <p:nvSpPr>
          <p:cNvPr id="124" name="Shape 124"/>
          <p:cNvSpPr/>
          <p:nvPr/>
        </p:nvSpPr>
        <p:spPr>
          <a:xfrm>
            <a:off x="729450" y="1684700"/>
            <a:ext cx="2935800" cy="2133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5" name="Shape 125"/>
          <p:cNvSpPr/>
          <p:nvPr/>
        </p:nvSpPr>
        <p:spPr>
          <a:xfrm>
            <a:off x="5537150" y="2607250"/>
            <a:ext cx="2935800" cy="2133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6" name="Shape 126"/>
          <p:cNvSpPr/>
          <p:nvPr/>
        </p:nvSpPr>
        <p:spPr>
          <a:xfrm>
            <a:off x="8418150" y="4167050"/>
            <a:ext cx="606300" cy="2889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7" name="Shape 127"/>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128" name="Shape 128"/>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9" name="Shape 129"/>
          <p:cNvSpPr txBox="1"/>
          <p:nvPr/>
        </p:nvSpPr>
        <p:spPr>
          <a:xfrm>
            <a:off x="893925" y="2159175"/>
            <a:ext cx="2716200" cy="1636500"/>
          </a:xfrm>
          <a:prstGeom prst="rect">
            <a:avLst/>
          </a:prstGeom>
          <a:noFill/>
          <a:ln>
            <a:noFill/>
          </a:ln>
        </p:spPr>
        <p:txBody>
          <a:bodyPr anchorCtr="0" anchor="t" bIns="91425" lIns="91425" rIns="91425" wrap="square" tIns="91425">
            <a:noAutofit/>
          </a:bodyPr>
          <a:lstStyle/>
          <a:p>
            <a:pPr lvl="0">
              <a:spcBef>
                <a:spcPts val="0"/>
              </a:spcBef>
              <a:buNone/>
            </a:pPr>
            <a:r>
              <a:rPr lang="en"/>
              <a:t>Create a new project </a:t>
            </a:r>
          </a:p>
          <a:p>
            <a:pPr lvl="0">
              <a:spcBef>
                <a:spcPts val="0"/>
              </a:spcBef>
              <a:buNone/>
            </a:pPr>
            <a:r>
              <a:rPr lang="en"/>
              <a:t>And Name it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541325" y="0"/>
            <a:ext cx="7688700" cy="535200"/>
          </a:xfrm>
          <a:prstGeom prst="rect">
            <a:avLst/>
          </a:prstGeom>
        </p:spPr>
        <p:txBody>
          <a:bodyPr anchorCtr="0" anchor="t" bIns="91425" lIns="91425" rIns="91425" wrap="square" tIns="91425">
            <a:noAutofit/>
          </a:bodyPr>
          <a:lstStyle/>
          <a:p>
            <a:pPr lvl="0" rtl="0">
              <a:spcBef>
                <a:spcPts val="0"/>
              </a:spcBef>
              <a:buNone/>
            </a:pPr>
            <a:r>
              <a:rPr lang="en"/>
              <a:t>Dependency extraction using Understand</a:t>
            </a:r>
          </a:p>
        </p:txBody>
      </p:sp>
      <p:sp>
        <p:nvSpPr>
          <p:cNvPr id="135" name="Shape 13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descr="Select_Language.PNG" id="136" name="Shape 136"/>
          <p:cNvPicPr preferRelativeResize="0"/>
          <p:nvPr/>
        </p:nvPicPr>
        <p:blipFill>
          <a:blip r:embed="rId3">
            <a:alphaModFix/>
          </a:blip>
          <a:stretch>
            <a:fillRect/>
          </a:stretch>
        </p:blipFill>
        <p:spPr>
          <a:xfrm>
            <a:off x="1698450" y="559700"/>
            <a:ext cx="6369000" cy="4024100"/>
          </a:xfrm>
          <a:prstGeom prst="rect">
            <a:avLst/>
          </a:prstGeom>
          <a:noFill/>
          <a:ln>
            <a:noFill/>
          </a:ln>
        </p:spPr>
      </p:pic>
      <p:sp>
        <p:nvSpPr>
          <p:cNvPr id="137" name="Shape 13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38" name="Shape 138"/>
          <p:cNvPicPr preferRelativeResize="0"/>
          <p:nvPr/>
        </p:nvPicPr>
        <p:blipFill>
          <a:blip r:embed="rId4">
            <a:alphaModFix/>
          </a:blip>
          <a:stretch>
            <a:fillRect/>
          </a:stretch>
        </p:blipFill>
        <p:spPr>
          <a:xfrm>
            <a:off x="3893125" y="1390125"/>
            <a:ext cx="136275" cy="122650"/>
          </a:xfrm>
          <a:prstGeom prst="rect">
            <a:avLst/>
          </a:prstGeom>
          <a:noFill/>
          <a:ln>
            <a:noFill/>
          </a:ln>
        </p:spPr>
      </p:pic>
      <p:sp>
        <p:nvSpPr>
          <p:cNvPr id="139" name="Shape 139"/>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140" name="Shape 140"/>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1" name="Shape 141"/>
          <p:cNvSpPr/>
          <p:nvPr/>
        </p:nvSpPr>
        <p:spPr>
          <a:xfrm>
            <a:off x="1789550" y="867550"/>
            <a:ext cx="1854900" cy="2601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2" name="Shape 142"/>
          <p:cNvSpPr/>
          <p:nvPr/>
        </p:nvSpPr>
        <p:spPr>
          <a:xfrm>
            <a:off x="7346750" y="4276600"/>
            <a:ext cx="678000" cy="2601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3" name="Shape 143"/>
          <p:cNvSpPr txBox="1"/>
          <p:nvPr/>
        </p:nvSpPr>
        <p:spPr>
          <a:xfrm>
            <a:off x="4942650" y="2310450"/>
            <a:ext cx="2716200" cy="1636500"/>
          </a:xfrm>
          <a:prstGeom prst="rect">
            <a:avLst/>
          </a:prstGeom>
          <a:noFill/>
          <a:ln>
            <a:noFill/>
          </a:ln>
        </p:spPr>
        <p:txBody>
          <a:bodyPr anchorCtr="0" anchor="t" bIns="91425" lIns="91425" rIns="91425" wrap="square" tIns="91425">
            <a:noAutofit/>
          </a:bodyPr>
          <a:lstStyle/>
          <a:p>
            <a:pPr lvl="0" rtl="0">
              <a:spcBef>
                <a:spcPts val="0"/>
              </a:spcBef>
              <a:buNone/>
            </a:pPr>
            <a:r>
              <a:rPr lang="en"/>
              <a:t>Select the Source Code Languages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27650" y="583100"/>
            <a:ext cx="7688700" cy="535200"/>
          </a:xfrm>
          <a:prstGeom prst="rect">
            <a:avLst/>
          </a:prstGeom>
        </p:spPr>
        <p:txBody>
          <a:bodyPr anchorCtr="0" anchor="t" bIns="91425" lIns="91425" rIns="91425" wrap="square" tIns="91425">
            <a:noAutofit/>
          </a:bodyPr>
          <a:lstStyle/>
          <a:p>
            <a:pPr lvl="0" rtl="0">
              <a:spcBef>
                <a:spcPts val="0"/>
              </a:spcBef>
              <a:buNone/>
            </a:pPr>
            <a:r>
              <a:rPr lang="en"/>
              <a:t>Dependency extraction using Understand</a:t>
            </a:r>
          </a:p>
        </p:txBody>
      </p:sp>
      <p:sp>
        <p:nvSpPr>
          <p:cNvPr id="149" name="Shape 14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descr="Add_Source_Files.PNG" id="150" name="Shape 150"/>
          <p:cNvPicPr preferRelativeResize="0"/>
          <p:nvPr/>
        </p:nvPicPr>
        <p:blipFill>
          <a:blip r:embed="rId3">
            <a:alphaModFix/>
          </a:blip>
          <a:stretch>
            <a:fillRect/>
          </a:stretch>
        </p:blipFill>
        <p:spPr>
          <a:xfrm>
            <a:off x="1813825" y="1186900"/>
            <a:ext cx="5377526" cy="3397675"/>
          </a:xfrm>
          <a:prstGeom prst="rect">
            <a:avLst/>
          </a:prstGeom>
          <a:noFill/>
          <a:ln>
            <a:noFill/>
          </a:ln>
        </p:spPr>
      </p:pic>
      <p:sp>
        <p:nvSpPr>
          <p:cNvPr id="151" name="Shape 15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52" name="Shape 152"/>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153" name="Shape 153"/>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4" name="Shape 154"/>
          <p:cNvSpPr/>
          <p:nvPr/>
        </p:nvSpPr>
        <p:spPr>
          <a:xfrm>
            <a:off x="3653050" y="1491950"/>
            <a:ext cx="1786200" cy="1908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5" name="Shape 155"/>
          <p:cNvSpPr/>
          <p:nvPr/>
        </p:nvSpPr>
        <p:spPr>
          <a:xfrm>
            <a:off x="6624725" y="4339975"/>
            <a:ext cx="513000" cy="1908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6" name="Shape 156"/>
          <p:cNvSpPr txBox="1"/>
          <p:nvPr/>
        </p:nvSpPr>
        <p:spPr>
          <a:xfrm>
            <a:off x="658725" y="2551125"/>
            <a:ext cx="2716200" cy="1636500"/>
          </a:xfrm>
          <a:prstGeom prst="rect">
            <a:avLst/>
          </a:prstGeom>
          <a:noFill/>
          <a:ln>
            <a:noFill/>
          </a:ln>
        </p:spPr>
        <p:txBody>
          <a:bodyPr anchorCtr="0" anchor="t" bIns="91425" lIns="91425" rIns="91425" wrap="square" tIns="91425">
            <a:noAutofit/>
          </a:bodyPr>
          <a:lstStyle/>
          <a:p>
            <a:pPr lvl="0" rtl="0">
              <a:spcBef>
                <a:spcPts val="0"/>
              </a:spcBef>
              <a:buNone/>
            </a:pPr>
            <a:r>
              <a:rPr lang="en"/>
              <a:t>Import Files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29450" y="616000"/>
            <a:ext cx="7688700" cy="535200"/>
          </a:xfrm>
          <a:prstGeom prst="rect">
            <a:avLst/>
          </a:prstGeom>
        </p:spPr>
        <p:txBody>
          <a:bodyPr anchorCtr="0" anchor="t" bIns="91425" lIns="91425" rIns="91425" wrap="square" tIns="91425">
            <a:noAutofit/>
          </a:bodyPr>
          <a:lstStyle/>
          <a:p>
            <a:pPr lvl="0" rtl="0">
              <a:spcBef>
                <a:spcPts val="0"/>
              </a:spcBef>
              <a:buNone/>
            </a:pPr>
            <a:r>
              <a:rPr lang="en"/>
              <a:t>Dependency extraction using Understand</a:t>
            </a:r>
          </a:p>
        </p:txBody>
      </p:sp>
      <p:sp>
        <p:nvSpPr>
          <p:cNvPr id="162" name="Shape 16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descr="Add_Directory.PNG" id="163" name="Shape 163"/>
          <p:cNvPicPr preferRelativeResize="0"/>
          <p:nvPr/>
        </p:nvPicPr>
        <p:blipFill>
          <a:blip r:embed="rId3">
            <a:alphaModFix/>
          </a:blip>
          <a:stretch>
            <a:fillRect/>
          </a:stretch>
        </p:blipFill>
        <p:spPr>
          <a:xfrm>
            <a:off x="1604975" y="1330900"/>
            <a:ext cx="5355549" cy="3383801"/>
          </a:xfrm>
          <a:prstGeom prst="rect">
            <a:avLst/>
          </a:prstGeom>
          <a:noFill/>
          <a:ln>
            <a:noFill/>
          </a:ln>
        </p:spPr>
      </p:pic>
      <p:sp>
        <p:nvSpPr>
          <p:cNvPr id="164" name="Shape 16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65" name="Shape 165"/>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166" name="Shape 166"/>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a:off x="3756200" y="1568925"/>
            <a:ext cx="685800" cy="1908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a:off x="3784800" y="2285200"/>
            <a:ext cx="1125000" cy="1908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9" name="Shape 169"/>
          <p:cNvSpPr/>
          <p:nvPr/>
        </p:nvSpPr>
        <p:spPr>
          <a:xfrm>
            <a:off x="6324975" y="4479875"/>
            <a:ext cx="594300" cy="1908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0" name="Shape 170"/>
          <p:cNvSpPr txBox="1"/>
          <p:nvPr/>
        </p:nvSpPr>
        <p:spPr>
          <a:xfrm>
            <a:off x="4990775" y="2757425"/>
            <a:ext cx="2716200" cy="1636500"/>
          </a:xfrm>
          <a:prstGeom prst="rect">
            <a:avLst/>
          </a:prstGeom>
          <a:noFill/>
          <a:ln>
            <a:noFill/>
          </a:ln>
        </p:spPr>
        <p:txBody>
          <a:bodyPr anchorCtr="0" anchor="t" bIns="91425" lIns="91425" rIns="91425" wrap="square" tIns="91425">
            <a:noAutofit/>
          </a:bodyPr>
          <a:lstStyle/>
          <a:p>
            <a:pPr lvl="0" rtl="0">
              <a:spcBef>
                <a:spcPts val="0"/>
              </a:spcBef>
              <a:buNone/>
            </a:pPr>
            <a:r>
              <a:rPr lang="en"/>
              <a:t>Add Directory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27650" y="621500"/>
            <a:ext cx="7688700" cy="535200"/>
          </a:xfrm>
          <a:prstGeom prst="rect">
            <a:avLst/>
          </a:prstGeom>
        </p:spPr>
        <p:txBody>
          <a:bodyPr anchorCtr="0" anchor="t" bIns="91425" lIns="91425" rIns="91425" wrap="square" tIns="91425">
            <a:noAutofit/>
          </a:bodyPr>
          <a:lstStyle/>
          <a:p>
            <a:pPr lvl="0" rtl="0">
              <a:spcBef>
                <a:spcPts val="0"/>
              </a:spcBef>
              <a:buNone/>
            </a:pPr>
            <a:r>
              <a:rPr lang="en"/>
              <a:t>Dependency extraction using Understand</a:t>
            </a:r>
          </a:p>
        </p:txBody>
      </p:sp>
      <p:sp>
        <p:nvSpPr>
          <p:cNvPr id="176" name="Shape 17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15000"/>
              </a:lnSpc>
              <a:spcBef>
                <a:spcPts val="0"/>
              </a:spcBef>
              <a:buNone/>
            </a:pPr>
            <a:r>
              <a:t/>
            </a:r>
            <a:endParaRPr/>
          </a:p>
        </p:txBody>
      </p:sp>
      <p:pic>
        <p:nvPicPr>
          <p:cNvPr descr="Analyze_Project.PNG" id="177" name="Shape 177"/>
          <p:cNvPicPr preferRelativeResize="0"/>
          <p:nvPr/>
        </p:nvPicPr>
        <p:blipFill>
          <a:blip r:embed="rId3">
            <a:alphaModFix/>
          </a:blip>
          <a:stretch>
            <a:fillRect/>
          </a:stretch>
        </p:blipFill>
        <p:spPr>
          <a:xfrm>
            <a:off x="1753150" y="1432400"/>
            <a:ext cx="5064626" cy="3199975"/>
          </a:xfrm>
          <a:prstGeom prst="rect">
            <a:avLst/>
          </a:prstGeom>
          <a:noFill/>
          <a:ln>
            <a:noFill/>
          </a:ln>
        </p:spPr>
      </p:pic>
      <p:sp>
        <p:nvSpPr>
          <p:cNvPr id="178" name="Shape 17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79" name="Shape 179"/>
          <p:cNvSpPr txBox="1"/>
          <p:nvPr/>
        </p:nvSpPr>
        <p:spPr>
          <a:xfrm>
            <a:off x="7601400" y="0"/>
            <a:ext cx="1542600" cy="1887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Dependency Extraction</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Quantitative &amp; Qualitative Analysis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Potential Risks &amp; Limitations</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Lessons Learned</a:t>
            </a:r>
          </a:p>
          <a:p>
            <a:pPr lvl="0" rtl="0">
              <a:spcBef>
                <a:spcPts val="0"/>
              </a:spcBef>
              <a:buNone/>
            </a:pPr>
            <a:r>
              <a:t/>
            </a:r>
            <a:endParaRPr sz="1000">
              <a:latin typeface="Lato"/>
              <a:ea typeface="Lato"/>
              <a:cs typeface="Lato"/>
              <a:sym typeface="Lato"/>
            </a:endParaRPr>
          </a:p>
          <a:p>
            <a:pPr lvl="0" rtl="0">
              <a:spcBef>
                <a:spcPts val="0"/>
              </a:spcBef>
              <a:buNone/>
            </a:pPr>
            <a:r>
              <a:rPr lang="en" sz="1000">
                <a:latin typeface="Lato"/>
                <a:ea typeface="Lato"/>
                <a:cs typeface="Lato"/>
                <a:sym typeface="Lato"/>
              </a:rPr>
              <a:t>Conclusions</a:t>
            </a: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a:p>
            <a:pPr lvl="0" rtl="0">
              <a:spcBef>
                <a:spcPts val="0"/>
              </a:spcBef>
              <a:buNone/>
            </a:pPr>
            <a:r>
              <a:t/>
            </a:r>
            <a:endParaRPr sz="1000">
              <a:latin typeface="Lato"/>
              <a:ea typeface="Lato"/>
              <a:cs typeface="Lato"/>
              <a:sym typeface="Lato"/>
            </a:endParaRPr>
          </a:p>
        </p:txBody>
      </p:sp>
      <p:sp>
        <p:nvSpPr>
          <p:cNvPr id="180" name="Shape 180"/>
          <p:cNvSpPr/>
          <p:nvPr/>
        </p:nvSpPr>
        <p:spPr>
          <a:xfrm>
            <a:off x="7658850" y="98000"/>
            <a:ext cx="1373400" cy="190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a:off x="3515500" y="2394100"/>
            <a:ext cx="3168300" cy="5352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a:off x="6253400" y="4389350"/>
            <a:ext cx="519900" cy="1908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3" name="Shape 183"/>
          <p:cNvSpPr txBox="1"/>
          <p:nvPr/>
        </p:nvSpPr>
        <p:spPr>
          <a:xfrm>
            <a:off x="1820800" y="2888050"/>
            <a:ext cx="2716200" cy="1636500"/>
          </a:xfrm>
          <a:prstGeom prst="rect">
            <a:avLst/>
          </a:prstGeom>
          <a:noFill/>
          <a:ln>
            <a:noFill/>
          </a:ln>
        </p:spPr>
        <p:txBody>
          <a:bodyPr anchorCtr="0" anchor="t" bIns="91425" lIns="91425" rIns="91425" wrap="square" tIns="91425">
            <a:noAutofit/>
          </a:bodyPr>
          <a:lstStyle/>
          <a:p>
            <a:pPr lvl="0" rtl="0">
              <a:spcBef>
                <a:spcPts val="0"/>
              </a:spcBef>
              <a:buNone/>
            </a:pPr>
            <a:r>
              <a:rPr lang="en"/>
              <a:t>Analyze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