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omments/comment1.xml" ContentType="application/vnd.openxmlformats-officedocument.presentationml.comments+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Lato" panose="020B0604020202020204" charset="0"/>
      <p:regular r:id="rId31"/>
      <p:bold r:id="rId32"/>
      <p:italic r:id="rId33"/>
      <p:boldItalic r:id="rId34"/>
    </p:embeddedFont>
    <p:embeddedFont>
      <p:font typeface="Raleway"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ton Sitkovet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8" d="100"/>
          <a:sy n="148" d="100"/>
        </p:scale>
        <p:origin x="543"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7-10-16T00:40:17.434" idx="1">
    <p:pos x="6000" y="0"/>
    <p:text>Should we add our lessons learned here?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10 sec max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Shape 16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2" name="Shape 16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1.5min: Anton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Shape 16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8" name="Shape 16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1.5min: Varsha</a:t>
            </a:r>
          </a:p>
          <a:p>
            <a:pPr lvl="0">
              <a:spcBef>
                <a:spcPts val="0"/>
              </a:spcBef>
              <a:buNone/>
            </a:pPr>
            <a:r>
              <a:rPr lang="en"/>
              <a:t>Removed Parts: </a:t>
            </a:r>
            <a:r>
              <a:rPr lang="en" sz="1200">
                <a:latin typeface="Lato"/>
                <a:ea typeface="Lato"/>
                <a:cs typeface="Lato"/>
                <a:sym typeface="Lato"/>
              </a:rPr>
              <a:t>Other engines - MEMORY, BLACKHOLE, CSV,  ARCHIVE, FEDERATED, MERGE, EXAMPLE, CUSTOM</a:t>
            </a:r>
          </a:p>
          <a:p>
            <a:pPr lvl="0">
              <a:spcBef>
                <a:spcPts val="0"/>
              </a:spcBef>
              <a:buNone/>
            </a:pPr>
            <a:endParaRPr sz="1200">
              <a:latin typeface="Lato"/>
              <a:ea typeface="Lato"/>
              <a:cs typeface="Lato"/>
              <a:sym typeface="Lato"/>
            </a:endParaRPr>
          </a:p>
          <a:p>
            <a:pPr lvl="0">
              <a:spcBef>
                <a:spcPts val="0"/>
              </a:spcBef>
              <a:buNone/>
            </a:pPr>
            <a:r>
              <a:rPr lang="en" sz="1200">
                <a:latin typeface="Lato"/>
                <a:ea typeface="Lato"/>
                <a:cs typeface="Lato"/>
                <a:sym typeface="Lato"/>
              </a:rPr>
              <a:t>Image is from:</a:t>
            </a:r>
          </a:p>
          <a:p>
            <a:pPr lvl="0">
              <a:spcBef>
                <a:spcPts val="0"/>
              </a:spcBef>
              <a:buNone/>
            </a:pPr>
            <a:r>
              <a:rPr lang="en" sz="1200">
                <a:latin typeface="Lato"/>
                <a:ea typeface="Lato"/>
                <a:cs typeface="Lato"/>
                <a:sym typeface="Lato"/>
              </a:rPr>
              <a:t>http://books.gigatux.nl/mirror/highperfmysql/0596003064/hpmysql-CHP-2-SECT-1.html</a:t>
            </a:r>
          </a:p>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Shape 17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5" name="Shape 17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1.5min: Glib</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Shape 18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2" name="Shape 18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1.5min: Glib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8" name="Shape 1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1.5min: Glib</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Shape 19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4" name="Shape 19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1.5min: Glib</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Shape 19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0" name="Shape 20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1.5min: Ayman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Shape 20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6" name="Shape 20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30 sec: Varsha</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Shape 21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3" name="Shape 21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1.5min: Kevin</a:t>
            </a:r>
          </a:p>
          <a:p>
            <a:pPr lvl="0">
              <a:spcBef>
                <a:spcPts val="0"/>
              </a:spcBef>
              <a:buNone/>
            </a:pPr>
            <a:endParaRPr/>
          </a:p>
          <a:p>
            <a:pPr marL="457200" lvl="0" indent="-228600" rtl="0">
              <a:spcBef>
                <a:spcPts val="0"/>
              </a:spcBef>
              <a:buChar char="-"/>
            </a:pPr>
            <a:r>
              <a:rPr lang="en"/>
              <a:t>In terms of external interfaces, we’re talking about how information is transferred to and from the system. So in this case, it would essentially be how users and developers interact with the MySQL database server, such as sending queries.</a:t>
            </a:r>
          </a:p>
          <a:p>
            <a:pPr marL="457200" lvl="0" indent="-228600" rtl="0">
              <a:spcBef>
                <a:spcPts val="0"/>
              </a:spcBef>
              <a:buChar char="-"/>
            </a:pPr>
            <a:r>
              <a:rPr lang="en"/>
              <a:t>There are 2 main types: Connectors and APIs, and Graphical User Interfaces</a:t>
            </a:r>
          </a:p>
          <a:p>
            <a:pPr lvl="0">
              <a:spcBef>
                <a:spcPts val="0"/>
              </a:spcBef>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Shape 218"/>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9" name="Shape 21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buChar char="-"/>
            </a:pPr>
            <a:r>
              <a:rPr lang="en"/>
              <a:t>Kevin</a:t>
            </a:r>
          </a:p>
          <a:p>
            <a:pPr lvl="0" rtl="0">
              <a:spcBef>
                <a:spcPts val="0"/>
              </a:spcBef>
              <a:buNone/>
            </a:pPr>
            <a:endParaRPr/>
          </a:p>
          <a:p>
            <a:pPr marL="457200" lvl="0" indent="-228600" rtl="0">
              <a:spcBef>
                <a:spcPts val="0"/>
              </a:spcBef>
              <a:buChar char="-"/>
            </a:pPr>
            <a:r>
              <a:rPr lang="en"/>
              <a:t>For Connectors and APIs, I would say that this is one of the most common way for developers to use MySQL. [Using the MySQL shell is also popular.]</a:t>
            </a:r>
          </a:p>
          <a:p>
            <a:pPr marL="457200" lvl="0" indent="-228600" rtl="0">
              <a:spcBef>
                <a:spcPts val="0"/>
              </a:spcBef>
              <a:buChar char="-"/>
            </a:pPr>
            <a:r>
              <a:rPr lang="en"/>
              <a:t>You can develop apps using MySQL, or connect to MySQL with many general connectors for different languages. Here i listed the most common, such as Java, C, C++, Python.</a:t>
            </a:r>
          </a:p>
          <a:p>
            <a:pPr marL="914400" lvl="1" indent="-228600" rtl="0">
              <a:spcBef>
                <a:spcPts val="0"/>
              </a:spcBef>
              <a:buChar char="-"/>
            </a:pPr>
            <a:r>
              <a:rPr lang="en"/>
              <a:t>For example, the connector for Java would be Connector/J</a:t>
            </a:r>
          </a:p>
          <a:p>
            <a:pPr marL="457200" lvl="0" indent="-228600" rtl="0">
              <a:spcBef>
                <a:spcPts val="0"/>
              </a:spcBef>
              <a:buChar char="-"/>
            </a:pPr>
            <a:r>
              <a:rPr lang="en"/>
              <a:t>Most of the connectors are based on the ODBC model (Open Database Connectivity Model).</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Shape 9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3" name="Shape 9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1min: Varsha</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5" name="Shape 22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buChar char="-"/>
            </a:pPr>
            <a:r>
              <a:rPr lang="en"/>
              <a:t>Kevin</a:t>
            </a:r>
          </a:p>
          <a:p>
            <a:pPr lvl="0" rtl="0">
              <a:spcBef>
                <a:spcPts val="0"/>
              </a:spcBef>
              <a:buNone/>
            </a:pPr>
            <a:endParaRPr/>
          </a:p>
          <a:p>
            <a:pPr marL="457200" lvl="0" indent="-228600" rtl="0">
              <a:spcBef>
                <a:spcPts val="0"/>
              </a:spcBef>
              <a:buChar char="-"/>
            </a:pPr>
            <a:r>
              <a:rPr lang="en"/>
              <a:t>Low-level architecture diagram</a:t>
            </a:r>
          </a:p>
          <a:p>
            <a:pPr marL="457200" lvl="0" indent="-228600" rtl="0">
              <a:spcBef>
                <a:spcPts val="0"/>
              </a:spcBef>
              <a:buChar char="-"/>
            </a:pPr>
            <a:r>
              <a:rPr lang="en"/>
              <a:t>ODBC is a specification for an API, designed to send queries to the MySQL server and retrieve the information back to the client.</a:t>
            </a:r>
          </a:p>
          <a:p>
            <a:pPr marL="457200" lvl="0" indent="-228600" rtl="0">
              <a:spcBef>
                <a:spcPts val="0"/>
              </a:spcBef>
              <a:buChar char="-"/>
            </a:pPr>
            <a:r>
              <a:rPr lang="en"/>
              <a:t>An example workflow of this would be the client using C to send a query</a:t>
            </a:r>
          </a:p>
          <a:p>
            <a:pPr marL="457200" lvl="0" indent="-228600" rtl="0">
              <a:spcBef>
                <a:spcPts val="0"/>
              </a:spcBef>
              <a:buChar char="-"/>
            </a:pPr>
            <a:r>
              <a:rPr lang="en"/>
              <a:t>When the client sends the query, it goes to the connector (so an implementation of this would be Connector/C for example)</a:t>
            </a:r>
          </a:p>
          <a:p>
            <a:pPr marL="457200" lvl="0" indent="-228600" rtl="0">
              <a:spcBef>
                <a:spcPts val="0"/>
              </a:spcBef>
              <a:buChar char="-"/>
            </a:pPr>
            <a:r>
              <a:rPr lang="en"/>
              <a:t>The connector would use its ODBC API and library to translate the C code into a command that MySQL understands</a:t>
            </a:r>
          </a:p>
          <a:p>
            <a:pPr marL="457200" lvl="0" indent="-228600">
              <a:spcBef>
                <a:spcPts val="0"/>
              </a:spcBef>
              <a:buChar char="-"/>
            </a:pPr>
            <a:r>
              <a:rPr lang="en"/>
              <a:t>It uses a specialized driver to send the command to the MySQL server via a network, and also return the result.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Shape 23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2" name="Shape 23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buChar char="-"/>
            </a:pPr>
            <a:r>
              <a:rPr lang="en"/>
              <a:t>Kevin</a:t>
            </a:r>
          </a:p>
          <a:p>
            <a:pPr marL="457200" lvl="0" indent="-228600" rtl="0">
              <a:spcBef>
                <a:spcPts val="0"/>
              </a:spcBef>
              <a:buChar char="-"/>
            </a:pPr>
            <a:r>
              <a:rPr lang="en"/>
              <a:t>Another common external interface is through a GUI</a:t>
            </a:r>
          </a:p>
          <a:p>
            <a:pPr marL="457200" lvl="0" indent="-228600" rtl="0">
              <a:spcBef>
                <a:spcPts val="0"/>
              </a:spcBef>
              <a:buChar char="-"/>
            </a:pPr>
            <a:r>
              <a:rPr lang="en"/>
              <a:t>Allows you to view and interact with a database graphically, through buttons and such</a:t>
            </a:r>
          </a:p>
          <a:p>
            <a:pPr marL="457200" lvl="0" indent="-228600">
              <a:spcBef>
                <a:spcPts val="0"/>
              </a:spcBef>
              <a:buChar char="-"/>
            </a:pPr>
            <a:r>
              <a:rPr lang="en"/>
              <a:t>MySQL develops their own GUI called MySQL Workbench, but other 3rd party options exist.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8" name="Shape 23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buChar char="-"/>
            </a:pPr>
            <a:r>
              <a:rPr lang="en"/>
              <a:t>Kevin</a:t>
            </a:r>
          </a:p>
          <a:p>
            <a:pPr marL="457200" lvl="0" indent="-228600">
              <a:spcBef>
                <a:spcPts val="0"/>
              </a:spcBef>
              <a:buChar char="-"/>
            </a:pPr>
            <a:r>
              <a:rPr lang="en"/>
              <a:t>Here i just have a picture of MySQL Workbench, and highlighted some useful things you can do, such as query, export or import data, start or shutdown a server, etc.</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8" name="Shape 2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228600" rtl="0">
              <a:spcBef>
                <a:spcPts val="0"/>
              </a:spcBef>
              <a:buChar char="-"/>
            </a:pPr>
            <a:r>
              <a:rPr lang="en"/>
              <a:t>Kevin</a:t>
            </a:r>
          </a:p>
          <a:p>
            <a:pPr marL="457200" lvl="0" indent="-228600" rtl="0">
              <a:spcBef>
                <a:spcPts val="0"/>
              </a:spcBef>
              <a:buChar char="-"/>
            </a:pPr>
            <a:r>
              <a:rPr lang="en"/>
              <a:t>High-level diagram of the architecture of the two external interfaces i’ve spoken about:</a:t>
            </a:r>
          </a:p>
          <a:p>
            <a:pPr marL="457200" lvl="0" indent="-228600" rtl="0">
              <a:spcBef>
                <a:spcPts val="0"/>
              </a:spcBef>
              <a:buChar char="-"/>
            </a:pPr>
            <a:r>
              <a:rPr lang="en"/>
              <a:t>The obvious architectural style that connectors and GUIs incorporate would be the client-server style. The reasoning behind this would be:</a:t>
            </a:r>
          </a:p>
          <a:p>
            <a:pPr marL="914400" lvl="1" indent="-228600" rtl="0">
              <a:spcBef>
                <a:spcPts val="0"/>
              </a:spcBef>
              <a:buChar char="-"/>
            </a:pPr>
            <a:r>
              <a:rPr lang="en"/>
              <a:t>MySQL Server handles most of the data processing, whilst the clients do little, other than send commands. </a:t>
            </a:r>
          </a:p>
          <a:p>
            <a:pPr marL="914400" lvl="1" indent="-228600" rtl="0">
              <a:spcBef>
                <a:spcPts val="0"/>
              </a:spcBef>
              <a:buChar char="-"/>
            </a:pPr>
            <a:r>
              <a:rPr lang="en"/>
              <a:t>Reason clients can connect to MySQL server is through connectors, which is a key feature of client-server.</a:t>
            </a:r>
          </a:p>
          <a:p>
            <a:pPr marL="457200" lvl="0" indent="-228600" rtl="0">
              <a:spcBef>
                <a:spcPts val="0"/>
              </a:spcBef>
              <a:buChar char="-"/>
            </a:pPr>
            <a:r>
              <a:rPr lang="en"/>
              <a:t>The other being repository style</a:t>
            </a:r>
          </a:p>
          <a:p>
            <a:pPr marL="914400" lvl="1" indent="-228600" rtl="0">
              <a:spcBef>
                <a:spcPts val="0"/>
              </a:spcBef>
              <a:buChar char="-"/>
            </a:pPr>
            <a:r>
              <a:rPr lang="en"/>
              <a:t>You could say that the central data structure would be MySQL server, and we would have several components (which would be the clients) that operate on it.</a:t>
            </a:r>
          </a:p>
          <a:p>
            <a:pPr marL="914400" lvl="1" indent="-228600" rtl="0">
              <a:spcBef>
                <a:spcPts val="0"/>
              </a:spcBef>
              <a:buChar char="-"/>
            </a:pPr>
            <a:r>
              <a:rPr lang="en"/>
              <a:t>Another key feature of a repository style is concurrency, which MySQL Server also has.</a:t>
            </a:r>
          </a:p>
          <a:p>
            <a:pPr lvl="0" rtl="0">
              <a:spcBef>
                <a:spcPts val="0"/>
              </a:spcBef>
              <a:buNone/>
            </a:pPr>
            <a:r>
              <a:rPr lang="en"/>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54" name="Shape 25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2min: Anton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Shape 25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0" name="Shape 26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Anton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Shape 26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65" name="Shape 26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1.5min: Davood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2" name="Shape 27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1min: Davood + all</a:t>
            </a:r>
          </a:p>
          <a:p>
            <a:pPr lvl="0">
              <a:spcBef>
                <a:spcPts val="0"/>
              </a:spcBef>
              <a:buNone/>
            </a:pPr>
            <a:endParaRPr/>
          </a:p>
          <a:p>
            <a:pPr lvl="0">
              <a:spcBef>
                <a:spcPts val="0"/>
              </a:spcBef>
              <a:buNone/>
            </a:pPr>
            <a:r>
              <a:rPr lang="en"/>
              <a:t>Kevin: MySQL has many ways for users and devs to interact with it. Include but not limited to connectors, APIs, GUIs, etc. Documentation is available and there’s good support.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Shape 27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8" name="Shape 27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2min: Nisha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Shape 11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8" name="Shape 11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Nisha</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Shape 125"/>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6" name="Shape 12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457200" lvl="0" indent="-311150" rtl="0">
              <a:lnSpc>
                <a:spcPct val="115000"/>
              </a:lnSpc>
              <a:spcBef>
                <a:spcPts val="0"/>
              </a:spcBef>
              <a:buClr>
                <a:schemeClr val="accent1"/>
              </a:buClr>
              <a:buSzPct val="100000"/>
              <a:buFont typeface="Lato"/>
            </a:pPr>
            <a:r>
              <a:rPr lang="en" sz="1300">
                <a:solidFill>
                  <a:schemeClr val="accent1"/>
                </a:solidFill>
                <a:latin typeface="Lato"/>
                <a:ea typeface="Lato"/>
                <a:cs typeface="Lato"/>
                <a:sym typeface="Lato"/>
              </a:rPr>
              <a:t>(Nisha)</a:t>
            </a:r>
          </a:p>
          <a:p>
            <a:pPr marL="457200" lvl="0" indent="-311150" rtl="0">
              <a:lnSpc>
                <a:spcPct val="115000"/>
              </a:lnSpc>
              <a:spcBef>
                <a:spcPts val="0"/>
              </a:spcBef>
              <a:buClr>
                <a:schemeClr val="accent1"/>
              </a:buClr>
              <a:buSzPct val="100000"/>
              <a:buFont typeface="Lato"/>
            </a:pPr>
            <a:r>
              <a:rPr lang="en" sz="1300">
                <a:solidFill>
                  <a:schemeClr val="accent1"/>
                </a:solidFill>
                <a:latin typeface="Lato"/>
                <a:ea typeface="Lato"/>
                <a:cs typeface="Lato"/>
                <a:sym typeface="Lato"/>
              </a:rPr>
              <a:t>RDBMS interacts with users and clients </a:t>
            </a:r>
          </a:p>
          <a:p>
            <a:pPr marL="457200" lvl="0" indent="-311150" rtl="0">
              <a:lnSpc>
                <a:spcPct val="115000"/>
              </a:lnSpc>
              <a:spcBef>
                <a:spcPts val="0"/>
              </a:spcBef>
              <a:buClr>
                <a:schemeClr val="accent1"/>
              </a:buClr>
              <a:buSzPct val="100000"/>
              <a:buFont typeface="Lato"/>
            </a:pPr>
            <a:r>
              <a:rPr lang="en" sz="1300">
                <a:solidFill>
                  <a:schemeClr val="accent1"/>
                </a:solidFill>
                <a:latin typeface="Lato"/>
                <a:ea typeface="Lato"/>
                <a:cs typeface="Lato"/>
                <a:sym typeface="Lato"/>
              </a:rPr>
              <a:t>Three components:</a:t>
            </a:r>
          </a:p>
          <a:p>
            <a:pPr marL="914400" lvl="1" indent="-228600" rtl="0">
              <a:lnSpc>
                <a:spcPct val="115000"/>
              </a:lnSpc>
              <a:spcBef>
                <a:spcPts val="0"/>
              </a:spcBef>
              <a:buClr>
                <a:schemeClr val="accent1"/>
              </a:buClr>
              <a:buFont typeface="Lato"/>
            </a:pPr>
            <a:r>
              <a:rPr lang="en">
                <a:solidFill>
                  <a:schemeClr val="accent1"/>
                </a:solidFill>
                <a:latin typeface="Lato"/>
                <a:ea typeface="Lato"/>
                <a:cs typeface="Lato"/>
                <a:sym typeface="Lato"/>
              </a:rPr>
              <a:t>Administrators</a:t>
            </a:r>
          </a:p>
          <a:p>
            <a:pPr marL="1371600" lvl="2" indent="-228600" rtl="0">
              <a:lnSpc>
                <a:spcPct val="115000"/>
              </a:lnSpc>
              <a:spcBef>
                <a:spcPts val="0"/>
              </a:spcBef>
              <a:buClr>
                <a:schemeClr val="accent1"/>
              </a:buClr>
              <a:buFont typeface="Lato"/>
            </a:pPr>
            <a:r>
              <a:rPr lang="en">
                <a:solidFill>
                  <a:schemeClr val="accent1"/>
                </a:solidFill>
                <a:latin typeface="Lato"/>
                <a:ea typeface="Lato"/>
                <a:cs typeface="Lato"/>
                <a:sym typeface="Lato"/>
              </a:rPr>
              <a:t>use various administrative interface and utilities like mysqladmin, isamchk etc.</a:t>
            </a:r>
          </a:p>
          <a:p>
            <a:pPr marL="914400" lvl="1" indent="-228600" rtl="0">
              <a:lnSpc>
                <a:spcPct val="115000"/>
              </a:lnSpc>
              <a:spcBef>
                <a:spcPts val="0"/>
              </a:spcBef>
              <a:buClr>
                <a:schemeClr val="accent1"/>
              </a:buClr>
              <a:buFont typeface="Lato"/>
            </a:pPr>
            <a:r>
              <a:rPr lang="en">
                <a:solidFill>
                  <a:schemeClr val="accent1"/>
                </a:solidFill>
                <a:latin typeface="Lato"/>
                <a:ea typeface="Lato"/>
                <a:cs typeface="Lato"/>
                <a:sym typeface="Lato"/>
              </a:rPr>
              <a:t>Clients</a:t>
            </a:r>
          </a:p>
          <a:p>
            <a:pPr marL="914400" lvl="1" indent="-228600" rtl="0">
              <a:lnSpc>
                <a:spcPct val="115000"/>
              </a:lnSpc>
              <a:spcBef>
                <a:spcPts val="0"/>
              </a:spcBef>
              <a:buClr>
                <a:schemeClr val="accent1"/>
              </a:buClr>
              <a:buFont typeface="Lato"/>
            </a:pPr>
            <a:r>
              <a:rPr lang="en">
                <a:solidFill>
                  <a:schemeClr val="accent1"/>
                </a:solidFill>
                <a:latin typeface="Lato"/>
                <a:ea typeface="Lato"/>
                <a:cs typeface="Lato"/>
                <a:sym typeface="Lato"/>
              </a:rPr>
              <a:t>Query Users</a:t>
            </a:r>
          </a:p>
          <a:p>
            <a:pPr marL="1371600" lvl="2" indent="-228600" rtl="0">
              <a:lnSpc>
                <a:spcPct val="115000"/>
              </a:lnSpc>
              <a:spcBef>
                <a:spcPts val="0"/>
              </a:spcBef>
              <a:buClr>
                <a:schemeClr val="accent1"/>
              </a:buClr>
              <a:buFont typeface="Lato"/>
            </a:pPr>
            <a:r>
              <a:rPr lang="en">
                <a:solidFill>
                  <a:schemeClr val="accent1"/>
                </a:solidFill>
                <a:latin typeface="Lato"/>
                <a:ea typeface="Lato"/>
                <a:cs typeface="Lato"/>
                <a:sym typeface="Lato"/>
              </a:rPr>
              <a:t>interaction via "mysql": a Query interface</a:t>
            </a:r>
          </a:p>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Shape 132"/>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3" name="Shape 13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Nisha</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Nisha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Shape 147"/>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8" name="Shape 14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a:spcBef>
                <a:spcPts val="0"/>
              </a:spcBef>
              <a:buNone/>
            </a:pPr>
            <a:r>
              <a:rPr lang="en"/>
              <a:t>1.5min: Davood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5" name="Shape 15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r>
              <a:rPr lang="en"/>
              <a:t>1.5min: Ayman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chemeClr val="lt2"/>
        </a:solidFill>
        <a:effectLst/>
      </p:bgPr>
    </p:bg>
    <p:spTree>
      <p:nvGrpSpPr>
        <p:cNvPr id="1" name="Shape 9"/>
        <p:cNvGrpSpPr/>
        <p:nvPr/>
      </p:nvGrpSpPr>
      <p:grpSpPr>
        <a:xfrm>
          <a:off x="0" y="0"/>
          <a:ext cx="0" cy="0"/>
          <a:chOff x="0" y="0"/>
          <a:chExt cx="0" cy="0"/>
        </a:xfrm>
      </p:grpSpPr>
      <p:sp>
        <p:nvSpPr>
          <p:cNvPr id="10" name="Shape 10"/>
          <p:cNvSpPr/>
          <p:nvPr/>
        </p:nvSpPr>
        <p:spPr>
          <a:xfrm>
            <a:off x="0" y="0"/>
            <a:ext cx="9144000" cy="4878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nvGrpSpPr>
          <p:cNvPr id="11" name="Shape 11"/>
          <p:cNvGrpSpPr/>
          <p:nvPr/>
        </p:nvGrpSpPr>
        <p:grpSpPr>
          <a:xfrm>
            <a:off x="830392" y="1191256"/>
            <a:ext cx="745763" cy="45826"/>
            <a:chOff x="4580561" y="2589004"/>
            <a:chExt cx="1064464" cy="25200"/>
          </a:xfrm>
        </p:grpSpPr>
        <p:sp>
          <p:nvSpPr>
            <p:cNvPr id="12" name="Shape 12"/>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13" name="Shape 13"/>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14" name="Shape 14"/>
          <p:cNvSpPr txBox="1">
            <a:spLocks noGrp="1"/>
          </p:cNvSpPr>
          <p:nvPr>
            <p:ph type="ctrTitle"/>
          </p:nvPr>
        </p:nvSpPr>
        <p:spPr>
          <a:xfrm>
            <a:off x="729450" y="1322450"/>
            <a:ext cx="7688100" cy="1664700"/>
          </a:xfrm>
          <a:prstGeom prst="rect">
            <a:avLst/>
          </a:prstGeom>
        </p:spPr>
        <p:txBody>
          <a:bodyPr wrap="square" lIns="91425" tIns="91425" rIns="91425" bIns="91425" anchor="t" anchorCtr="0"/>
          <a:lstStyle>
            <a:lvl1pPr lvl="0">
              <a:spcBef>
                <a:spcPts val="0"/>
              </a:spcBef>
              <a:buClr>
                <a:schemeClr val="dk2"/>
              </a:buClr>
              <a:buSzPct val="100000"/>
              <a:defRPr sz="4200">
                <a:solidFill>
                  <a:schemeClr val="dk2"/>
                </a:solidFill>
              </a:defRPr>
            </a:lvl1pPr>
            <a:lvl2pPr lvl="1">
              <a:spcBef>
                <a:spcPts val="0"/>
              </a:spcBef>
              <a:buClr>
                <a:schemeClr val="dk2"/>
              </a:buClr>
              <a:buSzPct val="100000"/>
              <a:defRPr sz="4200">
                <a:solidFill>
                  <a:schemeClr val="dk2"/>
                </a:solidFill>
              </a:defRPr>
            </a:lvl2pPr>
            <a:lvl3pPr lvl="2">
              <a:spcBef>
                <a:spcPts val="0"/>
              </a:spcBef>
              <a:buClr>
                <a:schemeClr val="dk2"/>
              </a:buClr>
              <a:buSzPct val="100000"/>
              <a:defRPr sz="4200">
                <a:solidFill>
                  <a:schemeClr val="dk2"/>
                </a:solidFill>
              </a:defRPr>
            </a:lvl3pPr>
            <a:lvl4pPr lvl="3">
              <a:spcBef>
                <a:spcPts val="0"/>
              </a:spcBef>
              <a:buClr>
                <a:schemeClr val="dk2"/>
              </a:buClr>
              <a:buSzPct val="100000"/>
              <a:defRPr sz="4200">
                <a:solidFill>
                  <a:schemeClr val="dk2"/>
                </a:solidFill>
              </a:defRPr>
            </a:lvl4pPr>
            <a:lvl5pPr lvl="4">
              <a:spcBef>
                <a:spcPts val="0"/>
              </a:spcBef>
              <a:buClr>
                <a:schemeClr val="dk2"/>
              </a:buClr>
              <a:buSzPct val="100000"/>
              <a:defRPr sz="4200">
                <a:solidFill>
                  <a:schemeClr val="dk2"/>
                </a:solidFill>
              </a:defRPr>
            </a:lvl5pPr>
            <a:lvl6pPr lvl="5">
              <a:spcBef>
                <a:spcPts val="0"/>
              </a:spcBef>
              <a:buClr>
                <a:schemeClr val="dk2"/>
              </a:buClr>
              <a:buSzPct val="100000"/>
              <a:defRPr sz="4200">
                <a:solidFill>
                  <a:schemeClr val="dk2"/>
                </a:solidFill>
              </a:defRPr>
            </a:lvl6pPr>
            <a:lvl7pPr lvl="6">
              <a:spcBef>
                <a:spcPts val="0"/>
              </a:spcBef>
              <a:buClr>
                <a:schemeClr val="dk2"/>
              </a:buClr>
              <a:buSzPct val="100000"/>
              <a:defRPr sz="4200">
                <a:solidFill>
                  <a:schemeClr val="dk2"/>
                </a:solidFill>
              </a:defRPr>
            </a:lvl7pPr>
            <a:lvl8pPr lvl="7">
              <a:spcBef>
                <a:spcPts val="0"/>
              </a:spcBef>
              <a:buClr>
                <a:schemeClr val="dk2"/>
              </a:buClr>
              <a:buSzPct val="100000"/>
              <a:defRPr sz="4200">
                <a:solidFill>
                  <a:schemeClr val="dk2"/>
                </a:solidFill>
              </a:defRPr>
            </a:lvl8pPr>
            <a:lvl9pPr lvl="8">
              <a:spcBef>
                <a:spcPts val="0"/>
              </a:spcBef>
              <a:buClr>
                <a:schemeClr val="dk2"/>
              </a:buClr>
              <a:buSzPct val="100000"/>
              <a:defRPr sz="4200">
                <a:solidFill>
                  <a:schemeClr val="dk2"/>
                </a:solidFill>
              </a:defRPr>
            </a:lvl9pPr>
          </a:lstStyle>
          <a:p>
            <a:endParaRPr/>
          </a:p>
        </p:txBody>
      </p:sp>
      <p:sp>
        <p:nvSpPr>
          <p:cNvPr id="15" name="Shape 15"/>
          <p:cNvSpPr txBox="1">
            <a:spLocks noGrp="1"/>
          </p:cNvSpPr>
          <p:nvPr>
            <p:ph type="subTitle" idx="1"/>
          </p:nvPr>
        </p:nvSpPr>
        <p:spPr>
          <a:xfrm>
            <a:off x="729627" y="3172900"/>
            <a:ext cx="7688100" cy="541200"/>
          </a:xfrm>
          <a:prstGeom prst="rect">
            <a:avLst/>
          </a:prstGeom>
        </p:spPr>
        <p:txBody>
          <a:bodyPr wrap="square" lIns="91425" tIns="91425" rIns="91425" bIns="91425" anchor="t" anchorCtr="0"/>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a:endParaRPr/>
          </a:p>
        </p:txBody>
      </p:sp>
      <p:sp>
        <p:nvSpPr>
          <p:cNvPr id="16" name="Shape 16"/>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bg>
      <p:bgPr>
        <a:solidFill>
          <a:schemeClr val="dk1"/>
        </a:solidFill>
        <a:effectLst/>
      </p:bgPr>
    </p:bg>
    <p:spTree>
      <p:nvGrpSpPr>
        <p:cNvPr id="1" name="Shape 73"/>
        <p:cNvGrpSpPr/>
        <p:nvPr/>
      </p:nvGrpSpPr>
      <p:grpSpPr>
        <a:xfrm>
          <a:off x="0" y="0"/>
          <a:ext cx="0" cy="0"/>
          <a:chOff x="0" y="0"/>
          <a:chExt cx="0" cy="0"/>
        </a:xfrm>
      </p:grpSpPr>
      <p:grpSp>
        <p:nvGrpSpPr>
          <p:cNvPr id="74" name="Shape 74"/>
          <p:cNvGrpSpPr/>
          <p:nvPr/>
        </p:nvGrpSpPr>
        <p:grpSpPr>
          <a:xfrm>
            <a:off x="830392" y="4169130"/>
            <a:ext cx="745763" cy="45826"/>
            <a:chOff x="4580561" y="2589004"/>
            <a:chExt cx="1064464" cy="25200"/>
          </a:xfrm>
        </p:grpSpPr>
        <p:sp>
          <p:nvSpPr>
            <p:cNvPr id="75" name="Shape 75"/>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76" name="Shape 76"/>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77" name="Shape 77"/>
          <p:cNvSpPr txBox="1">
            <a:spLocks noGrp="1"/>
          </p:cNvSpPr>
          <p:nvPr>
            <p:ph type="title"/>
          </p:nvPr>
        </p:nvSpPr>
        <p:spPr>
          <a:xfrm>
            <a:off x="729450" y="733950"/>
            <a:ext cx="7688400" cy="1244700"/>
          </a:xfrm>
          <a:prstGeom prst="rect">
            <a:avLst/>
          </a:prstGeom>
        </p:spPr>
        <p:txBody>
          <a:bodyPr wrap="square" lIns="91425" tIns="91425" rIns="91425" bIns="91425" anchor="t" anchorCtr="0"/>
          <a:lstStyle>
            <a:lvl1pPr lvl="0">
              <a:spcBef>
                <a:spcPts val="0"/>
              </a:spcBef>
              <a:buClr>
                <a:schemeClr val="lt1"/>
              </a:buClr>
              <a:buSzPct val="100000"/>
              <a:defRPr sz="8000">
                <a:solidFill>
                  <a:schemeClr val="lt1"/>
                </a:solidFill>
              </a:defRPr>
            </a:lvl1pPr>
            <a:lvl2pPr lvl="1">
              <a:spcBef>
                <a:spcPts val="0"/>
              </a:spcBef>
              <a:buClr>
                <a:schemeClr val="lt1"/>
              </a:buClr>
              <a:buSzPct val="100000"/>
              <a:defRPr sz="8000">
                <a:solidFill>
                  <a:schemeClr val="lt1"/>
                </a:solidFill>
              </a:defRPr>
            </a:lvl2pPr>
            <a:lvl3pPr lvl="2">
              <a:spcBef>
                <a:spcPts val="0"/>
              </a:spcBef>
              <a:buClr>
                <a:schemeClr val="lt1"/>
              </a:buClr>
              <a:buSzPct val="100000"/>
              <a:defRPr sz="8000">
                <a:solidFill>
                  <a:schemeClr val="lt1"/>
                </a:solidFill>
              </a:defRPr>
            </a:lvl3pPr>
            <a:lvl4pPr lvl="3">
              <a:spcBef>
                <a:spcPts val="0"/>
              </a:spcBef>
              <a:buClr>
                <a:schemeClr val="lt1"/>
              </a:buClr>
              <a:buSzPct val="100000"/>
              <a:defRPr sz="8000">
                <a:solidFill>
                  <a:schemeClr val="lt1"/>
                </a:solidFill>
              </a:defRPr>
            </a:lvl4pPr>
            <a:lvl5pPr lvl="4">
              <a:spcBef>
                <a:spcPts val="0"/>
              </a:spcBef>
              <a:buClr>
                <a:schemeClr val="lt1"/>
              </a:buClr>
              <a:buSzPct val="100000"/>
              <a:defRPr sz="8000">
                <a:solidFill>
                  <a:schemeClr val="lt1"/>
                </a:solidFill>
              </a:defRPr>
            </a:lvl5pPr>
            <a:lvl6pPr lvl="5">
              <a:spcBef>
                <a:spcPts val="0"/>
              </a:spcBef>
              <a:buClr>
                <a:schemeClr val="lt1"/>
              </a:buClr>
              <a:buSzPct val="100000"/>
              <a:defRPr sz="8000">
                <a:solidFill>
                  <a:schemeClr val="lt1"/>
                </a:solidFill>
              </a:defRPr>
            </a:lvl6pPr>
            <a:lvl7pPr lvl="6">
              <a:spcBef>
                <a:spcPts val="0"/>
              </a:spcBef>
              <a:buClr>
                <a:schemeClr val="lt1"/>
              </a:buClr>
              <a:buSzPct val="100000"/>
              <a:defRPr sz="8000">
                <a:solidFill>
                  <a:schemeClr val="lt1"/>
                </a:solidFill>
              </a:defRPr>
            </a:lvl7pPr>
            <a:lvl8pPr lvl="7">
              <a:spcBef>
                <a:spcPts val="0"/>
              </a:spcBef>
              <a:buClr>
                <a:schemeClr val="lt1"/>
              </a:buClr>
              <a:buSzPct val="100000"/>
              <a:defRPr sz="8000">
                <a:solidFill>
                  <a:schemeClr val="lt1"/>
                </a:solidFill>
              </a:defRPr>
            </a:lvl8pPr>
            <a:lvl9pPr lvl="8">
              <a:spcBef>
                <a:spcPts val="0"/>
              </a:spcBef>
              <a:buClr>
                <a:schemeClr val="lt1"/>
              </a:buClr>
              <a:buSzPct val="100000"/>
              <a:defRPr sz="8000">
                <a:solidFill>
                  <a:schemeClr val="lt1"/>
                </a:solidFill>
              </a:defRPr>
            </a:lvl9pPr>
          </a:lstStyle>
          <a:p>
            <a:endParaRPr/>
          </a:p>
        </p:txBody>
      </p:sp>
      <p:sp>
        <p:nvSpPr>
          <p:cNvPr id="78" name="Shape 78"/>
          <p:cNvSpPr txBox="1">
            <a:spLocks noGrp="1"/>
          </p:cNvSpPr>
          <p:nvPr>
            <p:ph type="body" idx="1"/>
          </p:nvPr>
        </p:nvSpPr>
        <p:spPr>
          <a:xfrm>
            <a:off x="729450" y="2272888"/>
            <a:ext cx="7688400" cy="1580400"/>
          </a:xfrm>
          <a:prstGeom prst="rect">
            <a:avLst/>
          </a:prstGeom>
        </p:spPr>
        <p:txBody>
          <a:bodyPr wrap="square" lIns="91425" tIns="91425" rIns="91425" bIns="91425" anchor="t"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79" name="Shape 7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0"/>
        <p:cNvGrpSpPr/>
        <p:nvPr/>
      </p:nvGrpSpPr>
      <p:grpSpPr>
        <a:xfrm>
          <a:off x="0" y="0"/>
          <a:ext cx="0" cy="0"/>
          <a:chOff x="0" y="0"/>
          <a:chExt cx="0" cy="0"/>
        </a:xfrm>
      </p:grpSpPr>
      <p:sp>
        <p:nvSpPr>
          <p:cNvPr id="81" name="Shape 81"/>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bg>
      <p:bgPr>
        <a:solidFill>
          <a:schemeClr val="dk1"/>
        </a:solidFill>
        <a:effectLst/>
      </p:bgPr>
    </p:bg>
    <p:spTree>
      <p:nvGrpSpPr>
        <p:cNvPr id="1" name="Shape 17"/>
        <p:cNvGrpSpPr/>
        <p:nvPr/>
      </p:nvGrpSpPr>
      <p:grpSpPr>
        <a:xfrm>
          <a:off x="0" y="0"/>
          <a:ext cx="0" cy="0"/>
          <a:chOff x="0" y="0"/>
          <a:chExt cx="0" cy="0"/>
        </a:xfrm>
      </p:grpSpPr>
      <p:grpSp>
        <p:nvGrpSpPr>
          <p:cNvPr id="18" name="Shape 18"/>
          <p:cNvGrpSpPr/>
          <p:nvPr/>
        </p:nvGrpSpPr>
        <p:grpSpPr>
          <a:xfrm>
            <a:off x="830392" y="1191256"/>
            <a:ext cx="745763" cy="45826"/>
            <a:chOff x="4580561" y="2589004"/>
            <a:chExt cx="1064464" cy="25200"/>
          </a:xfrm>
        </p:grpSpPr>
        <p:sp>
          <p:nvSpPr>
            <p:cNvPr id="19" name="Shape 19"/>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20" name="Shape 20"/>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21" name="Shape 21"/>
          <p:cNvSpPr txBox="1">
            <a:spLocks noGrp="1"/>
          </p:cNvSpPr>
          <p:nvPr>
            <p:ph type="title"/>
          </p:nvPr>
        </p:nvSpPr>
        <p:spPr>
          <a:xfrm>
            <a:off x="729450" y="1322450"/>
            <a:ext cx="7688400" cy="1518600"/>
          </a:xfrm>
          <a:prstGeom prst="rect">
            <a:avLst/>
          </a:prstGeom>
        </p:spPr>
        <p:txBody>
          <a:bodyPr wrap="square" lIns="91425" tIns="91425" rIns="91425" bIns="91425" anchor="t"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22" name="Shape 22"/>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23"/>
        <p:cNvGrpSpPr/>
        <p:nvPr/>
      </p:nvGrpSpPr>
      <p:grpSpPr>
        <a:xfrm>
          <a:off x="0" y="0"/>
          <a:ext cx="0" cy="0"/>
          <a:chOff x="0" y="0"/>
          <a:chExt cx="0" cy="0"/>
        </a:xfrm>
      </p:grpSpPr>
      <p:sp>
        <p:nvSpPr>
          <p:cNvPr id="24" name="Shape 24"/>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25" name="Shape 25"/>
          <p:cNvGrpSpPr/>
          <p:nvPr/>
        </p:nvGrpSpPr>
        <p:grpSpPr>
          <a:xfrm>
            <a:off x="830392" y="1191256"/>
            <a:ext cx="745763" cy="45826"/>
            <a:chOff x="4580561" y="2589004"/>
            <a:chExt cx="1064464" cy="25200"/>
          </a:xfrm>
        </p:grpSpPr>
        <p:sp>
          <p:nvSpPr>
            <p:cNvPr id="26" name="Shape 26"/>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27" name="Shape 27"/>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28" name="Shape 28"/>
          <p:cNvSpPr txBox="1">
            <a:spLocks noGrp="1"/>
          </p:cNvSpPr>
          <p:nvPr>
            <p:ph type="title"/>
          </p:nvPr>
        </p:nvSpPr>
        <p:spPr>
          <a:xfrm>
            <a:off x="729450" y="1318650"/>
            <a:ext cx="76887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29" name="Shape 29"/>
          <p:cNvSpPr txBox="1">
            <a:spLocks noGrp="1"/>
          </p:cNvSpPr>
          <p:nvPr>
            <p:ph type="body" idx="1"/>
          </p:nvPr>
        </p:nvSpPr>
        <p:spPr>
          <a:xfrm>
            <a:off x="729450" y="2078875"/>
            <a:ext cx="76887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0" name="Shape 30"/>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31"/>
        <p:cNvGrpSpPr/>
        <p:nvPr/>
      </p:nvGrpSpPr>
      <p:grpSpPr>
        <a:xfrm>
          <a:off x="0" y="0"/>
          <a:ext cx="0" cy="0"/>
          <a:chOff x="0" y="0"/>
          <a:chExt cx="0" cy="0"/>
        </a:xfrm>
      </p:grpSpPr>
      <p:sp>
        <p:nvSpPr>
          <p:cNvPr id="32" name="Shape 32"/>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33" name="Shape 33"/>
          <p:cNvGrpSpPr/>
          <p:nvPr/>
        </p:nvGrpSpPr>
        <p:grpSpPr>
          <a:xfrm>
            <a:off x="830392" y="1191256"/>
            <a:ext cx="745763" cy="45826"/>
            <a:chOff x="4580561" y="2589004"/>
            <a:chExt cx="1064464" cy="25200"/>
          </a:xfrm>
        </p:grpSpPr>
        <p:sp>
          <p:nvSpPr>
            <p:cNvPr id="34" name="Shape 34"/>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35" name="Shape 35"/>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36" name="Shape 36"/>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37" name="Shape 37"/>
          <p:cNvSpPr txBox="1">
            <a:spLocks noGrp="1"/>
          </p:cNvSpPr>
          <p:nvPr>
            <p:ph type="body" idx="1"/>
          </p:nvPr>
        </p:nvSpPr>
        <p:spPr>
          <a:xfrm>
            <a:off x="729325" y="2078875"/>
            <a:ext cx="37743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8" name="Shape 38"/>
          <p:cNvSpPr txBox="1">
            <a:spLocks noGrp="1"/>
          </p:cNvSpPr>
          <p:nvPr>
            <p:ph type="body" idx="2"/>
          </p:nvPr>
        </p:nvSpPr>
        <p:spPr>
          <a:xfrm>
            <a:off x="4643604" y="2078875"/>
            <a:ext cx="3774300" cy="22611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9" name="Shape 3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0"/>
        <p:cNvGrpSpPr/>
        <p:nvPr/>
      </p:nvGrpSpPr>
      <p:grpSpPr>
        <a:xfrm>
          <a:off x="0" y="0"/>
          <a:ext cx="0" cy="0"/>
          <a:chOff x="0" y="0"/>
          <a:chExt cx="0" cy="0"/>
        </a:xfrm>
      </p:grpSpPr>
      <p:sp>
        <p:nvSpPr>
          <p:cNvPr id="41" name="Shape 41"/>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42" name="Shape 42"/>
          <p:cNvGrpSpPr/>
          <p:nvPr/>
        </p:nvGrpSpPr>
        <p:grpSpPr>
          <a:xfrm>
            <a:off x="830392" y="1191256"/>
            <a:ext cx="745763" cy="45826"/>
            <a:chOff x="4580561" y="2589004"/>
            <a:chExt cx="1064464" cy="25200"/>
          </a:xfrm>
        </p:grpSpPr>
        <p:sp>
          <p:nvSpPr>
            <p:cNvPr id="43" name="Shape 43"/>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44" name="Shape 44"/>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45" name="Shape 45"/>
          <p:cNvSpPr txBox="1">
            <a:spLocks noGrp="1"/>
          </p:cNvSpPr>
          <p:nvPr>
            <p:ph type="title"/>
          </p:nvPr>
        </p:nvSpPr>
        <p:spPr>
          <a:xfrm>
            <a:off x="729450" y="1318650"/>
            <a:ext cx="7688400" cy="535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46" name="Shape 46"/>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7"/>
        <p:cNvGrpSpPr/>
        <p:nvPr/>
      </p:nvGrpSpPr>
      <p:grpSpPr>
        <a:xfrm>
          <a:off x="0" y="0"/>
          <a:ext cx="0" cy="0"/>
          <a:chOff x="0" y="0"/>
          <a:chExt cx="0" cy="0"/>
        </a:xfrm>
      </p:grpSpPr>
      <p:sp>
        <p:nvSpPr>
          <p:cNvPr id="48" name="Shape 48"/>
          <p:cNvSpPr/>
          <p:nvPr/>
        </p:nvSpPr>
        <p:spPr>
          <a:xfrm>
            <a:off x="0" y="0"/>
            <a:ext cx="9144000" cy="4878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49" name="Shape 49"/>
          <p:cNvGrpSpPr/>
          <p:nvPr/>
        </p:nvGrpSpPr>
        <p:grpSpPr>
          <a:xfrm>
            <a:off x="830392" y="1191256"/>
            <a:ext cx="745763" cy="45826"/>
            <a:chOff x="4580561" y="2589004"/>
            <a:chExt cx="1064464" cy="25200"/>
          </a:xfrm>
        </p:grpSpPr>
        <p:sp>
          <p:nvSpPr>
            <p:cNvPr id="50" name="Shape 50"/>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51" name="Shape 51"/>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52" name="Shape 52"/>
          <p:cNvSpPr txBox="1">
            <a:spLocks noGrp="1"/>
          </p:cNvSpPr>
          <p:nvPr>
            <p:ph type="title"/>
          </p:nvPr>
        </p:nvSpPr>
        <p:spPr>
          <a:xfrm>
            <a:off x="730000" y="1318650"/>
            <a:ext cx="3300900" cy="13815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53" name="Shape 53"/>
          <p:cNvSpPr txBox="1">
            <a:spLocks noGrp="1"/>
          </p:cNvSpPr>
          <p:nvPr>
            <p:ph type="body" idx="1"/>
          </p:nvPr>
        </p:nvSpPr>
        <p:spPr>
          <a:xfrm>
            <a:off x="721225" y="2781725"/>
            <a:ext cx="3300900" cy="1597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54" name="Shape 54"/>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bg>
      <p:bgPr>
        <a:solidFill>
          <a:schemeClr val="accent3"/>
        </a:solidFill>
        <a:effectLst/>
      </p:bgPr>
    </p:bg>
    <p:spTree>
      <p:nvGrpSpPr>
        <p:cNvPr id="1" name="Shape 55"/>
        <p:cNvGrpSpPr/>
        <p:nvPr/>
      </p:nvGrpSpPr>
      <p:grpSpPr>
        <a:xfrm>
          <a:off x="0" y="0"/>
          <a:ext cx="0" cy="0"/>
          <a:chOff x="0" y="0"/>
          <a:chExt cx="0" cy="0"/>
        </a:xfrm>
      </p:grpSpPr>
      <p:grpSp>
        <p:nvGrpSpPr>
          <p:cNvPr id="56" name="Shape 56"/>
          <p:cNvGrpSpPr/>
          <p:nvPr/>
        </p:nvGrpSpPr>
        <p:grpSpPr>
          <a:xfrm>
            <a:off x="830392" y="4169130"/>
            <a:ext cx="745763" cy="45826"/>
            <a:chOff x="4580561" y="2589004"/>
            <a:chExt cx="1064464" cy="25200"/>
          </a:xfrm>
        </p:grpSpPr>
        <p:sp>
          <p:nvSpPr>
            <p:cNvPr id="57" name="Shape 57"/>
            <p:cNvSpPr/>
            <p:nvPr/>
          </p:nvSpPr>
          <p:spPr>
            <a:xfrm rot="-5400000">
              <a:off x="5366325" y="2335504"/>
              <a:ext cx="25200" cy="5322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sp>
          <p:nvSpPr>
            <p:cNvPr id="58" name="Shape 58"/>
            <p:cNvSpPr/>
            <p:nvPr/>
          </p:nvSpPr>
          <p:spPr>
            <a:xfrm rot="-5400000">
              <a:off x="4836311" y="2333254"/>
              <a:ext cx="25200" cy="536700"/>
            </a:xfrm>
            <a:prstGeom prst="rect">
              <a:avLst/>
            </a:prstGeom>
            <a:solidFill>
              <a:schemeClr val="lt1"/>
            </a:solidFill>
            <a:ln>
              <a:noFill/>
            </a:ln>
          </p:spPr>
          <p:txBody>
            <a:bodyPr wrap="square" lIns="91425" tIns="91425" rIns="91425" bIns="91425" anchor="ctr" anchorCtr="0">
              <a:noAutofit/>
            </a:bodyPr>
            <a:lstStyle/>
            <a:p>
              <a:pPr lvl="0">
                <a:spcBef>
                  <a:spcPts val="0"/>
                </a:spcBef>
                <a:buNone/>
              </a:pPr>
              <a:endParaRPr/>
            </a:p>
          </p:txBody>
        </p:sp>
      </p:grpSp>
      <p:sp>
        <p:nvSpPr>
          <p:cNvPr id="59" name="Shape 59"/>
          <p:cNvSpPr txBox="1">
            <a:spLocks noGrp="1"/>
          </p:cNvSpPr>
          <p:nvPr>
            <p:ph type="title"/>
          </p:nvPr>
        </p:nvSpPr>
        <p:spPr>
          <a:xfrm>
            <a:off x="729450" y="864300"/>
            <a:ext cx="7021200" cy="2985000"/>
          </a:xfrm>
          <a:prstGeom prst="rect">
            <a:avLst/>
          </a:prstGeom>
        </p:spPr>
        <p:txBody>
          <a:bodyPr wrap="square" lIns="91425" tIns="91425" rIns="91425" bIns="91425" anchor="ctr" anchorCtr="0"/>
          <a:lstStyle>
            <a:lvl1pPr lvl="0">
              <a:spcBef>
                <a:spcPts val="0"/>
              </a:spcBef>
              <a:buClr>
                <a:schemeClr val="lt1"/>
              </a:buClr>
              <a:buSzPct val="100000"/>
              <a:defRPr sz="3600">
                <a:solidFill>
                  <a:schemeClr val="lt1"/>
                </a:solidFill>
              </a:defRPr>
            </a:lvl1pPr>
            <a:lvl2pPr lvl="1">
              <a:spcBef>
                <a:spcPts val="0"/>
              </a:spcBef>
              <a:buClr>
                <a:schemeClr val="lt1"/>
              </a:buClr>
              <a:buSzPct val="100000"/>
              <a:defRPr sz="3600">
                <a:solidFill>
                  <a:schemeClr val="lt1"/>
                </a:solidFill>
              </a:defRPr>
            </a:lvl2pPr>
            <a:lvl3pPr lvl="2">
              <a:spcBef>
                <a:spcPts val="0"/>
              </a:spcBef>
              <a:buClr>
                <a:schemeClr val="lt1"/>
              </a:buClr>
              <a:buSzPct val="100000"/>
              <a:defRPr sz="3600">
                <a:solidFill>
                  <a:schemeClr val="lt1"/>
                </a:solidFill>
              </a:defRPr>
            </a:lvl3pPr>
            <a:lvl4pPr lvl="3">
              <a:spcBef>
                <a:spcPts val="0"/>
              </a:spcBef>
              <a:buClr>
                <a:schemeClr val="lt1"/>
              </a:buClr>
              <a:buSzPct val="100000"/>
              <a:defRPr sz="3600">
                <a:solidFill>
                  <a:schemeClr val="lt1"/>
                </a:solidFill>
              </a:defRPr>
            </a:lvl4pPr>
            <a:lvl5pPr lvl="4">
              <a:spcBef>
                <a:spcPts val="0"/>
              </a:spcBef>
              <a:buClr>
                <a:schemeClr val="lt1"/>
              </a:buClr>
              <a:buSzPct val="100000"/>
              <a:defRPr sz="3600">
                <a:solidFill>
                  <a:schemeClr val="lt1"/>
                </a:solidFill>
              </a:defRPr>
            </a:lvl5pPr>
            <a:lvl6pPr lvl="5">
              <a:spcBef>
                <a:spcPts val="0"/>
              </a:spcBef>
              <a:buClr>
                <a:schemeClr val="lt1"/>
              </a:buClr>
              <a:buSzPct val="100000"/>
              <a:defRPr sz="3600">
                <a:solidFill>
                  <a:schemeClr val="lt1"/>
                </a:solidFill>
              </a:defRPr>
            </a:lvl6pPr>
            <a:lvl7pPr lvl="6">
              <a:spcBef>
                <a:spcPts val="0"/>
              </a:spcBef>
              <a:buClr>
                <a:schemeClr val="lt1"/>
              </a:buClr>
              <a:buSzPct val="100000"/>
              <a:defRPr sz="3600">
                <a:solidFill>
                  <a:schemeClr val="lt1"/>
                </a:solidFill>
              </a:defRPr>
            </a:lvl7pPr>
            <a:lvl8pPr lvl="7">
              <a:spcBef>
                <a:spcPts val="0"/>
              </a:spcBef>
              <a:buClr>
                <a:schemeClr val="lt1"/>
              </a:buClr>
              <a:buSzPct val="100000"/>
              <a:defRPr sz="3600">
                <a:solidFill>
                  <a:schemeClr val="lt1"/>
                </a:solidFill>
              </a:defRPr>
            </a:lvl8pPr>
            <a:lvl9pPr lvl="8">
              <a:spcBef>
                <a:spcPts val="0"/>
              </a:spcBef>
              <a:buClr>
                <a:schemeClr val="lt1"/>
              </a:buClr>
              <a:buSzPct val="100000"/>
              <a:defRPr sz="3600">
                <a:solidFill>
                  <a:schemeClr val="lt1"/>
                </a:solidFill>
              </a:defRPr>
            </a:lvl9pPr>
          </a:lstStyle>
          <a:p>
            <a:endParaRPr/>
          </a:p>
        </p:txBody>
      </p:sp>
      <p:sp>
        <p:nvSpPr>
          <p:cNvPr id="60" name="Shape 60"/>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1"/>
        <p:cNvGrpSpPr/>
        <p:nvPr/>
      </p:nvGrpSpPr>
      <p:grpSpPr>
        <a:xfrm>
          <a:off x="0" y="0"/>
          <a:ext cx="0" cy="0"/>
          <a:chOff x="0" y="0"/>
          <a:chExt cx="0" cy="0"/>
        </a:xfrm>
      </p:grpSpPr>
      <p:sp>
        <p:nvSpPr>
          <p:cNvPr id="62" name="Shape 62"/>
          <p:cNvSpPr/>
          <p:nvPr/>
        </p:nvSpPr>
        <p:spPr>
          <a:xfrm>
            <a:off x="0" y="0"/>
            <a:ext cx="4572000" cy="5143500"/>
          </a:xfrm>
          <a:prstGeom prst="rect">
            <a:avLst/>
          </a:prstGeom>
          <a:solidFill>
            <a:schemeClr val="lt2"/>
          </a:solidFill>
          <a:ln>
            <a:noFill/>
          </a:ln>
        </p:spPr>
        <p:txBody>
          <a:bodyPr wrap="square" lIns="91425" tIns="91425" rIns="91425" bIns="91425" anchor="ctr" anchorCtr="0">
            <a:noAutofit/>
          </a:bodyPr>
          <a:lstStyle/>
          <a:p>
            <a:pPr lvl="0">
              <a:spcBef>
                <a:spcPts val="0"/>
              </a:spcBef>
              <a:buNone/>
            </a:pPr>
            <a:endParaRPr/>
          </a:p>
        </p:txBody>
      </p:sp>
      <p:grpSp>
        <p:nvGrpSpPr>
          <p:cNvPr id="63" name="Shape 63"/>
          <p:cNvGrpSpPr/>
          <p:nvPr/>
        </p:nvGrpSpPr>
        <p:grpSpPr>
          <a:xfrm>
            <a:off x="830392" y="1191256"/>
            <a:ext cx="745763" cy="45826"/>
            <a:chOff x="4580561" y="2589004"/>
            <a:chExt cx="1064464" cy="25200"/>
          </a:xfrm>
        </p:grpSpPr>
        <p:sp>
          <p:nvSpPr>
            <p:cNvPr id="64" name="Shape 64"/>
            <p:cNvSpPr/>
            <p:nvPr/>
          </p:nvSpPr>
          <p:spPr>
            <a:xfrm rot="-5400000">
              <a:off x="5366325" y="2335504"/>
              <a:ext cx="25200" cy="532200"/>
            </a:xfrm>
            <a:prstGeom prst="rect">
              <a:avLst/>
            </a:prstGeom>
            <a:solidFill>
              <a:schemeClr val="accent3"/>
            </a:solidFill>
            <a:ln>
              <a:noFill/>
            </a:ln>
          </p:spPr>
          <p:txBody>
            <a:bodyPr wrap="square" lIns="91425" tIns="91425" rIns="91425" bIns="91425" anchor="ctr" anchorCtr="0">
              <a:noAutofit/>
            </a:bodyPr>
            <a:lstStyle/>
            <a:p>
              <a:pPr lvl="0">
                <a:spcBef>
                  <a:spcPts val="0"/>
                </a:spcBef>
                <a:buNone/>
              </a:pPr>
              <a:endParaRPr/>
            </a:p>
          </p:txBody>
        </p:sp>
        <p:sp>
          <p:nvSpPr>
            <p:cNvPr id="65" name="Shape 65"/>
            <p:cNvSpPr/>
            <p:nvPr/>
          </p:nvSpPr>
          <p:spPr>
            <a:xfrm rot="-5400000">
              <a:off x="4836311" y="2333254"/>
              <a:ext cx="25200" cy="536700"/>
            </a:xfrm>
            <a:prstGeom prst="rect">
              <a:avLst/>
            </a:prstGeom>
            <a:solidFill>
              <a:schemeClr val="dk1"/>
            </a:solidFill>
            <a:ln>
              <a:noFill/>
            </a:ln>
          </p:spPr>
          <p:txBody>
            <a:bodyPr wrap="square" lIns="91425" tIns="91425" rIns="91425" bIns="91425" anchor="ctr" anchorCtr="0">
              <a:noAutofit/>
            </a:bodyPr>
            <a:lstStyle/>
            <a:p>
              <a:pPr lvl="0">
                <a:spcBef>
                  <a:spcPts val="0"/>
                </a:spcBef>
                <a:buNone/>
              </a:pPr>
              <a:endParaRPr/>
            </a:p>
          </p:txBody>
        </p:sp>
      </p:grpSp>
      <p:sp>
        <p:nvSpPr>
          <p:cNvPr id="66" name="Shape 66"/>
          <p:cNvSpPr txBox="1">
            <a:spLocks noGrp="1"/>
          </p:cNvSpPr>
          <p:nvPr>
            <p:ph type="title"/>
          </p:nvPr>
        </p:nvSpPr>
        <p:spPr>
          <a:xfrm>
            <a:off x="730000" y="1318650"/>
            <a:ext cx="3300900" cy="1687200"/>
          </a:xfrm>
          <a:prstGeom prst="rect">
            <a:avLst/>
          </a:prstGeom>
        </p:spPr>
        <p:txBody>
          <a:bodyPr wrap="square" lIns="91425" tIns="91425" rIns="91425" bIns="91425" anchor="t" anchorCtr="0"/>
          <a:lstStyle>
            <a:lvl1pPr lvl="0">
              <a:spcBef>
                <a:spcPts val="0"/>
              </a:spcBef>
              <a:buClr>
                <a:schemeClr val="dk2"/>
              </a:buClr>
              <a:buSzPct val="100000"/>
              <a:defRPr sz="2600">
                <a:solidFill>
                  <a:schemeClr val="dk2"/>
                </a:solidFill>
              </a:defRPr>
            </a:lvl1pPr>
            <a:lvl2pPr lvl="1">
              <a:spcBef>
                <a:spcPts val="0"/>
              </a:spcBef>
              <a:buClr>
                <a:schemeClr val="dk2"/>
              </a:buClr>
              <a:buSzPct val="100000"/>
              <a:defRPr sz="2600">
                <a:solidFill>
                  <a:schemeClr val="dk2"/>
                </a:solidFill>
              </a:defRPr>
            </a:lvl2pPr>
            <a:lvl3pPr lvl="2">
              <a:spcBef>
                <a:spcPts val="0"/>
              </a:spcBef>
              <a:buClr>
                <a:schemeClr val="dk2"/>
              </a:buClr>
              <a:buSzPct val="100000"/>
              <a:defRPr sz="2600">
                <a:solidFill>
                  <a:schemeClr val="dk2"/>
                </a:solidFill>
              </a:defRPr>
            </a:lvl3pPr>
            <a:lvl4pPr lvl="3">
              <a:spcBef>
                <a:spcPts val="0"/>
              </a:spcBef>
              <a:buClr>
                <a:schemeClr val="dk2"/>
              </a:buClr>
              <a:buSzPct val="100000"/>
              <a:defRPr sz="2600">
                <a:solidFill>
                  <a:schemeClr val="dk2"/>
                </a:solidFill>
              </a:defRPr>
            </a:lvl4pPr>
            <a:lvl5pPr lvl="4">
              <a:spcBef>
                <a:spcPts val="0"/>
              </a:spcBef>
              <a:buClr>
                <a:schemeClr val="dk2"/>
              </a:buClr>
              <a:buSzPct val="100000"/>
              <a:defRPr sz="2600">
                <a:solidFill>
                  <a:schemeClr val="dk2"/>
                </a:solidFill>
              </a:defRPr>
            </a:lvl5pPr>
            <a:lvl6pPr lvl="5">
              <a:spcBef>
                <a:spcPts val="0"/>
              </a:spcBef>
              <a:buClr>
                <a:schemeClr val="dk2"/>
              </a:buClr>
              <a:buSzPct val="100000"/>
              <a:defRPr sz="2600">
                <a:solidFill>
                  <a:schemeClr val="dk2"/>
                </a:solidFill>
              </a:defRPr>
            </a:lvl6pPr>
            <a:lvl7pPr lvl="6">
              <a:spcBef>
                <a:spcPts val="0"/>
              </a:spcBef>
              <a:buClr>
                <a:schemeClr val="dk2"/>
              </a:buClr>
              <a:buSzPct val="100000"/>
              <a:defRPr sz="2600">
                <a:solidFill>
                  <a:schemeClr val="dk2"/>
                </a:solidFill>
              </a:defRPr>
            </a:lvl7pPr>
            <a:lvl8pPr lvl="7">
              <a:spcBef>
                <a:spcPts val="0"/>
              </a:spcBef>
              <a:buClr>
                <a:schemeClr val="dk2"/>
              </a:buClr>
              <a:buSzPct val="100000"/>
              <a:defRPr sz="2600">
                <a:solidFill>
                  <a:schemeClr val="dk2"/>
                </a:solidFill>
              </a:defRPr>
            </a:lvl8pPr>
            <a:lvl9pPr lvl="8">
              <a:spcBef>
                <a:spcPts val="0"/>
              </a:spcBef>
              <a:buClr>
                <a:schemeClr val="dk2"/>
              </a:buClr>
              <a:buSzPct val="100000"/>
              <a:defRPr sz="2600">
                <a:solidFill>
                  <a:schemeClr val="dk2"/>
                </a:solidFill>
              </a:defRPr>
            </a:lvl9pPr>
          </a:lstStyle>
          <a:p>
            <a:endParaRPr/>
          </a:p>
        </p:txBody>
      </p:sp>
      <p:sp>
        <p:nvSpPr>
          <p:cNvPr id="67" name="Shape 67"/>
          <p:cNvSpPr txBox="1">
            <a:spLocks noGrp="1"/>
          </p:cNvSpPr>
          <p:nvPr>
            <p:ph type="subTitle" idx="1"/>
          </p:nvPr>
        </p:nvSpPr>
        <p:spPr>
          <a:xfrm>
            <a:off x="724950" y="3161525"/>
            <a:ext cx="3300900" cy="759000"/>
          </a:xfrm>
          <a:prstGeom prst="rect">
            <a:avLst/>
          </a:prstGeom>
        </p:spPr>
        <p:txBody>
          <a:bodyPr wrap="square" lIns="91425" tIns="91425" rIns="91425" bIns="91425" anchor="t" anchorCtr="0"/>
          <a:lstStyle>
            <a:lvl1pPr lvl="0">
              <a:lnSpc>
                <a:spcPct val="100000"/>
              </a:lnSpc>
              <a:spcBef>
                <a:spcPts val="0"/>
              </a:spcBef>
              <a:spcAft>
                <a:spcPts val="0"/>
              </a:spcAft>
              <a:buSzPct val="100000"/>
              <a:buNone/>
              <a:defRPr sz="1600"/>
            </a:lvl1pPr>
            <a:lvl2pPr lvl="1">
              <a:lnSpc>
                <a:spcPct val="100000"/>
              </a:lnSpc>
              <a:spcBef>
                <a:spcPts val="0"/>
              </a:spcBef>
              <a:spcAft>
                <a:spcPts val="0"/>
              </a:spcAft>
              <a:buSzPct val="100000"/>
              <a:buNone/>
              <a:defRPr sz="1600"/>
            </a:lvl2pPr>
            <a:lvl3pPr lvl="2">
              <a:lnSpc>
                <a:spcPct val="100000"/>
              </a:lnSpc>
              <a:spcBef>
                <a:spcPts val="0"/>
              </a:spcBef>
              <a:spcAft>
                <a:spcPts val="0"/>
              </a:spcAft>
              <a:buSzPct val="100000"/>
              <a:buNone/>
              <a:defRPr sz="1600"/>
            </a:lvl3pPr>
            <a:lvl4pPr lvl="3">
              <a:lnSpc>
                <a:spcPct val="100000"/>
              </a:lnSpc>
              <a:spcBef>
                <a:spcPts val="0"/>
              </a:spcBef>
              <a:spcAft>
                <a:spcPts val="0"/>
              </a:spcAft>
              <a:buSzPct val="100000"/>
              <a:buNone/>
              <a:defRPr sz="1600"/>
            </a:lvl4pPr>
            <a:lvl5pPr lvl="4">
              <a:lnSpc>
                <a:spcPct val="100000"/>
              </a:lnSpc>
              <a:spcBef>
                <a:spcPts val="0"/>
              </a:spcBef>
              <a:spcAft>
                <a:spcPts val="0"/>
              </a:spcAft>
              <a:buSzPct val="100000"/>
              <a:buNone/>
              <a:defRPr sz="1600"/>
            </a:lvl5pPr>
            <a:lvl6pPr lvl="5">
              <a:lnSpc>
                <a:spcPct val="100000"/>
              </a:lnSpc>
              <a:spcBef>
                <a:spcPts val="0"/>
              </a:spcBef>
              <a:spcAft>
                <a:spcPts val="0"/>
              </a:spcAft>
              <a:buSzPct val="100000"/>
              <a:buNone/>
              <a:defRPr sz="1600"/>
            </a:lvl6pPr>
            <a:lvl7pPr lvl="6">
              <a:lnSpc>
                <a:spcPct val="100000"/>
              </a:lnSpc>
              <a:spcBef>
                <a:spcPts val="0"/>
              </a:spcBef>
              <a:spcAft>
                <a:spcPts val="0"/>
              </a:spcAft>
              <a:buSzPct val="100000"/>
              <a:buNone/>
              <a:defRPr sz="1600"/>
            </a:lvl7pPr>
            <a:lvl8pPr lvl="7">
              <a:lnSpc>
                <a:spcPct val="100000"/>
              </a:lnSpc>
              <a:spcBef>
                <a:spcPts val="0"/>
              </a:spcBef>
              <a:spcAft>
                <a:spcPts val="0"/>
              </a:spcAft>
              <a:buSzPct val="100000"/>
              <a:buNone/>
              <a:defRPr sz="1600"/>
            </a:lvl8pPr>
            <a:lvl9pPr lvl="8">
              <a:lnSpc>
                <a:spcPct val="100000"/>
              </a:lnSpc>
              <a:spcBef>
                <a:spcPts val="0"/>
              </a:spcBef>
              <a:spcAft>
                <a:spcPts val="0"/>
              </a:spcAft>
              <a:buSzPct val="100000"/>
              <a:buNone/>
              <a:defRPr sz="1600"/>
            </a:lvl9pPr>
          </a:lstStyle>
          <a:p>
            <a:endParaRPr/>
          </a:p>
        </p:txBody>
      </p:sp>
      <p:sp>
        <p:nvSpPr>
          <p:cNvPr id="68" name="Shape 68"/>
          <p:cNvSpPr txBox="1">
            <a:spLocks noGrp="1"/>
          </p:cNvSpPr>
          <p:nvPr>
            <p:ph type="body" idx="2"/>
          </p:nvPr>
        </p:nvSpPr>
        <p:spPr>
          <a:xfrm>
            <a:off x="5174225" y="1352625"/>
            <a:ext cx="3374400" cy="3025500"/>
          </a:xfrm>
          <a:prstGeom prst="rect">
            <a:avLst/>
          </a:prstGeom>
        </p:spPr>
        <p:txBody>
          <a:bodyPr wrap="square"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69" name="Shape 69"/>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724950" y="4372551"/>
            <a:ext cx="7697400" cy="460500"/>
          </a:xfrm>
          <a:prstGeom prst="rect">
            <a:avLst/>
          </a:prstGeom>
        </p:spPr>
        <p:txBody>
          <a:bodyPr wrap="square" lIns="91425" tIns="91425" rIns="91425" bIns="91425" anchor="ctr" anchorCtr="0"/>
          <a:lstStyle>
            <a:lvl1pPr lvl="0">
              <a:lnSpc>
                <a:spcPct val="100000"/>
              </a:lnSpc>
              <a:spcBef>
                <a:spcPts val="0"/>
              </a:spcBef>
              <a:spcAft>
                <a:spcPts val="0"/>
              </a:spcAft>
              <a:buNone/>
              <a:defRPr/>
            </a:lvl1pPr>
          </a:lstStyle>
          <a:p>
            <a:endParaRPr/>
          </a:p>
        </p:txBody>
      </p:sp>
      <p:sp>
        <p:nvSpPr>
          <p:cNvPr id="72" name="Shape 72"/>
          <p:cNvSpPr txBox="1">
            <a:spLocks noGrp="1"/>
          </p:cNvSpPr>
          <p:nvPr>
            <p:ph type="sldNum" idx="12"/>
          </p:nvPr>
        </p:nvSpPr>
        <p:spPr>
          <a:xfrm>
            <a:off x="8536302" y="4749851"/>
            <a:ext cx="548700" cy="393600"/>
          </a:xfrm>
          <a:prstGeom prst="rect">
            <a:avLst/>
          </a:prstGeom>
        </p:spPr>
        <p:txBody>
          <a:bodyPr wrap="square"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SzPct val="100000"/>
              <a:buFont typeface="Raleway"/>
              <a:buNone/>
              <a:defRPr sz="2800" b="1">
                <a:latin typeface="Raleway"/>
                <a:ea typeface="Raleway"/>
                <a:cs typeface="Raleway"/>
                <a:sym typeface="Raleway"/>
              </a:defRPr>
            </a:lvl1pPr>
            <a:lvl2pPr lvl="1">
              <a:spcBef>
                <a:spcPts val="0"/>
              </a:spcBef>
              <a:buSzPct val="100000"/>
              <a:buFont typeface="Raleway"/>
              <a:buNone/>
              <a:defRPr sz="2800" b="1">
                <a:latin typeface="Raleway"/>
                <a:ea typeface="Raleway"/>
                <a:cs typeface="Raleway"/>
                <a:sym typeface="Raleway"/>
              </a:defRPr>
            </a:lvl2pPr>
            <a:lvl3pPr lvl="2">
              <a:spcBef>
                <a:spcPts val="0"/>
              </a:spcBef>
              <a:buSzPct val="100000"/>
              <a:buFont typeface="Raleway"/>
              <a:buNone/>
              <a:defRPr sz="2800" b="1">
                <a:latin typeface="Raleway"/>
                <a:ea typeface="Raleway"/>
                <a:cs typeface="Raleway"/>
                <a:sym typeface="Raleway"/>
              </a:defRPr>
            </a:lvl3pPr>
            <a:lvl4pPr lvl="3">
              <a:spcBef>
                <a:spcPts val="0"/>
              </a:spcBef>
              <a:buSzPct val="100000"/>
              <a:buFont typeface="Raleway"/>
              <a:buNone/>
              <a:defRPr sz="2800" b="1">
                <a:latin typeface="Raleway"/>
                <a:ea typeface="Raleway"/>
                <a:cs typeface="Raleway"/>
                <a:sym typeface="Raleway"/>
              </a:defRPr>
            </a:lvl4pPr>
            <a:lvl5pPr lvl="4">
              <a:spcBef>
                <a:spcPts val="0"/>
              </a:spcBef>
              <a:buSzPct val="100000"/>
              <a:buFont typeface="Raleway"/>
              <a:buNone/>
              <a:defRPr sz="2800" b="1">
                <a:latin typeface="Raleway"/>
                <a:ea typeface="Raleway"/>
                <a:cs typeface="Raleway"/>
                <a:sym typeface="Raleway"/>
              </a:defRPr>
            </a:lvl5pPr>
            <a:lvl6pPr lvl="5">
              <a:spcBef>
                <a:spcPts val="0"/>
              </a:spcBef>
              <a:buSzPct val="100000"/>
              <a:buFont typeface="Raleway"/>
              <a:buNone/>
              <a:defRPr sz="2800" b="1">
                <a:latin typeface="Raleway"/>
                <a:ea typeface="Raleway"/>
                <a:cs typeface="Raleway"/>
                <a:sym typeface="Raleway"/>
              </a:defRPr>
            </a:lvl6pPr>
            <a:lvl7pPr lvl="6">
              <a:spcBef>
                <a:spcPts val="0"/>
              </a:spcBef>
              <a:buSzPct val="100000"/>
              <a:buFont typeface="Raleway"/>
              <a:buNone/>
              <a:defRPr sz="2800" b="1">
                <a:latin typeface="Raleway"/>
                <a:ea typeface="Raleway"/>
                <a:cs typeface="Raleway"/>
                <a:sym typeface="Raleway"/>
              </a:defRPr>
            </a:lvl7pPr>
            <a:lvl8pPr lvl="7">
              <a:spcBef>
                <a:spcPts val="0"/>
              </a:spcBef>
              <a:buSzPct val="100000"/>
              <a:buFont typeface="Raleway"/>
              <a:buNone/>
              <a:defRPr sz="2800" b="1">
                <a:latin typeface="Raleway"/>
                <a:ea typeface="Raleway"/>
                <a:cs typeface="Raleway"/>
                <a:sym typeface="Raleway"/>
              </a:defRPr>
            </a:lvl8pPr>
            <a:lvl9pPr lvl="8">
              <a:spcBef>
                <a:spcPts val="0"/>
              </a:spcBef>
              <a:buSzPct val="100000"/>
              <a:buFont typeface="Raleway"/>
              <a:buNone/>
              <a:defRPr sz="2800" b="1">
                <a:latin typeface="Raleway"/>
                <a:ea typeface="Raleway"/>
                <a:cs typeface="Raleway"/>
                <a:sym typeface="Ralew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accent1"/>
              </a:buClr>
              <a:buSzPct val="100000"/>
              <a:buFont typeface="Lato"/>
              <a:buChar char="●"/>
              <a:defRPr sz="1300">
                <a:solidFill>
                  <a:schemeClr val="accent1"/>
                </a:solidFill>
                <a:latin typeface="Lato"/>
                <a:ea typeface="Lato"/>
                <a:cs typeface="Lato"/>
                <a:sym typeface="Lato"/>
              </a:defRPr>
            </a:lvl1pPr>
            <a:lvl2pPr lvl="1">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2pPr>
            <a:lvl3pPr lvl="2">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3pPr>
            <a:lvl4pPr lvl="3">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4pPr>
            <a:lvl5pPr lvl="4">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5pPr>
            <a:lvl6pPr lvl="5">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6pPr>
            <a:lvl7pPr lvl="6">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7pPr>
            <a:lvl8pPr lvl="7">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8pPr>
            <a:lvl9pPr lvl="8">
              <a:lnSpc>
                <a:spcPct val="115000"/>
              </a:lnSpc>
              <a:spcBef>
                <a:spcPts val="0"/>
              </a:spcBef>
              <a:spcAft>
                <a:spcPts val="1600"/>
              </a:spcAft>
              <a:buClr>
                <a:schemeClr val="accent1"/>
              </a:buClr>
              <a:buSzPct val="100000"/>
              <a:buFont typeface="Lato"/>
              <a:buChar char="■"/>
              <a:defRPr sz="1100">
                <a:solidFill>
                  <a:schemeClr val="accent1"/>
                </a:solidFill>
                <a:latin typeface="Lato"/>
                <a:ea typeface="Lato"/>
                <a:cs typeface="Lato"/>
                <a:sym typeface="Lato"/>
              </a:defRPr>
            </a:lvl9pPr>
          </a:lstStyle>
          <a:p>
            <a:endParaRPr/>
          </a:p>
        </p:txBody>
      </p:sp>
      <p:sp>
        <p:nvSpPr>
          <p:cNvPr id="8" name="Shape 8"/>
          <p:cNvSpPr txBox="1">
            <a:spLocks noGrp="1"/>
          </p:cNvSpPr>
          <p:nvPr>
            <p:ph type="sldNum" idx="12"/>
          </p:nvPr>
        </p:nvSpPr>
        <p:spPr>
          <a:xfrm>
            <a:off x="8536302" y="4749851"/>
            <a:ext cx="548700" cy="393600"/>
          </a:xfrm>
          <a:prstGeom prst="rect">
            <a:avLst/>
          </a:prstGeom>
          <a:noFill/>
          <a:ln>
            <a:noFill/>
          </a:ln>
        </p:spPr>
        <p:txBody>
          <a:bodyPr wrap="square" lIns="91425" tIns="91425" rIns="91425" bIns="91425" anchor="ctr" anchorCtr="0">
            <a:noAutofit/>
          </a:bodyPr>
          <a:lstStyle/>
          <a:p>
            <a:pPr lvl="0" algn="r">
              <a:spcBef>
                <a:spcPts val="0"/>
              </a:spcBef>
              <a:buNone/>
            </a:pPr>
            <a:fld id="{00000000-1234-1234-1234-123412341234}" type="slidenum">
              <a:rPr lang="en" sz="1000">
                <a:solidFill>
                  <a:schemeClr val="accent1"/>
                </a:solidFill>
                <a:latin typeface="Lato"/>
                <a:ea typeface="Lato"/>
                <a:cs typeface="Lato"/>
                <a:sym typeface="Lato"/>
              </a:rPr>
              <a:t>‹#›</a:t>
            </a:fld>
            <a:endParaRPr lang="en" sz="1000">
              <a:solidFill>
                <a:schemeClr val="accent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ctrTitle"/>
          </p:nvPr>
        </p:nvSpPr>
        <p:spPr>
          <a:xfrm>
            <a:off x="729450" y="1256875"/>
            <a:ext cx="7688100" cy="1664700"/>
          </a:xfrm>
          <a:prstGeom prst="rect">
            <a:avLst/>
          </a:prstGeom>
        </p:spPr>
        <p:txBody>
          <a:bodyPr wrap="square" lIns="91425" tIns="91425" rIns="91425" bIns="91425" anchor="t" anchorCtr="0">
            <a:noAutofit/>
          </a:bodyPr>
          <a:lstStyle/>
          <a:p>
            <a:pPr lvl="0" algn="ctr">
              <a:spcBef>
                <a:spcPts val="0"/>
              </a:spcBef>
              <a:buNone/>
            </a:pPr>
            <a:r>
              <a:rPr lang="en"/>
              <a:t>A Look at MySQL’s Conceptual Architecture</a:t>
            </a:r>
          </a:p>
        </p:txBody>
      </p:sp>
      <p:sp>
        <p:nvSpPr>
          <p:cNvPr id="87" name="Shape 87"/>
          <p:cNvSpPr txBox="1">
            <a:spLocks noGrp="1"/>
          </p:cNvSpPr>
          <p:nvPr>
            <p:ph type="subTitle" idx="1"/>
          </p:nvPr>
        </p:nvSpPr>
        <p:spPr>
          <a:xfrm>
            <a:off x="2887650" y="3749150"/>
            <a:ext cx="3371700" cy="541200"/>
          </a:xfrm>
          <a:prstGeom prst="rect">
            <a:avLst/>
          </a:prstGeom>
        </p:spPr>
        <p:txBody>
          <a:bodyPr wrap="square" lIns="91425" tIns="91425" rIns="91425" bIns="91425" anchor="t" anchorCtr="0">
            <a:noAutofit/>
          </a:bodyPr>
          <a:lstStyle/>
          <a:p>
            <a:pPr lvl="0" algn="ctr" rtl="0">
              <a:lnSpc>
                <a:spcPct val="150000"/>
              </a:lnSpc>
              <a:spcBef>
                <a:spcPts val="0"/>
              </a:spcBef>
              <a:buNone/>
            </a:pPr>
            <a:r>
              <a:rPr lang="en" sz="1800">
                <a:solidFill>
                  <a:srgbClr val="000000"/>
                </a:solidFill>
                <a:latin typeface="Arial"/>
                <a:ea typeface="Arial"/>
                <a:cs typeface="Arial"/>
                <a:sym typeface="Arial"/>
              </a:rPr>
              <a:t>Davood Anbarnam</a:t>
            </a:r>
          </a:p>
          <a:p>
            <a:pPr lvl="0" algn="ctr" rtl="0">
              <a:lnSpc>
                <a:spcPct val="150000"/>
              </a:lnSpc>
              <a:spcBef>
                <a:spcPts val="0"/>
              </a:spcBef>
              <a:buNone/>
            </a:pPr>
            <a:r>
              <a:rPr lang="en" sz="1800">
                <a:solidFill>
                  <a:srgbClr val="000000"/>
                </a:solidFill>
                <a:latin typeface="Arial"/>
                <a:ea typeface="Arial"/>
                <a:cs typeface="Arial"/>
                <a:sym typeface="Arial"/>
              </a:rPr>
              <a:t>Ayman Abualsunun</a:t>
            </a:r>
          </a:p>
          <a:p>
            <a:pPr lvl="0" algn="ctr" rtl="0">
              <a:lnSpc>
                <a:spcPct val="150000"/>
              </a:lnSpc>
              <a:spcBef>
                <a:spcPts val="0"/>
              </a:spcBef>
              <a:buNone/>
            </a:pPr>
            <a:r>
              <a:rPr lang="en" sz="1800">
                <a:solidFill>
                  <a:srgbClr val="000000"/>
                </a:solidFill>
                <a:latin typeface="Arial"/>
                <a:ea typeface="Arial"/>
                <a:cs typeface="Arial"/>
                <a:sym typeface="Arial"/>
              </a:rPr>
              <a:t>Anton Sitkovets</a:t>
            </a:r>
          </a:p>
          <a:p>
            <a:pPr lvl="0" algn="ctr">
              <a:spcBef>
                <a:spcPts val="0"/>
              </a:spcBef>
              <a:buNone/>
            </a:pPr>
            <a:endParaRPr sz="1800"/>
          </a:p>
        </p:txBody>
      </p:sp>
      <p:sp>
        <p:nvSpPr>
          <p:cNvPr id="88" name="Shape 88"/>
          <p:cNvSpPr txBox="1">
            <a:spLocks noGrp="1"/>
          </p:cNvSpPr>
          <p:nvPr>
            <p:ph type="subTitle" idx="1"/>
          </p:nvPr>
        </p:nvSpPr>
        <p:spPr>
          <a:xfrm>
            <a:off x="393550" y="3749150"/>
            <a:ext cx="2859900" cy="541200"/>
          </a:xfrm>
          <a:prstGeom prst="rect">
            <a:avLst/>
          </a:prstGeom>
        </p:spPr>
        <p:txBody>
          <a:bodyPr wrap="square" lIns="91425" tIns="91425" rIns="91425" bIns="91425" anchor="t" anchorCtr="0">
            <a:noAutofit/>
          </a:bodyPr>
          <a:lstStyle/>
          <a:p>
            <a:pPr lvl="0" algn="ctr" rtl="0">
              <a:lnSpc>
                <a:spcPct val="150000"/>
              </a:lnSpc>
              <a:spcBef>
                <a:spcPts val="0"/>
              </a:spcBef>
              <a:buNone/>
            </a:pPr>
            <a:r>
              <a:rPr lang="en" sz="1800">
                <a:solidFill>
                  <a:srgbClr val="000000"/>
                </a:solidFill>
                <a:latin typeface="Arial"/>
                <a:ea typeface="Arial"/>
                <a:cs typeface="Arial"/>
                <a:sym typeface="Arial"/>
              </a:rPr>
              <a:t>Varsha Ragavendran</a:t>
            </a:r>
          </a:p>
          <a:p>
            <a:pPr lvl="0" algn="ctr" rtl="0">
              <a:lnSpc>
                <a:spcPct val="150000"/>
              </a:lnSpc>
              <a:spcBef>
                <a:spcPts val="0"/>
              </a:spcBef>
              <a:buNone/>
            </a:pPr>
            <a:r>
              <a:rPr lang="en" sz="1800">
                <a:solidFill>
                  <a:srgbClr val="000000"/>
                </a:solidFill>
                <a:latin typeface="Arial"/>
                <a:ea typeface="Arial"/>
                <a:cs typeface="Arial"/>
                <a:sym typeface="Arial"/>
              </a:rPr>
              <a:t>Nisha Sharma</a:t>
            </a:r>
          </a:p>
          <a:p>
            <a:pPr lvl="0" algn="l" rtl="0">
              <a:lnSpc>
                <a:spcPct val="150000"/>
              </a:lnSpc>
              <a:spcBef>
                <a:spcPts val="0"/>
              </a:spcBef>
              <a:buNone/>
            </a:pPr>
            <a:endParaRPr sz="1800"/>
          </a:p>
          <a:p>
            <a:pPr lvl="0" algn="ctr" rtl="0">
              <a:spcBef>
                <a:spcPts val="0"/>
              </a:spcBef>
              <a:buNone/>
            </a:pPr>
            <a:endParaRPr sz="1800"/>
          </a:p>
        </p:txBody>
      </p:sp>
      <p:sp>
        <p:nvSpPr>
          <p:cNvPr id="89" name="Shape 89"/>
          <p:cNvSpPr txBox="1">
            <a:spLocks noGrp="1"/>
          </p:cNvSpPr>
          <p:nvPr>
            <p:ph type="subTitle" idx="1"/>
          </p:nvPr>
        </p:nvSpPr>
        <p:spPr>
          <a:xfrm>
            <a:off x="6259350" y="3749150"/>
            <a:ext cx="1863000" cy="541200"/>
          </a:xfrm>
          <a:prstGeom prst="rect">
            <a:avLst/>
          </a:prstGeom>
        </p:spPr>
        <p:txBody>
          <a:bodyPr wrap="square" lIns="91425" tIns="91425" rIns="91425" bIns="91425" anchor="t" anchorCtr="0">
            <a:noAutofit/>
          </a:bodyPr>
          <a:lstStyle/>
          <a:p>
            <a:pPr lvl="0" algn="ctr" rtl="0">
              <a:lnSpc>
                <a:spcPct val="150000"/>
              </a:lnSpc>
              <a:spcBef>
                <a:spcPts val="0"/>
              </a:spcBef>
              <a:buNone/>
            </a:pPr>
            <a:r>
              <a:rPr lang="en" sz="1800">
                <a:solidFill>
                  <a:srgbClr val="000000"/>
                </a:solidFill>
                <a:latin typeface="Arial"/>
                <a:ea typeface="Arial"/>
                <a:cs typeface="Arial"/>
                <a:sym typeface="Arial"/>
              </a:rPr>
              <a:t>Glib Sitiugin</a:t>
            </a:r>
          </a:p>
          <a:p>
            <a:pPr lvl="0" algn="ctr" rtl="0">
              <a:lnSpc>
                <a:spcPct val="150000"/>
              </a:lnSpc>
              <a:spcBef>
                <a:spcPts val="0"/>
              </a:spcBef>
              <a:buNone/>
            </a:pPr>
            <a:r>
              <a:rPr lang="en" sz="1800">
                <a:solidFill>
                  <a:srgbClr val="000000"/>
                </a:solidFill>
                <a:latin typeface="Arial"/>
                <a:ea typeface="Arial"/>
                <a:cs typeface="Arial"/>
                <a:sym typeface="Arial"/>
              </a:rPr>
              <a:t>Kevin Arindaeng</a:t>
            </a:r>
          </a:p>
          <a:p>
            <a:pPr lvl="0" algn="ctr" rtl="0">
              <a:spcBef>
                <a:spcPts val="0"/>
              </a:spcBef>
              <a:buNone/>
            </a:pPr>
            <a:endParaRPr sz="1800"/>
          </a:p>
        </p:txBody>
      </p:sp>
      <p:sp>
        <p:nvSpPr>
          <p:cNvPr id="90" name="Shape 90"/>
          <p:cNvSpPr txBox="1">
            <a:spLocks noGrp="1"/>
          </p:cNvSpPr>
          <p:nvPr>
            <p:ph type="subTitle" idx="1"/>
          </p:nvPr>
        </p:nvSpPr>
        <p:spPr>
          <a:xfrm>
            <a:off x="1656300" y="2663200"/>
            <a:ext cx="5831400" cy="694500"/>
          </a:xfrm>
          <a:prstGeom prst="rect">
            <a:avLst/>
          </a:prstGeom>
        </p:spPr>
        <p:txBody>
          <a:bodyPr wrap="square" lIns="91425" tIns="91425" rIns="91425" bIns="91425" anchor="t" anchorCtr="0">
            <a:noAutofit/>
          </a:bodyPr>
          <a:lstStyle/>
          <a:p>
            <a:pPr lvl="0" algn="ctr" rtl="0">
              <a:spcBef>
                <a:spcPts val="0"/>
              </a:spcBef>
              <a:buNone/>
            </a:pPr>
            <a:r>
              <a:rPr lang="en" sz="1800">
                <a:solidFill>
                  <a:srgbClr val="000000"/>
                </a:solidFill>
                <a:latin typeface="Arial"/>
                <a:ea typeface="Arial"/>
                <a:cs typeface="Arial"/>
                <a:sym typeface="Arial"/>
              </a:rPr>
              <a:t>EECS4314: Advanced Software Engineering</a:t>
            </a:r>
          </a:p>
          <a:p>
            <a:pPr lvl="0" algn="ctr" rtl="0">
              <a:spcBef>
                <a:spcPts val="0"/>
              </a:spcBef>
              <a:buNone/>
            </a:pPr>
            <a:endParaRPr sz="1800" b="1">
              <a:solidFill>
                <a:srgbClr val="000000"/>
              </a:solidFill>
              <a:latin typeface="Arial"/>
              <a:ea typeface="Arial"/>
              <a:cs typeface="Arial"/>
              <a:sym typeface="Arial"/>
            </a:endParaRPr>
          </a:p>
          <a:p>
            <a:pPr lvl="0" algn="ctr" rtl="0">
              <a:spcBef>
                <a:spcPts val="0"/>
              </a:spcBef>
              <a:buNone/>
            </a:pPr>
            <a:r>
              <a:rPr lang="en" sz="1800" b="1">
                <a:solidFill>
                  <a:srgbClr val="000000"/>
                </a:solidFill>
                <a:latin typeface="Arial"/>
                <a:ea typeface="Arial"/>
                <a:cs typeface="Arial"/>
                <a:sym typeface="Arial"/>
              </a:rPr>
              <a:t>Tabs vs. Spaces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Shape 164"/>
          <p:cNvSpPr txBox="1">
            <a:spLocks noGrp="1"/>
          </p:cNvSpPr>
          <p:nvPr>
            <p:ph type="title"/>
          </p:nvPr>
        </p:nvSpPr>
        <p:spPr>
          <a:xfrm>
            <a:off x="727650" y="601525"/>
            <a:ext cx="7688700" cy="535200"/>
          </a:xfrm>
          <a:prstGeom prst="rect">
            <a:avLst/>
          </a:prstGeom>
        </p:spPr>
        <p:txBody>
          <a:bodyPr wrap="square" lIns="91425" tIns="91425" rIns="91425" bIns="91425" anchor="t" anchorCtr="0">
            <a:noAutofit/>
          </a:bodyPr>
          <a:lstStyle/>
          <a:p>
            <a:pPr lvl="0" rtl="0">
              <a:spcBef>
                <a:spcPts val="0"/>
              </a:spcBef>
              <a:buNone/>
            </a:pPr>
            <a:r>
              <a:rPr lang="en"/>
              <a:t>Architecture - Query Cache &amp; Buffers</a:t>
            </a:r>
          </a:p>
          <a:p>
            <a:pPr lvl="0" rtl="0">
              <a:spcBef>
                <a:spcPts val="0"/>
              </a:spcBef>
              <a:buNone/>
            </a:pPr>
            <a:endParaRPr/>
          </a:p>
        </p:txBody>
      </p:sp>
      <p:sp>
        <p:nvSpPr>
          <p:cNvPr id="165" name="Shape 165"/>
          <p:cNvSpPr txBox="1">
            <a:spLocks noGrp="1"/>
          </p:cNvSpPr>
          <p:nvPr>
            <p:ph type="body" idx="1"/>
          </p:nvPr>
        </p:nvSpPr>
        <p:spPr>
          <a:xfrm>
            <a:off x="727650" y="1136725"/>
            <a:ext cx="7688700" cy="3671700"/>
          </a:xfrm>
          <a:prstGeom prst="rect">
            <a:avLst/>
          </a:prstGeom>
        </p:spPr>
        <p:txBody>
          <a:bodyPr wrap="square" lIns="91425" tIns="91425" rIns="91425" bIns="91425" anchor="t" anchorCtr="0">
            <a:noAutofit/>
          </a:bodyPr>
          <a:lstStyle/>
          <a:p>
            <a:pPr marL="457200" lvl="0" indent="-342900" rtl="0">
              <a:spcBef>
                <a:spcPts val="0"/>
              </a:spcBef>
              <a:buSzPct val="100000"/>
            </a:pPr>
            <a:r>
              <a:rPr lang="en" sz="1800" u="sng"/>
              <a:t>Query Cache: </a:t>
            </a:r>
            <a:r>
              <a:rPr lang="en" sz="1800"/>
              <a:t>Cache for frequently used queries, which caches the query and the results, as well as purging old data on updated data.</a:t>
            </a:r>
          </a:p>
          <a:p>
            <a:pPr marL="457200" lvl="0" indent="-342900" rtl="0">
              <a:spcBef>
                <a:spcPts val="0"/>
              </a:spcBef>
              <a:buSzPct val="100000"/>
            </a:pPr>
            <a:r>
              <a:rPr lang="en" sz="1800" u="sng"/>
              <a:t>Table Cache: </a:t>
            </a:r>
            <a:r>
              <a:rPr lang="en" sz="1800"/>
              <a:t> Memory cache for table metadata to reduce time for opening, reading and closing tables. Each thread has its own list of table cache structures allowing them to have their own views of tables.</a:t>
            </a:r>
          </a:p>
          <a:p>
            <a:pPr marL="457200" lvl="0" indent="-342900" rtl="0">
              <a:spcBef>
                <a:spcPts val="0"/>
              </a:spcBef>
              <a:buSzPct val="100000"/>
            </a:pPr>
            <a:r>
              <a:rPr lang="en" sz="1800" u="sng"/>
              <a:t>Buffer Pool:</a:t>
            </a:r>
            <a:r>
              <a:rPr lang="en" sz="1800"/>
              <a:t> Stores table and index data.</a:t>
            </a:r>
          </a:p>
          <a:p>
            <a:pPr marL="457200" lvl="0" indent="-342900" rtl="0">
              <a:spcBef>
                <a:spcPts val="0"/>
              </a:spcBef>
              <a:buSzPct val="100000"/>
            </a:pPr>
            <a:r>
              <a:rPr lang="en" sz="1800" u="sng"/>
              <a:t>Record Cache: </a:t>
            </a:r>
            <a:r>
              <a:rPr lang="en" sz="1800"/>
              <a:t>Cache for sequential reading of tables. Consists of a read ahead buffer that takes one block of data at a time.</a:t>
            </a:r>
          </a:p>
          <a:p>
            <a:pPr marL="457200" lvl="0" indent="-342900" rtl="0">
              <a:spcBef>
                <a:spcPts val="0"/>
              </a:spcBef>
              <a:buSzPct val="100000"/>
            </a:pPr>
            <a:r>
              <a:rPr lang="en" sz="1800" u="sng"/>
              <a:t>Key Cache: </a:t>
            </a:r>
            <a:r>
              <a:rPr lang="en" sz="1800"/>
              <a:t>Cache for frequently used index data. Implemented using a warm system to classify how frequently an index has been accessed over time (LRU). </a:t>
            </a:r>
          </a:p>
          <a:p>
            <a:pPr marL="457200" lvl="0" indent="-342900" rtl="0">
              <a:spcBef>
                <a:spcPts val="0"/>
              </a:spcBef>
              <a:buSzPct val="100000"/>
            </a:pPr>
            <a:r>
              <a:rPr lang="en" sz="1800" u="sng"/>
              <a:t>Privilege Cache: </a:t>
            </a:r>
            <a:r>
              <a:rPr lang="en" sz="1800"/>
              <a:t>Caches user privilege within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Shape 170"/>
          <p:cNvSpPr txBox="1">
            <a:spLocks noGrp="1"/>
          </p:cNvSpPr>
          <p:nvPr>
            <p:ph type="title"/>
          </p:nvPr>
        </p:nvSpPr>
        <p:spPr>
          <a:xfrm>
            <a:off x="729450" y="632850"/>
            <a:ext cx="7688700" cy="535200"/>
          </a:xfrm>
          <a:prstGeom prst="rect">
            <a:avLst/>
          </a:prstGeom>
        </p:spPr>
        <p:txBody>
          <a:bodyPr wrap="square" lIns="91425" tIns="91425" rIns="91425" bIns="91425" anchor="t" anchorCtr="0">
            <a:noAutofit/>
          </a:bodyPr>
          <a:lstStyle/>
          <a:p>
            <a:pPr lvl="0">
              <a:spcBef>
                <a:spcPts val="0"/>
              </a:spcBef>
              <a:buNone/>
            </a:pPr>
            <a:r>
              <a:rPr lang="en"/>
              <a:t>Architecture - Storage Engines</a:t>
            </a:r>
          </a:p>
          <a:p>
            <a:pPr lvl="0">
              <a:spcBef>
                <a:spcPts val="0"/>
              </a:spcBef>
              <a:buNone/>
            </a:pPr>
            <a:endParaRPr/>
          </a:p>
        </p:txBody>
      </p:sp>
      <p:sp>
        <p:nvSpPr>
          <p:cNvPr id="171" name="Shape 171"/>
          <p:cNvSpPr txBox="1">
            <a:spLocks noGrp="1"/>
          </p:cNvSpPr>
          <p:nvPr>
            <p:ph type="body" idx="1"/>
          </p:nvPr>
        </p:nvSpPr>
        <p:spPr>
          <a:xfrm>
            <a:off x="729450" y="1298250"/>
            <a:ext cx="3547200" cy="3041700"/>
          </a:xfrm>
          <a:prstGeom prst="rect">
            <a:avLst/>
          </a:prstGeom>
        </p:spPr>
        <p:txBody>
          <a:bodyPr wrap="square" lIns="91425" tIns="91425" rIns="91425" bIns="91425" anchor="t" anchorCtr="0">
            <a:noAutofit/>
          </a:bodyPr>
          <a:lstStyle/>
          <a:p>
            <a:pPr marL="457200" lvl="0" indent="-374650" rtl="0">
              <a:spcBef>
                <a:spcPts val="0"/>
              </a:spcBef>
              <a:buClr>
                <a:srgbClr val="000000"/>
              </a:buClr>
              <a:buSzPct val="100000"/>
            </a:pPr>
            <a:r>
              <a:rPr lang="en" sz="2300">
                <a:solidFill>
                  <a:srgbClr val="000000"/>
                </a:solidFill>
              </a:rPr>
              <a:t>Responsible for the storage and retrieval of all stored data </a:t>
            </a:r>
          </a:p>
          <a:p>
            <a:pPr marL="457200" lvl="0" indent="-374650" rtl="0">
              <a:spcBef>
                <a:spcPts val="0"/>
              </a:spcBef>
              <a:buClr>
                <a:srgbClr val="000000"/>
              </a:buClr>
              <a:buSzPct val="100000"/>
            </a:pPr>
            <a:r>
              <a:rPr lang="en" sz="2300">
                <a:solidFill>
                  <a:srgbClr val="000000"/>
                </a:solidFill>
              </a:rPr>
              <a:t>Pluggability feature</a:t>
            </a:r>
          </a:p>
          <a:p>
            <a:pPr marL="457200" lvl="0" indent="-374650" rtl="0">
              <a:spcBef>
                <a:spcPts val="0"/>
              </a:spcBef>
              <a:buClr>
                <a:srgbClr val="000000"/>
              </a:buClr>
              <a:buSzPct val="100000"/>
            </a:pPr>
            <a:r>
              <a:rPr lang="en" sz="2300">
                <a:solidFill>
                  <a:srgbClr val="000000"/>
                </a:solidFill>
              </a:rPr>
              <a:t>Two commonly used engines - InnoDB and MyISAM</a:t>
            </a:r>
          </a:p>
          <a:p>
            <a:pPr lvl="0">
              <a:spcBef>
                <a:spcPts val="0"/>
              </a:spcBef>
              <a:buNone/>
            </a:pPr>
            <a:endParaRPr/>
          </a:p>
        </p:txBody>
      </p:sp>
      <p:pic>
        <p:nvPicPr>
          <p:cNvPr id="172" name="Shape 172" descr="Related image"/>
          <p:cNvPicPr preferRelativeResize="0"/>
          <p:nvPr/>
        </p:nvPicPr>
        <p:blipFill>
          <a:blip r:embed="rId3">
            <a:alphaModFix/>
          </a:blip>
          <a:stretch>
            <a:fillRect/>
          </a:stretch>
        </p:blipFill>
        <p:spPr>
          <a:xfrm>
            <a:off x="4276675" y="1558100"/>
            <a:ext cx="4769450" cy="2637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Shape 177"/>
          <p:cNvSpPr txBox="1">
            <a:spLocks noGrp="1"/>
          </p:cNvSpPr>
          <p:nvPr>
            <p:ph type="title"/>
          </p:nvPr>
        </p:nvSpPr>
        <p:spPr>
          <a:xfrm>
            <a:off x="729450" y="556650"/>
            <a:ext cx="7688700" cy="535200"/>
          </a:xfrm>
          <a:prstGeom prst="rect">
            <a:avLst/>
          </a:prstGeom>
        </p:spPr>
        <p:txBody>
          <a:bodyPr wrap="square" lIns="91425" tIns="91425" rIns="91425" bIns="91425" anchor="t" anchorCtr="0">
            <a:noAutofit/>
          </a:bodyPr>
          <a:lstStyle/>
          <a:p>
            <a:pPr lvl="0" rtl="0">
              <a:spcBef>
                <a:spcPts val="0"/>
              </a:spcBef>
              <a:buNone/>
            </a:pPr>
            <a:r>
              <a:rPr lang="en"/>
              <a:t>Concurrency Control: Lock Types</a:t>
            </a:r>
          </a:p>
          <a:p>
            <a:pPr lvl="0" rtl="0">
              <a:spcBef>
                <a:spcPts val="0"/>
              </a:spcBef>
              <a:buNone/>
            </a:pPr>
            <a:endParaRPr/>
          </a:p>
          <a:p>
            <a:pPr lvl="0" rtl="0">
              <a:spcBef>
                <a:spcPts val="0"/>
              </a:spcBef>
              <a:buNone/>
            </a:pPr>
            <a:endParaRPr/>
          </a:p>
        </p:txBody>
      </p:sp>
      <p:sp>
        <p:nvSpPr>
          <p:cNvPr id="178" name="Shape 178"/>
          <p:cNvSpPr txBox="1">
            <a:spLocks noGrp="1"/>
          </p:cNvSpPr>
          <p:nvPr>
            <p:ph type="body" idx="1"/>
          </p:nvPr>
        </p:nvSpPr>
        <p:spPr>
          <a:xfrm>
            <a:off x="729450" y="1322975"/>
            <a:ext cx="7688700" cy="3017100"/>
          </a:xfrm>
          <a:prstGeom prst="rect">
            <a:avLst/>
          </a:prstGeom>
        </p:spPr>
        <p:txBody>
          <a:bodyPr wrap="square" lIns="91425" tIns="91425" rIns="91425" bIns="91425" anchor="t" anchorCtr="0">
            <a:noAutofit/>
          </a:bodyPr>
          <a:lstStyle/>
          <a:p>
            <a:pPr marL="457200" lvl="0" indent="-228600" rtl="0">
              <a:spcBef>
                <a:spcPts val="0"/>
              </a:spcBef>
              <a:spcAft>
                <a:spcPts val="0"/>
              </a:spcAft>
              <a:buClr>
                <a:srgbClr val="000000"/>
              </a:buClr>
              <a:buFont typeface="Arial"/>
              <a:buChar char="●"/>
            </a:pPr>
            <a:r>
              <a:rPr lang="en" b="1">
                <a:solidFill>
                  <a:srgbClr val="000000"/>
                </a:solidFill>
                <a:latin typeface="Arial"/>
                <a:ea typeface="Arial"/>
                <a:cs typeface="Arial"/>
                <a:sym typeface="Arial"/>
              </a:rPr>
              <a:t>Read locks:</a:t>
            </a:r>
            <a:r>
              <a:rPr lang="en">
                <a:solidFill>
                  <a:srgbClr val="000000"/>
                </a:solidFill>
                <a:latin typeface="Arial"/>
                <a:ea typeface="Arial"/>
                <a:cs typeface="Arial"/>
                <a:sym typeface="Arial"/>
              </a:rPr>
              <a:t> mutually nonblocking locks.</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Many clients may read from a resource at the same time and not interfere with each other.</a:t>
            </a:r>
          </a:p>
          <a:p>
            <a:pPr lvl="0" rtl="0">
              <a:spcBef>
                <a:spcPts val="0"/>
              </a:spcBef>
              <a:spcAft>
                <a:spcPts val="0"/>
              </a:spcAft>
              <a:buNone/>
            </a:pPr>
            <a:endParaRPr>
              <a:solidFill>
                <a:srgbClr val="000000"/>
              </a:solidFill>
              <a:latin typeface="Arial"/>
              <a:ea typeface="Arial"/>
              <a:cs typeface="Arial"/>
              <a:sym typeface="Arial"/>
            </a:endParaRPr>
          </a:p>
          <a:p>
            <a:pPr marL="457200" lvl="0" indent="-228600" rtl="0">
              <a:spcBef>
                <a:spcPts val="0"/>
              </a:spcBef>
              <a:spcAft>
                <a:spcPts val="0"/>
              </a:spcAft>
              <a:buClr>
                <a:srgbClr val="000000"/>
              </a:buClr>
              <a:buFont typeface="Arial"/>
              <a:buChar char="●"/>
            </a:pPr>
            <a:r>
              <a:rPr lang="en" b="1">
                <a:solidFill>
                  <a:srgbClr val="000000"/>
                </a:solidFill>
                <a:latin typeface="Arial"/>
                <a:ea typeface="Arial"/>
                <a:cs typeface="Arial"/>
                <a:sym typeface="Arial"/>
              </a:rPr>
              <a:t>Write locks</a:t>
            </a:r>
            <a:r>
              <a:rPr lang="en">
                <a:solidFill>
                  <a:srgbClr val="000000"/>
                </a:solidFill>
                <a:latin typeface="Arial"/>
                <a:ea typeface="Arial"/>
                <a:cs typeface="Arial"/>
                <a:sym typeface="Arial"/>
              </a:rPr>
              <a:t>: exclusive locks.</a:t>
            </a:r>
            <a:br>
              <a:rPr lang="en">
                <a:solidFill>
                  <a:srgbClr val="000000"/>
                </a:solidFill>
                <a:latin typeface="Arial"/>
                <a:ea typeface="Arial"/>
                <a:cs typeface="Arial"/>
                <a:sym typeface="Arial"/>
              </a:rPr>
            </a:br>
            <a:r>
              <a:rPr lang="en">
                <a:solidFill>
                  <a:srgbClr val="000000"/>
                </a:solidFill>
                <a:latin typeface="Arial"/>
                <a:ea typeface="Arial"/>
                <a:cs typeface="Arial"/>
                <a:sym typeface="Arial"/>
              </a:rPr>
              <a:t>Write locks block both read locks and other write locks.</a:t>
            </a:r>
          </a:p>
          <a:p>
            <a:pPr lvl="0" rtl="0">
              <a:spcBef>
                <a:spcPts val="0"/>
              </a:spcBef>
              <a:spcAft>
                <a:spcPts val="0"/>
              </a:spcAft>
              <a:buNone/>
            </a:pPr>
            <a:endParaRPr>
              <a:solidFill>
                <a:srgbClr val="000000"/>
              </a:solidFill>
              <a:latin typeface="Arial"/>
              <a:ea typeface="Arial"/>
              <a:cs typeface="Arial"/>
              <a:sym typeface="Arial"/>
            </a:endParaRPr>
          </a:p>
        </p:txBody>
      </p:sp>
      <p:pic>
        <p:nvPicPr>
          <p:cNvPr id="179" name="Shape 179" descr="01_locks.png"/>
          <p:cNvPicPr preferRelativeResize="0"/>
          <p:nvPr/>
        </p:nvPicPr>
        <p:blipFill>
          <a:blip r:embed="rId3">
            <a:alphaModFix/>
          </a:blip>
          <a:stretch>
            <a:fillRect/>
          </a:stretch>
        </p:blipFill>
        <p:spPr>
          <a:xfrm>
            <a:off x="1692475" y="2762250"/>
            <a:ext cx="5762625" cy="2381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Shape 184"/>
          <p:cNvSpPr txBox="1">
            <a:spLocks noGrp="1"/>
          </p:cNvSpPr>
          <p:nvPr>
            <p:ph type="title"/>
          </p:nvPr>
        </p:nvSpPr>
        <p:spPr>
          <a:xfrm>
            <a:off x="729450" y="556650"/>
            <a:ext cx="7688700" cy="535200"/>
          </a:xfrm>
          <a:prstGeom prst="rect">
            <a:avLst/>
          </a:prstGeom>
        </p:spPr>
        <p:txBody>
          <a:bodyPr wrap="square" lIns="91425" tIns="91425" rIns="91425" bIns="91425" anchor="t" anchorCtr="0">
            <a:noAutofit/>
          </a:bodyPr>
          <a:lstStyle/>
          <a:p>
            <a:pPr lvl="0" rtl="0">
              <a:spcBef>
                <a:spcPts val="0"/>
              </a:spcBef>
              <a:buNone/>
            </a:pPr>
            <a:r>
              <a:rPr lang="en"/>
              <a:t>Concurrency Control: Lock Granularity</a:t>
            </a:r>
          </a:p>
          <a:p>
            <a:pPr lvl="0" rtl="0">
              <a:spcBef>
                <a:spcPts val="0"/>
              </a:spcBef>
              <a:buNone/>
            </a:pPr>
            <a:endParaRPr/>
          </a:p>
          <a:p>
            <a:pPr lvl="0" rtl="0">
              <a:spcBef>
                <a:spcPts val="0"/>
              </a:spcBef>
              <a:buNone/>
            </a:pPr>
            <a:endParaRPr/>
          </a:p>
        </p:txBody>
      </p:sp>
      <p:sp>
        <p:nvSpPr>
          <p:cNvPr id="185" name="Shape 185"/>
          <p:cNvSpPr txBox="1">
            <a:spLocks noGrp="1"/>
          </p:cNvSpPr>
          <p:nvPr>
            <p:ph type="body" idx="1"/>
          </p:nvPr>
        </p:nvSpPr>
        <p:spPr>
          <a:xfrm>
            <a:off x="729450" y="1322975"/>
            <a:ext cx="7688700" cy="3017100"/>
          </a:xfrm>
          <a:prstGeom prst="rect">
            <a:avLst/>
          </a:prstGeom>
        </p:spPr>
        <p:txBody>
          <a:bodyPr wrap="square" lIns="91425" tIns="91425" rIns="91425" bIns="91425" anchor="t" anchorCtr="0">
            <a:noAutofit/>
          </a:bodyPr>
          <a:lstStyle/>
          <a:p>
            <a:pPr marL="457200" lvl="0" indent="-355600" rtl="0">
              <a:spcBef>
                <a:spcPts val="0"/>
              </a:spcBef>
              <a:spcAft>
                <a:spcPts val="0"/>
              </a:spcAft>
              <a:buClr>
                <a:srgbClr val="000000"/>
              </a:buClr>
              <a:buSzPct val="100000"/>
              <a:buFont typeface="Arial"/>
              <a:buChar char="●"/>
            </a:pPr>
            <a:r>
              <a:rPr lang="en" sz="2000" b="1">
                <a:solidFill>
                  <a:srgbClr val="000000"/>
                </a:solidFill>
                <a:latin typeface="Arial"/>
                <a:ea typeface="Arial"/>
                <a:cs typeface="Arial"/>
                <a:sym typeface="Arial"/>
              </a:rPr>
              <a:t>Table Lock</a:t>
            </a:r>
            <a:r>
              <a:rPr lang="en" sz="2000">
                <a:solidFill>
                  <a:srgbClr val="000000"/>
                </a:solidFill>
                <a:latin typeface="Arial"/>
                <a:ea typeface="Arial"/>
                <a:cs typeface="Arial"/>
                <a:sym typeface="Arial"/>
              </a:rPr>
              <a:t>: the most basic and low-overhead locking strategy available in MySQL.</a:t>
            </a:r>
          </a:p>
          <a:p>
            <a:pPr lvl="0" rtl="0">
              <a:spcBef>
                <a:spcPts val="0"/>
              </a:spcBef>
              <a:spcAft>
                <a:spcPts val="0"/>
              </a:spcAft>
              <a:buNone/>
            </a:pPr>
            <a:endParaRPr sz="2000">
              <a:solidFill>
                <a:srgbClr val="000000"/>
              </a:solidFill>
              <a:latin typeface="Arial"/>
              <a:ea typeface="Arial"/>
              <a:cs typeface="Arial"/>
              <a:sym typeface="Arial"/>
            </a:endParaRPr>
          </a:p>
          <a:p>
            <a:pPr marL="457200" lvl="0" indent="-355600" rtl="0">
              <a:spcBef>
                <a:spcPts val="0"/>
              </a:spcBef>
              <a:spcAft>
                <a:spcPts val="0"/>
              </a:spcAft>
              <a:buClr>
                <a:srgbClr val="000000"/>
              </a:buClr>
              <a:buSzPct val="100000"/>
              <a:buFont typeface="Arial"/>
              <a:buChar char="●"/>
            </a:pPr>
            <a:r>
              <a:rPr lang="en" sz="2000">
                <a:solidFill>
                  <a:srgbClr val="000000"/>
                </a:solidFill>
                <a:latin typeface="Arial"/>
                <a:ea typeface="Arial"/>
                <a:cs typeface="Arial"/>
                <a:sym typeface="Arial"/>
              </a:rPr>
              <a:t>Advantages:</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Low memory requirements</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Fast if you often do GROUP BY operations on a large part of the data</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Fast if must scan the entire table frequently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Shape 190"/>
          <p:cNvSpPr txBox="1">
            <a:spLocks noGrp="1"/>
          </p:cNvSpPr>
          <p:nvPr>
            <p:ph type="title"/>
          </p:nvPr>
        </p:nvSpPr>
        <p:spPr>
          <a:xfrm>
            <a:off x="729450" y="556650"/>
            <a:ext cx="7688700" cy="535200"/>
          </a:xfrm>
          <a:prstGeom prst="rect">
            <a:avLst/>
          </a:prstGeom>
        </p:spPr>
        <p:txBody>
          <a:bodyPr wrap="square" lIns="91425" tIns="91425" rIns="91425" bIns="91425" anchor="t" anchorCtr="0">
            <a:noAutofit/>
          </a:bodyPr>
          <a:lstStyle/>
          <a:p>
            <a:pPr lvl="0" rtl="0">
              <a:spcBef>
                <a:spcPts val="0"/>
              </a:spcBef>
              <a:buNone/>
            </a:pPr>
            <a:r>
              <a:rPr lang="en"/>
              <a:t>Concurrency Control: Lock Granularity</a:t>
            </a:r>
          </a:p>
          <a:p>
            <a:pPr lvl="0" rtl="0">
              <a:spcBef>
                <a:spcPts val="0"/>
              </a:spcBef>
              <a:buNone/>
            </a:pPr>
            <a:endParaRPr/>
          </a:p>
          <a:p>
            <a:pPr lvl="0" rtl="0">
              <a:spcBef>
                <a:spcPts val="0"/>
              </a:spcBef>
              <a:buNone/>
            </a:pPr>
            <a:endParaRPr/>
          </a:p>
        </p:txBody>
      </p:sp>
      <p:sp>
        <p:nvSpPr>
          <p:cNvPr id="191" name="Shape 191"/>
          <p:cNvSpPr txBox="1">
            <a:spLocks noGrp="1"/>
          </p:cNvSpPr>
          <p:nvPr>
            <p:ph type="body" idx="1"/>
          </p:nvPr>
        </p:nvSpPr>
        <p:spPr>
          <a:xfrm>
            <a:off x="729450" y="1322975"/>
            <a:ext cx="7688700" cy="3017100"/>
          </a:xfrm>
          <a:prstGeom prst="rect">
            <a:avLst/>
          </a:prstGeom>
        </p:spPr>
        <p:txBody>
          <a:bodyPr wrap="square" lIns="91425" tIns="91425" rIns="91425" bIns="91425" anchor="t" anchorCtr="0">
            <a:noAutofit/>
          </a:bodyPr>
          <a:lstStyle/>
          <a:p>
            <a:pPr marL="457200" lvl="0" indent="-355600" rtl="0">
              <a:spcBef>
                <a:spcPts val="0"/>
              </a:spcBef>
              <a:spcAft>
                <a:spcPts val="0"/>
              </a:spcAft>
              <a:buClr>
                <a:srgbClr val="000000"/>
              </a:buClr>
              <a:buSzPct val="100000"/>
              <a:buFont typeface="Arial"/>
            </a:pPr>
            <a:r>
              <a:rPr lang="en" sz="2000" b="1">
                <a:solidFill>
                  <a:srgbClr val="000000"/>
                </a:solidFill>
                <a:latin typeface="Arial"/>
                <a:ea typeface="Arial"/>
                <a:cs typeface="Arial"/>
                <a:sym typeface="Arial"/>
              </a:rPr>
              <a:t>Row locks</a:t>
            </a:r>
            <a:r>
              <a:rPr lang="en" sz="2000">
                <a:solidFill>
                  <a:srgbClr val="000000"/>
                </a:solidFill>
                <a:latin typeface="Arial"/>
                <a:ea typeface="Arial"/>
                <a:cs typeface="Arial"/>
                <a:sym typeface="Arial"/>
              </a:rPr>
              <a:t> offer more concurrency than table locks, but also carry a heavier overhead. </a:t>
            </a:r>
          </a:p>
          <a:p>
            <a:pPr lvl="0" rtl="0">
              <a:spcBef>
                <a:spcPts val="0"/>
              </a:spcBef>
              <a:spcAft>
                <a:spcPts val="0"/>
              </a:spcAft>
              <a:buNone/>
            </a:pPr>
            <a:endParaRPr sz="2000">
              <a:solidFill>
                <a:srgbClr val="000000"/>
              </a:solidFill>
              <a:latin typeface="Arial"/>
              <a:ea typeface="Arial"/>
              <a:cs typeface="Arial"/>
              <a:sym typeface="Arial"/>
            </a:endParaRPr>
          </a:p>
          <a:p>
            <a:pPr marL="457200" lvl="0" indent="-3556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Advantages:</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Fewer lock conflicts</a:t>
            </a:r>
          </a:p>
          <a:p>
            <a:pPr lvl="0" rtl="0">
              <a:spcBef>
                <a:spcPts val="0"/>
              </a:spcBef>
              <a:spcAft>
                <a:spcPts val="0"/>
              </a:spcAft>
              <a:buNone/>
            </a:pPr>
            <a:endParaRPr sz="2000">
              <a:solidFill>
                <a:srgbClr val="000000"/>
              </a:solidFill>
              <a:latin typeface="Arial"/>
              <a:ea typeface="Arial"/>
              <a:cs typeface="Arial"/>
              <a:sym typeface="Arial"/>
            </a:endParaRPr>
          </a:p>
          <a:p>
            <a:pPr marL="457200" lvl="0" indent="-3556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InnoDB storage engine supports both table-level locking and row-level locking, while MyISAM only supports table locking.</a:t>
            </a:r>
          </a:p>
          <a:p>
            <a:pPr marL="457200" lvl="0" indent="-3556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InnoDB is more efficient when there is heavy write load.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Shape 196"/>
          <p:cNvSpPr txBox="1">
            <a:spLocks noGrp="1"/>
          </p:cNvSpPr>
          <p:nvPr>
            <p:ph type="title"/>
          </p:nvPr>
        </p:nvSpPr>
        <p:spPr>
          <a:xfrm>
            <a:off x="729450" y="556650"/>
            <a:ext cx="7688700" cy="535200"/>
          </a:xfrm>
          <a:prstGeom prst="rect">
            <a:avLst/>
          </a:prstGeom>
        </p:spPr>
        <p:txBody>
          <a:bodyPr wrap="square" lIns="91425" tIns="91425" rIns="91425" bIns="91425" anchor="t" anchorCtr="0">
            <a:noAutofit/>
          </a:bodyPr>
          <a:lstStyle/>
          <a:p>
            <a:pPr lvl="0" rtl="0">
              <a:spcBef>
                <a:spcPts val="0"/>
              </a:spcBef>
              <a:buNone/>
            </a:pPr>
            <a:r>
              <a:rPr lang="en"/>
              <a:t>Concurrency Control: Lock Granularity</a:t>
            </a:r>
          </a:p>
          <a:p>
            <a:pPr lvl="0" rtl="0">
              <a:spcBef>
                <a:spcPts val="0"/>
              </a:spcBef>
              <a:buNone/>
            </a:pPr>
            <a:endParaRPr/>
          </a:p>
          <a:p>
            <a:pPr lvl="0" rtl="0">
              <a:spcBef>
                <a:spcPts val="0"/>
              </a:spcBef>
              <a:buNone/>
            </a:pPr>
            <a:endParaRPr/>
          </a:p>
        </p:txBody>
      </p:sp>
      <p:sp>
        <p:nvSpPr>
          <p:cNvPr id="197" name="Shape 197"/>
          <p:cNvSpPr txBox="1">
            <a:spLocks noGrp="1"/>
          </p:cNvSpPr>
          <p:nvPr>
            <p:ph type="body" idx="1"/>
          </p:nvPr>
        </p:nvSpPr>
        <p:spPr>
          <a:xfrm>
            <a:off x="729450" y="1322975"/>
            <a:ext cx="7688700" cy="3017100"/>
          </a:xfrm>
          <a:prstGeom prst="rect">
            <a:avLst/>
          </a:prstGeom>
        </p:spPr>
        <p:txBody>
          <a:bodyPr wrap="square" lIns="91425" tIns="91425" rIns="91425" bIns="91425" anchor="t" anchorCtr="0">
            <a:noAutofit/>
          </a:bodyPr>
          <a:lstStyle/>
          <a:p>
            <a:pPr marL="457200" lvl="0" indent="-355600" rtl="0">
              <a:spcBef>
                <a:spcPts val="0"/>
              </a:spcBef>
              <a:spcAft>
                <a:spcPts val="0"/>
              </a:spcAft>
              <a:buClr>
                <a:srgbClr val="000000"/>
              </a:buClr>
              <a:buSzPct val="100000"/>
              <a:buFont typeface="Arial"/>
            </a:pPr>
            <a:r>
              <a:rPr lang="en" sz="2000" b="1">
                <a:solidFill>
                  <a:srgbClr val="000000"/>
                </a:solidFill>
                <a:latin typeface="Arial"/>
                <a:ea typeface="Arial"/>
                <a:cs typeface="Arial"/>
                <a:sym typeface="Arial"/>
              </a:rPr>
              <a:t>Row locks</a:t>
            </a:r>
            <a:r>
              <a:rPr lang="en" sz="2000">
                <a:solidFill>
                  <a:srgbClr val="000000"/>
                </a:solidFill>
                <a:latin typeface="Arial"/>
                <a:ea typeface="Arial"/>
                <a:cs typeface="Arial"/>
                <a:sym typeface="Arial"/>
              </a:rPr>
              <a:t> offer more concurrency than table locks, but also carry a heavier overhead. </a:t>
            </a:r>
          </a:p>
          <a:p>
            <a:pPr lvl="0" rtl="0">
              <a:spcBef>
                <a:spcPts val="0"/>
              </a:spcBef>
              <a:spcAft>
                <a:spcPts val="0"/>
              </a:spcAft>
              <a:buNone/>
            </a:pPr>
            <a:endParaRPr sz="2000">
              <a:solidFill>
                <a:srgbClr val="000000"/>
              </a:solidFill>
              <a:latin typeface="Arial"/>
              <a:ea typeface="Arial"/>
              <a:cs typeface="Arial"/>
              <a:sym typeface="Arial"/>
            </a:endParaRPr>
          </a:p>
          <a:p>
            <a:pPr marL="457200" lvl="0" indent="-3556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Advantages:</a:t>
            </a:r>
            <a:br>
              <a:rPr lang="en" sz="2000">
                <a:solidFill>
                  <a:srgbClr val="000000"/>
                </a:solidFill>
                <a:latin typeface="Arial"/>
                <a:ea typeface="Arial"/>
                <a:cs typeface="Arial"/>
                <a:sym typeface="Arial"/>
              </a:rPr>
            </a:br>
            <a:r>
              <a:rPr lang="en" sz="2000">
                <a:solidFill>
                  <a:srgbClr val="000000"/>
                </a:solidFill>
                <a:latin typeface="Arial"/>
                <a:ea typeface="Arial"/>
                <a:cs typeface="Arial"/>
                <a:sym typeface="Arial"/>
              </a:rPr>
              <a:t>- With row-level locking there are fewer lock conflicts when different sessions access different rows. As a result, it is possible to lock a single row for a long time.</a:t>
            </a:r>
          </a:p>
          <a:p>
            <a:pPr lvl="0" rtl="0">
              <a:spcBef>
                <a:spcPts val="0"/>
              </a:spcBef>
              <a:spcAft>
                <a:spcPts val="0"/>
              </a:spcAft>
              <a:buNone/>
            </a:pPr>
            <a:endParaRPr sz="2000">
              <a:solidFill>
                <a:srgbClr val="000000"/>
              </a:solidFill>
              <a:latin typeface="Arial"/>
              <a:ea typeface="Arial"/>
              <a:cs typeface="Arial"/>
              <a:sym typeface="Arial"/>
            </a:endParaRPr>
          </a:p>
          <a:p>
            <a:pPr marL="457200" lvl="0" indent="-355600" rtl="0">
              <a:spcBef>
                <a:spcPts val="0"/>
              </a:spcBef>
              <a:spcAft>
                <a:spcPts val="0"/>
              </a:spcAft>
              <a:buClr>
                <a:srgbClr val="000000"/>
              </a:buClr>
              <a:buSzPct val="100000"/>
              <a:buFont typeface="Arial"/>
            </a:pPr>
            <a:r>
              <a:rPr lang="en" sz="2000">
                <a:solidFill>
                  <a:srgbClr val="000000"/>
                </a:solidFill>
                <a:latin typeface="Arial"/>
                <a:ea typeface="Arial"/>
                <a:cs typeface="Arial"/>
                <a:sym typeface="Arial"/>
              </a:rPr>
              <a:t>Answer: InnoDB</a:t>
            </a:r>
          </a:p>
          <a:p>
            <a:pPr lvl="0" rtl="0">
              <a:spcBef>
                <a:spcPts val="0"/>
              </a:spcBef>
              <a:spcAft>
                <a:spcPts val="0"/>
              </a:spcAft>
              <a:buNone/>
            </a:pPr>
            <a:endParaRPr sz="20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Shape 202"/>
          <p:cNvSpPr txBox="1">
            <a:spLocks noGrp="1"/>
          </p:cNvSpPr>
          <p:nvPr>
            <p:ph type="title"/>
          </p:nvPr>
        </p:nvSpPr>
        <p:spPr>
          <a:xfrm>
            <a:off x="727650" y="620150"/>
            <a:ext cx="7688700" cy="679800"/>
          </a:xfrm>
          <a:prstGeom prst="rect">
            <a:avLst/>
          </a:prstGeom>
        </p:spPr>
        <p:txBody>
          <a:bodyPr wrap="square" lIns="91425" tIns="91425" rIns="91425" bIns="91425" anchor="t" anchorCtr="0">
            <a:noAutofit/>
          </a:bodyPr>
          <a:lstStyle/>
          <a:p>
            <a:pPr lvl="0">
              <a:spcBef>
                <a:spcPts val="0"/>
              </a:spcBef>
              <a:buNone/>
            </a:pPr>
            <a:r>
              <a:rPr lang="en"/>
              <a:t>Architecture - Transaction Processing System</a:t>
            </a:r>
          </a:p>
          <a:p>
            <a:pPr lvl="0">
              <a:spcBef>
                <a:spcPts val="0"/>
              </a:spcBef>
              <a:buNone/>
            </a:pPr>
            <a:endParaRPr/>
          </a:p>
        </p:txBody>
      </p:sp>
      <p:sp>
        <p:nvSpPr>
          <p:cNvPr id="203" name="Shape 203"/>
          <p:cNvSpPr txBox="1">
            <a:spLocks noGrp="1"/>
          </p:cNvSpPr>
          <p:nvPr>
            <p:ph type="body" idx="1"/>
          </p:nvPr>
        </p:nvSpPr>
        <p:spPr>
          <a:xfrm>
            <a:off x="795150" y="1638300"/>
            <a:ext cx="7688700" cy="3319200"/>
          </a:xfrm>
          <a:prstGeom prst="rect">
            <a:avLst/>
          </a:prstGeom>
        </p:spPr>
        <p:txBody>
          <a:bodyPr wrap="square" lIns="91425" tIns="91425" rIns="91425" bIns="91425" anchor="t" anchorCtr="0">
            <a:noAutofit/>
          </a:bodyPr>
          <a:lstStyle/>
          <a:p>
            <a:pPr marL="457200" lvl="0" indent="-381000" rtl="0">
              <a:spcBef>
                <a:spcPts val="0"/>
              </a:spcBef>
              <a:buClr>
                <a:srgbClr val="000000"/>
              </a:buClr>
              <a:buSzPct val="100000"/>
              <a:buAutoNum type="arabicPeriod"/>
            </a:pPr>
            <a:r>
              <a:rPr lang="en" sz="2400">
                <a:solidFill>
                  <a:srgbClr val="000000"/>
                </a:solidFill>
              </a:rPr>
              <a:t>Transactions are ATOMIC, all or nothing.</a:t>
            </a:r>
          </a:p>
          <a:p>
            <a:pPr marL="457200" lvl="0" indent="-381000" rtl="0">
              <a:spcBef>
                <a:spcPts val="0"/>
              </a:spcBef>
              <a:buClr>
                <a:srgbClr val="000000"/>
              </a:buClr>
              <a:buSzPct val="100000"/>
              <a:buAutoNum type="arabicPeriod"/>
            </a:pPr>
            <a:r>
              <a:rPr lang="en" sz="2400">
                <a:solidFill>
                  <a:srgbClr val="000000"/>
                </a:solidFill>
              </a:rPr>
              <a:t>Required to pass the ACID test.</a:t>
            </a:r>
          </a:p>
          <a:p>
            <a:pPr marL="457200" lvl="0" indent="-381000" rtl="0">
              <a:spcBef>
                <a:spcPts val="0"/>
              </a:spcBef>
              <a:buClr>
                <a:srgbClr val="000000"/>
              </a:buClr>
              <a:buSzPct val="100000"/>
              <a:buAutoNum type="arabicPeriod"/>
            </a:pPr>
            <a:r>
              <a:rPr lang="en" sz="2400">
                <a:solidFill>
                  <a:srgbClr val="000000"/>
                </a:solidFill>
              </a:rPr>
              <a:t>Different isolation levels.</a:t>
            </a:r>
          </a:p>
          <a:p>
            <a:pPr marL="457200" lvl="0" indent="-381000" rtl="0">
              <a:spcBef>
                <a:spcPts val="0"/>
              </a:spcBef>
              <a:buClr>
                <a:srgbClr val="000000"/>
              </a:buClr>
              <a:buSzPct val="100000"/>
              <a:buAutoNum type="arabicPeriod"/>
            </a:pPr>
            <a:r>
              <a:rPr lang="en" sz="2400">
                <a:solidFill>
                  <a:srgbClr val="000000"/>
                </a:solidFill>
              </a:rPr>
              <a:t>Transactions logging.</a:t>
            </a:r>
          </a:p>
          <a:p>
            <a:pPr lvl="0" rtl="0">
              <a:spcBef>
                <a:spcPts val="0"/>
              </a:spcBef>
              <a:buNone/>
            </a:pPr>
            <a:endParaRPr sz="24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Shape 208"/>
          <p:cNvSpPr txBox="1">
            <a:spLocks noGrp="1"/>
          </p:cNvSpPr>
          <p:nvPr>
            <p:ph type="title"/>
          </p:nvPr>
        </p:nvSpPr>
        <p:spPr>
          <a:xfrm>
            <a:off x="645350" y="631925"/>
            <a:ext cx="7688700" cy="535200"/>
          </a:xfrm>
          <a:prstGeom prst="rect">
            <a:avLst/>
          </a:prstGeom>
        </p:spPr>
        <p:txBody>
          <a:bodyPr wrap="square" lIns="91425" tIns="91425" rIns="91425" bIns="91425" anchor="t" anchorCtr="0">
            <a:noAutofit/>
          </a:bodyPr>
          <a:lstStyle/>
          <a:p>
            <a:pPr lvl="0">
              <a:spcBef>
                <a:spcPts val="0"/>
              </a:spcBef>
              <a:buNone/>
            </a:pPr>
            <a:r>
              <a:rPr lang="en"/>
              <a:t>How does the system evolve</a:t>
            </a:r>
          </a:p>
        </p:txBody>
      </p:sp>
      <p:sp>
        <p:nvSpPr>
          <p:cNvPr id="209" name="Shape 209"/>
          <p:cNvSpPr txBox="1">
            <a:spLocks noGrp="1"/>
          </p:cNvSpPr>
          <p:nvPr>
            <p:ph type="body" idx="1"/>
          </p:nvPr>
        </p:nvSpPr>
        <p:spPr>
          <a:xfrm>
            <a:off x="473700" y="1586138"/>
            <a:ext cx="3667500" cy="2261100"/>
          </a:xfrm>
          <a:prstGeom prst="rect">
            <a:avLst/>
          </a:prstGeom>
        </p:spPr>
        <p:txBody>
          <a:bodyPr wrap="square" lIns="91425" tIns="91425" rIns="91425" bIns="91425" anchor="t" anchorCtr="0">
            <a:noAutofit/>
          </a:bodyPr>
          <a:lstStyle/>
          <a:p>
            <a:pPr marL="457200" lvl="0" indent="-381000" rtl="0">
              <a:spcBef>
                <a:spcPts val="0"/>
              </a:spcBef>
              <a:buClr>
                <a:srgbClr val="000000"/>
              </a:buClr>
              <a:buSzPct val="100000"/>
            </a:pPr>
            <a:r>
              <a:rPr lang="en" sz="2400">
                <a:solidFill>
                  <a:srgbClr val="000000"/>
                </a:solidFill>
              </a:rPr>
              <a:t>Abstraction between components supports evolvability</a:t>
            </a:r>
          </a:p>
          <a:p>
            <a:pPr marL="457200" lvl="0" indent="-381000" rtl="0">
              <a:spcBef>
                <a:spcPts val="0"/>
              </a:spcBef>
              <a:buClr>
                <a:srgbClr val="000000"/>
              </a:buClr>
              <a:buSzPct val="100000"/>
            </a:pPr>
            <a:r>
              <a:rPr lang="en" sz="2400">
                <a:solidFill>
                  <a:srgbClr val="000000"/>
                </a:solidFill>
              </a:rPr>
              <a:t>Future enhancements will not affect output</a:t>
            </a:r>
          </a:p>
        </p:txBody>
      </p:sp>
      <p:pic>
        <p:nvPicPr>
          <p:cNvPr id="210" name="Shape 210" descr="Data Flow.png"/>
          <p:cNvPicPr preferRelativeResize="0"/>
          <p:nvPr/>
        </p:nvPicPr>
        <p:blipFill rotWithShape="1">
          <a:blip r:embed="rId3">
            <a:alphaModFix/>
          </a:blip>
          <a:srcRect t="19210" r="-1071" b="35758"/>
          <a:stretch/>
        </p:blipFill>
        <p:spPr>
          <a:xfrm>
            <a:off x="4390075" y="1729262"/>
            <a:ext cx="4673275" cy="1974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Shape 215"/>
          <p:cNvSpPr txBox="1">
            <a:spLocks noGrp="1"/>
          </p:cNvSpPr>
          <p:nvPr>
            <p:ph type="title"/>
          </p:nvPr>
        </p:nvSpPr>
        <p:spPr>
          <a:xfrm>
            <a:off x="729450" y="632850"/>
            <a:ext cx="7688700" cy="535200"/>
          </a:xfrm>
          <a:prstGeom prst="rect">
            <a:avLst/>
          </a:prstGeom>
        </p:spPr>
        <p:txBody>
          <a:bodyPr wrap="square" lIns="91425" tIns="91425" rIns="91425" bIns="91425" anchor="t" anchorCtr="0">
            <a:noAutofit/>
          </a:bodyPr>
          <a:lstStyle/>
          <a:p>
            <a:pPr lvl="0">
              <a:spcBef>
                <a:spcPts val="0"/>
              </a:spcBef>
              <a:buNone/>
            </a:pPr>
            <a:r>
              <a:rPr lang="en"/>
              <a:t>External Interfaces</a:t>
            </a:r>
          </a:p>
          <a:p>
            <a:pPr lvl="0">
              <a:spcBef>
                <a:spcPts val="0"/>
              </a:spcBef>
              <a:buNone/>
            </a:pPr>
            <a:endParaRPr/>
          </a:p>
          <a:p>
            <a:pPr lvl="0">
              <a:spcBef>
                <a:spcPts val="0"/>
              </a:spcBef>
              <a:buNone/>
            </a:pPr>
            <a:endParaRPr/>
          </a:p>
        </p:txBody>
      </p:sp>
      <p:sp>
        <p:nvSpPr>
          <p:cNvPr id="216" name="Shape 216"/>
          <p:cNvSpPr txBox="1">
            <a:spLocks noGrp="1"/>
          </p:cNvSpPr>
          <p:nvPr>
            <p:ph type="body" idx="1"/>
          </p:nvPr>
        </p:nvSpPr>
        <p:spPr>
          <a:xfrm>
            <a:off x="729450" y="1397150"/>
            <a:ext cx="8020500" cy="3529500"/>
          </a:xfrm>
          <a:prstGeom prst="rect">
            <a:avLst/>
          </a:prstGeom>
        </p:spPr>
        <p:txBody>
          <a:bodyPr wrap="square" lIns="91425" tIns="91425" rIns="91425" bIns="91425" anchor="t" anchorCtr="0">
            <a:noAutofit/>
          </a:bodyPr>
          <a:lstStyle/>
          <a:p>
            <a:pPr marL="457200" lvl="0" indent="-381000" rtl="0">
              <a:spcBef>
                <a:spcPts val="0"/>
              </a:spcBef>
              <a:buClr>
                <a:srgbClr val="000000"/>
              </a:buClr>
              <a:buSzPct val="100000"/>
            </a:pPr>
            <a:r>
              <a:rPr lang="en" sz="2400" b="1">
                <a:solidFill>
                  <a:srgbClr val="000000"/>
                </a:solidFill>
              </a:rPr>
              <a:t>Connectors and APIs</a:t>
            </a:r>
          </a:p>
          <a:p>
            <a:pPr marL="914400" lvl="1" indent="-381000" rtl="0">
              <a:spcBef>
                <a:spcPts val="0"/>
              </a:spcBef>
              <a:buClr>
                <a:srgbClr val="000000"/>
              </a:buClr>
              <a:buSzPct val="100000"/>
            </a:pPr>
            <a:r>
              <a:rPr lang="en" sz="2400">
                <a:solidFill>
                  <a:srgbClr val="000000"/>
                </a:solidFill>
              </a:rPr>
              <a:t>Connector/J, Connector/C++, X DevAPI</a:t>
            </a:r>
            <a:br>
              <a:rPr lang="en" sz="2400">
                <a:solidFill>
                  <a:srgbClr val="000000"/>
                </a:solidFill>
              </a:rPr>
            </a:br>
            <a:endParaRPr lang="en" sz="2400">
              <a:solidFill>
                <a:srgbClr val="000000"/>
              </a:solidFill>
            </a:endParaRPr>
          </a:p>
          <a:p>
            <a:pPr marL="457200" lvl="0" indent="-381000" rtl="0">
              <a:spcBef>
                <a:spcPts val="0"/>
              </a:spcBef>
              <a:buClr>
                <a:srgbClr val="000000"/>
              </a:buClr>
              <a:buSzPct val="100000"/>
            </a:pPr>
            <a:r>
              <a:rPr lang="en" sz="2400">
                <a:solidFill>
                  <a:srgbClr val="000000"/>
                </a:solidFill>
              </a:rPr>
              <a:t>Graphical User Interfaces</a:t>
            </a:r>
          </a:p>
          <a:p>
            <a:pPr marL="914400" lvl="1" indent="-381000">
              <a:spcBef>
                <a:spcPts val="0"/>
              </a:spcBef>
              <a:buClr>
                <a:srgbClr val="000000"/>
              </a:buClr>
              <a:buSzPct val="100000"/>
            </a:pPr>
            <a:r>
              <a:rPr lang="en" sz="2400">
                <a:solidFill>
                  <a:srgbClr val="000000"/>
                </a:solidFill>
              </a:rPr>
              <a:t>MySQL Workbench, Adminer, DBEdit</a:t>
            </a:r>
            <a:br>
              <a:rPr lang="en" sz="2400">
                <a:solidFill>
                  <a:srgbClr val="000000"/>
                </a:solidFill>
              </a:rPr>
            </a:br>
            <a:endParaRPr lang="en" sz="2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729450" y="632850"/>
            <a:ext cx="7688700" cy="535200"/>
          </a:xfrm>
          <a:prstGeom prst="rect">
            <a:avLst/>
          </a:prstGeom>
        </p:spPr>
        <p:txBody>
          <a:bodyPr wrap="square" lIns="91425" tIns="91425" rIns="91425" bIns="91425" anchor="t" anchorCtr="0">
            <a:noAutofit/>
          </a:bodyPr>
          <a:lstStyle/>
          <a:p>
            <a:pPr lvl="0" rtl="0">
              <a:spcBef>
                <a:spcPts val="0"/>
              </a:spcBef>
              <a:buNone/>
            </a:pPr>
            <a:r>
              <a:rPr lang="en"/>
              <a:t>Connectors and APIs</a:t>
            </a:r>
          </a:p>
          <a:p>
            <a:pPr lvl="0" rtl="0">
              <a:spcBef>
                <a:spcPts val="0"/>
              </a:spcBef>
              <a:buNone/>
            </a:pPr>
            <a:endParaRPr/>
          </a:p>
          <a:p>
            <a:pPr lvl="0" rtl="0">
              <a:spcBef>
                <a:spcPts val="0"/>
              </a:spcBef>
              <a:buNone/>
            </a:pPr>
            <a:endParaRPr/>
          </a:p>
        </p:txBody>
      </p:sp>
      <p:sp>
        <p:nvSpPr>
          <p:cNvPr id="222" name="Shape 222"/>
          <p:cNvSpPr txBox="1">
            <a:spLocks noGrp="1"/>
          </p:cNvSpPr>
          <p:nvPr>
            <p:ph type="body" idx="1"/>
          </p:nvPr>
        </p:nvSpPr>
        <p:spPr>
          <a:xfrm>
            <a:off x="729450" y="1397150"/>
            <a:ext cx="8020500" cy="3529500"/>
          </a:xfrm>
          <a:prstGeom prst="rect">
            <a:avLst/>
          </a:prstGeom>
        </p:spPr>
        <p:txBody>
          <a:bodyPr wrap="square" lIns="91425" tIns="91425" rIns="91425" bIns="91425" anchor="t" anchorCtr="0">
            <a:noAutofit/>
          </a:bodyPr>
          <a:lstStyle/>
          <a:p>
            <a:pPr marL="457200" marR="0" lvl="0" indent="-381000" algn="l" rtl="0">
              <a:lnSpc>
                <a:spcPct val="115000"/>
              </a:lnSpc>
              <a:spcBef>
                <a:spcPts val="0"/>
              </a:spcBef>
              <a:spcAft>
                <a:spcPts val="1600"/>
              </a:spcAft>
              <a:buClr>
                <a:srgbClr val="000000"/>
              </a:buClr>
              <a:buSzPct val="100000"/>
            </a:pPr>
            <a:r>
              <a:rPr lang="en" sz="2400">
                <a:solidFill>
                  <a:srgbClr val="000000"/>
                </a:solidFill>
              </a:rPr>
              <a:t>Common way to interact with MySQL Server, along with MySQL Shell</a:t>
            </a:r>
            <a:br>
              <a:rPr lang="en" sz="2400">
                <a:solidFill>
                  <a:srgbClr val="000000"/>
                </a:solidFill>
              </a:rPr>
            </a:br>
            <a:endParaRPr lang="en" sz="2400">
              <a:solidFill>
                <a:srgbClr val="000000"/>
              </a:solidFill>
            </a:endParaRPr>
          </a:p>
          <a:p>
            <a:pPr marL="457200" marR="0" lvl="0" indent="-381000" algn="l" rtl="0">
              <a:lnSpc>
                <a:spcPct val="115000"/>
              </a:lnSpc>
              <a:spcBef>
                <a:spcPts val="0"/>
              </a:spcBef>
              <a:spcAft>
                <a:spcPts val="1600"/>
              </a:spcAft>
              <a:buClr>
                <a:srgbClr val="000000"/>
              </a:buClr>
              <a:buSzPct val="100000"/>
            </a:pPr>
            <a:r>
              <a:rPr lang="en" sz="2400">
                <a:solidFill>
                  <a:srgbClr val="000000"/>
                </a:solidFill>
              </a:rPr>
              <a:t>Supports general connectors with APIs for many languages (Java, C, C++, .NET)</a:t>
            </a:r>
            <a:br>
              <a:rPr lang="en" sz="2400">
                <a:solidFill>
                  <a:srgbClr val="000000"/>
                </a:solidFill>
              </a:rPr>
            </a:br>
            <a:endParaRPr lang="en" sz="2400">
              <a:solidFill>
                <a:srgbClr val="000000"/>
              </a:solidFill>
            </a:endParaRPr>
          </a:p>
          <a:p>
            <a:pPr marL="457200" marR="0" lvl="0" indent="-381000" algn="l" rtl="0">
              <a:lnSpc>
                <a:spcPct val="115000"/>
              </a:lnSpc>
              <a:spcBef>
                <a:spcPts val="0"/>
              </a:spcBef>
              <a:spcAft>
                <a:spcPts val="1600"/>
              </a:spcAft>
              <a:buClr>
                <a:srgbClr val="000000"/>
              </a:buClr>
              <a:buSzPct val="100000"/>
            </a:pPr>
            <a:r>
              <a:rPr lang="en" sz="2400">
                <a:solidFill>
                  <a:srgbClr val="000000"/>
                </a:solidFill>
              </a:rPr>
              <a:t>Most connectors are based on the </a:t>
            </a:r>
            <a:r>
              <a:rPr lang="en" sz="2400" b="1">
                <a:solidFill>
                  <a:srgbClr val="000000"/>
                </a:solidFill>
              </a:rPr>
              <a:t>Open Database Connectivity (ODBC) model</a:t>
            </a:r>
            <a:r>
              <a:rPr lang="en" sz="2400">
                <a:solidFill>
                  <a:srgbClr val="000000"/>
                </a:solidFil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Shape 95"/>
          <p:cNvSpPr txBox="1">
            <a:spLocks noGrp="1"/>
          </p:cNvSpPr>
          <p:nvPr>
            <p:ph type="title"/>
          </p:nvPr>
        </p:nvSpPr>
        <p:spPr>
          <a:xfrm>
            <a:off x="727650" y="589175"/>
            <a:ext cx="7688700" cy="535200"/>
          </a:xfrm>
          <a:prstGeom prst="rect">
            <a:avLst/>
          </a:prstGeom>
        </p:spPr>
        <p:txBody>
          <a:bodyPr wrap="square" lIns="91425" tIns="91425" rIns="91425" bIns="91425" anchor="t" anchorCtr="0">
            <a:noAutofit/>
          </a:bodyPr>
          <a:lstStyle/>
          <a:p>
            <a:pPr lvl="0">
              <a:spcBef>
                <a:spcPts val="0"/>
              </a:spcBef>
              <a:buNone/>
            </a:pPr>
            <a:r>
              <a:rPr lang="en"/>
              <a:t>Introduction and Overview</a:t>
            </a:r>
          </a:p>
        </p:txBody>
      </p:sp>
      <p:sp>
        <p:nvSpPr>
          <p:cNvPr id="96" name="Shape 96"/>
          <p:cNvSpPr txBox="1">
            <a:spLocks noGrp="1"/>
          </p:cNvSpPr>
          <p:nvPr>
            <p:ph type="body" idx="1"/>
          </p:nvPr>
        </p:nvSpPr>
        <p:spPr>
          <a:xfrm>
            <a:off x="659375" y="934125"/>
            <a:ext cx="7688700" cy="2847600"/>
          </a:xfrm>
          <a:prstGeom prst="rect">
            <a:avLst/>
          </a:prstGeom>
        </p:spPr>
        <p:txBody>
          <a:bodyPr wrap="square" lIns="91425" tIns="91425" rIns="91425" bIns="91425" anchor="t" anchorCtr="0">
            <a:noAutofit/>
          </a:bodyPr>
          <a:lstStyle/>
          <a:p>
            <a:pPr lvl="0" rtl="0">
              <a:spcBef>
                <a:spcPts val="0"/>
              </a:spcBef>
              <a:buNone/>
            </a:pPr>
            <a:endParaRPr/>
          </a:p>
          <a:p>
            <a:pPr marL="457200" lvl="0" indent="-381000" rtl="0">
              <a:spcBef>
                <a:spcPts val="0"/>
              </a:spcBef>
              <a:buClr>
                <a:srgbClr val="000000"/>
              </a:buClr>
              <a:buSzPct val="100000"/>
            </a:pPr>
            <a:r>
              <a:rPr lang="en" sz="2400">
                <a:solidFill>
                  <a:srgbClr val="000000"/>
                </a:solidFill>
              </a:rPr>
              <a:t>Provides computations for query processing</a:t>
            </a:r>
          </a:p>
          <a:p>
            <a:pPr marL="457200" lvl="0" indent="-381000" rtl="0">
              <a:spcBef>
                <a:spcPts val="0"/>
              </a:spcBef>
              <a:buClr>
                <a:srgbClr val="000000"/>
              </a:buClr>
              <a:buSzPct val="100000"/>
            </a:pPr>
            <a:r>
              <a:rPr lang="en" sz="2400">
                <a:solidFill>
                  <a:srgbClr val="000000"/>
                </a:solidFill>
              </a:rPr>
              <a:t>Prominent features - Performance, Speed, and Reliability</a:t>
            </a:r>
          </a:p>
          <a:p>
            <a:pPr marL="457200" lvl="0" indent="-381000" rtl="0">
              <a:spcBef>
                <a:spcPts val="0"/>
              </a:spcBef>
              <a:buClr>
                <a:srgbClr val="000000"/>
              </a:buClr>
              <a:buSzPct val="100000"/>
            </a:pPr>
            <a:r>
              <a:rPr lang="en" sz="2400">
                <a:solidFill>
                  <a:srgbClr val="000000"/>
                </a:solidFill>
              </a:rPr>
              <a:t>Used in high-profile applications - Facebook, Google, Twitter, YouTube, etc.</a:t>
            </a:r>
          </a:p>
        </p:txBody>
      </p:sp>
      <p:sp>
        <p:nvSpPr>
          <p:cNvPr id="97" name="Shape 97"/>
          <p:cNvSpPr txBox="1"/>
          <p:nvPr/>
        </p:nvSpPr>
        <p:spPr>
          <a:xfrm>
            <a:off x="122725" y="4052000"/>
            <a:ext cx="1028400" cy="535200"/>
          </a:xfrm>
          <a:prstGeom prst="rect">
            <a:avLst/>
          </a:prstGeom>
          <a:solidFill>
            <a:srgbClr val="CCCCCC"/>
          </a:solidFill>
          <a:ln>
            <a:noFill/>
          </a:ln>
        </p:spPr>
        <p:txBody>
          <a:bodyPr wrap="square" lIns="91425" tIns="91425" rIns="91425" bIns="91425" anchor="t" anchorCtr="0">
            <a:noAutofit/>
          </a:bodyPr>
          <a:lstStyle/>
          <a:p>
            <a:pPr lvl="0" algn="ctr">
              <a:spcBef>
                <a:spcPts val="0"/>
              </a:spcBef>
              <a:buNone/>
            </a:pPr>
            <a:r>
              <a:rPr lang="en" sz="1200"/>
              <a:t>Architecture</a:t>
            </a:r>
          </a:p>
          <a:p>
            <a:pPr lvl="0">
              <a:spcBef>
                <a:spcPts val="0"/>
              </a:spcBef>
              <a:buNone/>
            </a:pPr>
            <a:endParaRPr/>
          </a:p>
        </p:txBody>
      </p:sp>
      <p:sp>
        <p:nvSpPr>
          <p:cNvPr id="98" name="Shape 98"/>
          <p:cNvSpPr txBox="1"/>
          <p:nvPr/>
        </p:nvSpPr>
        <p:spPr>
          <a:xfrm>
            <a:off x="3409900" y="4052000"/>
            <a:ext cx="1028400" cy="535200"/>
          </a:xfrm>
          <a:prstGeom prst="rect">
            <a:avLst/>
          </a:prstGeom>
          <a:solidFill>
            <a:srgbClr val="CCCCCC"/>
          </a:solidFill>
          <a:ln>
            <a:noFill/>
          </a:ln>
        </p:spPr>
        <p:txBody>
          <a:bodyPr wrap="square" lIns="91425" tIns="91425" rIns="91425" bIns="91425" anchor="t" anchorCtr="0">
            <a:noAutofit/>
          </a:bodyPr>
          <a:lstStyle/>
          <a:p>
            <a:pPr lvl="0" algn="ctr" rtl="0">
              <a:spcBef>
                <a:spcPts val="0"/>
              </a:spcBef>
              <a:buNone/>
            </a:pPr>
            <a:r>
              <a:rPr lang="en" sz="1200"/>
              <a:t>Evolvability</a:t>
            </a:r>
          </a:p>
          <a:p>
            <a:pPr lvl="0" algn="ctr" rtl="0">
              <a:spcBef>
                <a:spcPts val="0"/>
              </a:spcBef>
              <a:buNone/>
            </a:pPr>
            <a:endParaRPr sz="1200"/>
          </a:p>
          <a:p>
            <a:pPr lvl="0" rtl="0">
              <a:spcBef>
                <a:spcPts val="0"/>
              </a:spcBef>
              <a:buNone/>
            </a:pPr>
            <a:endParaRPr/>
          </a:p>
        </p:txBody>
      </p:sp>
      <p:sp>
        <p:nvSpPr>
          <p:cNvPr id="99" name="Shape 99"/>
          <p:cNvSpPr txBox="1"/>
          <p:nvPr/>
        </p:nvSpPr>
        <p:spPr>
          <a:xfrm>
            <a:off x="5140937" y="4052000"/>
            <a:ext cx="920400" cy="535200"/>
          </a:xfrm>
          <a:prstGeom prst="rect">
            <a:avLst/>
          </a:prstGeom>
          <a:solidFill>
            <a:srgbClr val="CCCCCC"/>
          </a:solidFill>
          <a:ln>
            <a:noFill/>
          </a:ln>
        </p:spPr>
        <p:txBody>
          <a:bodyPr wrap="square" lIns="91425" tIns="91425" rIns="91425" bIns="91425" anchor="t" anchorCtr="0">
            <a:noAutofit/>
          </a:bodyPr>
          <a:lstStyle/>
          <a:p>
            <a:pPr lvl="0" algn="ctr" rtl="0">
              <a:spcBef>
                <a:spcPts val="0"/>
              </a:spcBef>
              <a:buNone/>
            </a:pPr>
            <a:r>
              <a:rPr lang="en" sz="1200"/>
              <a:t>External Interfaces</a:t>
            </a:r>
          </a:p>
          <a:p>
            <a:pPr lvl="0" rtl="0">
              <a:spcBef>
                <a:spcPts val="0"/>
              </a:spcBef>
              <a:buNone/>
            </a:pPr>
            <a:endParaRPr/>
          </a:p>
        </p:txBody>
      </p:sp>
      <p:sp>
        <p:nvSpPr>
          <p:cNvPr id="100" name="Shape 100"/>
          <p:cNvSpPr txBox="1"/>
          <p:nvPr/>
        </p:nvSpPr>
        <p:spPr>
          <a:xfrm>
            <a:off x="6935325" y="4052000"/>
            <a:ext cx="712500" cy="535200"/>
          </a:xfrm>
          <a:prstGeom prst="rect">
            <a:avLst/>
          </a:prstGeom>
          <a:solidFill>
            <a:srgbClr val="CCCCCC"/>
          </a:solidFill>
          <a:ln>
            <a:noFill/>
          </a:ln>
        </p:spPr>
        <p:txBody>
          <a:bodyPr wrap="square" lIns="91425" tIns="91425" rIns="91425" bIns="91425" anchor="t" anchorCtr="0">
            <a:noAutofit/>
          </a:bodyPr>
          <a:lstStyle/>
          <a:p>
            <a:pPr lvl="0" algn="ctr" rtl="0">
              <a:spcBef>
                <a:spcPts val="0"/>
              </a:spcBef>
              <a:buNone/>
            </a:pPr>
            <a:r>
              <a:rPr lang="en" sz="1200"/>
              <a:t>Use Cases</a:t>
            </a:r>
          </a:p>
          <a:p>
            <a:pPr lvl="0" rtl="0">
              <a:spcBef>
                <a:spcPts val="0"/>
              </a:spcBef>
              <a:buNone/>
            </a:pPr>
            <a:endParaRPr/>
          </a:p>
        </p:txBody>
      </p:sp>
      <p:sp>
        <p:nvSpPr>
          <p:cNvPr id="101" name="Shape 101"/>
          <p:cNvSpPr txBox="1"/>
          <p:nvPr/>
        </p:nvSpPr>
        <p:spPr>
          <a:xfrm>
            <a:off x="8058875" y="4052000"/>
            <a:ext cx="962400" cy="535200"/>
          </a:xfrm>
          <a:prstGeom prst="rect">
            <a:avLst/>
          </a:prstGeom>
          <a:solidFill>
            <a:srgbClr val="CCCCCC"/>
          </a:solidFill>
          <a:ln>
            <a:noFill/>
          </a:ln>
        </p:spPr>
        <p:txBody>
          <a:bodyPr wrap="square" lIns="91425" tIns="91425" rIns="91425" bIns="91425" anchor="t" anchorCtr="0">
            <a:noAutofit/>
          </a:bodyPr>
          <a:lstStyle/>
          <a:p>
            <a:pPr lvl="0" algn="ctr" rtl="0">
              <a:spcBef>
                <a:spcPts val="0"/>
              </a:spcBef>
              <a:buNone/>
            </a:pPr>
            <a:r>
              <a:rPr lang="en" sz="1200"/>
              <a:t>Conclusion</a:t>
            </a:r>
          </a:p>
          <a:p>
            <a:pPr lvl="0" rtl="0">
              <a:spcBef>
                <a:spcPts val="0"/>
              </a:spcBef>
              <a:buNone/>
            </a:pPr>
            <a:endParaRPr/>
          </a:p>
        </p:txBody>
      </p:sp>
      <p:cxnSp>
        <p:nvCxnSpPr>
          <p:cNvPr id="102" name="Shape 102"/>
          <p:cNvCxnSpPr>
            <a:stCxn id="97" idx="3"/>
            <a:endCxn id="103" idx="1"/>
          </p:cNvCxnSpPr>
          <p:nvPr/>
        </p:nvCxnSpPr>
        <p:spPr>
          <a:xfrm>
            <a:off x="1151125" y="4319600"/>
            <a:ext cx="550200" cy="0"/>
          </a:xfrm>
          <a:prstGeom prst="straightConnector1">
            <a:avLst/>
          </a:prstGeom>
          <a:noFill/>
          <a:ln w="19050" cap="flat" cmpd="sng">
            <a:solidFill>
              <a:schemeClr val="dk2"/>
            </a:solidFill>
            <a:prstDash val="solid"/>
            <a:round/>
            <a:headEnd type="none" w="lg" len="lg"/>
            <a:tailEnd type="triangle" w="lg" len="lg"/>
          </a:ln>
        </p:spPr>
      </p:cxnSp>
      <p:cxnSp>
        <p:nvCxnSpPr>
          <p:cNvPr id="104" name="Shape 104"/>
          <p:cNvCxnSpPr>
            <a:stCxn id="98" idx="3"/>
            <a:endCxn id="99" idx="1"/>
          </p:cNvCxnSpPr>
          <p:nvPr/>
        </p:nvCxnSpPr>
        <p:spPr>
          <a:xfrm>
            <a:off x="4438300" y="4319600"/>
            <a:ext cx="702600" cy="0"/>
          </a:xfrm>
          <a:prstGeom prst="straightConnector1">
            <a:avLst/>
          </a:prstGeom>
          <a:noFill/>
          <a:ln w="19050" cap="flat" cmpd="sng">
            <a:solidFill>
              <a:schemeClr val="dk2"/>
            </a:solidFill>
            <a:prstDash val="solid"/>
            <a:round/>
            <a:headEnd type="none" w="lg" len="lg"/>
            <a:tailEnd type="triangle" w="lg" len="lg"/>
          </a:ln>
        </p:spPr>
      </p:cxnSp>
      <p:cxnSp>
        <p:nvCxnSpPr>
          <p:cNvPr id="105" name="Shape 105"/>
          <p:cNvCxnSpPr>
            <a:stCxn id="99" idx="3"/>
            <a:endCxn id="100" idx="1"/>
          </p:cNvCxnSpPr>
          <p:nvPr/>
        </p:nvCxnSpPr>
        <p:spPr>
          <a:xfrm>
            <a:off x="6061337" y="4319600"/>
            <a:ext cx="873900" cy="0"/>
          </a:xfrm>
          <a:prstGeom prst="straightConnector1">
            <a:avLst/>
          </a:prstGeom>
          <a:noFill/>
          <a:ln w="19050" cap="flat" cmpd="sng">
            <a:solidFill>
              <a:schemeClr val="dk2"/>
            </a:solidFill>
            <a:prstDash val="solid"/>
            <a:round/>
            <a:headEnd type="none" w="lg" len="lg"/>
            <a:tailEnd type="triangle" w="lg" len="lg"/>
          </a:ln>
        </p:spPr>
      </p:cxnSp>
      <p:cxnSp>
        <p:nvCxnSpPr>
          <p:cNvPr id="106" name="Shape 106"/>
          <p:cNvCxnSpPr>
            <a:stCxn id="100" idx="3"/>
            <a:endCxn id="101" idx="1"/>
          </p:cNvCxnSpPr>
          <p:nvPr/>
        </p:nvCxnSpPr>
        <p:spPr>
          <a:xfrm>
            <a:off x="7647825" y="4319600"/>
            <a:ext cx="411000" cy="0"/>
          </a:xfrm>
          <a:prstGeom prst="straightConnector1">
            <a:avLst/>
          </a:prstGeom>
          <a:noFill/>
          <a:ln w="19050" cap="flat" cmpd="sng">
            <a:solidFill>
              <a:schemeClr val="dk2"/>
            </a:solidFill>
            <a:prstDash val="solid"/>
            <a:round/>
            <a:headEnd type="none" w="lg" len="lg"/>
            <a:tailEnd type="triangle" w="lg" len="lg"/>
          </a:ln>
        </p:spPr>
      </p:cxnSp>
      <p:sp>
        <p:nvSpPr>
          <p:cNvPr id="103" name="Shape 103"/>
          <p:cNvSpPr txBox="1"/>
          <p:nvPr/>
        </p:nvSpPr>
        <p:spPr>
          <a:xfrm>
            <a:off x="1701200" y="4051975"/>
            <a:ext cx="1158600" cy="535200"/>
          </a:xfrm>
          <a:prstGeom prst="rect">
            <a:avLst/>
          </a:prstGeom>
          <a:solidFill>
            <a:srgbClr val="CCCCCC"/>
          </a:solidFill>
          <a:ln>
            <a:noFill/>
          </a:ln>
        </p:spPr>
        <p:txBody>
          <a:bodyPr wrap="square" lIns="91425" tIns="91425" rIns="91425" bIns="91425" anchor="t" anchorCtr="0">
            <a:noAutofit/>
          </a:bodyPr>
          <a:lstStyle/>
          <a:p>
            <a:pPr lvl="0" algn="ctr" rtl="0">
              <a:spcBef>
                <a:spcPts val="0"/>
              </a:spcBef>
              <a:buNone/>
            </a:pPr>
            <a:r>
              <a:rPr lang="en" sz="1200"/>
              <a:t>Concurrency Controls</a:t>
            </a:r>
          </a:p>
          <a:p>
            <a:pPr lvl="0" rtl="0">
              <a:spcBef>
                <a:spcPts val="0"/>
              </a:spcBef>
              <a:buNone/>
            </a:pPr>
            <a:endParaRPr/>
          </a:p>
        </p:txBody>
      </p:sp>
      <p:cxnSp>
        <p:nvCxnSpPr>
          <p:cNvPr id="107" name="Shape 107"/>
          <p:cNvCxnSpPr>
            <a:stCxn id="103" idx="3"/>
            <a:endCxn id="98" idx="1"/>
          </p:cNvCxnSpPr>
          <p:nvPr/>
        </p:nvCxnSpPr>
        <p:spPr>
          <a:xfrm>
            <a:off x="2859800" y="4319575"/>
            <a:ext cx="550200" cy="0"/>
          </a:xfrm>
          <a:prstGeom prst="straightConnector1">
            <a:avLst/>
          </a:prstGeom>
          <a:noFill/>
          <a:ln w="19050" cap="flat" cmpd="sng">
            <a:solidFill>
              <a:schemeClr val="dk2"/>
            </a:solidFill>
            <a:prstDash val="solid"/>
            <a:round/>
            <a:headEnd type="none" w="lg" len="lg"/>
            <a:tailEnd type="triangle" w="lg" len="lg"/>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Shape 227"/>
          <p:cNvPicPr preferRelativeResize="0"/>
          <p:nvPr/>
        </p:nvPicPr>
        <p:blipFill>
          <a:blip r:embed="rId3">
            <a:alphaModFix/>
          </a:blip>
          <a:stretch>
            <a:fillRect/>
          </a:stretch>
        </p:blipFill>
        <p:spPr>
          <a:xfrm>
            <a:off x="967075" y="842025"/>
            <a:ext cx="6865224" cy="4301475"/>
          </a:xfrm>
          <a:prstGeom prst="rect">
            <a:avLst/>
          </a:prstGeom>
          <a:noFill/>
          <a:ln>
            <a:noFill/>
          </a:ln>
        </p:spPr>
      </p:pic>
      <p:sp>
        <p:nvSpPr>
          <p:cNvPr id="228" name="Shape 228"/>
          <p:cNvSpPr txBox="1"/>
          <p:nvPr/>
        </p:nvSpPr>
        <p:spPr>
          <a:xfrm>
            <a:off x="183950" y="3746150"/>
            <a:ext cx="3539700" cy="445200"/>
          </a:xfrm>
          <a:prstGeom prst="rect">
            <a:avLst/>
          </a:prstGeom>
          <a:noFill/>
          <a:ln>
            <a:noFill/>
          </a:ln>
        </p:spPr>
        <p:txBody>
          <a:bodyPr wrap="square" lIns="91425" tIns="91425" rIns="91425" bIns="91425" anchor="t" anchorCtr="0">
            <a:noAutofit/>
          </a:bodyPr>
          <a:lstStyle/>
          <a:p>
            <a:pPr marL="0" lvl="0" indent="0" rtl="0">
              <a:lnSpc>
                <a:spcPct val="115000"/>
              </a:lnSpc>
              <a:spcBef>
                <a:spcPts val="0"/>
              </a:spcBef>
              <a:spcAft>
                <a:spcPts val="900"/>
              </a:spcAft>
              <a:buNone/>
            </a:pPr>
            <a:r>
              <a:rPr lang="en" sz="1800">
                <a:latin typeface="Lato"/>
                <a:ea typeface="Lato"/>
                <a:cs typeface="Lato"/>
                <a:sym typeface="Lato"/>
              </a:rPr>
              <a:t>Bell, C. (2012). </a:t>
            </a:r>
            <a:r>
              <a:rPr lang="en" sz="1800" b="1" i="1">
                <a:latin typeface="Lato"/>
                <a:ea typeface="Lato"/>
                <a:cs typeface="Lato"/>
                <a:sym typeface="Lato"/>
              </a:rPr>
              <a:t>Expert MySQL</a:t>
            </a:r>
            <a:r>
              <a:rPr lang="en" sz="1800" b="1">
                <a:latin typeface="Lato"/>
                <a:ea typeface="Lato"/>
                <a:cs typeface="Lato"/>
                <a:sym typeface="Lato"/>
              </a:rPr>
              <a:t>. </a:t>
            </a:r>
            <a:r>
              <a:rPr lang="en" sz="1800">
                <a:latin typeface="Lato"/>
                <a:ea typeface="Lato"/>
                <a:cs typeface="Lato"/>
                <a:sym typeface="Lato"/>
              </a:rPr>
              <a:t>Berkeley, CA: Apress, p.28.</a:t>
            </a:r>
          </a:p>
          <a:p>
            <a:pPr lvl="0">
              <a:spcBef>
                <a:spcPts val="0"/>
              </a:spcBef>
              <a:buNone/>
            </a:pPr>
            <a:endParaRPr sz="1800">
              <a:latin typeface="Lato"/>
              <a:ea typeface="Lato"/>
              <a:cs typeface="Lato"/>
              <a:sym typeface="Lato"/>
            </a:endParaRPr>
          </a:p>
        </p:txBody>
      </p:sp>
      <p:sp>
        <p:nvSpPr>
          <p:cNvPr id="229" name="Shape 229"/>
          <p:cNvSpPr txBox="1">
            <a:spLocks noGrp="1"/>
          </p:cNvSpPr>
          <p:nvPr>
            <p:ph type="title" idx="4294967295"/>
          </p:nvPr>
        </p:nvSpPr>
        <p:spPr>
          <a:xfrm>
            <a:off x="1810687" y="201100"/>
            <a:ext cx="5932735" cy="535200"/>
          </a:xfrm>
          <a:prstGeom prst="rect">
            <a:avLst/>
          </a:prstGeom>
        </p:spPr>
        <p:txBody>
          <a:bodyPr wrap="square" lIns="91425" tIns="91425" rIns="91425" bIns="91425" anchor="t" anchorCtr="0">
            <a:noAutofit/>
          </a:bodyPr>
          <a:lstStyle/>
          <a:p>
            <a:pPr lvl="0" rtl="0">
              <a:spcBef>
                <a:spcPts val="0"/>
              </a:spcBef>
              <a:buNone/>
            </a:pPr>
            <a:r>
              <a:rPr lang="en" dirty="0"/>
              <a:t>ODBC Low-level architecture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Shape 234"/>
          <p:cNvSpPr txBox="1">
            <a:spLocks noGrp="1"/>
          </p:cNvSpPr>
          <p:nvPr>
            <p:ph type="title"/>
          </p:nvPr>
        </p:nvSpPr>
        <p:spPr>
          <a:xfrm>
            <a:off x="793050" y="576800"/>
            <a:ext cx="7688700" cy="535200"/>
          </a:xfrm>
          <a:prstGeom prst="rect">
            <a:avLst/>
          </a:prstGeom>
        </p:spPr>
        <p:txBody>
          <a:bodyPr wrap="square" lIns="91425" tIns="91425" rIns="91425" bIns="91425" anchor="t" anchorCtr="0">
            <a:noAutofit/>
          </a:bodyPr>
          <a:lstStyle/>
          <a:p>
            <a:pPr lvl="0">
              <a:spcBef>
                <a:spcPts val="0"/>
              </a:spcBef>
              <a:buNone/>
            </a:pPr>
            <a:r>
              <a:rPr lang="en"/>
              <a:t>Graphical User Interfaces</a:t>
            </a:r>
          </a:p>
        </p:txBody>
      </p:sp>
      <p:sp>
        <p:nvSpPr>
          <p:cNvPr id="235" name="Shape 235"/>
          <p:cNvSpPr txBox="1">
            <a:spLocks noGrp="1"/>
          </p:cNvSpPr>
          <p:nvPr>
            <p:ph type="body" idx="1"/>
          </p:nvPr>
        </p:nvSpPr>
        <p:spPr>
          <a:xfrm>
            <a:off x="729450" y="1397150"/>
            <a:ext cx="8020500" cy="3529500"/>
          </a:xfrm>
          <a:prstGeom prst="rect">
            <a:avLst/>
          </a:prstGeom>
        </p:spPr>
        <p:txBody>
          <a:bodyPr wrap="square" lIns="91425" tIns="91425" rIns="91425" bIns="91425" anchor="t" anchorCtr="0">
            <a:noAutofit/>
          </a:bodyPr>
          <a:lstStyle/>
          <a:p>
            <a:pPr marL="457200" marR="0" lvl="0" indent="-381000" algn="l" rtl="0">
              <a:lnSpc>
                <a:spcPct val="115000"/>
              </a:lnSpc>
              <a:spcBef>
                <a:spcPts val="0"/>
              </a:spcBef>
              <a:spcAft>
                <a:spcPts val="1600"/>
              </a:spcAft>
              <a:buClr>
                <a:srgbClr val="000000"/>
              </a:buClr>
              <a:buSzPct val="100000"/>
            </a:pPr>
            <a:r>
              <a:rPr lang="en" sz="2400">
                <a:solidFill>
                  <a:srgbClr val="000000"/>
                </a:solidFill>
              </a:rPr>
              <a:t>Alternative to traditional connectors and APIs</a:t>
            </a:r>
            <a:br>
              <a:rPr lang="en" sz="2400">
                <a:solidFill>
                  <a:srgbClr val="000000"/>
                </a:solidFill>
              </a:rPr>
            </a:br>
            <a:endParaRPr lang="en" sz="2400">
              <a:solidFill>
                <a:srgbClr val="000000"/>
              </a:solidFill>
            </a:endParaRPr>
          </a:p>
          <a:p>
            <a:pPr marL="457200" marR="0" lvl="0" indent="-381000" algn="l" rtl="0">
              <a:lnSpc>
                <a:spcPct val="115000"/>
              </a:lnSpc>
              <a:spcBef>
                <a:spcPts val="0"/>
              </a:spcBef>
              <a:spcAft>
                <a:spcPts val="1600"/>
              </a:spcAft>
              <a:buClr>
                <a:srgbClr val="000000"/>
              </a:buClr>
              <a:buSzPct val="100000"/>
            </a:pPr>
            <a:r>
              <a:rPr lang="en" sz="2400">
                <a:solidFill>
                  <a:srgbClr val="000000"/>
                </a:solidFill>
              </a:rPr>
              <a:t>Allow you to view and interact with a user’s database graphically</a:t>
            </a:r>
            <a:br>
              <a:rPr lang="en" sz="2400">
                <a:solidFill>
                  <a:srgbClr val="000000"/>
                </a:solidFill>
              </a:rPr>
            </a:br>
            <a:endParaRPr lang="en" sz="2400">
              <a:solidFill>
                <a:srgbClr val="000000"/>
              </a:solidFill>
            </a:endParaRPr>
          </a:p>
          <a:p>
            <a:pPr marL="457200" marR="0" lvl="0" indent="-381000" algn="l" rtl="0">
              <a:lnSpc>
                <a:spcPct val="115000"/>
              </a:lnSpc>
              <a:spcBef>
                <a:spcPts val="0"/>
              </a:spcBef>
              <a:spcAft>
                <a:spcPts val="1600"/>
              </a:spcAft>
              <a:buClr>
                <a:srgbClr val="000000"/>
              </a:buClr>
              <a:buSzPct val="100000"/>
            </a:pPr>
            <a:r>
              <a:rPr lang="en" sz="2400">
                <a:solidFill>
                  <a:srgbClr val="000000"/>
                </a:solidFill>
              </a:rPr>
              <a:t>Official integrated environment is MySQL Workbench. Many other 3rd party options exist.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pic>
        <p:nvPicPr>
          <p:cNvPr id="240" name="Shape 240"/>
          <p:cNvPicPr preferRelativeResize="0"/>
          <p:nvPr/>
        </p:nvPicPr>
        <p:blipFill>
          <a:blip r:embed="rId3">
            <a:alphaModFix/>
          </a:blip>
          <a:stretch>
            <a:fillRect/>
          </a:stretch>
        </p:blipFill>
        <p:spPr>
          <a:xfrm>
            <a:off x="648313" y="0"/>
            <a:ext cx="7847379" cy="5143501"/>
          </a:xfrm>
          <a:prstGeom prst="rect">
            <a:avLst/>
          </a:prstGeom>
          <a:noFill/>
          <a:ln>
            <a:noFill/>
          </a:ln>
        </p:spPr>
      </p:pic>
      <p:sp>
        <p:nvSpPr>
          <p:cNvPr id="241" name="Shape 241"/>
          <p:cNvSpPr/>
          <p:nvPr/>
        </p:nvSpPr>
        <p:spPr>
          <a:xfrm>
            <a:off x="1363600" y="332100"/>
            <a:ext cx="346200" cy="155400"/>
          </a:xfrm>
          <a:prstGeom prst="rect">
            <a:avLst/>
          </a:prstGeom>
          <a:no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2" name="Shape 242"/>
          <p:cNvSpPr/>
          <p:nvPr/>
        </p:nvSpPr>
        <p:spPr>
          <a:xfrm>
            <a:off x="816525" y="1431225"/>
            <a:ext cx="942600" cy="278700"/>
          </a:xfrm>
          <a:prstGeom prst="rect">
            <a:avLst/>
          </a:prstGeom>
          <a:no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3" name="Shape 243"/>
          <p:cNvSpPr/>
          <p:nvPr/>
        </p:nvSpPr>
        <p:spPr>
          <a:xfrm>
            <a:off x="816525" y="1845050"/>
            <a:ext cx="850800" cy="155400"/>
          </a:xfrm>
          <a:prstGeom prst="rect">
            <a:avLst/>
          </a:prstGeom>
          <a:no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4" name="Shape 244"/>
          <p:cNvSpPr/>
          <p:nvPr/>
        </p:nvSpPr>
        <p:spPr>
          <a:xfrm>
            <a:off x="732750" y="2809950"/>
            <a:ext cx="1485600" cy="2107500"/>
          </a:xfrm>
          <a:prstGeom prst="rect">
            <a:avLst/>
          </a:prstGeom>
          <a:no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45" name="Shape 245"/>
          <p:cNvSpPr/>
          <p:nvPr/>
        </p:nvSpPr>
        <p:spPr>
          <a:xfrm>
            <a:off x="6198225" y="842775"/>
            <a:ext cx="2188200" cy="2711100"/>
          </a:xfrm>
          <a:prstGeom prst="rect">
            <a:avLst/>
          </a:prstGeom>
          <a:noFill/>
          <a:ln w="19050" cap="flat" cmpd="sng">
            <a:solidFill>
              <a:srgbClr val="FF0000"/>
            </a:solid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pic>
        <p:nvPicPr>
          <p:cNvPr id="250" name="Shape 250"/>
          <p:cNvPicPr preferRelativeResize="0"/>
          <p:nvPr/>
        </p:nvPicPr>
        <p:blipFill>
          <a:blip r:embed="rId3">
            <a:alphaModFix/>
          </a:blip>
          <a:stretch>
            <a:fillRect/>
          </a:stretch>
        </p:blipFill>
        <p:spPr>
          <a:xfrm>
            <a:off x="329213" y="31575"/>
            <a:ext cx="8485576" cy="5080351"/>
          </a:xfrm>
          <a:prstGeom prst="rect">
            <a:avLst/>
          </a:prstGeom>
          <a:noFill/>
          <a:ln>
            <a:noFill/>
          </a:ln>
        </p:spPr>
      </p:pic>
      <p:sp>
        <p:nvSpPr>
          <p:cNvPr id="251" name="Shape 251"/>
          <p:cNvSpPr txBox="1">
            <a:spLocks noGrp="1"/>
          </p:cNvSpPr>
          <p:nvPr>
            <p:ph type="body" idx="4294967295"/>
          </p:nvPr>
        </p:nvSpPr>
        <p:spPr>
          <a:xfrm>
            <a:off x="0" y="3258000"/>
            <a:ext cx="3444300" cy="1723800"/>
          </a:xfrm>
          <a:prstGeom prst="rect">
            <a:avLst/>
          </a:prstGeom>
        </p:spPr>
        <p:txBody>
          <a:bodyPr wrap="square" lIns="91425" tIns="91425" rIns="91425" bIns="91425" anchor="t" anchorCtr="0">
            <a:noAutofit/>
          </a:bodyPr>
          <a:lstStyle/>
          <a:p>
            <a:pPr marL="457200" marR="0" lvl="0" indent="-355600" algn="l" rtl="0">
              <a:lnSpc>
                <a:spcPct val="115000"/>
              </a:lnSpc>
              <a:spcBef>
                <a:spcPts val="0"/>
              </a:spcBef>
              <a:spcAft>
                <a:spcPts val="1600"/>
              </a:spcAft>
              <a:buClr>
                <a:srgbClr val="000000"/>
              </a:buClr>
              <a:buSzPct val="100000"/>
            </a:pPr>
            <a:r>
              <a:rPr lang="en" sz="2000" b="1">
                <a:solidFill>
                  <a:srgbClr val="000000"/>
                </a:solidFill>
              </a:rPr>
              <a:t>Client-Server Style</a:t>
            </a:r>
            <a:br>
              <a:rPr lang="en" sz="2000">
                <a:solidFill>
                  <a:srgbClr val="000000"/>
                </a:solidFill>
              </a:rPr>
            </a:br>
            <a:endParaRPr lang="en" sz="2000">
              <a:solidFill>
                <a:srgbClr val="000000"/>
              </a:solidFill>
            </a:endParaRPr>
          </a:p>
          <a:p>
            <a:pPr marL="457200" marR="0" lvl="0" indent="-355600" algn="l" rtl="0">
              <a:lnSpc>
                <a:spcPct val="115000"/>
              </a:lnSpc>
              <a:spcBef>
                <a:spcPts val="0"/>
              </a:spcBef>
              <a:spcAft>
                <a:spcPts val="1600"/>
              </a:spcAft>
              <a:buClr>
                <a:srgbClr val="000000"/>
              </a:buClr>
              <a:buSzPct val="100000"/>
            </a:pPr>
            <a:r>
              <a:rPr lang="en" sz="2000">
                <a:solidFill>
                  <a:srgbClr val="000000"/>
                </a:solidFill>
              </a:rPr>
              <a:t>Repository Style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Shape 256"/>
          <p:cNvSpPr txBox="1">
            <a:spLocks noGrp="1"/>
          </p:cNvSpPr>
          <p:nvPr>
            <p:ph type="title"/>
          </p:nvPr>
        </p:nvSpPr>
        <p:spPr>
          <a:xfrm>
            <a:off x="729450" y="556650"/>
            <a:ext cx="7688700" cy="535200"/>
          </a:xfrm>
          <a:prstGeom prst="rect">
            <a:avLst/>
          </a:prstGeom>
        </p:spPr>
        <p:txBody>
          <a:bodyPr wrap="square" lIns="91425" tIns="91425" rIns="91425" bIns="91425" anchor="t" anchorCtr="0">
            <a:noAutofit/>
          </a:bodyPr>
          <a:lstStyle/>
          <a:p>
            <a:pPr lvl="0">
              <a:spcBef>
                <a:spcPts val="0"/>
              </a:spcBef>
              <a:buNone/>
            </a:pPr>
            <a:r>
              <a:rPr lang="en"/>
              <a:t>Use Cases</a:t>
            </a:r>
          </a:p>
          <a:p>
            <a:pPr lvl="0">
              <a:spcBef>
                <a:spcPts val="0"/>
              </a:spcBef>
              <a:buNone/>
            </a:pPr>
            <a:endParaRPr/>
          </a:p>
          <a:p>
            <a:pPr lvl="0">
              <a:spcBef>
                <a:spcPts val="0"/>
              </a:spcBef>
              <a:buNone/>
            </a:pPr>
            <a:endParaRPr/>
          </a:p>
          <a:p>
            <a:pPr lvl="0">
              <a:spcBef>
                <a:spcPts val="0"/>
              </a:spcBef>
              <a:buNone/>
            </a:pPr>
            <a:endParaRPr/>
          </a:p>
        </p:txBody>
      </p:sp>
      <p:pic>
        <p:nvPicPr>
          <p:cNvPr id="257" name="Shape 257"/>
          <p:cNvPicPr preferRelativeResize="0"/>
          <p:nvPr/>
        </p:nvPicPr>
        <p:blipFill>
          <a:blip r:embed="rId3">
            <a:alphaModFix/>
          </a:blip>
          <a:stretch>
            <a:fillRect/>
          </a:stretch>
        </p:blipFill>
        <p:spPr>
          <a:xfrm>
            <a:off x="2450525" y="1091850"/>
            <a:ext cx="4714767" cy="405164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Shape 262"/>
          <p:cNvPicPr preferRelativeResize="0"/>
          <p:nvPr/>
        </p:nvPicPr>
        <p:blipFill>
          <a:blip r:embed="rId3">
            <a:alphaModFix/>
          </a:blip>
          <a:stretch>
            <a:fillRect/>
          </a:stretch>
        </p:blipFill>
        <p:spPr>
          <a:xfrm>
            <a:off x="2763226" y="0"/>
            <a:ext cx="3845454" cy="5143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Shape 267"/>
          <p:cNvSpPr txBox="1">
            <a:spLocks noGrp="1"/>
          </p:cNvSpPr>
          <p:nvPr>
            <p:ph type="title"/>
          </p:nvPr>
        </p:nvSpPr>
        <p:spPr>
          <a:xfrm>
            <a:off x="727650" y="614150"/>
            <a:ext cx="7688700" cy="535200"/>
          </a:xfrm>
          <a:prstGeom prst="rect">
            <a:avLst/>
          </a:prstGeom>
        </p:spPr>
        <p:txBody>
          <a:bodyPr wrap="square" lIns="91425" tIns="91425" rIns="91425" bIns="91425" anchor="t" anchorCtr="0">
            <a:noAutofit/>
          </a:bodyPr>
          <a:lstStyle/>
          <a:p>
            <a:pPr lvl="0">
              <a:spcBef>
                <a:spcPts val="0"/>
              </a:spcBef>
              <a:buNone/>
            </a:pPr>
            <a:r>
              <a:rPr lang="en"/>
              <a:t>Conclusions</a:t>
            </a:r>
          </a:p>
        </p:txBody>
      </p:sp>
      <p:sp>
        <p:nvSpPr>
          <p:cNvPr id="268" name="Shape 268"/>
          <p:cNvSpPr txBox="1"/>
          <p:nvPr/>
        </p:nvSpPr>
        <p:spPr>
          <a:xfrm>
            <a:off x="828400" y="1446600"/>
            <a:ext cx="7688700" cy="3239400"/>
          </a:xfrm>
          <a:prstGeom prst="rect">
            <a:avLst/>
          </a:prstGeom>
          <a:noFill/>
          <a:ln>
            <a:noFill/>
          </a:ln>
        </p:spPr>
        <p:txBody>
          <a:bodyPr wrap="square" lIns="91425" tIns="91425" rIns="91425" bIns="91425" anchor="t" anchorCtr="0">
            <a:noAutofit/>
          </a:bodyPr>
          <a:lstStyle/>
          <a:p>
            <a:pPr marL="457200" lvl="0" indent="-381000" rtl="0">
              <a:spcBef>
                <a:spcPts val="0"/>
              </a:spcBef>
              <a:buSzPct val="100000"/>
              <a:buChar char="●"/>
            </a:pPr>
            <a:r>
              <a:rPr lang="en" sz="2400"/>
              <a:t>Division of Responsibility</a:t>
            </a:r>
          </a:p>
          <a:p>
            <a:pPr lvl="0" rtl="0">
              <a:spcBef>
                <a:spcPts val="0"/>
              </a:spcBef>
              <a:buNone/>
            </a:pPr>
            <a:endParaRPr sz="2400"/>
          </a:p>
          <a:p>
            <a:pPr marL="457200" lvl="0" indent="-381000" rtl="0">
              <a:spcBef>
                <a:spcPts val="0"/>
              </a:spcBef>
              <a:buSzPct val="100000"/>
              <a:buChar char="●"/>
            </a:pPr>
            <a:r>
              <a:rPr lang="en" sz="2400"/>
              <a:t>Storage Engines</a:t>
            </a:r>
          </a:p>
          <a:p>
            <a:pPr lvl="0" rtl="0">
              <a:spcBef>
                <a:spcPts val="0"/>
              </a:spcBef>
              <a:buNone/>
            </a:pPr>
            <a:endParaRPr sz="2400"/>
          </a:p>
          <a:p>
            <a:pPr marL="457200" lvl="0" indent="-381000">
              <a:spcBef>
                <a:spcPts val="0"/>
              </a:spcBef>
              <a:buSzPct val="100000"/>
              <a:buChar char="●"/>
            </a:pPr>
            <a:r>
              <a:rPr lang="en" sz="2400"/>
              <a:t>Architecture Burrito</a:t>
            </a:r>
          </a:p>
        </p:txBody>
      </p:sp>
      <p:pic>
        <p:nvPicPr>
          <p:cNvPr id="269" name="Shape 269" descr="mexican-2456038_1280.jpg"/>
          <p:cNvPicPr preferRelativeResize="0"/>
          <p:nvPr/>
        </p:nvPicPr>
        <p:blipFill>
          <a:blip r:embed="rId3">
            <a:alphaModFix/>
          </a:blip>
          <a:stretch>
            <a:fillRect/>
          </a:stretch>
        </p:blipFill>
        <p:spPr>
          <a:xfrm>
            <a:off x="5451825" y="1600022"/>
            <a:ext cx="3455050" cy="194346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Shape 274"/>
          <p:cNvSpPr txBox="1">
            <a:spLocks noGrp="1"/>
          </p:cNvSpPr>
          <p:nvPr>
            <p:ph type="title"/>
          </p:nvPr>
        </p:nvSpPr>
        <p:spPr>
          <a:xfrm>
            <a:off x="729450" y="583850"/>
            <a:ext cx="7688700" cy="535200"/>
          </a:xfrm>
          <a:prstGeom prst="rect">
            <a:avLst/>
          </a:prstGeom>
        </p:spPr>
        <p:txBody>
          <a:bodyPr wrap="square" lIns="91425" tIns="91425" rIns="91425" bIns="91425" anchor="t" anchorCtr="0">
            <a:noAutofit/>
          </a:bodyPr>
          <a:lstStyle/>
          <a:p>
            <a:pPr lvl="0">
              <a:spcBef>
                <a:spcPts val="0"/>
              </a:spcBef>
              <a:buNone/>
            </a:pPr>
            <a:r>
              <a:rPr lang="en"/>
              <a:t>Lessons Learned</a:t>
            </a:r>
          </a:p>
        </p:txBody>
      </p:sp>
      <p:pic>
        <p:nvPicPr>
          <p:cNvPr id="275" name="Shape 275" descr="think-622689_1920.png"/>
          <p:cNvPicPr preferRelativeResize="0"/>
          <p:nvPr/>
        </p:nvPicPr>
        <p:blipFill>
          <a:blip r:embed="rId3">
            <a:alphaModFix/>
          </a:blip>
          <a:stretch>
            <a:fillRect/>
          </a:stretch>
        </p:blipFill>
        <p:spPr>
          <a:xfrm>
            <a:off x="2741200" y="1358922"/>
            <a:ext cx="4434475" cy="3134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Shape 280"/>
          <p:cNvSpPr txBox="1">
            <a:spLocks noGrp="1"/>
          </p:cNvSpPr>
          <p:nvPr>
            <p:ph type="title"/>
          </p:nvPr>
        </p:nvSpPr>
        <p:spPr>
          <a:xfrm>
            <a:off x="729450" y="632850"/>
            <a:ext cx="7688700" cy="535200"/>
          </a:xfrm>
          <a:prstGeom prst="rect">
            <a:avLst/>
          </a:prstGeom>
        </p:spPr>
        <p:txBody>
          <a:bodyPr wrap="square" lIns="91425" tIns="91425" rIns="91425" bIns="91425" anchor="t" anchorCtr="0">
            <a:noAutofit/>
          </a:bodyPr>
          <a:lstStyle/>
          <a:p>
            <a:pPr lvl="0">
              <a:spcBef>
                <a:spcPts val="0"/>
              </a:spcBef>
              <a:buNone/>
            </a:pPr>
            <a:r>
              <a:rPr lang="en"/>
              <a:t>Question Period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pic>
        <p:nvPicPr>
          <p:cNvPr id="112" name="Shape 112" descr="Client Server.png"/>
          <p:cNvPicPr preferRelativeResize="0"/>
          <p:nvPr/>
        </p:nvPicPr>
        <p:blipFill>
          <a:blip r:embed="rId3">
            <a:alphaModFix/>
          </a:blip>
          <a:stretch>
            <a:fillRect/>
          </a:stretch>
        </p:blipFill>
        <p:spPr>
          <a:xfrm>
            <a:off x="6167175" y="1454938"/>
            <a:ext cx="2782525" cy="2628371"/>
          </a:xfrm>
          <a:prstGeom prst="rect">
            <a:avLst/>
          </a:prstGeom>
          <a:noFill/>
          <a:ln>
            <a:noFill/>
          </a:ln>
        </p:spPr>
      </p:pic>
      <p:sp>
        <p:nvSpPr>
          <p:cNvPr id="113" name="Shape 113"/>
          <p:cNvSpPr txBox="1">
            <a:spLocks noGrp="1"/>
          </p:cNvSpPr>
          <p:nvPr>
            <p:ph type="title"/>
          </p:nvPr>
        </p:nvSpPr>
        <p:spPr>
          <a:xfrm>
            <a:off x="651450" y="613900"/>
            <a:ext cx="7688700" cy="535200"/>
          </a:xfrm>
          <a:prstGeom prst="rect">
            <a:avLst/>
          </a:prstGeom>
        </p:spPr>
        <p:txBody>
          <a:bodyPr wrap="square" lIns="91425" tIns="91425" rIns="91425" bIns="91425" anchor="t" anchorCtr="0">
            <a:noAutofit/>
          </a:bodyPr>
          <a:lstStyle/>
          <a:p>
            <a:pPr lvl="0">
              <a:spcBef>
                <a:spcPts val="0"/>
              </a:spcBef>
              <a:buNone/>
            </a:pPr>
            <a:r>
              <a:rPr lang="en"/>
              <a:t>Architecture - Overview</a:t>
            </a:r>
          </a:p>
        </p:txBody>
      </p:sp>
      <p:sp>
        <p:nvSpPr>
          <p:cNvPr id="114" name="Shape 114"/>
          <p:cNvSpPr txBox="1">
            <a:spLocks noGrp="1"/>
          </p:cNvSpPr>
          <p:nvPr>
            <p:ph type="body" idx="1"/>
          </p:nvPr>
        </p:nvSpPr>
        <p:spPr>
          <a:xfrm>
            <a:off x="203175" y="1391125"/>
            <a:ext cx="5964000" cy="3414300"/>
          </a:xfrm>
          <a:prstGeom prst="rect">
            <a:avLst/>
          </a:prstGeom>
        </p:spPr>
        <p:txBody>
          <a:bodyPr wrap="square" lIns="91425" tIns="91425" rIns="91425" bIns="91425" anchor="t" anchorCtr="0">
            <a:noAutofit/>
          </a:bodyPr>
          <a:lstStyle/>
          <a:p>
            <a:pPr marL="457200" lvl="0" indent="-336550" rtl="0">
              <a:spcBef>
                <a:spcPts val="0"/>
              </a:spcBef>
              <a:spcAft>
                <a:spcPts val="0"/>
              </a:spcAft>
              <a:buSzPct val="100000"/>
            </a:pPr>
            <a:r>
              <a:rPr lang="en" sz="1700"/>
              <a:t>At High Level, </a:t>
            </a:r>
            <a:r>
              <a:rPr lang="en" sz="1700" b="1"/>
              <a:t>MySQL</a:t>
            </a:r>
            <a:r>
              <a:rPr lang="en" sz="1700"/>
              <a:t> Database System operates via </a:t>
            </a:r>
            <a:r>
              <a:rPr lang="en" sz="1700" b="1"/>
              <a:t>Client Server Architecture</a:t>
            </a:r>
          </a:p>
          <a:p>
            <a:pPr marL="457200" lvl="0" indent="-336550" rtl="0">
              <a:spcBef>
                <a:spcPts val="0"/>
              </a:spcBef>
              <a:spcAft>
                <a:spcPts val="0"/>
              </a:spcAft>
              <a:buSzPct val="100000"/>
            </a:pPr>
            <a:r>
              <a:rPr lang="en" sz="1700"/>
              <a:t>Server: </a:t>
            </a:r>
          </a:p>
          <a:p>
            <a:pPr marL="914400" lvl="1" indent="-336550" rtl="0">
              <a:spcBef>
                <a:spcPts val="0"/>
              </a:spcBef>
              <a:spcAft>
                <a:spcPts val="0"/>
              </a:spcAft>
              <a:buSzPct val="100000"/>
            </a:pPr>
            <a:r>
              <a:rPr lang="en" sz="1700"/>
              <a:t>Is the core program that manages database content</a:t>
            </a:r>
          </a:p>
          <a:p>
            <a:pPr marL="914400" lvl="1" indent="-336550" rtl="0">
              <a:spcBef>
                <a:spcPts val="0"/>
              </a:spcBef>
              <a:spcAft>
                <a:spcPts val="0"/>
              </a:spcAft>
              <a:buSzPct val="100000"/>
            </a:pPr>
            <a:r>
              <a:rPr lang="en" sz="1700"/>
              <a:t>Handles Bulk of the  computation</a:t>
            </a:r>
          </a:p>
          <a:p>
            <a:pPr marL="457200" lvl="0" indent="-336550" rtl="0">
              <a:spcBef>
                <a:spcPts val="0"/>
              </a:spcBef>
              <a:spcAft>
                <a:spcPts val="0"/>
              </a:spcAft>
              <a:buSzPct val="100000"/>
            </a:pPr>
            <a:r>
              <a:rPr lang="en" sz="1700"/>
              <a:t>Client:</a:t>
            </a:r>
          </a:p>
          <a:p>
            <a:pPr marL="914400" lvl="1" indent="-336550" rtl="0">
              <a:spcBef>
                <a:spcPts val="0"/>
              </a:spcBef>
              <a:spcAft>
                <a:spcPts val="0"/>
              </a:spcAft>
              <a:buSzPct val="100000"/>
            </a:pPr>
            <a:r>
              <a:rPr lang="en" sz="1700"/>
              <a:t>Connects to the Server Via Network to read, write or update data</a:t>
            </a:r>
          </a:p>
          <a:p>
            <a:pPr marL="457200" lvl="0" indent="-336550" rtl="0">
              <a:spcBef>
                <a:spcPts val="0"/>
              </a:spcBef>
              <a:spcAft>
                <a:spcPts val="0"/>
              </a:spcAft>
              <a:buSzPct val="100000"/>
            </a:pPr>
            <a:r>
              <a:rPr lang="en" sz="1700"/>
              <a:t>Non-Client Utility Programs and Services include</a:t>
            </a:r>
          </a:p>
          <a:p>
            <a:pPr marL="914400" lvl="1" indent="-336550" rtl="0">
              <a:spcBef>
                <a:spcPts val="0"/>
              </a:spcBef>
              <a:spcAft>
                <a:spcPts val="0"/>
              </a:spcAft>
              <a:buSzPct val="100000"/>
            </a:pPr>
            <a:r>
              <a:rPr lang="en" sz="1700"/>
              <a:t>File retrieval</a:t>
            </a:r>
          </a:p>
          <a:p>
            <a:pPr marL="914400" lvl="1" indent="-336550" rtl="0">
              <a:spcBef>
                <a:spcPts val="0"/>
              </a:spcBef>
              <a:spcAft>
                <a:spcPts val="0"/>
              </a:spcAft>
              <a:buSzPct val="100000"/>
            </a:pPr>
            <a:r>
              <a:rPr lang="en" sz="1700"/>
              <a:t>Backup and Restore etc.</a:t>
            </a:r>
          </a:p>
          <a:p>
            <a:pPr lvl="0" algn="ctr" rtl="0">
              <a:spcBef>
                <a:spcPts val="0"/>
              </a:spcBef>
              <a:spcAft>
                <a:spcPts val="0"/>
              </a:spcAft>
              <a:buNone/>
            </a:pPr>
            <a:endParaRPr/>
          </a:p>
          <a:p>
            <a:pPr lvl="0" algn="ctr" rtl="0">
              <a:spcBef>
                <a:spcPts val="0"/>
              </a:spcBef>
              <a:spcAft>
                <a:spcPts val="0"/>
              </a:spcAft>
              <a:buNone/>
            </a:pPr>
            <a:endParaRPr/>
          </a:p>
          <a:p>
            <a:pPr lvl="0" algn="ctr" rtl="0">
              <a:spcBef>
                <a:spcPts val="0"/>
              </a:spcBef>
              <a:spcAft>
                <a:spcPts val="0"/>
              </a:spcAft>
              <a:buNone/>
            </a:pPr>
            <a:endParaRPr/>
          </a:p>
          <a:p>
            <a:pPr lvl="0" algn="ctr" rtl="0">
              <a:spcBef>
                <a:spcPts val="0"/>
              </a:spcBef>
              <a:spcAft>
                <a:spcPts val="0"/>
              </a:spcAft>
              <a:buNone/>
            </a:pPr>
            <a:endParaRPr/>
          </a:p>
          <a:p>
            <a:pPr lvl="0" algn="ctr" rtl="0">
              <a:spcBef>
                <a:spcPts val="0"/>
              </a:spcBef>
              <a:spcAft>
                <a:spcPts val="0"/>
              </a:spcAft>
              <a:buNone/>
            </a:pPr>
            <a:endParaRPr/>
          </a:p>
          <a:p>
            <a:pPr lvl="0">
              <a:spcBef>
                <a:spcPts val="0"/>
              </a:spcBef>
              <a:buNone/>
            </a:pPr>
            <a:endParaRPr/>
          </a:p>
        </p:txBody>
      </p:sp>
      <p:sp>
        <p:nvSpPr>
          <p:cNvPr id="115" name="Shape 115"/>
          <p:cNvSpPr txBox="1"/>
          <p:nvPr/>
        </p:nvSpPr>
        <p:spPr>
          <a:xfrm>
            <a:off x="6299788" y="4270225"/>
            <a:ext cx="2517300" cy="535200"/>
          </a:xfrm>
          <a:prstGeom prst="rect">
            <a:avLst/>
          </a:prstGeom>
          <a:noFill/>
          <a:ln>
            <a:noFill/>
          </a:ln>
        </p:spPr>
        <p:txBody>
          <a:bodyPr wrap="square" lIns="91425" tIns="91425" rIns="91425" bIns="91425" anchor="t" anchorCtr="0">
            <a:noAutofit/>
          </a:bodyPr>
          <a:lstStyle/>
          <a:p>
            <a:pPr marL="0" lvl="0" indent="0" algn="ctr" rtl="0">
              <a:lnSpc>
                <a:spcPct val="115000"/>
              </a:lnSpc>
              <a:spcBef>
                <a:spcPts val="0"/>
              </a:spcBef>
              <a:buNone/>
            </a:pPr>
            <a:r>
              <a:rPr lang="en" sz="1300" b="1">
                <a:solidFill>
                  <a:schemeClr val="accent1"/>
                </a:solidFill>
                <a:latin typeface="Lato"/>
                <a:ea typeface="Lato"/>
                <a:cs typeface="Lato"/>
                <a:sym typeface="Lato"/>
              </a:rPr>
              <a:t>Figure 1. </a:t>
            </a:r>
            <a:r>
              <a:rPr lang="en" sz="1300">
                <a:solidFill>
                  <a:schemeClr val="accent1"/>
                </a:solidFill>
                <a:latin typeface="Lato"/>
                <a:ea typeface="Lato"/>
                <a:cs typeface="Lato"/>
                <a:sym typeface="Lato"/>
              </a:rPr>
              <a:t>MySQL's Client-Server Architecture</a:t>
            </a:r>
          </a:p>
          <a:p>
            <a:pPr lvl="0">
              <a:spcBef>
                <a:spcPts val="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727650" y="590100"/>
            <a:ext cx="7688700" cy="535200"/>
          </a:xfrm>
          <a:prstGeom prst="rect">
            <a:avLst/>
          </a:prstGeom>
        </p:spPr>
        <p:txBody>
          <a:bodyPr wrap="square" lIns="91425" tIns="91425" rIns="91425" bIns="91425" anchor="t" anchorCtr="0">
            <a:noAutofit/>
          </a:bodyPr>
          <a:lstStyle/>
          <a:p>
            <a:pPr lvl="0">
              <a:spcBef>
                <a:spcPts val="0"/>
              </a:spcBef>
              <a:buNone/>
            </a:pPr>
            <a:r>
              <a:rPr lang="en"/>
              <a:t>Architecture - Overview (Layered)</a:t>
            </a:r>
          </a:p>
        </p:txBody>
      </p:sp>
      <p:pic>
        <p:nvPicPr>
          <p:cNvPr id="121" name="Shape 121" descr="Client Server (1).png"/>
          <p:cNvPicPr preferRelativeResize="0"/>
          <p:nvPr/>
        </p:nvPicPr>
        <p:blipFill>
          <a:blip r:embed="rId3">
            <a:alphaModFix/>
          </a:blip>
          <a:stretch>
            <a:fillRect/>
          </a:stretch>
        </p:blipFill>
        <p:spPr>
          <a:xfrm>
            <a:off x="2405072" y="1624625"/>
            <a:ext cx="4047900" cy="2041300"/>
          </a:xfrm>
          <a:prstGeom prst="rect">
            <a:avLst/>
          </a:prstGeom>
          <a:noFill/>
          <a:ln>
            <a:noFill/>
          </a:ln>
        </p:spPr>
      </p:pic>
      <p:sp>
        <p:nvSpPr>
          <p:cNvPr id="122" name="Shape 122"/>
          <p:cNvSpPr txBox="1"/>
          <p:nvPr/>
        </p:nvSpPr>
        <p:spPr>
          <a:xfrm>
            <a:off x="2405075" y="3730125"/>
            <a:ext cx="4013400" cy="415200"/>
          </a:xfrm>
          <a:prstGeom prst="rect">
            <a:avLst/>
          </a:prstGeom>
          <a:noFill/>
          <a:ln>
            <a:noFill/>
          </a:ln>
        </p:spPr>
        <p:txBody>
          <a:bodyPr wrap="square" lIns="91425" tIns="91425" rIns="91425" bIns="91425" anchor="t" anchorCtr="0">
            <a:noAutofit/>
          </a:bodyPr>
          <a:lstStyle/>
          <a:p>
            <a:pPr lvl="0" algn="ctr">
              <a:spcBef>
                <a:spcPts val="0"/>
              </a:spcBef>
              <a:buNone/>
            </a:pPr>
            <a:r>
              <a:rPr lang="en"/>
              <a:t>Figure 2. Repository Style Architecture</a:t>
            </a:r>
          </a:p>
        </p:txBody>
      </p:sp>
      <p:pic>
        <p:nvPicPr>
          <p:cNvPr id="123" name="Shape 123" descr="Data Flow.png"/>
          <p:cNvPicPr preferRelativeResize="0"/>
          <p:nvPr/>
        </p:nvPicPr>
        <p:blipFill>
          <a:blip r:embed="rId4">
            <a:alphaModFix/>
          </a:blip>
          <a:stretch>
            <a:fillRect/>
          </a:stretch>
        </p:blipFill>
        <p:spPr>
          <a:xfrm>
            <a:off x="2543062" y="1125299"/>
            <a:ext cx="3737425" cy="3540950"/>
          </a:xfrm>
          <a:prstGeom prst="rect">
            <a:avLst/>
          </a:prstGeom>
          <a:noFill/>
          <a:ln>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21"/>
                                        </p:tgtEl>
                                      </p:cBhvr>
                                    </p:animEffect>
                                    <p:set>
                                      <p:cBhvr>
                                        <p:cTn id="7" dur="1" fill="hold">
                                          <p:stCondLst>
                                            <p:cond delay="1000"/>
                                          </p:stCondLst>
                                        </p:cTn>
                                        <p:tgtEl>
                                          <p:spTgt spid="121"/>
                                        </p:tgtEl>
                                        <p:attrNameLst>
                                          <p:attrName>style.visibility</p:attrName>
                                        </p:attrNameLst>
                                      </p:cBhvr>
                                      <p:to>
                                        <p:strVal val="hidden"/>
                                      </p:to>
                                    </p:set>
                                  </p:childTnLst>
                                </p:cTn>
                              </p:par>
                              <p:par>
                                <p:cTn id="8" presetID="1" presetClass="exit" presetSubtype="0" fill="hold" nodeType="withEffect">
                                  <p:stCondLst>
                                    <p:cond delay="0"/>
                                  </p:stCondLst>
                                  <p:childTnLst>
                                    <p:set>
                                      <p:cBhvr>
                                        <p:cTn id="9" dur="1" fill="hold">
                                          <p:stCondLst>
                                            <p:cond delay="1000"/>
                                          </p:stCondLst>
                                        </p:cTn>
                                        <p:tgtEl>
                                          <p:spTgt spid="12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727650" y="568250"/>
            <a:ext cx="7688700" cy="535200"/>
          </a:xfrm>
          <a:prstGeom prst="rect">
            <a:avLst/>
          </a:prstGeom>
        </p:spPr>
        <p:txBody>
          <a:bodyPr wrap="square" lIns="91425" tIns="91425" rIns="91425" bIns="91425" anchor="t" anchorCtr="0">
            <a:noAutofit/>
          </a:bodyPr>
          <a:lstStyle/>
          <a:p>
            <a:pPr lvl="0">
              <a:spcBef>
                <a:spcPts val="0"/>
              </a:spcBef>
              <a:buNone/>
            </a:pPr>
            <a:r>
              <a:rPr lang="en"/>
              <a:t>MySQL Layered Architecture</a:t>
            </a:r>
          </a:p>
        </p:txBody>
      </p:sp>
      <p:sp>
        <p:nvSpPr>
          <p:cNvPr id="129" name="Shape 129"/>
          <p:cNvSpPr txBox="1">
            <a:spLocks noGrp="1"/>
          </p:cNvSpPr>
          <p:nvPr>
            <p:ph type="body" idx="1"/>
          </p:nvPr>
        </p:nvSpPr>
        <p:spPr>
          <a:xfrm>
            <a:off x="729450" y="1311375"/>
            <a:ext cx="7688700" cy="3028500"/>
          </a:xfrm>
          <a:prstGeom prst="rect">
            <a:avLst/>
          </a:prstGeom>
        </p:spPr>
        <p:txBody>
          <a:bodyPr wrap="square" lIns="91425" tIns="91425" rIns="91425" bIns="91425" anchor="t" anchorCtr="0">
            <a:noAutofit/>
          </a:bodyPr>
          <a:lstStyle/>
          <a:p>
            <a:pPr lvl="0" rtl="0">
              <a:spcBef>
                <a:spcPts val="0"/>
              </a:spcBef>
              <a:spcAft>
                <a:spcPts val="0"/>
              </a:spcAft>
              <a:buNone/>
            </a:pPr>
            <a:r>
              <a:rPr lang="en" b="1"/>
              <a:t>APPLICATION LAYER</a:t>
            </a:r>
          </a:p>
          <a:p>
            <a:pPr marL="457200" lvl="0" indent="-228600" rtl="0">
              <a:spcBef>
                <a:spcPts val="0"/>
              </a:spcBef>
              <a:spcAft>
                <a:spcPts val="0"/>
              </a:spcAft>
            </a:pPr>
            <a:r>
              <a:rPr lang="en"/>
              <a:t>RDBMS interacts with users and clients </a:t>
            </a:r>
          </a:p>
          <a:p>
            <a:pPr marL="457200" lvl="0" indent="-228600" rtl="0">
              <a:spcBef>
                <a:spcPts val="0"/>
              </a:spcBef>
              <a:spcAft>
                <a:spcPts val="0"/>
              </a:spcAft>
            </a:pPr>
            <a:r>
              <a:rPr lang="en"/>
              <a:t>Three components:</a:t>
            </a:r>
          </a:p>
          <a:p>
            <a:pPr marL="914400" lvl="1" indent="-228600" rtl="0">
              <a:spcBef>
                <a:spcPts val="0"/>
              </a:spcBef>
              <a:spcAft>
                <a:spcPts val="0"/>
              </a:spcAft>
            </a:pPr>
            <a:r>
              <a:rPr lang="en"/>
              <a:t>Administrators</a:t>
            </a:r>
          </a:p>
          <a:p>
            <a:pPr marL="914400" lvl="1" indent="-228600" rtl="0">
              <a:spcBef>
                <a:spcPts val="0"/>
              </a:spcBef>
              <a:spcAft>
                <a:spcPts val="0"/>
              </a:spcAft>
            </a:pPr>
            <a:r>
              <a:rPr lang="en"/>
              <a:t>Clients</a:t>
            </a:r>
          </a:p>
          <a:p>
            <a:pPr marL="914400" lvl="1" indent="-228600" rtl="0">
              <a:spcBef>
                <a:spcPts val="0"/>
              </a:spcBef>
              <a:spcAft>
                <a:spcPts val="0"/>
              </a:spcAft>
            </a:pPr>
            <a:r>
              <a:rPr lang="en"/>
              <a:t>Query Users</a:t>
            </a:r>
          </a:p>
          <a:p>
            <a:pPr lvl="0" rtl="0">
              <a:spcBef>
                <a:spcPts val="0"/>
              </a:spcBef>
              <a:spcAft>
                <a:spcPts val="0"/>
              </a:spcAft>
              <a:buNone/>
            </a:pPr>
            <a:endParaRPr b="1"/>
          </a:p>
          <a:p>
            <a:pPr lvl="0" rtl="0">
              <a:spcBef>
                <a:spcPts val="0"/>
              </a:spcBef>
              <a:spcAft>
                <a:spcPts val="0"/>
              </a:spcAft>
              <a:buNone/>
            </a:pPr>
            <a:endParaRPr b="1"/>
          </a:p>
          <a:p>
            <a:pPr lvl="0" rtl="0">
              <a:spcBef>
                <a:spcPts val="0"/>
              </a:spcBef>
              <a:spcAft>
                <a:spcPts val="0"/>
              </a:spcAft>
              <a:buNone/>
            </a:pPr>
            <a:endParaRPr b="1"/>
          </a:p>
          <a:p>
            <a:pPr lvl="0" rtl="0">
              <a:spcBef>
                <a:spcPts val="0"/>
              </a:spcBef>
              <a:spcAft>
                <a:spcPts val="0"/>
              </a:spcAft>
              <a:buNone/>
            </a:pPr>
            <a:endParaRPr b="1"/>
          </a:p>
          <a:p>
            <a:pPr lvl="0">
              <a:spcBef>
                <a:spcPts val="0"/>
              </a:spcBef>
              <a:spcAft>
                <a:spcPts val="0"/>
              </a:spcAft>
              <a:buNone/>
            </a:pPr>
            <a:endParaRPr b="1"/>
          </a:p>
          <a:p>
            <a:pPr lvl="0">
              <a:spcBef>
                <a:spcPts val="0"/>
              </a:spcBef>
              <a:buNone/>
            </a:pPr>
            <a:endParaRPr/>
          </a:p>
          <a:p>
            <a:pPr lvl="0">
              <a:spcBef>
                <a:spcPts val="0"/>
              </a:spcBef>
              <a:buNone/>
            </a:pPr>
            <a:endParaRPr/>
          </a:p>
        </p:txBody>
      </p:sp>
      <p:pic>
        <p:nvPicPr>
          <p:cNvPr id="130" name="Shape 130" descr="Application Layer Architecture.png"/>
          <p:cNvPicPr preferRelativeResize="0"/>
          <p:nvPr/>
        </p:nvPicPr>
        <p:blipFill>
          <a:blip r:embed="rId3">
            <a:alphaModFix/>
          </a:blip>
          <a:stretch>
            <a:fillRect/>
          </a:stretch>
        </p:blipFill>
        <p:spPr>
          <a:xfrm>
            <a:off x="3301275" y="1903875"/>
            <a:ext cx="4662475" cy="225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Shape 135"/>
          <p:cNvSpPr txBox="1">
            <a:spLocks noGrp="1"/>
          </p:cNvSpPr>
          <p:nvPr>
            <p:ph type="title"/>
          </p:nvPr>
        </p:nvSpPr>
        <p:spPr>
          <a:xfrm>
            <a:off x="729450" y="619250"/>
            <a:ext cx="7688700" cy="535200"/>
          </a:xfrm>
          <a:prstGeom prst="rect">
            <a:avLst/>
          </a:prstGeom>
        </p:spPr>
        <p:txBody>
          <a:bodyPr wrap="square" lIns="91425" tIns="91425" rIns="91425" bIns="91425" anchor="t" anchorCtr="0">
            <a:noAutofit/>
          </a:bodyPr>
          <a:lstStyle/>
          <a:p>
            <a:pPr lvl="0">
              <a:spcBef>
                <a:spcPts val="0"/>
              </a:spcBef>
              <a:buNone/>
            </a:pPr>
            <a:r>
              <a:rPr lang="en"/>
              <a:t>MySQL Layered Architecture (Continued…)</a:t>
            </a:r>
          </a:p>
          <a:p>
            <a:pPr lvl="0">
              <a:spcBef>
                <a:spcPts val="0"/>
              </a:spcBef>
              <a:buNone/>
            </a:pPr>
            <a:endParaRPr/>
          </a:p>
        </p:txBody>
      </p:sp>
      <p:sp>
        <p:nvSpPr>
          <p:cNvPr id="136" name="Shape 136"/>
          <p:cNvSpPr txBox="1">
            <a:spLocks noGrp="1"/>
          </p:cNvSpPr>
          <p:nvPr>
            <p:ph type="body" idx="1"/>
          </p:nvPr>
        </p:nvSpPr>
        <p:spPr>
          <a:xfrm>
            <a:off x="729450" y="1274950"/>
            <a:ext cx="7688700" cy="3065100"/>
          </a:xfrm>
          <a:prstGeom prst="rect">
            <a:avLst/>
          </a:prstGeom>
        </p:spPr>
        <p:txBody>
          <a:bodyPr wrap="square" lIns="91425" tIns="91425" rIns="91425" bIns="91425" anchor="t" anchorCtr="0">
            <a:noAutofit/>
          </a:bodyPr>
          <a:lstStyle/>
          <a:p>
            <a:pPr lvl="0">
              <a:spcBef>
                <a:spcPts val="0"/>
              </a:spcBef>
              <a:buNone/>
            </a:pPr>
            <a:r>
              <a:rPr lang="en"/>
              <a:t>Logical Layer:</a:t>
            </a:r>
          </a:p>
        </p:txBody>
      </p:sp>
      <p:pic>
        <p:nvPicPr>
          <p:cNvPr id="137" name="Shape 137" descr="Data Flow.png"/>
          <p:cNvPicPr preferRelativeResize="0"/>
          <p:nvPr/>
        </p:nvPicPr>
        <p:blipFill rotWithShape="1">
          <a:blip r:embed="rId3">
            <a:alphaModFix/>
          </a:blip>
          <a:srcRect t="18638" b="36677"/>
          <a:stretch/>
        </p:blipFill>
        <p:spPr>
          <a:xfrm>
            <a:off x="1551800" y="1639226"/>
            <a:ext cx="5799174" cy="245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title"/>
          </p:nvPr>
        </p:nvSpPr>
        <p:spPr>
          <a:xfrm>
            <a:off x="729450" y="619250"/>
            <a:ext cx="7688700" cy="535200"/>
          </a:xfrm>
          <a:prstGeom prst="rect">
            <a:avLst/>
          </a:prstGeom>
        </p:spPr>
        <p:txBody>
          <a:bodyPr wrap="square" lIns="91425" tIns="91425" rIns="91425" bIns="91425" anchor="t" anchorCtr="0">
            <a:noAutofit/>
          </a:bodyPr>
          <a:lstStyle/>
          <a:p>
            <a:pPr lvl="0" rtl="0">
              <a:spcBef>
                <a:spcPts val="0"/>
              </a:spcBef>
              <a:buNone/>
            </a:pPr>
            <a:r>
              <a:rPr lang="en"/>
              <a:t>MySQL Layered Architecture (Continued…)</a:t>
            </a:r>
          </a:p>
          <a:p>
            <a:pPr lvl="0" rtl="0">
              <a:spcBef>
                <a:spcPts val="0"/>
              </a:spcBef>
              <a:buNone/>
            </a:pPr>
            <a:endParaRPr/>
          </a:p>
        </p:txBody>
      </p:sp>
      <p:sp>
        <p:nvSpPr>
          <p:cNvPr id="143" name="Shape 143"/>
          <p:cNvSpPr txBox="1">
            <a:spLocks noGrp="1"/>
          </p:cNvSpPr>
          <p:nvPr>
            <p:ph type="body" idx="1"/>
          </p:nvPr>
        </p:nvSpPr>
        <p:spPr>
          <a:xfrm>
            <a:off x="729450" y="1274950"/>
            <a:ext cx="7688700" cy="3065100"/>
          </a:xfrm>
          <a:prstGeom prst="rect">
            <a:avLst/>
          </a:prstGeom>
        </p:spPr>
        <p:txBody>
          <a:bodyPr wrap="square" lIns="91425" tIns="91425" rIns="91425" bIns="91425" anchor="t" anchorCtr="0">
            <a:noAutofit/>
          </a:bodyPr>
          <a:lstStyle/>
          <a:p>
            <a:pPr lvl="0" rtl="0">
              <a:spcBef>
                <a:spcPts val="0"/>
              </a:spcBef>
              <a:buNone/>
            </a:pPr>
            <a:r>
              <a:rPr lang="en"/>
              <a:t>Physical Layer:</a:t>
            </a:r>
          </a:p>
        </p:txBody>
      </p:sp>
      <p:pic>
        <p:nvPicPr>
          <p:cNvPr id="144" name="Shape 144" descr="Data Flow.png"/>
          <p:cNvPicPr preferRelativeResize="0"/>
          <p:nvPr/>
        </p:nvPicPr>
        <p:blipFill rotWithShape="1">
          <a:blip r:embed="rId3">
            <a:alphaModFix/>
          </a:blip>
          <a:srcRect t="68789"/>
          <a:stretch/>
        </p:blipFill>
        <p:spPr>
          <a:xfrm>
            <a:off x="1534000" y="1624650"/>
            <a:ext cx="6076001" cy="1796650"/>
          </a:xfrm>
          <a:prstGeom prst="rect">
            <a:avLst/>
          </a:prstGeom>
          <a:noFill/>
          <a:ln>
            <a:noFill/>
          </a:ln>
        </p:spPr>
      </p:pic>
      <p:pic>
        <p:nvPicPr>
          <p:cNvPr id="145" name="Shape 145" descr="psearch.png"/>
          <p:cNvPicPr preferRelativeResize="0"/>
          <p:nvPr/>
        </p:nvPicPr>
        <p:blipFill rotWithShape="1">
          <a:blip r:embed="rId4">
            <a:alphaModFix/>
          </a:blip>
          <a:srcRect l="5423" t="59511" r="5370" b="20250"/>
          <a:stretch/>
        </p:blipFill>
        <p:spPr>
          <a:xfrm>
            <a:off x="2630025" y="2059725"/>
            <a:ext cx="4273300" cy="660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1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Shape 150"/>
          <p:cNvSpPr txBox="1">
            <a:spLocks noGrp="1"/>
          </p:cNvSpPr>
          <p:nvPr>
            <p:ph type="title"/>
          </p:nvPr>
        </p:nvSpPr>
        <p:spPr>
          <a:xfrm>
            <a:off x="727650" y="589175"/>
            <a:ext cx="7688700" cy="535200"/>
          </a:xfrm>
          <a:prstGeom prst="rect">
            <a:avLst/>
          </a:prstGeom>
        </p:spPr>
        <p:txBody>
          <a:bodyPr wrap="square" lIns="91425" tIns="91425" rIns="91425" bIns="91425" anchor="t" anchorCtr="0">
            <a:noAutofit/>
          </a:bodyPr>
          <a:lstStyle/>
          <a:p>
            <a:pPr lvl="0">
              <a:spcBef>
                <a:spcPts val="0"/>
              </a:spcBef>
              <a:buNone/>
            </a:pPr>
            <a:r>
              <a:rPr lang="en"/>
              <a:t>Architecture - Compilation</a:t>
            </a:r>
          </a:p>
          <a:p>
            <a:pPr lvl="0">
              <a:spcBef>
                <a:spcPts val="0"/>
              </a:spcBef>
              <a:buNone/>
            </a:pPr>
            <a:endParaRPr/>
          </a:p>
        </p:txBody>
      </p:sp>
      <p:sp>
        <p:nvSpPr>
          <p:cNvPr id="151" name="Shape 151"/>
          <p:cNvSpPr txBox="1"/>
          <p:nvPr/>
        </p:nvSpPr>
        <p:spPr>
          <a:xfrm>
            <a:off x="651025" y="1599525"/>
            <a:ext cx="2550600" cy="1780500"/>
          </a:xfrm>
          <a:prstGeom prst="rect">
            <a:avLst/>
          </a:prstGeom>
          <a:noFill/>
          <a:ln>
            <a:noFill/>
          </a:ln>
        </p:spPr>
        <p:txBody>
          <a:bodyPr wrap="square" lIns="91425" tIns="91425" rIns="91425" bIns="91425" anchor="t" anchorCtr="0">
            <a:noAutofit/>
          </a:bodyPr>
          <a:lstStyle/>
          <a:p>
            <a:pPr marL="457200" lvl="0" indent="-381000" rtl="0">
              <a:lnSpc>
                <a:spcPct val="150000"/>
              </a:lnSpc>
              <a:spcBef>
                <a:spcPts val="0"/>
              </a:spcBef>
              <a:buSzPct val="100000"/>
              <a:buFont typeface="Lato"/>
              <a:buChar char="●"/>
            </a:pPr>
            <a:r>
              <a:rPr lang="en" sz="2400">
                <a:latin typeface="Lato"/>
                <a:ea typeface="Lato"/>
                <a:cs typeface="Lato"/>
                <a:sym typeface="Lato"/>
              </a:rPr>
              <a:t>Lex/YACC</a:t>
            </a:r>
          </a:p>
          <a:p>
            <a:pPr marL="457200" lvl="0" indent="-381000" rtl="0">
              <a:lnSpc>
                <a:spcPct val="150000"/>
              </a:lnSpc>
              <a:spcBef>
                <a:spcPts val="0"/>
              </a:spcBef>
              <a:buSzPct val="100000"/>
              <a:buFont typeface="Lato"/>
              <a:buChar char="●"/>
            </a:pPr>
            <a:r>
              <a:rPr lang="en" sz="2400">
                <a:latin typeface="Lato"/>
                <a:ea typeface="Lato"/>
                <a:cs typeface="Lato"/>
                <a:sym typeface="Lato"/>
              </a:rPr>
              <a:t>Syntax </a:t>
            </a:r>
          </a:p>
          <a:p>
            <a:pPr marL="457200" lvl="0" indent="-381000" rtl="0">
              <a:lnSpc>
                <a:spcPct val="150000"/>
              </a:lnSpc>
              <a:spcBef>
                <a:spcPts val="0"/>
              </a:spcBef>
              <a:buSzPct val="100000"/>
              <a:buFont typeface="Lato"/>
              <a:buChar char="●"/>
            </a:pPr>
            <a:r>
              <a:rPr lang="en" sz="2400">
                <a:latin typeface="Lato"/>
                <a:ea typeface="Lato"/>
                <a:cs typeface="Lato"/>
                <a:sym typeface="Lato"/>
              </a:rPr>
              <a:t>Semantics</a:t>
            </a:r>
          </a:p>
          <a:p>
            <a:pPr marL="457200" lvl="0" indent="-381000">
              <a:lnSpc>
                <a:spcPct val="150000"/>
              </a:lnSpc>
              <a:spcBef>
                <a:spcPts val="0"/>
              </a:spcBef>
              <a:buSzPct val="100000"/>
              <a:buFont typeface="Lato"/>
              <a:buChar char="●"/>
            </a:pPr>
            <a:r>
              <a:rPr lang="en" sz="2400">
                <a:latin typeface="Lato"/>
                <a:ea typeface="Lato"/>
                <a:cs typeface="Lato"/>
                <a:sym typeface="Lato"/>
              </a:rPr>
              <a:t>Optimising</a:t>
            </a:r>
          </a:p>
        </p:txBody>
      </p:sp>
      <p:pic>
        <p:nvPicPr>
          <p:cNvPr id="152" name="Shape 152" descr="hybrid_compiler.png"/>
          <p:cNvPicPr preferRelativeResize="0"/>
          <p:nvPr/>
        </p:nvPicPr>
        <p:blipFill>
          <a:blip r:embed="rId3">
            <a:alphaModFix/>
          </a:blip>
          <a:stretch>
            <a:fillRect/>
          </a:stretch>
        </p:blipFill>
        <p:spPr>
          <a:xfrm>
            <a:off x="3397850" y="1359700"/>
            <a:ext cx="5609000" cy="347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Shape 157"/>
          <p:cNvSpPr txBox="1">
            <a:spLocks noGrp="1"/>
          </p:cNvSpPr>
          <p:nvPr>
            <p:ph type="title"/>
          </p:nvPr>
        </p:nvSpPr>
        <p:spPr>
          <a:xfrm>
            <a:off x="727650" y="601525"/>
            <a:ext cx="7688700" cy="535200"/>
          </a:xfrm>
          <a:prstGeom prst="rect">
            <a:avLst/>
          </a:prstGeom>
        </p:spPr>
        <p:txBody>
          <a:bodyPr wrap="square" lIns="91425" tIns="91425" rIns="91425" bIns="91425" anchor="t" anchorCtr="0">
            <a:noAutofit/>
          </a:bodyPr>
          <a:lstStyle/>
          <a:p>
            <a:pPr lvl="0" rtl="0">
              <a:spcBef>
                <a:spcPts val="0"/>
              </a:spcBef>
              <a:buNone/>
            </a:pPr>
            <a:r>
              <a:rPr lang="en"/>
              <a:t>Architecture - Optimizer</a:t>
            </a:r>
          </a:p>
          <a:p>
            <a:pPr lvl="0" rtl="0">
              <a:spcBef>
                <a:spcPts val="0"/>
              </a:spcBef>
              <a:buNone/>
            </a:pPr>
            <a:endParaRPr/>
          </a:p>
        </p:txBody>
      </p:sp>
      <p:sp>
        <p:nvSpPr>
          <p:cNvPr id="158" name="Shape 158"/>
          <p:cNvSpPr txBox="1">
            <a:spLocks noGrp="1"/>
          </p:cNvSpPr>
          <p:nvPr>
            <p:ph type="body" idx="1"/>
          </p:nvPr>
        </p:nvSpPr>
        <p:spPr>
          <a:xfrm>
            <a:off x="729450" y="1347700"/>
            <a:ext cx="7688700" cy="2992200"/>
          </a:xfrm>
          <a:prstGeom prst="rect">
            <a:avLst/>
          </a:prstGeom>
        </p:spPr>
        <p:txBody>
          <a:bodyPr wrap="square" lIns="91425" tIns="91425" rIns="91425" bIns="91425" anchor="t" anchorCtr="0">
            <a:noAutofit/>
          </a:bodyPr>
          <a:lstStyle/>
          <a:p>
            <a:pPr marL="457200" lvl="0" indent="-381000" rtl="0">
              <a:spcBef>
                <a:spcPts val="0"/>
              </a:spcBef>
              <a:buSzPct val="100000"/>
            </a:pPr>
            <a:r>
              <a:rPr lang="en" sz="2400"/>
              <a:t>3 steps, SELECTION &gt; PROJECTIONS &gt; JOIN::EXECUTE</a:t>
            </a:r>
          </a:p>
        </p:txBody>
      </p:sp>
      <p:pic>
        <p:nvPicPr>
          <p:cNvPr id="159" name="Shape 159" descr="Optimzer.png"/>
          <p:cNvPicPr preferRelativeResize="0"/>
          <p:nvPr/>
        </p:nvPicPr>
        <p:blipFill>
          <a:blip r:embed="rId3">
            <a:alphaModFix/>
          </a:blip>
          <a:stretch>
            <a:fillRect/>
          </a:stretch>
        </p:blipFill>
        <p:spPr>
          <a:xfrm>
            <a:off x="1563575" y="2820338"/>
            <a:ext cx="5734050" cy="5810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1218</Words>
  <Application>Microsoft Office PowerPoint</Application>
  <PresentationFormat>On-screen Show (16:9)</PresentationFormat>
  <Paragraphs>196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Lato</vt:lpstr>
      <vt:lpstr>Raleway</vt:lpstr>
      <vt:lpstr>Streamline</vt:lpstr>
      <vt:lpstr>A Look at MySQL’s Conceptual Architecture</vt:lpstr>
      <vt:lpstr>Introduction and Overview</vt:lpstr>
      <vt:lpstr>Architecture - Overview</vt:lpstr>
      <vt:lpstr>Architecture - Overview (Layered)</vt:lpstr>
      <vt:lpstr>MySQL Layered Architecture</vt:lpstr>
      <vt:lpstr>MySQL Layered Architecture (Continued…) </vt:lpstr>
      <vt:lpstr>MySQL Layered Architecture (Continued…) </vt:lpstr>
      <vt:lpstr>Architecture - Compilation </vt:lpstr>
      <vt:lpstr>Architecture - Optimizer </vt:lpstr>
      <vt:lpstr>Architecture - Query Cache &amp; Buffers </vt:lpstr>
      <vt:lpstr>Architecture - Storage Engines </vt:lpstr>
      <vt:lpstr>Concurrency Control: Lock Types  </vt:lpstr>
      <vt:lpstr>Concurrency Control: Lock Granularity  </vt:lpstr>
      <vt:lpstr>Concurrency Control: Lock Granularity  </vt:lpstr>
      <vt:lpstr>Concurrency Control: Lock Granularity  </vt:lpstr>
      <vt:lpstr>Architecture - Transaction Processing System </vt:lpstr>
      <vt:lpstr>How does the system evolve</vt:lpstr>
      <vt:lpstr>External Interfaces  </vt:lpstr>
      <vt:lpstr>Connectors and APIs  </vt:lpstr>
      <vt:lpstr>ODBC Low-level architecture</vt:lpstr>
      <vt:lpstr>Graphical User Interfaces</vt:lpstr>
      <vt:lpstr>PowerPoint Presentation</vt:lpstr>
      <vt:lpstr>PowerPoint Presentation</vt:lpstr>
      <vt:lpstr>Use Cases   </vt:lpstr>
      <vt:lpstr>PowerPoint Presentation</vt:lpstr>
      <vt:lpstr>Conclusions</vt:lpstr>
      <vt:lpstr>Lessons Learned</vt:lpstr>
      <vt:lpstr>Question Period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Look at MySQL’s Conceptual Architecture</dc:title>
  <cp:lastModifiedBy>Kevin Arindaeng</cp:lastModifiedBy>
  <cp:revision>1</cp:revision>
  <dcterms:modified xsi:type="dcterms:W3CDTF">2017-10-16T09:01:50Z</dcterms:modified>
</cp:coreProperties>
</file>