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C0504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9" autoAdjust="0"/>
    <p:restoredTop sz="92426" autoAdjust="0"/>
  </p:normalViewPr>
  <p:slideViewPr>
    <p:cSldViewPr>
      <p:cViewPr varScale="1">
        <p:scale>
          <a:sx n="142" d="100"/>
          <a:sy n="142" d="100"/>
        </p:scale>
        <p:origin x="2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39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743B5-6B9A-4EC6-B9F0-6082DAA6478F}" type="datetimeFigureOut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4820-FCA8-44E7-933D-4BB83C2C9D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6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86143-EB83-A24B-90F9-555F5AD7C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8688" y="4721226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88" y="3929063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88" y="4721226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688" y="3929063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42987" y="4959368"/>
            <a:ext cx="6858000" cy="990600"/>
          </a:xfrm>
        </p:spPr>
        <p:txBody>
          <a:bodyPr anchor="t"/>
          <a:lstStyle>
            <a:lvl1pPr algn="r">
              <a:defRPr sz="1800">
                <a:solidFill>
                  <a:schemeClr val="tx1"/>
                </a:solidFill>
                <a:latin typeface="華康行書體" pitchFamily="49" charset="-120"/>
                <a:ea typeface="華康行書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33461" y="4005266"/>
            <a:ext cx="6858000" cy="533400"/>
          </a:xfrm>
        </p:spPr>
        <p:txBody>
          <a:bodyPr/>
          <a:lstStyle>
            <a:lvl1pPr marL="0" indent="0" algn="r">
              <a:buNone/>
              <a:defRPr sz="2800" u="sng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3"/>
          </p:nvPr>
        </p:nvSpPr>
        <p:spPr>
          <a:xfrm>
            <a:off x="928661" y="2000241"/>
            <a:ext cx="7358115" cy="1857388"/>
          </a:xfrm>
        </p:spPr>
        <p:txBody>
          <a:bodyPr/>
          <a:lstStyle>
            <a:lvl1pPr>
              <a:buNone/>
              <a:defRPr sz="4000">
                <a:solidFill>
                  <a:schemeClr val="accent1">
                    <a:lumMod val="50000"/>
                  </a:schemeClr>
                </a:solidFill>
                <a:latin typeface="+mj-lt"/>
                <a:ea typeface="華康超明體" pitchFamily="49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4"/>
          </p:nvPr>
        </p:nvSpPr>
        <p:spPr>
          <a:xfrm>
            <a:off x="6400800" y="6354764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5"/>
          </p:nvPr>
        </p:nvSpPr>
        <p:spPr>
          <a:xfrm>
            <a:off x="2898775" y="6354764"/>
            <a:ext cx="3475039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6"/>
          </p:nvPr>
        </p:nvSpPr>
        <p:spPr>
          <a:xfrm>
            <a:off x="7429500" y="6357939"/>
            <a:ext cx="1219200" cy="366712"/>
          </a:xfr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FFA3CE84-E18A-4908-B1A9-8B6D3DD7259B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A1227808-6EDA-4222-BE9D-CC635D5950DB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2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1" y="6467474"/>
            <a:ext cx="190500" cy="12065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3630614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84540613-928E-4A58-95A4-91756E223A34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457200" y="1142985"/>
            <a:ext cx="8229600" cy="5013976"/>
          </a:xfrm>
        </p:spPr>
        <p:txBody>
          <a:bodyPr/>
          <a:lstStyle>
            <a:lvl1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2060"/>
              </a:buClr>
              <a:buSzPct val="76000"/>
              <a:buFont typeface="Wingdings 3" pitchFamily="18" charset="2"/>
              <a:buChar char=""/>
              <a:tabLst/>
              <a:defRPr sz="2800">
                <a:solidFill>
                  <a:srgbClr val="002060"/>
                </a:solidFill>
                <a:effectLst/>
                <a:latin typeface="Corbel" pitchFamily="34" charset="0"/>
              </a:defRPr>
            </a:lvl1pPr>
            <a:lvl2pPr marL="547688" marR="0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itchFamily="2" charset="2"/>
              <a:buChar char="n"/>
              <a:tabLst/>
              <a:defRPr sz="2400">
                <a:solidFill>
                  <a:srgbClr val="002060"/>
                </a:solidFill>
                <a:latin typeface="Corbel" pitchFamily="34" charset="0"/>
              </a:defRPr>
            </a:lvl2pPr>
            <a:lvl3pPr marL="822325" marR="0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060"/>
              </a:buClr>
              <a:buSzPct val="76000"/>
              <a:buFont typeface="Wingdings 3" pitchFamily="18" charset="2"/>
              <a:buChar char=""/>
              <a:tabLst/>
              <a:defRPr sz="2400" baseline="0">
                <a:solidFill>
                  <a:srgbClr val="002060"/>
                </a:solidFill>
                <a:latin typeface="Corbel" pitchFamily="34" charset="0"/>
              </a:defRPr>
            </a:lvl3pPr>
            <a:lvl4pPr marL="1096963" marR="0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tabLst/>
              <a:defRPr sz="2000">
                <a:solidFill>
                  <a:srgbClr val="002060"/>
                </a:solidFill>
                <a:latin typeface="Corbel" pitchFamily="34" charset="0"/>
              </a:defRPr>
            </a:lvl4pPr>
            <a:lvl5pPr marL="1371600" marR="0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0504D"/>
              </a:buClr>
              <a:buSzPct val="70000"/>
              <a:buFont typeface="Wingdings" pitchFamily="2" charset="2"/>
              <a:buChar char=""/>
              <a:tabLst/>
              <a:defRPr sz="1400">
                <a:solidFill>
                  <a:srgbClr val="002060"/>
                </a:solidFill>
                <a:latin typeface="Corbel" pitchFamily="34" charset="0"/>
              </a:defRPr>
            </a:lvl5pPr>
            <a:lvl6pPr>
              <a:defRPr sz="1800" b="1">
                <a:solidFill>
                  <a:srgbClr val="002060"/>
                </a:solidFill>
              </a:defRPr>
            </a:lvl6pPr>
            <a:lvl7pPr marL="1828800" indent="0">
              <a:buNone/>
              <a:defRPr/>
            </a:lvl7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2060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n-ea"/>
              </a:rPr>
              <a:t>按一下以編輯母片文字樣式</a:t>
            </a:r>
          </a:p>
          <a:p>
            <a:pPr marL="547688" marR="0" lvl="1" indent="-27305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TW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n-ea"/>
              </a:rPr>
              <a:t>第二層</a:t>
            </a:r>
          </a:p>
          <a:p>
            <a:pPr marL="822325" marR="0" lvl="2" indent="-2286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060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n-ea"/>
              </a:rPr>
              <a:t>第三層</a:t>
            </a:r>
          </a:p>
          <a:p>
            <a:pPr marL="1096963" marR="0" lvl="3" indent="-2286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n-ea"/>
              </a:rPr>
              <a:t>第四層</a:t>
            </a:r>
          </a:p>
          <a:p>
            <a:pPr marL="1371600" marR="0" lvl="4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0504D"/>
              </a:buClr>
              <a:buSzPct val="70000"/>
              <a:buFont typeface="Wingdings" pitchFamily="2" charset="2"/>
              <a:buChar char=""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n-ea"/>
              </a:rPr>
              <a:t>第五層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 pitchFamily="34" charset="0"/>
              <a:ea typeface="+mn-ea"/>
            </a:endParaRPr>
          </a:p>
          <a:p>
            <a:pPr marL="2171700" marR="0" lvl="6" indent="-3429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060"/>
              </a:buClr>
              <a:buSzPct val="76000"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464653"/>
                </a:solidFill>
              </a:rPr>
              <a:t> </a:t>
            </a:r>
            <a:fld id="{37E88019-3A25-492D-8098-E54634A81FE8}" type="slidenum">
              <a:rPr lang="en-US" altLang="zh-TW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95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1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2819401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4764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DDE9EC"/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775" y="6354764"/>
            <a:ext cx="3475039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DDE9EC"/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977" y="6354764"/>
            <a:ext cx="1520825" cy="366712"/>
          </a:xfr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A9798CAE-25C7-4C33-886B-9E57BCF0F233}" type="slidenum">
              <a:rPr lang="en-US" altLang="zh-TW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1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F3A7A610-43E9-4B26-B45B-B3F9312AC5DA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9EF32CF0-DA56-44D2-87B9-13CA38708D0A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988656" y="4492065"/>
            <a:ext cx="1478059" cy="93610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B34DFBA5-D62B-4155-A616-AE2DC80227EE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1" y="6467474"/>
            <a:ext cx="190500" cy="12065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50F82868-5307-4819-9391-FA7781784367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9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3160713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1" y="6467474"/>
            <a:ext cx="190500" cy="12065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9631FAD2-AD88-4A47-AE3A-E6F9834F3398}" type="slidenum">
              <a:rPr lang="en-US" altLang="zh-TW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1" y="6467474"/>
            <a:ext cx="190500" cy="12065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1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dirty="0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DDE9EC"/>
              </a:solidFill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DDE9EC"/>
              </a:solidFill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B0856C84-D87C-40D7-8614-A2B17CB9CE50}" type="slidenum">
              <a:rPr lang="en-US" altLang="zh-TW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457200" y="357189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143001"/>
            <a:ext cx="82296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2" y="6356351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dirty="0">
              <a:solidFill>
                <a:srgbClr val="464653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429625" y="6500814"/>
            <a:ext cx="642939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Quixley LET" pitchFamily="2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464653"/>
                </a:solidFill>
              </a:rPr>
              <a:t> </a:t>
            </a:r>
            <a:fld id="{37E88019-3A25-492D-8098-E54634A81FE8}" type="slidenum">
              <a:rPr lang="en-US" altLang="zh-TW">
                <a:solidFill>
                  <a:srgbClr val="46465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rgbClr val="002060"/>
          </a:solidFill>
          <a:latin typeface="+mj-lt"/>
          <a:ea typeface="華康超明體" pitchFamily="49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Britannic Bold" pitchFamily="34" charset="0"/>
          <a:ea typeface="華康超明體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Britannic Bold" pitchFamily="34" charset="0"/>
          <a:ea typeface="華康超明體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Britannic Bold" pitchFamily="34" charset="0"/>
          <a:ea typeface="華康超明體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Britannic Bold" pitchFamily="34" charset="0"/>
          <a:ea typeface="華康超明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rgbClr val="002060"/>
        </a:buClr>
        <a:buSzPct val="76000"/>
        <a:buFont typeface="Wingdings 3" pitchFamily="18" charset="2"/>
        <a:buChar char=""/>
        <a:defRPr sz="2800" b="1" kern="1200">
          <a:solidFill>
            <a:srgbClr val="002060"/>
          </a:solidFill>
          <a:latin typeface="Corbel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rgbClr val="002060"/>
        </a:buClr>
        <a:buSzPct val="60000"/>
        <a:buFont typeface="Wingdings" pitchFamily="2" charset="2"/>
        <a:buChar char="n"/>
        <a:defRPr sz="2400" b="1" kern="1200">
          <a:solidFill>
            <a:srgbClr val="002060"/>
          </a:solidFill>
          <a:latin typeface="Corbel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2060"/>
        </a:buClr>
        <a:buSzPct val="76000"/>
        <a:buFont typeface="Wingdings 3" pitchFamily="18" charset="2"/>
        <a:buChar char=""/>
        <a:defRPr sz="2400" b="1" kern="1200">
          <a:solidFill>
            <a:srgbClr val="002060"/>
          </a:solidFill>
          <a:latin typeface="Corbel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b="1" kern="1200">
          <a:solidFill>
            <a:srgbClr val="002060"/>
          </a:solidFill>
          <a:latin typeface="Corbel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b="1" kern="1200">
          <a:solidFill>
            <a:srgbClr val="002060"/>
          </a:solidFill>
          <a:latin typeface="Corbel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線接點 123"/>
          <p:cNvCxnSpPr/>
          <p:nvPr/>
        </p:nvCxnSpPr>
        <p:spPr>
          <a:xfrm>
            <a:off x="4081101" y="3641761"/>
            <a:ext cx="233" cy="1314218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4081101" y="4298870"/>
            <a:ext cx="1823188" cy="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DDCD4332-788E-4542-9509-8963FEFE9045}"/>
              </a:ext>
            </a:extLst>
          </p:cNvPr>
          <p:cNvGrpSpPr/>
          <p:nvPr/>
        </p:nvGrpSpPr>
        <p:grpSpPr>
          <a:xfrm>
            <a:off x="323528" y="1268760"/>
            <a:ext cx="11878136" cy="4391999"/>
            <a:chOff x="323528" y="1268760"/>
            <a:chExt cx="11878136" cy="4391999"/>
          </a:xfrm>
        </p:grpSpPr>
        <p:pic>
          <p:nvPicPr>
            <p:cNvPr id="146" name="圖片 6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9555" b="13712"/>
            <a:stretch/>
          </p:blipFill>
          <p:spPr bwMode="auto">
            <a:xfrm>
              <a:off x="6535303" y="4363651"/>
              <a:ext cx="2096828" cy="121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圖片 6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9555" b="13712"/>
            <a:stretch/>
          </p:blipFill>
          <p:spPr bwMode="auto">
            <a:xfrm>
              <a:off x="8800532" y="4370385"/>
              <a:ext cx="2096828" cy="121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矩形 75"/>
            <p:cNvSpPr/>
            <p:nvPr/>
          </p:nvSpPr>
          <p:spPr>
            <a:xfrm rot="5400000">
              <a:off x="2379193" y="673133"/>
              <a:ext cx="374823" cy="1741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CPU</a:t>
              </a:r>
              <a:endParaRPr lang="zh-TW" altLang="en-US" sz="1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矩形 75"/>
            <p:cNvSpPr/>
            <p:nvPr/>
          </p:nvSpPr>
          <p:spPr>
            <a:xfrm rot="5400000">
              <a:off x="2174332" y="1350011"/>
              <a:ext cx="792255" cy="1734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500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ReRAM</a:t>
              </a:r>
              <a:r>
                <a:rPr lang="en-US" altLang="zh-TW" sz="15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-based deep learning accelerator</a:t>
              </a:r>
              <a:endParaRPr lang="zh-TW" altLang="en-US" sz="1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69524" y="1268760"/>
              <a:ext cx="136062" cy="14574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矩形 75"/>
            <p:cNvSpPr/>
            <p:nvPr/>
          </p:nvSpPr>
          <p:spPr>
            <a:xfrm rot="5400000">
              <a:off x="142079" y="1566459"/>
              <a:ext cx="1228187" cy="865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5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Memory</a:t>
              </a:r>
              <a:endParaRPr lang="zh-TW" altLang="en-US" sz="15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" name="Straight Arrow Connector 16"/>
            <p:cNvCxnSpPr>
              <a:endCxn id="72" idx="2"/>
            </p:cNvCxnSpPr>
            <p:nvPr/>
          </p:nvCxnSpPr>
          <p:spPr>
            <a:xfrm flipV="1">
              <a:off x="1188818" y="1544046"/>
              <a:ext cx="506875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196526" y="2196026"/>
              <a:ext cx="506875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397486" y="2636418"/>
              <a:ext cx="1305915" cy="653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2768766" y="2613197"/>
              <a:ext cx="668751" cy="6470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3"/>
            <p:cNvSpPr/>
            <p:nvPr/>
          </p:nvSpPr>
          <p:spPr>
            <a:xfrm>
              <a:off x="3043187" y="3270558"/>
              <a:ext cx="3078014" cy="20418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63" name="Straight Connector 115"/>
            <p:cNvCxnSpPr/>
            <p:nvPr/>
          </p:nvCxnSpPr>
          <p:spPr>
            <a:xfrm flipH="1">
              <a:off x="2669603" y="3284494"/>
              <a:ext cx="317158" cy="139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15"/>
            <p:cNvCxnSpPr>
              <a:cxnSpLocks/>
            </p:cNvCxnSpPr>
            <p:nvPr/>
          </p:nvCxnSpPr>
          <p:spPr>
            <a:xfrm flipH="1" flipV="1">
              <a:off x="2669601" y="3828111"/>
              <a:ext cx="323763" cy="14842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 85">
              <a:extLst>
                <a:ext uri="{FF2B5EF4-FFF2-40B4-BE49-F238E27FC236}">
                  <a16:creationId xmlns:a16="http://schemas.microsoft.com/office/drawing/2014/main" id="{2AD72585-5AB3-8443-A13D-92A87FD11537}"/>
                </a:ext>
              </a:extLst>
            </p:cNvPr>
            <p:cNvSpPr/>
            <p:nvPr/>
          </p:nvSpPr>
          <p:spPr>
            <a:xfrm>
              <a:off x="3181274" y="3486786"/>
              <a:ext cx="828116" cy="52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On-chip</a:t>
              </a:r>
              <a:r>
                <a:rPr lang="zh-TW" altLang="en-US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buffer</a:t>
              </a:r>
              <a:endParaRPr lang="zh-TW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4" name="矩形 85">
              <a:extLst>
                <a:ext uri="{FF2B5EF4-FFF2-40B4-BE49-F238E27FC236}">
                  <a16:creationId xmlns:a16="http://schemas.microsoft.com/office/drawing/2014/main" id="{C4689D10-793A-8544-8DA5-1DC2AE51764C}"/>
                </a:ext>
              </a:extLst>
            </p:cNvPr>
            <p:cNvSpPr/>
            <p:nvPr/>
          </p:nvSpPr>
          <p:spPr>
            <a:xfrm>
              <a:off x="3180644" y="4144459"/>
              <a:ext cx="828692" cy="408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Sigmoid</a:t>
              </a:r>
              <a:r>
                <a:rPr lang="zh-TW" altLang="en-US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unit</a:t>
              </a:r>
              <a:endParaRPr lang="zh-TW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5" name="矩形 85">
              <a:extLst>
                <a:ext uri="{FF2B5EF4-FFF2-40B4-BE49-F238E27FC236}">
                  <a16:creationId xmlns:a16="http://schemas.microsoft.com/office/drawing/2014/main" id="{F181345E-1CAF-5D43-BAB0-AADBFF981622}"/>
                </a:ext>
              </a:extLst>
            </p:cNvPr>
            <p:cNvSpPr/>
            <p:nvPr/>
          </p:nvSpPr>
          <p:spPr>
            <a:xfrm>
              <a:off x="3180644" y="4684313"/>
              <a:ext cx="828692" cy="456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Pooling unit</a:t>
              </a:r>
              <a:endParaRPr lang="zh-TW" alt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4" name="矩形 85">
              <a:extLst>
                <a:ext uri="{FF2B5EF4-FFF2-40B4-BE49-F238E27FC236}">
                  <a16:creationId xmlns:a16="http://schemas.microsoft.com/office/drawing/2014/main" id="{2AD72585-5AB3-8443-A13D-92A87FD11537}"/>
                </a:ext>
              </a:extLst>
            </p:cNvPr>
            <p:cNvSpPr/>
            <p:nvPr/>
          </p:nvSpPr>
          <p:spPr>
            <a:xfrm>
              <a:off x="4133420" y="3494255"/>
              <a:ext cx="818176" cy="722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Crossbar</a:t>
              </a:r>
              <a:r>
                <a:rPr lang="zh-TW" altLang="en-US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array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4" name="矩形 78"/>
            <p:cNvSpPr/>
            <p:nvPr/>
          </p:nvSpPr>
          <p:spPr>
            <a:xfrm>
              <a:off x="6577983" y="2234114"/>
              <a:ext cx="1272227" cy="7456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8546212" y="2237215"/>
              <a:ext cx="277162" cy="1208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Wordline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Driver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1170636" y="3820437"/>
              <a:ext cx="884806" cy="227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Register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11177648" y="4195325"/>
              <a:ext cx="877830" cy="480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Shift-and-add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11" name="直線接點 210"/>
            <p:cNvCxnSpPr>
              <a:stCxn id="209" idx="2"/>
              <a:endCxn id="210" idx="0"/>
            </p:cNvCxnSpPr>
            <p:nvPr/>
          </p:nvCxnSpPr>
          <p:spPr>
            <a:xfrm>
              <a:off x="11613039" y="4048191"/>
              <a:ext cx="3524" cy="14713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矩形 85"/>
            <p:cNvSpPr/>
            <p:nvPr/>
          </p:nvSpPr>
          <p:spPr>
            <a:xfrm>
              <a:off x="11170636" y="3582962"/>
              <a:ext cx="884806" cy="2390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Adder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17" name="圖片 6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9555" b="13712"/>
            <a:stretch/>
          </p:blipFill>
          <p:spPr bwMode="auto">
            <a:xfrm>
              <a:off x="6538636" y="2229714"/>
              <a:ext cx="2096828" cy="121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文字方塊 79"/>
            <p:cNvSpPr txBox="1"/>
            <p:nvPr/>
          </p:nvSpPr>
          <p:spPr>
            <a:xfrm>
              <a:off x="6535303" y="1932393"/>
              <a:ext cx="2103310" cy="305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</a:rPr>
                <a:t>Operation unit (OU)</a:t>
              </a:r>
              <a:endParaRPr lang="zh-TW" altLang="en-US" sz="1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2" name="Rectangle 13"/>
            <p:cNvSpPr/>
            <p:nvPr/>
          </p:nvSpPr>
          <p:spPr>
            <a:xfrm>
              <a:off x="6491170" y="1932393"/>
              <a:ext cx="4386841" cy="37180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" name="群組 5"/>
            <p:cNvGrpSpPr>
              <a:grpSpLocks noChangeAspect="1"/>
            </p:cNvGrpSpPr>
            <p:nvPr/>
          </p:nvGrpSpPr>
          <p:grpSpPr>
            <a:xfrm>
              <a:off x="414795" y="3279143"/>
              <a:ext cx="2371439" cy="2381616"/>
              <a:chOff x="145698" y="3243141"/>
              <a:chExt cx="3164114" cy="3177692"/>
            </a:xfrm>
          </p:grpSpPr>
          <p:sp>
            <p:nvSpPr>
              <p:cNvPr id="90" name="Rectangle 22"/>
              <p:cNvSpPr/>
              <p:nvPr/>
            </p:nvSpPr>
            <p:spPr>
              <a:xfrm>
                <a:off x="272617" y="3442388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91" name="Rectangle 95"/>
              <p:cNvSpPr/>
              <p:nvPr/>
            </p:nvSpPr>
            <p:spPr>
              <a:xfrm>
                <a:off x="2602972" y="3442388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92" name="Rectangle 104"/>
              <p:cNvSpPr/>
              <p:nvPr/>
            </p:nvSpPr>
            <p:spPr>
              <a:xfrm>
                <a:off x="276469" y="5681687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94" name="Rectangle 107"/>
              <p:cNvSpPr/>
              <p:nvPr/>
            </p:nvSpPr>
            <p:spPr>
              <a:xfrm>
                <a:off x="2606824" y="5681687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cxnSp>
            <p:nvCxnSpPr>
              <p:cNvPr id="109" name="Straight Connector 29"/>
              <p:cNvCxnSpPr>
                <a:stCxn id="90" idx="2"/>
                <a:endCxn id="92" idx="0"/>
              </p:cNvCxnSpPr>
              <p:nvPr/>
            </p:nvCxnSpPr>
            <p:spPr>
              <a:xfrm>
                <a:off x="546937" y="3991028"/>
                <a:ext cx="3852" cy="1690659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43"/>
              <p:cNvCxnSpPr>
                <a:stCxn id="90" idx="3"/>
                <a:endCxn id="91" idx="1"/>
              </p:cNvCxnSpPr>
              <p:nvPr/>
            </p:nvCxnSpPr>
            <p:spPr>
              <a:xfrm>
                <a:off x="821257" y="3716709"/>
                <a:ext cx="1781715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45"/>
              <p:cNvSpPr/>
              <p:nvPr/>
            </p:nvSpPr>
            <p:spPr>
              <a:xfrm>
                <a:off x="145698" y="3243141"/>
                <a:ext cx="3164114" cy="31776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14" name="Straight Connector 110"/>
              <p:cNvCxnSpPr/>
              <p:nvPr/>
            </p:nvCxnSpPr>
            <p:spPr>
              <a:xfrm>
                <a:off x="829923" y="4460559"/>
                <a:ext cx="1781715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1"/>
              <p:cNvCxnSpPr>
                <a:stCxn id="137" idx="3"/>
                <a:endCxn id="140" idx="1"/>
              </p:cNvCxnSpPr>
              <p:nvPr/>
            </p:nvCxnSpPr>
            <p:spPr>
              <a:xfrm>
                <a:off x="829923" y="5206154"/>
                <a:ext cx="1781715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13"/>
              <p:cNvCxnSpPr>
                <a:stCxn id="92" idx="3"/>
                <a:endCxn id="94" idx="1"/>
              </p:cNvCxnSpPr>
              <p:nvPr/>
            </p:nvCxnSpPr>
            <p:spPr>
              <a:xfrm>
                <a:off x="825109" y="5956007"/>
                <a:ext cx="1781715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14"/>
              <p:cNvCxnSpPr>
                <a:stCxn id="129" idx="2"/>
                <a:endCxn id="141" idx="0"/>
              </p:cNvCxnSpPr>
              <p:nvPr/>
            </p:nvCxnSpPr>
            <p:spPr>
              <a:xfrm>
                <a:off x="1324906" y="4001288"/>
                <a:ext cx="3852" cy="1690659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33"/>
              <p:cNvCxnSpPr>
                <a:endCxn id="142" idx="0"/>
              </p:cNvCxnSpPr>
              <p:nvPr/>
            </p:nvCxnSpPr>
            <p:spPr>
              <a:xfrm flipH="1">
                <a:off x="2101070" y="3980769"/>
                <a:ext cx="1508" cy="170432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34"/>
              <p:cNvCxnSpPr/>
              <p:nvPr/>
            </p:nvCxnSpPr>
            <p:spPr>
              <a:xfrm>
                <a:off x="2871499" y="3993749"/>
                <a:ext cx="3852" cy="1690659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92"/>
              <p:cNvSpPr/>
              <p:nvPr/>
            </p:nvSpPr>
            <p:spPr>
              <a:xfrm>
                <a:off x="1050586" y="3452648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0" name="Rectangle 94"/>
              <p:cNvSpPr/>
              <p:nvPr/>
            </p:nvSpPr>
            <p:spPr>
              <a:xfrm>
                <a:off x="1822898" y="3445794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2" name="Rectangle 96"/>
              <p:cNvSpPr/>
              <p:nvPr/>
            </p:nvSpPr>
            <p:spPr>
              <a:xfrm>
                <a:off x="282317" y="4192241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4" name="Rectangle 97"/>
              <p:cNvSpPr/>
              <p:nvPr/>
            </p:nvSpPr>
            <p:spPr>
              <a:xfrm>
                <a:off x="1045772" y="4202501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5" name="Rectangle 98"/>
              <p:cNvSpPr/>
              <p:nvPr/>
            </p:nvSpPr>
            <p:spPr>
              <a:xfrm>
                <a:off x="1818084" y="4195647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6" name="Rectangle 99"/>
              <p:cNvSpPr/>
              <p:nvPr/>
            </p:nvSpPr>
            <p:spPr>
              <a:xfrm>
                <a:off x="2598158" y="4192241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7" name="Rectangle 100"/>
              <p:cNvSpPr/>
              <p:nvPr/>
            </p:nvSpPr>
            <p:spPr>
              <a:xfrm>
                <a:off x="281283" y="4931834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8" name="Rectangle 101"/>
              <p:cNvSpPr/>
              <p:nvPr/>
            </p:nvSpPr>
            <p:spPr>
              <a:xfrm>
                <a:off x="1059252" y="4942094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39" name="Rectangle 102"/>
              <p:cNvSpPr/>
              <p:nvPr/>
            </p:nvSpPr>
            <p:spPr>
              <a:xfrm>
                <a:off x="1831564" y="4935240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40" name="Rectangle 103"/>
              <p:cNvSpPr/>
              <p:nvPr/>
            </p:nvSpPr>
            <p:spPr>
              <a:xfrm>
                <a:off x="2611638" y="4931834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41" name="Rectangle 105"/>
              <p:cNvSpPr/>
              <p:nvPr/>
            </p:nvSpPr>
            <p:spPr>
              <a:xfrm>
                <a:off x="1054438" y="5691947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  <p:sp>
            <p:nvSpPr>
              <p:cNvPr id="142" name="Rectangle 106"/>
              <p:cNvSpPr/>
              <p:nvPr/>
            </p:nvSpPr>
            <p:spPr>
              <a:xfrm>
                <a:off x="1826750" y="5685093"/>
                <a:ext cx="548640" cy="548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CU</a:t>
                </a:r>
              </a:p>
            </p:txBody>
          </p:sp>
        </p:grpSp>
        <p:sp>
          <p:nvSpPr>
            <p:cNvPr id="85" name="矩形 77"/>
            <p:cNvSpPr/>
            <p:nvPr/>
          </p:nvSpPr>
          <p:spPr>
            <a:xfrm>
              <a:off x="6577984" y="3480053"/>
              <a:ext cx="1978209" cy="202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Column Mux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77"/>
            <p:cNvSpPr/>
            <p:nvPr/>
          </p:nvSpPr>
          <p:spPr>
            <a:xfrm>
              <a:off x="6577983" y="3768699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7" name="直線接點 93"/>
            <p:cNvCxnSpPr/>
            <p:nvPr/>
          </p:nvCxnSpPr>
          <p:spPr>
            <a:xfrm>
              <a:off x="6796455" y="3697034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77"/>
            <p:cNvSpPr/>
            <p:nvPr/>
          </p:nvSpPr>
          <p:spPr>
            <a:xfrm>
              <a:off x="7096993" y="3766464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8" name="直線接點 93"/>
            <p:cNvCxnSpPr/>
            <p:nvPr/>
          </p:nvCxnSpPr>
          <p:spPr>
            <a:xfrm>
              <a:off x="7315465" y="3694799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矩形 77"/>
            <p:cNvSpPr/>
            <p:nvPr/>
          </p:nvSpPr>
          <p:spPr>
            <a:xfrm>
              <a:off x="7616004" y="3766464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0" name="直線接點 93"/>
            <p:cNvCxnSpPr/>
            <p:nvPr/>
          </p:nvCxnSpPr>
          <p:spPr>
            <a:xfrm>
              <a:off x="7834476" y="3694799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77"/>
            <p:cNvSpPr/>
            <p:nvPr/>
          </p:nvSpPr>
          <p:spPr>
            <a:xfrm>
              <a:off x="8119249" y="3766464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2" name="直線接點 93"/>
            <p:cNvCxnSpPr/>
            <p:nvPr/>
          </p:nvCxnSpPr>
          <p:spPr>
            <a:xfrm>
              <a:off x="8337721" y="3694799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5" name="圖片 6"/>
            <p:cNvPicPr>
              <a:picLocks noChangeAspect="1"/>
            </p:cNvPicPr>
            <p:nvPr/>
          </p:nvPicPr>
          <p:blipFill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9555" b="13712"/>
            <a:stretch/>
          </p:blipFill>
          <p:spPr bwMode="auto">
            <a:xfrm>
              <a:off x="8803865" y="2236448"/>
              <a:ext cx="2096828" cy="121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矩形 77"/>
            <p:cNvSpPr/>
            <p:nvPr/>
          </p:nvSpPr>
          <p:spPr>
            <a:xfrm>
              <a:off x="8843213" y="3486787"/>
              <a:ext cx="1978209" cy="202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Column Mux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" name="矩形 77"/>
            <p:cNvSpPr/>
            <p:nvPr/>
          </p:nvSpPr>
          <p:spPr>
            <a:xfrm>
              <a:off x="8843212" y="3775433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0" name="直線接點 93"/>
            <p:cNvCxnSpPr/>
            <p:nvPr/>
          </p:nvCxnSpPr>
          <p:spPr>
            <a:xfrm>
              <a:off x="9061684" y="3703768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矩形 77"/>
            <p:cNvSpPr/>
            <p:nvPr/>
          </p:nvSpPr>
          <p:spPr>
            <a:xfrm>
              <a:off x="9362222" y="3773198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18" name="直線接點 93"/>
            <p:cNvCxnSpPr/>
            <p:nvPr/>
          </p:nvCxnSpPr>
          <p:spPr>
            <a:xfrm>
              <a:off x="9580694" y="3701533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矩形 77"/>
            <p:cNvSpPr/>
            <p:nvPr/>
          </p:nvSpPr>
          <p:spPr>
            <a:xfrm>
              <a:off x="9881233" y="3773198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0" name="直線接點 93"/>
            <p:cNvCxnSpPr/>
            <p:nvPr/>
          </p:nvCxnSpPr>
          <p:spPr>
            <a:xfrm>
              <a:off x="10099705" y="3701533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77"/>
            <p:cNvSpPr/>
            <p:nvPr/>
          </p:nvSpPr>
          <p:spPr>
            <a:xfrm>
              <a:off x="10384478" y="3773198"/>
              <a:ext cx="436944" cy="247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IO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22" name="直線接點 93"/>
            <p:cNvCxnSpPr/>
            <p:nvPr/>
          </p:nvCxnSpPr>
          <p:spPr>
            <a:xfrm>
              <a:off x="10602950" y="3701533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8542879" y="4371152"/>
              <a:ext cx="277162" cy="1208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Wordline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Driver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矩形 77"/>
            <p:cNvSpPr/>
            <p:nvPr/>
          </p:nvSpPr>
          <p:spPr>
            <a:xfrm>
              <a:off x="6569605" y="4112211"/>
              <a:ext cx="1978209" cy="202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Column Mux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8" name="直線接點 93"/>
            <p:cNvCxnSpPr/>
            <p:nvPr/>
          </p:nvCxnSpPr>
          <p:spPr>
            <a:xfrm>
              <a:off x="6791824" y="4031620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93"/>
            <p:cNvCxnSpPr/>
            <p:nvPr/>
          </p:nvCxnSpPr>
          <p:spPr>
            <a:xfrm>
              <a:off x="7310834" y="4029385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93"/>
            <p:cNvCxnSpPr/>
            <p:nvPr/>
          </p:nvCxnSpPr>
          <p:spPr>
            <a:xfrm>
              <a:off x="7829845" y="4029385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93"/>
            <p:cNvCxnSpPr/>
            <p:nvPr/>
          </p:nvCxnSpPr>
          <p:spPr>
            <a:xfrm>
              <a:off x="8333090" y="4029385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矩形 77"/>
            <p:cNvSpPr/>
            <p:nvPr/>
          </p:nvSpPr>
          <p:spPr>
            <a:xfrm>
              <a:off x="8843213" y="4118616"/>
              <a:ext cx="1978209" cy="202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Column Mux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93" name="直線接點 93"/>
            <p:cNvCxnSpPr/>
            <p:nvPr/>
          </p:nvCxnSpPr>
          <p:spPr>
            <a:xfrm>
              <a:off x="9065432" y="4038025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接點 93"/>
            <p:cNvCxnSpPr/>
            <p:nvPr/>
          </p:nvCxnSpPr>
          <p:spPr>
            <a:xfrm>
              <a:off x="9584442" y="4035790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接點 93"/>
            <p:cNvCxnSpPr/>
            <p:nvPr/>
          </p:nvCxnSpPr>
          <p:spPr>
            <a:xfrm>
              <a:off x="10103453" y="4035790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接點 93"/>
            <p:cNvCxnSpPr/>
            <p:nvPr/>
          </p:nvCxnSpPr>
          <p:spPr>
            <a:xfrm>
              <a:off x="10606698" y="4035790"/>
              <a:ext cx="0" cy="8056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Rectangle 13">
              <a:extLst>
                <a:ext uri="{FF2B5EF4-FFF2-40B4-BE49-F238E27FC236}">
                  <a16:creationId xmlns:a16="http://schemas.microsoft.com/office/drawing/2014/main" id="{3453F500-0A12-1442-A0BB-9C8D95285F8B}"/>
                </a:ext>
              </a:extLst>
            </p:cNvPr>
            <p:cNvSpPr/>
            <p:nvPr/>
          </p:nvSpPr>
          <p:spPr>
            <a:xfrm>
              <a:off x="11057738" y="3251302"/>
              <a:ext cx="1143926" cy="14756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8" name="矩形 85">
              <a:extLst>
                <a:ext uri="{FF2B5EF4-FFF2-40B4-BE49-F238E27FC236}">
                  <a16:creationId xmlns:a16="http://schemas.microsoft.com/office/drawing/2014/main" id="{2E44B3C8-F468-554C-8C08-9DFCE08FE31C}"/>
                </a:ext>
              </a:extLst>
            </p:cNvPr>
            <p:cNvSpPr/>
            <p:nvPr/>
          </p:nvSpPr>
          <p:spPr>
            <a:xfrm>
              <a:off x="11170637" y="3351575"/>
              <a:ext cx="884806" cy="2390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SA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0" name="Straight Connector 115">
              <a:extLst>
                <a:ext uri="{FF2B5EF4-FFF2-40B4-BE49-F238E27FC236}">
                  <a16:creationId xmlns:a16="http://schemas.microsoft.com/office/drawing/2014/main" id="{01B1C2D4-8BEA-DB44-B5C6-722DF8CC2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8145" y="3262032"/>
              <a:ext cx="215119" cy="503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15">
              <a:extLst>
                <a:ext uri="{FF2B5EF4-FFF2-40B4-BE49-F238E27FC236}">
                  <a16:creationId xmlns:a16="http://schemas.microsoft.com/office/drawing/2014/main" id="{032B97B1-0621-6F4A-A566-4EE2039A94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33002" y="4013754"/>
              <a:ext cx="215829" cy="7109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85">
              <a:extLst>
                <a:ext uri="{FF2B5EF4-FFF2-40B4-BE49-F238E27FC236}">
                  <a16:creationId xmlns:a16="http://schemas.microsoft.com/office/drawing/2014/main" id="{C9A70584-F42D-1A41-9462-6A5F41344311}"/>
                </a:ext>
              </a:extLst>
            </p:cNvPr>
            <p:cNvSpPr/>
            <p:nvPr/>
          </p:nvSpPr>
          <p:spPr>
            <a:xfrm>
              <a:off x="5153094" y="3476104"/>
              <a:ext cx="818176" cy="722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Crossbar</a:t>
              </a:r>
              <a:r>
                <a:rPr lang="zh-TW" altLang="en-US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array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" name="矩形 85">
              <a:extLst>
                <a:ext uri="{FF2B5EF4-FFF2-40B4-BE49-F238E27FC236}">
                  <a16:creationId xmlns:a16="http://schemas.microsoft.com/office/drawing/2014/main" id="{4FE84CB1-819D-DA45-8AF0-C929DB8AC675}"/>
                </a:ext>
              </a:extLst>
            </p:cNvPr>
            <p:cNvSpPr/>
            <p:nvPr/>
          </p:nvSpPr>
          <p:spPr>
            <a:xfrm>
              <a:off x="4144715" y="4389121"/>
              <a:ext cx="818176" cy="722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Crossbar</a:t>
              </a:r>
              <a:r>
                <a:rPr lang="zh-TW" altLang="en-US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array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85">
              <a:extLst>
                <a:ext uri="{FF2B5EF4-FFF2-40B4-BE49-F238E27FC236}">
                  <a16:creationId xmlns:a16="http://schemas.microsoft.com/office/drawing/2014/main" id="{5D433D6D-3769-1641-8596-62C72042F197}"/>
                </a:ext>
              </a:extLst>
            </p:cNvPr>
            <p:cNvSpPr/>
            <p:nvPr/>
          </p:nvSpPr>
          <p:spPr>
            <a:xfrm>
              <a:off x="5149727" y="4388045"/>
              <a:ext cx="818176" cy="722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Crossbar</a:t>
              </a:r>
              <a:r>
                <a:rPr lang="zh-TW" altLang="en-US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array</a:t>
              </a:r>
              <a:endParaRPr lang="zh-TW" alt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D583A5A-4DAD-B64E-9CC9-56863FAF4492}"/>
                </a:ext>
              </a:extLst>
            </p:cNvPr>
            <p:cNvSpPr/>
            <p:nvPr/>
          </p:nvSpPr>
          <p:spPr>
            <a:xfrm>
              <a:off x="4084666" y="3416142"/>
              <a:ext cx="1962349" cy="17506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15">
              <a:extLst>
                <a:ext uri="{FF2B5EF4-FFF2-40B4-BE49-F238E27FC236}">
                  <a16:creationId xmlns:a16="http://schemas.microsoft.com/office/drawing/2014/main" id="{478C34D8-C3D0-A445-A42D-FF0BC7A5E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7016" y="1932812"/>
              <a:ext cx="454598" cy="148333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15">
              <a:extLst>
                <a:ext uri="{FF2B5EF4-FFF2-40B4-BE49-F238E27FC236}">
                  <a16:creationId xmlns:a16="http://schemas.microsoft.com/office/drawing/2014/main" id="{C5FDAC66-63B3-F449-A703-C88A1EFE4B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490" y="5123481"/>
              <a:ext cx="416637" cy="5372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6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原創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Britannic Bold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69645</TotalTime>
  <Words>66</Words>
  <Application>Microsoft Macintosh PowerPoint</Application>
  <PresentationFormat>如螢幕大小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5" baseType="lpstr">
      <vt:lpstr>華康行書體</vt:lpstr>
      <vt:lpstr>華康超明體</vt:lpstr>
      <vt:lpstr>微軟正黑體</vt:lpstr>
      <vt:lpstr>新細明體</vt:lpstr>
      <vt:lpstr>標楷體</vt:lpstr>
      <vt:lpstr>Quixley LET</vt:lpstr>
      <vt:lpstr>Arial</vt:lpstr>
      <vt:lpstr>Bookman Old Style</vt:lpstr>
      <vt:lpstr>Britannic Bold</vt:lpstr>
      <vt:lpstr>Calibri</vt:lpstr>
      <vt:lpstr>Corbel</vt:lpstr>
      <vt:lpstr>Wingdings</vt:lpstr>
      <vt:lpstr>Wingdings 3</vt:lpstr>
      <vt:lpstr>1_原創</vt:lpstr>
      <vt:lpstr>PowerPoint 簡報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Cross-Layer I/O Scheduler: A Fair and Parallelism-Aware  I/O Scheduling for SSD</dc:title>
  <dc:creator>wangbigpaul</dc:creator>
  <cp:lastModifiedBy>Microsoft Office 使用者</cp:lastModifiedBy>
  <cp:revision>2504</cp:revision>
  <dcterms:created xsi:type="dcterms:W3CDTF">2015-09-18T05:26:34Z</dcterms:created>
  <dcterms:modified xsi:type="dcterms:W3CDTF">2018-07-25T07:48:33Z</dcterms:modified>
</cp:coreProperties>
</file>