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2470514-A7AA-4BB3-8507-08B5ECA03B90}">
  <a:tblStyle styleId="{12470514-A7AA-4BB3-8507-08B5ECA03B9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ctrTitle"/>
          </p:nvPr>
        </p:nvSpPr>
        <p:spPr>
          <a:xfrm>
            <a:off x="1388100" y="802200"/>
            <a:ext cx="6814800" cy="21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Garments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Management System</a:t>
            </a:r>
          </a:p>
        </p:txBody>
      </p:sp>
      <p:sp>
        <p:nvSpPr>
          <p:cNvPr id="73" name="Shape 73"/>
          <p:cNvSpPr txBox="1"/>
          <p:nvPr>
            <p:ph idx="4294967295" type="subTitle"/>
          </p:nvPr>
        </p:nvSpPr>
        <p:spPr>
          <a:xfrm>
            <a:off x="3996700" y="3042000"/>
            <a:ext cx="2111100" cy="17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 u="sng"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1405072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1405075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1405079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1405086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1405087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233350" y="3152300"/>
            <a:ext cx="1425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Student 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Shape 194"/>
          <p:cNvGraphicFramePr/>
          <p:nvPr/>
        </p:nvGraphicFramePr>
        <p:xfrm>
          <a:off x="952500" y="1949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{12470514-A7AA-4BB3-8507-08B5ECA03B90}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Use Case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Actors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Place orders for materials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Service Manager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Record after receiving ordered materials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Service Manager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Shape 195"/>
          <p:cNvSpPr txBox="1"/>
          <p:nvPr>
            <p:ph idx="4294967295" type="title"/>
          </p:nvPr>
        </p:nvSpPr>
        <p:spPr>
          <a:xfrm>
            <a:off x="367975" y="10676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Use-Cases for Supplier Notification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Shape 200"/>
          <p:cNvGraphicFramePr/>
          <p:nvPr/>
        </p:nvGraphicFramePr>
        <p:xfrm>
          <a:off x="952500" y="182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{12470514-A7AA-4BB3-8507-08B5ECA03B90}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Use Case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Actors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Give update about production after a particular interval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Production Manager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See the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update about production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311700" y="842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Use-Cases for Progress Tracking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Shape 206"/>
          <p:cNvGraphicFramePr/>
          <p:nvPr/>
        </p:nvGraphicFramePr>
        <p:xfrm>
          <a:off x="952500" y="174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{12470514-A7AA-4BB3-8507-08B5ECA03B90}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Use Case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Actors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Manage and update material information related to production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Production Manager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Manage and update material information </a:t>
                      </a:r>
                      <a:r>
                        <a:rPr lang="en"/>
                        <a:t>related to garment’s services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Service manager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Shape 207"/>
          <p:cNvSpPr txBox="1"/>
          <p:nvPr>
            <p:ph idx="4294967295" type="title"/>
          </p:nvPr>
        </p:nvSpPr>
        <p:spPr>
          <a:xfrm>
            <a:off x="311700" y="842600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Use-Cases for Material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Shape 212"/>
          <p:cNvGraphicFramePr/>
          <p:nvPr/>
        </p:nvGraphicFramePr>
        <p:xfrm>
          <a:off x="952500" y="17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{12470514-A7AA-4BB3-8507-08B5ECA03B90}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Use Case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Actors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Notify client about work completion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Client, Service Manager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Confirm payment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Client, Finance Manager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Arrange shipment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Service Manager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Confirm receiving and provide feedback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Shape 213"/>
          <p:cNvSpPr txBox="1"/>
          <p:nvPr>
            <p:ph idx="4294967295" type="title"/>
          </p:nvPr>
        </p:nvSpPr>
        <p:spPr>
          <a:xfrm>
            <a:off x="311700" y="85382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Use-Cases for Delivery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4294967295" type="title"/>
          </p:nvPr>
        </p:nvSpPr>
        <p:spPr>
          <a:xfrm>
            <a:off x="322748" y="654000"/>
            <a:ext cx="86223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FFFFFF"/>
                </a:solidFill>
              </a:rPr>
              <a:t>Let’s see a prototype of our system.</a:t>
            </a: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</a:rPr>
              <a:t>Thank you.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08400" y="580925"/>
            <a:ext cx="8106000" cy="385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Requirement Analysis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Detecting 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339025" y="2176050"/>
            <a:ext cx="1478400" cy="7914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Organization Problem</a:t>
            </a:r>
          </a:p>
        </p:txBody>
      </p:sp>
      <p:cxnSp>
        <p:nvCxnSpPr>
          <p:cNvPr id="85" name="Shape 85"/>
          <p:cNvCxnSpPr>
            <a:stCxn id="84" idx="1"/>
          </p:cNvCxnSpPr>
          <p:nvPr/>
        </p:nvCxnSpPr>
        <p:spPr>
          <a:xfrm flipH="1">
            <a:off x="478025" y="2571750"/>
            <a:ext cx="6861000" cy="2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" name="Shape 86"/>
          <p:cNvSpPr/>
          <p:nvPr/>
        </p:nvSpPr>
        <p:spPr>
          <a:xfrm>
            <a:off x="5288950" y="556400"/>
            <a:ext cx="1257000" cy="31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Method</a:t>
            </a:r>
          </a:p>
        </p:txBody>
      </p:sp>
      <p:sp>
        <p:nvSpPr>
          <p:cNvPr id="87" name="Shape 87"/>
          <p:cNvSpPr/>
          <p:nvPr/>
        </p:nvSpPr>
        <p:spPr>
          <a:xfrm>
            <a:off x="1269750" y="4264500"/>
            <a:ext cx="1257000" cy="31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Policy</a:t>
            </a:r>
          </a:p>
        </p:txBody>
      </p:sp>
      <p:sp>
        <p:nvSpPr>
          <p:cNvPr id="88" name="Shape 88"/>
          <p:cNvSpPr/>
          <p:nvPr/>
        </p:nvSpPr>
        <p:spPr>
          <a:xfrm>
            <a:off x="1496775" y="556400"/>
            <a:ext cx="1257000" cy="31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Material</a:t>
            </a:r>
          </a:p>
        </p:txBody>
      </p:sp>
      <p:sp>
        <p:nvSpPr>
          <p:cNvPr id="89" name="Shape 89"/>
          <p:cNvSpPr/>
          <p:nvPr/>
        </p:nvSpPr>
        <p:spPr>
          <a:xfrm>
            <a:off x="4851625" y="4264500"/>
            <a:ext cx="1257000" cy="31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People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5917525" y="857400"/>
            <a:ext cx="555300" cy="17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>
            <a:off x="2086150" y="872300"/>
            <a:ext cx="657600" cy="17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87" idx="0"/>
          </p:cNvCxnSpPr>
          <p:nvPr/>
        </p:nvCxnSpPr>
        <p:spPr>
          <a:xfrm flipH="1" rot="10800000">
            <a:off x="1898250" y="2592600"/>
            <a:ext cx="1271100" cy="16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89" idx="0"/>
          </p:cNvCxnSpPr>
          <p:nvPr/>
        </p:nvCxnSpPr>
        <p:spPr>
          <a:xfrm flipH="1" rot="10800000">
            <a:off x="5480125" y="2565900"/>
            <a:ext cx="1170300" cy="16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/>
          <p:nvPr/>
        </p:nvSpPr>
        <p:spPr>
          <a:xfrm>
            <a:off x="4059925" y="1020675"/>
            <a:ext cx="1096500" cy="223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200"/>
              <a:t>Error Prone</a:t>
            </a:r>
          </a:p>
        </p:txBody>
      </p:sp>
      <p:sp>
        <p:nvSpPr>
          <p:cNvPr id="95" name="Shape 95"/>
          <p:cNvSpPr/>
          <p:nvPr/>
        </p:nvSpPr>
        <p:spPr>
          <a:xfrm>
            <a:off x="4396075" y="1444775"/>
            <a:ext cx="11703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Non-efficient Method</a:t>
            </a:r>
          </a:p>
        </p:txBody>
      </p:sp>
      <p:sp>
        <p:nvSpPr>
          <p:cNvPr id="96" name="Shape 96"/>
          <p:cNvSpPr/>
          <p:nvPr/>
        </p:nvSpPr>
        <p:spPr>
          <a:xfrm>
            <a:off x="4624875" y="2008262"/>
            <a:ext cx="12570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Insufficient Incentive</a:t>
            </a:r>
          </a:p>
        </p:txBody>
      </p:sp>
      <p:sp>
        <p:nvSpPr>
          <p:cNvPr id="97" name="Shape 97"/>
          <p:cNvSpPr/>
          <p:nvPr/>
        </p:nvSpPr>
        <p:spPr>
          <a:xfrm>
            <a:off x="6622150" y="1249275"/>
            <a:ext cx="12027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No Default Solution</a:t>
            </a:r>
          </a:p>
        </p:txBody>
      </p:sp>
      <p:cxnSp>
        <p:nvCxnSpPr>
          <p:cNvPr id="98" name="Shape 98"/>
          <p:cNvCxnSpPr>
            <a:stCxn id="94" idx="0"/>
          </p:cNvCxnSpPr>
          <p:nvPr/>
        </p:nvCxnSpPr>
        <p:spPr>
          <a:xfrm flipH="1" rot="10800000">
            <a:off x="5156425" y="1125075"/>
            <a:ext cx="831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5" idx="0"/>
          </p:cNvCxnSpPr>
          <p:nvPr/>
        </p:nvCxnSpPr>
        <p:spPr>
          <a:xfrm flipH="1" rot="10800000">
            <a:off x="5566375" y="1624925"/>
            <a:ext cx="585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96" idx="0"/>
          </p:cNvCxnSpPr>
          <p:nvPr/>
        </p:nvCxnSpPr>
        <p:spPr>
          <a:xfrm flipH="1" rot="10800000">
            <a:off x="5881875" y="2176712"/>
            <a:ext cx="434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>
            <a:stCxn id="97" idx="2"/>
          </p:cNvCxnSpPr>
          <p:nvPr/>
        </p:nvCxnSpPr>
        <p:spPr>
          <a:xfrm flipH="1">
            <a:off x="6094150" y="1433025"/>
            <a:ext cx="528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/>
          <p:nvPr/>
        </p:nvSpPr>
        <p:spPr>
          <a:xfrm>
            <a:off x="293450" y="1044475"/>
            <a:ext cx="1096500" cy="223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Error Prone</a:t>
            </a:r>
          </a:p>
        </p:txBody>
      </p:sp>
      <p:sp>
        <p:nvSpPr>
          <p:cNvPr id="103" name="Shape 103"/>
          <p:cNvSpPr/>
          <p:nvPr/>
        </p:nvSpPr>
        <p:spPr>
          <a:xfrm>
            <a:off x="324800" y="1468575"/>
            <a:ext cx="11703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Non-efficient Method</a:t>
            </a:r>
          </a:p>
        </p:txBody>
      </p:sp>
      <p:sp>
        <p:nvSpPr>
          <p:cNvPr id="104" name="Shape 104"/>
          <p:cNvSpPr/>
          <p:nvPr/>
        </p:nvSpPr>
        <p:spPr>
          <a:xfrm>
            <a:off x="858400" y="2032062"/>
            <a:ext cx="12570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Low-quality Materials</a:t>
            </a:r>
          </a:p>
        </p:txBody>
      </p:sp>
      <p:sp>
        <p:nvSpPr>
          <p:cNvPr id="105" name="Shape 105"/>
          <p:cNvSpPr/>
          <p:nvPr/>
        </p:nvSpPr>
        <p:spPr>
          <a:xfrm>
            <a:off x="2901187" y="1469750"/>
            <a:ext cx="12027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No Digital Storage</a:t>
            </a:r>
          </a:p>
        </p:txBody>
      </p:sp>
      <p:cxnSp>
        <p:nvCxnSpPr>
          <p:cNvPr id="106" name="Shape 106"/>
          <p:cNvCxnSpPr>
            <a:stCxn id="102" idx="0"/>
          </p:cNvCxnSpPr>
          <p:nvPr/>
        </p:nvCxnSpPr>
        <p:spPr>
          <a:xfrm flipH="1" rot="10800000">
            <a:off x="1389950" y="1147375"/>
            <a:ext cx="765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>
            <a:stCxn id="103" idx="0"/>
          </p:cNvCxnSpPr>
          <p:nvPr/>
        </p:nvCxnSpPr>
        <p:spPr>
          <a:xfrm flipH="1" rot="10800000">
            <a:off x="1495100" y="1610025"/>
            <a:ext cx="8619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104" idx="0"/>
          </p:cNvCxnSpPr>
          <p:nvPr/>
        </p:nvCxnSpPr>
        <p:spPr>
          <a:xfrm flipH="1" rot="10800000">
            <a:off x="2115400" y="2214012"/>
            <a:ext cx="470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105" idx="2"/>
          </p:cNvCxnSpPr>
          <p:nvPr/>
        </p:nvCxnSpPr>
        <p:spPr>
          <a:xfrm flipH="1">
            <a:off x="2373187" y="1653500"/>
            <a:ext cx="528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/>
          <p:nvPr/>
        </p:nvSpPr>
        <p:spPr>
          <a:xfrm>
            <a:off x="705800" y="3373575"/>
            <a:ext cx="11703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Lack of Enforcement</a:t>
            </a:r>
          </a:p>
        </p:txBody>
      </p:sp>
      <p:sp>
        <p:nvSpPr>
          <p:cNvPr id="111" name="Shape 111"/>
          <p:cNvSpPr/>
          <p:nvPr/>
        </p:nvSpPr>
        <p:spPr>
          <a:xfrm>
            <a:off x="2687200" y="3708462"/>
            <a:ext cx="12570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No Standard Policy</a:t>
            </a:r>
          </a:p>
        </p:txBody>
      </p:sp>
      <p:sp>
        <p:nvSpPr>
          <p:cNvPr id="112" name="Shape 112"/>
          <p:cNvSpPr/>
          <p:nvPr/>
        </p:nvSpPr>
        <p:spPr>
          <a:xfrm>
            <a:off x="3129787" y="2993750"/>
            <a:ext cx="12027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Lack of Digitalization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934400" y="2840175"/>
            <a:ext cx="11703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Lack of Maintenance</a:t>
            </a:r>
          </a:p>
        </p:txBody>
      </p:sp>
      <p:cxnSp>
        <p:nvCxnSpPr>
          <p:cNvPr id="114" name="Shape 114"/>
          <p:cNvCxnSpPr>
            <a:stCxn id="113" idx="0"/>
          </p:cNvCxnSpPr>
          <p:nvPr/>
        </p:nvCxnSpPr>
        <p:spPr>
          <a:xfrm>
            <a:off x="2104700" y="3023925"/>
            <a:ext cx="707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110" idx="0"/>
          </p:cNvCxnSpPr>
          <p:nvPr/>
        </p:nvCxnSpPr>
        <p:spPr>
          <a:xfrm>
            <a:off x="1876100" y="3557325"/>
            <a:ext cx="525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112" idx="2"/>
          </p:cNvCxnSpPr>
          <p:nvPr/>
        </p:nvCxnSpPr>
        <p:spPr>
          <a:xfrm flipH="1">
            <a:off x="2685187" y="3177500"/>
            <a:ext cx="4446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>
            <a:stCxn id="111" idx="2"/>
          </p:cNvCxnSpPr>
          <p:nvPr/>
        </p:nvCxnSpPr>
        <p:spPr>
          <a:xfrm flipH="1">
            <a:off x="2148100" y="3892212"/>
            <a:ext cx="5391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/>
          <p:nvPr/>
        </p:nvSpPr>
        <p:spPr>
          <a:xfrm>
            <a:off x="4287200" y="3373575"/>
            <a:ext cx="11703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Lack of Ethics</a:t>
            </a:r>
          </a:p>
        </p:txBody>
      </p:sp>
      <p:sp>
        <p:nvSpPr>
          <p:cNvPr id="119" name="Shape 119"/>
          <p:cNvSpPr/>
          <p:nvPr/>
        </p:nvSpPr>
        <p:spPr>
          <a:xfrm>
            <a:off x="6530900" y="3858812"/>
            <a:ext cx="12570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Humane Error</a:t>
            </a:r>
          </a:p>
        </p:txBody>
      </p:sp>
      <p:sp>
        <p:nvSpPr>
          <p:cNvPr id="120" name="Shape 120"/>
          <p:cNvSpPr/>
          <p:nvPr/>
        </p:nvSpPr>
        <p:spPr>
          <a:xfrm>
            <a:off x="6711187" y="3222350"/>
            <a:ext cx="12027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Lack of Awareness</a:t>
            </a:r>
          </a:p>
        </p:txBody>
      </p:sp>
      <p:sp>
        <p:nvSpPr>
          <p:cNvPr id="121" name="Shape 121"/>
          <p:cNvSpPr/>
          <p:nvPr/>
        </p:nvSpPr>
        <p:spPr>
          <a:xfrm>
            <a:off x="4515800" y="2763975"/>
            <a:ext cx="11703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Lack of Training</a:t>
            </a:r>
          </a:p>
        </p:txBody>
      </p:sp>
      <p:cxnSp>
        <p:nvCxnSpPr>
          <p:cNvPr id="122" name="Shape 122"/>
          <p:cNvCxnSpPr>
            <a:stCxn id="121" idx="0"/>
          </p:cNvCxnSpPr>
          <p:nvPr/>
        </p:nvCxnSpPr>
        <p:spPr>
          <a:xfrm>
            <a:off x="5686100" y="2947725"/>
            <a:ext cx="707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18" idx="0"/>
          </p:cNvCxnSpPr>
          <p:nvPr/>
        </p:nvCxnSpPr>
        <p:spPr>
          <a:xfrm>
            <a:off x="5457500" y="3557325"/>
            <a:ext cx="525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20" idx="2"/>
          </p:cNvCxnSpPr>
          <p:nvPr/>
        </p:nvCxnSpPr>
        <p:spPr>
          <a:xfrm rot="10800000">
            <a:off x="6081787" y="3398300"/>
            <a:ext cx="6294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19" idx="2"/>
          </p:cNvCxnSpPr>
          <p:nvPr/>
        </p:nvCxnSpPr>
        <p:spPr>
          <a:xfrm rot="10800000">
            <a:off x="5701100" y="3955862"/>
            <a:ext cx="8298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339025" y="2176050"/>
            <a:ext cx="1478400" cy="7914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Management Problem</a:t>
            </a:r>
          </a:p>
        </p:txBody>
      </p:sp>
      <p:cxnSp>
        <p:nvCxnSpPr>
          <p:cNvPr id="131" name="Shape 131"/>
          <p:cNvCxnSpPr>
            <a:stCxn id="130" idx="1"/>
          </p:cNvCxnSpPr>
          <p:nvPr/>
        </p:nvCxnSpPr>
        <p:spPr>
          <a:xfrm flipH="1">
            <a:off x="478025" y="2571750"/>
            <a:ext cx="6861000" cy="2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" name="Shape 132"/>
          <p:cNvSpPr/>
          <p:nvPr/>
        </p:nvSpPr>
        <p:spPr>
          <a:xfrm>
            <a:off x="5288950" y="556400"/>
            <a:ext cx="1257000" cy="31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Method</a:t>
            </a:r>
          </a:p>
        </p:txBody>
      </p:sp>
      <p:sp>
        <p:nvSpPr>
          <p:cNvPr id="133" name="Shape 133"/>
          <p:cNvSpPr/>
          <p:nvPr/>
        </p:nvSpPr>
        <p:spPr>
          <a:xfrm>
            <a:off x="1269750" y="4264500"/>
            <a:ext cx="1257000" cy="31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Policy</a:t>
            </a:r>
          </a:p>
        </p:txBody>
      </p:sp>
      <p:sp>
        <p:nvSpPr>
          <p:cNvPr id="134" name="Shape 134"/>
          <p:cNvSpPr/>
          <p:nvPr/>
        </p:nvSpPr>
        <p:spPr>
          <a:xfrm>
            <a:off x="1496775" y="556400"/>
            <a:ext cx="1257000" cy="31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Material</a:t>
            </a:r>
          </a:p>
        </p:txBody>
      </p:sp>
      <p:sp>
        <p:nvSpPr>
          <p:cNvPr id="135" name="Shape 135"/>
          <p:cNvSpPr/>
          <p:nvPr/>
        </p:nvSpPr>
        <p:spPr>
          <a:xfrm>
            <a:off x="4851625" y="4264500"/>
            <a:ext cx="1257000" cy="31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People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5917525" y="857400"/>
            <a:ext cx="555300" cy="17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>
            <a:off x="2086150" y="872300"/>
            <a:ext cx="657600" cy="17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33" idx="0"/>
          </p:cNvCxnSpPr>
          <p:nvPr/>
        </p:nvCxnSpPr>
        <p:spPr>
          <a:xfrm flipH="1" rot="10800000">
            <a:off x="1898250" y="2592600"/>
            <a:ext cx="1271100" cy="16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35" idx="0"/>
          </p:cNvCxnSpPr>
          <p:nvPr/>
        </p:nvCxnSpPr>
        <p:spPr>
          <a:xfrm flipH="1" rot="10800000">
            <a:off x="5480125" y="2565900"/>
            <a:ext cx="1170300" cy="16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4624875" y="1932062"/>
            <a:ext cx="12570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Lack of Prediction</a:t>
            </a:r>
          </a:p>
        </p:txBody>
      </p:sp>
      <p:sp>
        <p:nvSpPr>
          <p:cNvPr id="141" name="Shape 141"/>
          <p:cNvSpPr/>
          <p:nvPr/>
        </p:nvSpPr>
        <p:spPr>
          <a:xfrm>
            <a:off x="6622150" y="1249275"/>
            <a:ext cx="12027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Progress Tracking</a:t>
            </a:r>
          </a:p>
        </p:txBody>
      </p:sp>
      <p:cxnSp>
        <p:nvCxnSpPr>
          <p:cNvPr id="142" name="Shape 142"/>
          <p:cNvCxnSpPr>
            <a:stCxn id="140" idx="0"/>
          </p:cNvCxnSpPr>
          <p:nvPr/>
        </p:nvCxnSpPr>
        <p:spPr>
          <a:xfrm flipH="1" rot="10800000">
            <a:off x="5881875" y="2100512"/>
            <a:ext cx="434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41" idx="2"/>
          </p:cNvCxnSpPr>
          <p:nvPr/>
        </p:nvCxnSpPr>
        <p:spPr>
          <a:xfrm flipH="1">
            <a:off x="6094150" y="1433025"/>
            <a:ext cx="528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/>
          <p:nvPr/>
        </p:nvSpPr>
        <p:spPr>
          <a:xfrm>
            <a:off x="477200" y="1849575"/>
            <a:ext cx="11703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Huge Amount</a:t>
            </a:r>
          </a:p>
        </p:txBody>
      </p:sp>
      <p:sp>
        <p:nvSpPr>
          <p:cNvPr id="145" name="Shape 145"/>
          <p:cNvSpPr/>
          <p:nvPr/>
        </p:nvSpPr>
        <p:spPr>
          <a:xfrm>
            <a:off x="2901187" y="1469750"/>
            <a:ext cx="12027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Material Loss</a:t>
            </a:r>
          </a:p>
        </p:txBody>
      </p:sp>
      <p:cxnSp>
        <p:nvCxnSpPr>
          <p:cNvPr id="146" name="Shape 146"/>
          <p:cNvCxnSpPr>
            <a:stCxn id="144" idx="0"/>
          </p:cNvCxnSpPr>
          <p:nvPr/>
        </p:nvCxnSpPr>
        <p:spPr>
          <a:xfrm flipH="1" rot="10800000">
            <a:off x="1647500" y="1991025"/>
            <a:ext cx="8619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45" idx="2"/>
          </p:cNvCxnSpPr>
          <p:nvPr/>
        </p:nvCxnSpPr>
        <p:spPr>
          <a:xfrm flipH="1">
            <a:off x="2373187" y="1653500"/>
            <a:ext cx="528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/>
          <p:nvPr/>
        </p:nvSpPr>
        <p:spPr>
          <a:xfrm>
            <a:off x="705800" y="3373575"/>
            <a:ext cx="11703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Lack of Enforcement</a:t>
            </a:r>
          </a:p>
        </p:txBody>
      </p:sp>
      <p:sp>
        <p:nvSpPr>
          <p:cNvPr id="149" name="Shape 149"/>
          <p:cNvSpPr/>
          <p:nvPr/>
        </p:nvSpPr>
        <p:spPr>
          <a:xfrm>
            <a:off x="3129787" y="2993750"/>
            <a:ext cx="12027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No analysis</a:t>
            </a:r>
          </a:p>
        </p:txBody>
      </p:sp>
      <p:cxnSp>
        <p:nvCxnSpPr>
          <p:cNvPr id="150" name="Shape 150"/>
          <p:cNvCxnSpPr>
            <a:stCxn id="148" idx="0"/>
          </p:cNvCxnSpPr>
          <p:nvPr/>
        </p:nvCxnSpPr>
        <p:spPr>
          <a:xfrm>
            <a:off x="1876100" y="3557325"/>
            <a:ext cx="525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9" idx="2"/>
          </p:cNvCxnSpPr>
          <p:nvPr/>
        </p:nvCxnSpPr>
        <p:spPr>
          <a:xfrm flipH="1">
            <a:off x="2685187" y="3177500"/>
            <a:ext cx="4446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/>
          <p:nvPr/>
        </p:nvSpPr>
        <p:spPr>
          <a:xfrm>
            <a:off x="4615225" y="2920512"/>
            <a:ext cx="11703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Lack of Skills</a:t>
            </a:r>
          </a:p>
        </p:txBody>
      </p:sp>
      <p:sp>
        <p:nvSpPr>
          <p:cNvPr id="153" name="Shape 153"/>
          <p:cNvSpPr/>
          <p:nvPr/>
        </p:nvSpPr>
        <p:spPr>
          <a:xfrm>
            <a:off x="6354500" y="3806637"/>
            <a:ext cx="12570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Humane Error</a:t>
            </a:r>
          </a:p>
        </p:txBody>
      </p:sp>
      <p:sp>
        <p:nvSpPr>
          <p:cNvPr id="154" name="Shape 154"/>
          <p:cNvSpPr/>
          <p:nvPr/>
        </p:nvSpPr>
        <p:spPr>
          <a:xfrm>
            <a:off x="3723387" y="3629125"/>
            <a:ext cx="1202700" cy="36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Lack of Awareness</a:t>
            </a:r>
          </a:p>
        </p:txBody>
      </p:sp>
      <p:cxnSp>
        <p:nvCxnSpPr>
          <p:cNvPr id="155" name="Shape 155"/>
          <p:cNvCxnSpPr>
            <a:stCxn id="152" idx="0"/>
          </p:cNvCxnSpPr>
          <p:nvPr/>
        </p:nvCxnSpPr>
        <p:spPr>
          <a:xfrm flipH="1" rot="10800000">
            <a:off x="5785525" y="3098562"/>
            <a:ext cx="559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54" idx="0"/>
          </p:cNvCxnSpPr>
          <p:nvPr/>
        </p:nvCxnSpPr>
        <p:spPr>
          <a:xfrm flipH="1" rot="10800000">
            <a:off x="4926087" y="3804175"/>
            <a:ext cx="926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53" idx="2"/>
          </p:cNvCxnSpPr>
          <p:nvPr/>
        </p:nvCxnSpPr>
        <p:spPr>
          <a:xfrm rot="10800000">
            <a:off x="5705600" y="3972687"/>
            <a:ext cx="6489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" y="100224"/>
            <a:ext cx="9143999" cy="499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4294967295" type="title"/>
          </p:nvPr>
        </p:nvSpPr>
        <p:spPr>
          <a:xfrm>
            <a:off x="350650" y="2974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Functional Requirements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lt2"/>
                </a:solidFill>
              </a:rPr>
              <a:t>Sub Systems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792275" y="1393625"/>
            <a:ext cx="79284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Informations </a:t>
            </a: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toring. 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Orders Placements.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Work Distribution.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Supplier Notification.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Managing Material Records.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Progress Tracking.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Shipment of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" y="100224"/>
            <a:ext cx="9143999" cy="499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4294967295" type="title"/>
          </p:nvPr>
        </p:nvSpPr>
        <p:spPr>
          <a:xfrm>
            <a:off x="387900" y="339600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Non-Functional Requirements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54975" y="973050"/>
            <a:ext cx="79284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Security</a:t>
            </a:r>
          </a:p>
          <a:p>
            <a:pPr indent="-406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AutoNum type="arabicPeriod"/>
            </a:pPr>
            <a:r>
              <a:rPr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Legal and business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Usability and training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Reliability and quality assurance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Implementation and technical constraints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Interfaces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Raleway"/>
              <a:buAutoNum type="arabicPeriod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Operation and physical environment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Shape 176"/>
          <p:cNvGraphicFramePr/>
          <p:nvPr/>
        </p:nvGraphicFramePr>
        <p:xfrm>
          <a:off x="952500" y="15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{12470514-A7AA-4BB3-8507-08B5ECA03B90}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Use Case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Actors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Fill the forms using manual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Officer, Service Manager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Approve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Service Manager, Board of Directors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Update and analyze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Officer, Service Manager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Create account for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new </a:t>
                      </a:r>
                      <a:r>
                        <a:rPr lang="en"/>
                        <a:t>C</a:t>
                      </a:r>
                      <a:r>
                        <a:rPr lang="en"/>
                        <a:t>lients, Officers, Manager and Board of Director members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Officer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Shape 177"/>
          <p:cNvSpPr txBox="1"/>
          <p:nvPr>
            <p:ph idx="4294967295" type="title"/>
          </p:nvPr>
        </p:nvSpPr>
        <p:spPr>
          <a:xfrm>
            <a:off x="356725" y="6399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Use-Cases for Storing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Shape 182"/>
          <p:cNvGraphicFramePr/>
          <p:nvPr/>
        </p:nvGraphicFramePr>
        <p:xfrm>
          <a:off x="952500" y="192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{12470514-A7AA-4BB3-8507-08B5ECA03B90}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Use Case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Actors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Place orders specifying type, design and amount and other specification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Specify cost and deadline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Finance Manager, Production Manager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Approve order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Client, Service Manager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Shape 183"/>
          <p:cNvSpPr txBox="1"/>
          <p:nvPr>
            <p:ph idx="4294967295" type="title"/>
          </p:nvPr>
        </p:nvSpPr>
        <p:spPr>
          <a:xfrm>
            <a:off x="311700" y="910100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Use-Cases for Placing Orders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Shape 188"/>
          <p:cNvGraphicFramePr/>
          <p:nvPr/>
        </p:nvGraphicFramePr>
        <p:xfrm>
          <a:off x="1031275" y="20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{12470514-A7AA-4BB3-8507-08B5ECA03B90}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Use Case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Actors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Save information of work distribution by filling forms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Production Manager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Shape 189"/>
          <p:cNvSpPr txBox="1"/>
          <p:nvPr>
            <p:ph idx="4294967295" type="title"/>
          </p:nvPr>
        </p:nvSpPr>
        <p:spPr>
          <a:xfrm>
            <a:off x="390475" y="1112650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Use-Cases for Work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