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0AB09B2-2909-462A-B113-BE3CB8E42BFD}">
  <a:tblStyle styleId="{E0AB09B2-2909-462A-B113-BE3CB8E42BF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Style>
        <a:fill>
          <a:solidFill>
            <a:srgbClr val="D0DEEF"/>
          </a:solidFill>
        </a:fill>
      </a:tcStyle>
    </a:band1H>
    <a:band1V>
      <a:tcStyle>
        <a:fill>
          <a:solidFill>
            <a:srgbClr val="D0DEEF"/>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7" name="Shape 1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8" name="Shape 2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0" name="Shape 2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2" name="Shape 1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8" name="Shape 16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4" name="Shape 1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5" name="Shape 1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6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1" name="Shape 1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4" name="Shape 74"/>
        <p:cNvGrpSpPr/>
        <p:nvPr/>
      </p:nvGrpSpPr>
      <p:grpSpPr>
        <a:xfrm>
          <a:off x="0" y="0"/>
          <a:ext cx="0" cy="0"/>
          <a:chOff x="0" y="0"/>
          <a:chExt cx="0" cy="0"/>
        </a:xfrm>
      </p:grpSpPr>
      <p:sp>
        <p:nvSpPr>
          <p:cNvPr id="75" name="Shape 75"/>
          <p:cNvSpPr txBox="1"/>
          <p:nvPr>
            <p:ph type="ctrTitle"/>
          </p:nvPr>
        </p:nvSpPr>
        <p:spPr>
          <a:xfrm>
            <a:off x="1143000" y="841772"/>
            <a:ext cx="6858000" cy="1790700"/>
          </a:xfrm>
          <a:prstGeom prst="rect">
            <a:avLst/>
          </a:prstGeom>
          <a:noFill/>
          <a:ln>
            <a:noFill/>
          </a:ln>
        </p:spPr>
        <p:txBody>
          <a:bodyPr anchorCtr="0" anchor="b" bIns="68575" lIns="68575" rIns="68575" tIns="6857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76" name="Shape 76"/>
          <p:cNvSpPr txBox="1"/>
          <p:nvPr>
            <p:ph idx="1" type="subTitle"/>
          </p:nvPr>
        </p:nvSpPr>
        <p:spPr>
          <a:xfrm>
            <a:off x="1143000" y="2701528"/>
            <a:ext cx="6858000" cy="1241821"/>
          </a:xfrm>
          <a:prstGeom prst="rect">
            <a:avLst/>
          </a:prstGeom>
          <a:noFill/>
          <a:ln>
            <a:noFill/>
          </a:ln>
        </p:spPr>
        <p:txBody>
          <a:bodyPr anchorCtr="0" anchor="t" bIns="68575" lIns="68575" rIns="68575" tIns="68575"/>
          <a:lstStyle>
            <a:lvl1pPr indent="0" lvl="0" marL="0" marR="0" rtl="0" algn="ctr">
              <a:lnSpc>
                <a:spcPct val="90000"/>
              </a:lnSpc>
              <a:spcBef>
                <a:spcPts val="80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0" name="Shape 80"/>
        <p:cNvGrpSpPr/>
        <p:nvPr/>
      </p:nvGrpSpPr>
      <p:grpSpPr>
        <a:xfrm>
          <a:off x="0" y="0"/>
          <a:ext cx="0" cy="0"/>
          <a:chOff x="0" y="0"/>
          <a:chExt cx="0" cy="0"/>
        </a:xfrm>
      </p:grpSpPr>
      <p:sp>
        <p:nvSpPr>
          <p:cNvPr id="81" name="Shape 81"/>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4" name="Shape 84"/>
        <p:cNvGrpSpPr/>
        <p:nvPr/>
      </p:nvGrpSpPr>
      <p:grpSpPr>
        <a:xfrm>
          <a:off x="0" y="0"/>
          <a:ext cx="0" cy="0"/>
          <a:chOff x="0" y="0"/>
          <a:chExt cx="0" cy="0"/>
        </a:xfrm>
      </p:grpSpPr>
      <p:sp>
        <p:nvSpPr>
          <p:cNvPr id="85" name="Shape 85"/>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86" name="Shape 86"/>
          <p:cNvSpPr txBox="1"/>
          <p:nvPr>
            <p:ph idx="1" type="body"/>
          </p:nvPr>
        </p:nvSpPr>
        <p:spPr>
          <a:xfrm>
            <a:off x="628650" y="1369218"/>
            <a:ext cx="7886699"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90" name="Shape 90"/>
        <p:cNvGrpSpPr/>
        <p:nvPr/>
      </p:nvGrpSpPr>
      <p:grpSpPr>
        <a:xfrm>
          <a:off x="0" y="0"/>
          <a:ext cx="0" cy="0"/>
          <a:chOff x="0" y="0"/>
          <a:chExt cx="0" cy="0"/>
        </a:xfrm>
      </p:grpSpPr>
      <p:sp>
        <p:nvSpPr>
          <p:cNvPr id="91" name="Shape 91"/>
          <p:cNvSpPr txBox="1"/>
          <p:nvPr>
            <p:ph type="title"/>
          </p:nvPr>
        </p:nvSpPr>
        <p:spPr>
          <a:xfrm>
            <a:off x="623887" y="1282303"/>
            <a:ext cx="7886699" cy="2139552"/>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92" name="Shape 92"/>
          <p:cNvSpPr txBox="1"/>
          <p:nvPr>
            <p:ph idx="1" type="body"/>
          </p:nvPr>
        </p:nvSpPr>
        <p:spPr>
          <a:xfrm>
            <a:off x="623887" y="3442097"/>
            <a:ext cx="7886699" cy="112514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93" name="Shape 93"/>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5" name="Shape 95"/>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96" name="Shape 96"/>
        <p:cNvGrpSpPr/>
        <p:nvPr/>
      </p:nvGrpSpPr>
      <p:grpSpPr>
        <a:xfrm>
          <a:off x="0" y="0"/>
          <a:ext cx="0" cy="0"/>
          <a:chOff x="0" y="0"/>
          <a:chExt cx="0" cy="0"/>
        </a:xfrm>
      </p:grpSpPr>
      <p:sp>
        <p:nvSpPr>
          <p:cNvPr id="97" name="Shape 97"/>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98" name="Shape 98"/>
          <p:cNvSpPr txBox="1"/>
          <p:nvPr>
            <p:ph idx="1" type="body"/>
          </p:nvPr>
        </p:nvSpPr>
        <p:spPr>
          <a:xfrm>
            <a:off x="628650" y="1369218"/>
            <a:ext cx="3886200"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99" name="Shape 99"/>
          <p:cNvSpPr txBox="1"/>
          <p:nvPr>
            <p:ph idx="2" type="body"/>
          </p:nvPr>
        </p:nvSpPr>
        <p:spPr>
          <a:xfrm>
            <a:off x="4629150" y="1369218"/>
            <a:ext cx="3886200"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00" name="Shape 100"/>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1" name="Shape 101"/>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2" name="Shape 102"/>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62984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05" name="Shape 105"/>
          <p:cNvSpPr txBox="1"/>
          <p:nvPr>
            <p:ph idx="1" type="body"/>
          </p:nvPr>
        </p:nvSpPr>
        <p:spPr>
          <a:xfrm>
            <a:off x="629840" y="1260872"/>
            <a:ext cx="3868340" cy="617934"/>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106" name="Shape 106"/>
          <p:cNvSpPr txBox="1"/>
          <p:nvPr>
            <p:ph idx="2" type="body"/>
          </p:nvPr>
        </p:nvSpPr>
        <p:spPr>
          <a:xfrm>
            <a:off x="629840" y="1878806"/>
            <a:ext cx="3868340" cy="2763441"/>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07" name="Shape 107"/>
          <p:cNvSpPr txBox="1"/>
          <p:nvPr>
            <p:ph idx="3" type="body"/>
          </p:nvPr>
        </p:nvSpPr>
        <p:spPr>
          <a:xfrm>
            <a:off x="4629150" y="1260872"/>
            <a:ext cx="3887390" cy="617934"/>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108" name="Shape 108"/>
          <p:cNvSpPr txBox="1"/>
          <p:nvPr>
            <p:ph idx="4" type="body"/>
          </p:nvPr>
        </p:nvSpPr>
        <p:spPr>
          <a:xfrm>
            <a:off x="4629150" y="1878806"/>
            <a:ext cx="3887390" cy="2763441"/>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09" name="Shape 109"/>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2" name="Shape 112"/>
        <p:cNvGrpSpPr/>
        <p:nvPr/>
      </p:nvGrpSpPr>
      <p:grpSpPr>
        <a:xfrm>
          <a:off x="0" y="0"/>
          <a:ext cx="0" cy="0"/>
          <a:chOff x="0" y="0"/>
          <a:chExt cx="0" cy="0"/>
        </a:xfrm>
      </p:grpSpPr>
      <p:sp>
        <p:nvSpPr>
          <p:cNvPr id="113" name="Shape 113"/>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14" name="Shape 114"/>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5" name="Shape 115"/>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17" name="Shape 117"/>
        <p:cNvGrpSpPr/>
        <p:nvPr/>
      </p:nvGrpSpPr>
      <p:grpSpPr>
        <a:xfrm>
          <a:off x="0" y="0"/>
          <a:ext cx="0" cy="0"/>
          <a:chOff x="0" y="0"/>
          <a:chExt cx="0" cy="0"/>
        </a:xfrm>
      </p:grpSpPr>
      <p:sp>
        <p:nvSpPr>
          <p:cNvPr id="118" name="Shape 118"/>
          <p:cNvSpPr txBox="1"/>
          <p:nvPr>
            <p:ph type="title"/>
          </p:nvPr>
        </p:nvSpPr>
        <p:spPr>
          <a:xfrm>
            <a:off x="629840" y="342900"/>
            <a:ext cx="2949177" cy="1200149"/>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19" name="Shape 119"/>
          <p:cNvSpPr txBox="1"/>
          <p:nvPr>
            <p:ph idx="1" type="body"/>
          </p:nvPr>
        </p:nvSpPr>
        <p:spPr>
          <a:xfrm>
            <a:off x="3887390" y="740568"/>
            <a:ext cx="4629149" cy="3655218"/>
          </a:xfrm>
          <a:prstGeom prst="rect">
            <a:avLst/>
          </a:prstGeom>
          <a:noFill/>
          <a:ln>
            <a:noFill/>
          </a:ln>
        </p:spPr>
        <p:txBody>
          <a:bodyPr anchorCtr="0" anchor="t" bIns="68575" lIns="68575" rIns="68575" tIns="68575"/>
          <a:lstStyle>
            <a:lvl1pPr indent="-25400" lvl="0" marL="177800" marR="0" rtl="0" algn="l">
              <a:lnSpc>
                <a:spcPct val="90000"/>
              </a:lnSpc>
              <a:spcBef>
                <a:spcPts val="8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20" name="Shape 120"/>
          <p:cNvSpPr txBox="1"/>
          <p:nvPr>
            <p:ph idx="2" type="body"/>
          </p:nvPr>
        </p:nvSpPr>
        <p:spPr>
          <a:xfrm>
            <a:off x="629840" y="1543050"/>
            <a:ext cx="2949177" cy="2858691"/>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21" name="Shape 121"/>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4" name="Shape 124"/>
        <p:cNvGrpSpPr/>
        <p:nvPr/>
      </p:nvGrpSpPr>
      <p:grpSpPr>
        <a:xfrm>
          <a:off x="0" y="0"/>
          <a:ext cx="0" cy="0"/>
          <a:chOff x="0" y="0"/>
          <a:chExt cx="0" cy="0"/>
        </a:xfrm>
      </p:grpSpPr>
      <p:sp>
        <p:nvSpPr>
          <p:cNvPr id="125" name="Shape 125"/>
          <p:cNvSpPr txBox="1"/>
          <p:nvPr>
            <p:ph type="title"/>
          </p:nvPr>
        </p:nvSpPr>
        <p:spPr>
          <a:xfrm>
            <a:off x="629840" y="342900"/>
            <a:ext cx="2949177" cy="1200149"/>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26" name="Shape 126"/>
          <p:cNvSpPr/>
          <p:nvPr>
            <p:ph idx="2" type="pic"/>
          </p:nvPr>
        </p:nvSpPr>
        <p:spPr>
          <a:xfrm>
            <a:off x="3887390" y="740568"/>
            <a:ext cx="4629149" cy="3655218"/>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SzPct val="45833"/>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ct val="5238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ct val="61111"/>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9pPr>
          </a:lstStyle>
          <a:p/>
        </p:txBody>
      </p:sp>
      <p:sp>
        <p:nvSpPr>
          <p:cNvPr id="127" name="Shape 127"/>
          <p:cNvSpPr txBox="1"/>
          <p:nvPr>
            <p:ph idx="1" type="body"/>
          </p:nvPr>
        </p:nvSpPr>
        <p:spPr>
          <a:xfrm>
            <a:off x="629840" y="1543050"/>
            <a:ext cx="2949177" cy="2858691"/>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28" name="Shape 128"/>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 name="Shape 131"/>
        <p:cNvGrpSpPr/>
        <p:nvPr/>
      </p:nvGrpSpPr>
      <p:grpSpPr>
        <a:xfrm>
          <a:off x="0" y="0"/>
          <a:ext cx="0" cy="0"/>
          <a:chOff x="0" y="0"/>
          <a:chExt cx="0" cy="0"/>
        </a:xfrm>
      </p:grpSpPr>
      <p:sp>
        <p:nvSpPr>
          <p:cNvPr id="132" name="Shape 132"/>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33" name="Shape 133"/>
          <p:cNvSpPr txBox="1"/>
          <p:nvPr>
            <p:ph idx="1" type="body"/>
          </p:nvPr>
        </p:nvSpPr>
        <p:spPr>
          <a:xfrm rot="5400000">
            <a:off x="2940248" y="-942379"/>
            <a:ext cx="3263503" cy="7886699"/>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34" name="Shape 134"/>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sp>
        <p:nvSpPr>
          <p:cNvPr id="138" name="Shape 138"/>
          <p:cNvSpPr txBox="1"/>
          <p:nvPr>
            <p:ph type="title"/>
          </p:nvPr>
        </p:nvSpPr>
        <p:spPr>
          <a:xfrm rot="5400000">
            <a:off x="5350073" y="1467445"/>
            <a:ext cx="4358878" cy="1971674"/>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400"/>
            </a:lvl2pPr>
            <a:lvl3pPr indent="0" lvl="2">
              <a:spcBef>
                <a:spcPts val="0"/>
              </a:spcBef>
              <a:buNone/>
              <a:defRPr sz="1400"/>
            </a:lvl3pPr>
            <a:lvl4pPr indent="0" lvl="3">
              <a:spcBef>
                <a:spcPts val="0"/>
              </a:spcBef>
              <a:buNone/>
              <a:defRPr sz="1400"/>
            </a:lvl4pPr>
            <a:lvl5pPr indent="0" lvl="4">
              <a:spcBef>
                <a:spcPts val="0"/>
              </a:spcBef>
              <a:buNone/>
              <a:defRPr sz="1400"/>
            </a:lvl5pPr>
            <a:lvl6pPr indent="0" lvl="5">
              <a:spcBef>
                <a:spcPts val="0"/>
              </a:spcBef>
              <a:buNone/>
              <a:defRPr sz="1400"/>
            </a:lvl6pPr>
            <a:lvl7pPr indent="0" lvl="6">
              <a:spcBef>
                <a:spcPts val="0"/>
              </a:spcBef>
              <a:buNone/>
              <a:defRPr sz="1400"/>
            </a:lvl7pPr>
            <a:lvl8pPr indent="0" lvl="7">
              <a:spcBef>
                <a:spcPts val="0"/>
              </a:spcBef>
              <a:buNone/>
              <a:defRPr sz="1400"/>
            </a:lvl8pPr>
            <a:lvl9pPr indent="0" lvl="8">
              <a:spcBef>
                <a:spcPts val="0"/>
              </a:spcBef>
              <a:buNone/>
              <a:defRPr sz="1400"/>
            </a:lvl9pPr>
          </a:lstStyle>
          <a:p/>
        </p:txBody>
      </p:sp>
      <p:sp>
        <p:nvSpPr>
          <p:cNvPr id="139" name="Shape 139"/>
          <p:cNvSpPr txBox="1"/>
          <p:nvPr>
            <p:ph idx="1" type="body"/>
          </p:nvPr>
        </p:nvSpPr>
        <p:spPr>
          <a:xfrm rot="5400000">
            <a:off x="1349573" y="-447079"/>
            <a:ext cx="4358878" cy="5800724"/>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lang="en" sz="9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628650" y="273843"/>
            <a:ext cx="7886699" cy="994172"/>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
        <p:nvSpPr>
          <p:cNvPr id="70" name="Shape 70"/>
          <p:cNvSpPr txBox="1"/>
          <p:nvPr>
            <p:ph idx="1" type="body"/>
          </p:nvPr>
        </p:nvSpPr>
        <p:spPr>
          <a:xfrm>
            <a:off x="628650" y="1369218"/>
            <a:ext cx="7886699" cy="3263503"/>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628650" y="4767262"/>
            <a:ext cx="2057399" cy="273843"/>
          </a:xfrm>
          <a:prstGeom prst="rect">
            <a:avLst/>
          </a:prstGeom>
          <a:noFill/>
          <a:ln>
            <a:noFill/>
          </a:ln>
        </p:spPr>
        <p:txBody>
          <a:bodyPr anchorCtr="0" anchor="ctr" bIns="68575" lIns="68575" rIns="68575"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2"/>
            <a:ext cx="3086100" cy="273843"/>
          </a:xfrm>
          <a:prstGeom prst="rect">
            <a:avLst/>
          </a:prstGeom>
          <a:noFill/>
          <a:ln>
            <a:noFill/>
          </a:ln>
        </p:spPr>
        <p:txBody>
          <a:bodyPr anchorCtr="0" anchor="ctr" bIns="68575" lIns="68575" rIns="68575"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2"/>
            <a:ext cx="2057399" cy="273843"/>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2"/>
        </a:solidFill>
      </p:bgPr>
    </p:bg>
    <p:spTree>
      <p:nvGrpSpPr>
        <p:cNvPr id="146" name="Shape 146"/>
        <p:cNvGrpSpPr/>
        <p:nvPr/>
      </p:nvGrpSpPr>
      <p:grpSpPr>
        <a:xfrm>
          <a:off x="0" y="0"/>
          <a:ext cx="0" cy="0"/>
          <a:chOff x="0" y="0"/>
          <a:chExt cx="0" cy="0"/>
        </a:xfrm>
      </p:grpSpPr>
      <p:sp>
        <p:nvSpPr>
          <p:cNvPr id="147" name="Shape 147"/>
          <p:cNvSpPr txBox="1"/>
          <p:nvPr>
            <p:ph idx="4294967295" type="ctrTitle"/>
          </p:nvPr>
        </p:nvSpPr>
        <p:spPr>
          <a:xfrm>
            <a:off x="1388100" y="802200"/>
            <a:ext cx="6814800" cy="2122800"/>
          </a:xfrm>
          <a:prstGeom prst="rect">
            <a:avLst/>
          </a:prstGeom>
        </p:spPr>
        <p:txBody>
          <a:bodyPr anchorCtr="0" anchor="t" bIns="91425" lIns="91425" rIns="91425" tIns="91425">
            <a:noAutofit/>
          </a:bodyPr>
          <a:lstStyle/>
          <a:p>
            <a:pPr lvl="0" rtl="0" algn="ctr">
              <a:spcBef>
                <a:spcPts val="0"/>
              </a:spcBef>
              <a:buNone/>
            </a:pPr>
            <a:r>
              <a:rPr lang="en" sz="4800">
                <a:solidFill>
                  <a:schemeClr val="lt1"/>
                </a:solidFill>
              </a:rPr>
              <a:t>Garments</a:t>
            </a:r>
          </a:p>
          <a:p>
            <a:pPr lvl="0" rtl="0" algn="ctr">
              <a:spcBef>
                <a:spcPts val="0"/>
              </a:spcBef>
              <a:buNone/>
            </a:pPr>
            <a:r>
              <a:rPr lang="en" sz="4800">
                <a:solidFill>
                  <a:schemeClr val="lt1"/>
                </a:solidFill>
              </a:rPr>
              <a:t>Management System</a:t>
            </a:r>
          </a:p>
        </p:txBody>
      </p:sp>
      <p:sp>
        <p:nvSpPr>
          <p:cNvPr id="148" name="Shape 148"/>
          <p:cNvSpPr txBox="1"/>
          <p:nvPr>
            <p:ph idx="4294967295" type="subTitle"/>
          </p:nvPr>
        </p:nvSpPr>
        <p:spPr>
          <a:xfrm>
            <a:off x="3996700" y="3042000"/>
            <a:ext cx="2111100" cy="1785000"/>
          </a:xfrm>
          <a:prstGeom prst="rect">
            <a:avLst/>
          </a:prstGeom>
        </p:spPr>
        <p:txBody>
          <a:bodyPr anchorCtr="0" anchor="t" bIns="91425" lIns="91425" rIns="91425" tIns="91425">
            <a:noAutofit/>
          </a:bodyPr>
          <a:lstStyle/>
          <a:p>
            <a:pPr lvl="0" rtl="0">
              <a:lnSpc>
                <a:spcPct val="100000"/>
              </a:lnSpc>
              <a:spcBef>
                <a:spcPts val="0"/>
              </a:spcBef>
              <a:buNone/>
            </a:pPr>
            <a:r>
              <a:t/>
            </a:r>
            <a:endParaRPr sz="1400" u="sng">
              <a:solidFill>
                <a:schemeClr val="lt1"/>
              </a:solidFill>
            </a:endParaRPr>
          </a:p>
          <a:p>
            <a:pPr indent="-317500" lvl="0" marL="457200" rtl="0">
              <a:lnSpc>
                <a:spcPct val="100000"/>
              </a:lnSpc>
              <a:spcBef>
                <a:spcPts val="0"/>
              </a:spcBef>
              <a:buClr>
                <a:schemeClr val="lt1"/>
              </a:buClr>
              <a:buSzPct val="100000"/>
            </a:pPr>
            <a:r>
              <a:rPr b="1" lang="en" sz="1400">
                <a:solidFill>
                  <a:schemeClr val="lt1"/>
                </a:solidFill>
              </a:rPr>
              <a:t>1405072</a:t>
            </a:r>
          </a:p>
          <a:p>
            <a:pPr indent="-317500" lvl="0" marL="457200" rtl="0">
              <a:lnSpc>
                <a:spcPct val="100000"/>
              </a:lnSpc>
              <a:spcBef>
                <a:spcPts val="0"/>
              </a:spcBef>
              <a:buClr>
                <a:schemeClr val="lt1"/>
              </a:buClr>
              <a:buSzPct val="100000"/>
            </a:pPr>
            <a:r>
              <a:rPr b="1" lang="en" sz="1400">
                <a:solidFill>
                  <a:schemeClr val="lt1"/>
                </a:solidFill>
              </a:rPr>
              <a:t>1405075</a:t>
            </a:r>
          </a:p>
          <a:p>
            <a:pPr indent="-317500" lvl="0" marL="457200" rtl="0">
              <a:lnSpc>
                <a:spcPct val="100000"/>
              </a:lnSpc>
              <a:spcBef>
                <a:spcPts val="0"/>
              </a:spcBef>
              <a:buClr>
                <a:schemeClr val="lt1"/>
              </a:buClr>
              <a:buSzPct val="100000"/>
            </a:pPr>
            <a:r>
              <a:rPr b="1" lang="en" sz="1400">
                <a:solidFill>
                  <a:schemeClr val="lt1"/>
                </a:solidFill>
              </a:rPr>
              <a:t>1405079</a:t>
            </a:r>
          </a:p>
          <a:p>
            <a:pPr indent="-317500" lvl="0" marL="457200" rtl="0">
              <a:lnSpc>
                <a:spcPct val="100000"/>
              </a:lnSpc>
              <a:spcBef>
                <a:spcPts val="0"/>
              </a:spcBef>
              <a:buClr>
                <a:schemeClr val="lt1"/>
              </a:buClr>
              <a:buSzPct val="100000"/>
            </a:pPr>
            <a:r>
              <a:rPr b="1" lang="en" sz="1400">
                <a:solidFill>
                  <a:schemeClr val="lt1"/>
                </a:solidFill>
              </a:rPr>
              <a:t>1405086</a:t>
            </a:r>
          </a:p>
          <a:p>
            <a:pPr indent="-317500" lvl="0" marL="457200" rtl="0">
              <a:lnSpc>
                <a:spcPct val="100000"/>
              </a:lnSpc>
              <a:spcBef>
                <a:spcPts val="0"/>
              </a:spcBef>
              <a:buClr>
                <a:schemeClr val="lt1"/>
              </a:buClr>
              <a:buSzPct val="100000"/>
            </a:pPr>
            <a:r>
              <a:rPr b="1" lang="en" sz="1400">
                <a:solidFill>
                  <a:schemeClr val="lt1"/>
                </a:solidFill>
              </a:rPr>
              <a:t>1405087</a:t>
            </a:r>
          </a:p>
        </p:txBody>
      </p:sp>
      <p:sp>
        <p:nvSpPr>
          <p:cNvPr id="149" name="Shape 149"/>
          <p:cNvSpPr txBox="1"/>
          <p:nvPr/>
        </p:nvSpPr>
        <p:spPr>
          <a:xfrm>
            <a:off x="4233350" y="3152300"/>
            <a:ext cx="1425300" cy="398400"/>
          </a:xfrm>
          <a:prstGeom prst="rect">
            <a:avLst/>
          </a:prstGeom>
          <a:noFill/>
          <a:ln>
            <a:noFill/>
          </a:ln>
        </p:spPr>
        <p:txBody>
          <a:bodyPr anchorCtr="0" anchor="t" bIns="91425" lIns="91425" rIns="91425" tIns="91425">
            <a:noAutofit/>
          </a:bodyPr>
          <a:lstStyle/>
          <a:p>
            <a:pPr lvl="0">
              <a:spcBef>
                <a:spcPts val="0"/>
              </a:spcBef>
              <a:buNone/>
            </a:pPr>
            <a:r>
              <a:rPr lang="en" u="sng">
                <a:solidFill>
                  <a:schemeClr val="lt1"/>
                </a:solidFill>
                <a:latin typeface="Raleway"/>
                <a:ea typeface="Raleway"/>
                <a:cs typeface="Raleway"/>
                <a:sym typeface="Raleway"/>
              </a:rPr>
              <a:t>Student ID: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graphicFrame>
        <p:nvGraphicFramePr>
          <p:cNvPr id="199" name="Shape 199"/>
          <p:cNvGraphicFramePr/>
          <p:nvPr/>
        </p:nvGraphicFramePr>
        <p:xfrm>
          <a:off x="445363" y="1025044"/>
          <a:ext cx="2999999" cy="3000000"/>
        </p:xfrm>
        <a:graphic>
          <a:graphicData uri="http://schemas.openxmlformats.org/drawingml/2006/table">
            <a:tbl>
              <a:tblPr bandRow="1" firstRow="1">
                <a:noFill/>
                <a:tableStyleId>{E0AB09B2-2909-462A-B113-BE3CB8E42BFD}</a:tableStyleId>
              </a:tblPr>
              <a:tblGrid>
                <a:gridCol w="2352875"/>
                <a:gridCol w="3018600"/>
                <a:gridCol w="2893800"/>
              </a:tblGrid>
              <a:tr h="546250">
                <a:tc rowSpan="2">
                  <a:txBody>
                    <a:bodyPr>
                      <a:noAutofit/>
                    </a:bodyPr>
                    <a:lstStyle/>
                    <a:p>
                      <a:pPr lvl="0" marR="0" rtl="0" algn="l">
                        <a:lnSpc>
                          <a:spcPct val="100000"/>
                        </a:lnSpc>
                        <a:spcBef>
                          <a:spcPts val="0"/>
                        </a:spcBef>
                        <a:buNone/>
                      </a:pPr>
                      <a:r>
                        <a:rPr b="1" lang="en" sz="1800">
                          <a:solidFill>
                            <a:srgbClr val="FFFFFF"/>
                          </a:solidFill>
                          <a:latin typeface="Raleway"/>
                          <a:ea typeface="Raleway"/>
                          <a:cs typeface="Raleway"/>
                          <a:sym typeface="Raleway"/>
                        </a:rPr>
                        <a:t>Alternate Course of events</a:t>
                      </a:r>
                    </a:p>
                  </a:txBody>
                  <a:tcPr marT="34300" marB="34300" marR="68600" marL="68600">
                    <a:lnL cap="flat" cmpd="sng" w="9525">
                      <a:solidFill>
                        <a:srgbClr val="6D9EEB"/>
                      </a:solidFill>
                      <a:prstDash val="solid"/>
                      <a:round/>
                      <a:headEnd len="med" w="med" type="none"/>
                      <a:tailEnd len="med" w="med" type="none"/>
                    </a:lnL>
                    <a:lnR cap="flat" cmpd="sng" w="9525">
                      <a:solidFill>
                        <a:srgbClr val="6D9EEB"/>
                      </a:solidFill>
                      <a:prstDash val="solid"/>
                      <a:round/>
                      <a:headEnd len="med" w="med" type="none"/>
                      <a:tailEnd len="med" w="med" type="none"/>
                    </a:lnR>
                    <a:lnT cap="flat" cmpd="sng" w="9525">
                      <a:solidFill>
                        <a:srgbClr val="6D9EEB"/>
                      </a:solidFill>
                      <a:prstDash val="solid"/>
                      <a:round/>
                      <a:headEnd len="med" w="med" type="none"/>
                      <a:tailEnd len="med" w="med" type="none"/>
                    </a:lnT>
                    <a:lnB cap="flat" cmpd="sng" w="9525">
                      <a:solidFill>
                        <a:srgbClr val="6D9EEB"/>
                      </a:solidFill>
                      <a:prstDash val="solid"/>
                      <a:round/>
                      <a:headEnd len="med" w="med" type="none"/>
                      <a:tailEnd len="med" w="med" type="none"/>
                    </a:lnB>
                    <a:solidFill>
                      <a:srgbClr val="6D9EEB"/>
                    </a:solidFill>
                  </a:tcPr>
                </a:tc>
                <a:tc>
                  <a:txBody>
                    <a:bodyPr>
                      <a:noAutofit/>
                    </a:bodyPr>
                    <a:lstStyle/>
                    <a:p>
                      <a:pPr lvl="0" marR="0" rtl="0" algn="ctr">
                        <a:spcBef>
                          <a:spcPts val="0"/>
                        </a:spcBef>
                        <a:buNone/>
                      </a:pPr>
                      <a:r>
                        <a:rPr lang="en" sz="1400">
                          <a:solidFill>
                            <a:srgbClr val="000000"/>
                          </a:solidFill>
                          <a:latin typeface="Raleway"/>
                          <a:ea typeface="Raleway"/>
                          <a:cs typeface="Raleway"/>
                          <a:sym typeface="Raleway"/>
                        </a:rPr>
                        <a:t>Actor Action</a:t>
                      </a:r>
                    </a:p>
                  </a:txBody>
                  <a:tcPr marT="34300" marB="34300" marR="68600" marL="68600">
                    <a:lnL cap="flat" cmpd="sng" w="9525">
                      <a:solidFill>
                        <a:srgbClr val="6D9EEB"/>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BBD6EE"/>
                    </a:solidFill>
                  </a:tcPr>
                </a:tc>
                <a:tc>
                  <a:txBody>
                    <a:bodyPr>
                      <a:noAutofit/>
                    </a:bodyPr>
                    <a:lstStyle/>
                    <a:p>
                      <a:pPr lvl="0" marR="0" rtl="0" algn="ctr">
                        <a:spcBef>
                          <a:spcPts val="0"/>
                        </a:spcBef>
                        <a:buNone/>
                      </a:pPr>
                      <a:r>
                        <a:rPr lang="en" sz="1400">
                          <a:solidFill>
                            <a:srgbClr val="000000"/>
                          </a:solidFill>
                          <a:latin typeface="Raleway"/>
                          <a:ea typeface="Raleway"/>
                          <a:cs typeface="Raleway"/>
                          <a:sym typeface="Raleway"/>
                        </a:rPr>
                        <a:t>System Response </a:t>
                      </a:r>
                    </a:p>
                  </a:txBody>
                  <a:tcPr marT="34300" marB="34300" marR="68600" marL="68600">
                    <a:lnL cap="flat" cmpd="sng" w="9525">
                      <a:solidFill>
                        <a:srgbClr val="FFFFFF"/>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9D4ED"/>
                    </a:solidFill>
                  </a:tcPr>
                </a:tc>
              </a:tr>
              <a:tr h="353100">
                <a:tc vMerge="1"/>
                <a:tc>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Production or Finance Manager does not approve the order.</a:t>
                      </a:r>
                    </a:p>
                  </a:txBody>
                  <a:tcPr marT="34300" marB="34300" marR="68600" marL="68600">
                    <a:lnL cap="flat" cmpd="sng" w="9525">
                      <a:solidFill>
                        <a:srgbClr val="6D9EEB"/>
                      </a:solidFill>
                      <a:prstDash val="solid"/>
                      <a:round/>
                      <a:headEnd len="med" w="med" type="none"/>
                      <a:tailEnd len="med" w="med" type="none"/>
                    </a:lnL>
                    <a:lnT cap="flat" cmpd="sng" w="9525">
                      <a:solidFill>
                        <a:srgbClr val="FFFFFF"/>
                      </a:solidFill>
                      <a:prstDash val="solid"/>
                      <a:round/>
                      <a:headEnd len="med" w="med" type="none"/>
                      <a:tailEnd len="med" w="med" type="none"/>
                    </a:lnT>
                    <a:solidFill>
                      <a:srgbClr val="DDEAF6"/>
                    </a:solidFill>
                  </a:tcPr>
                </a:tc>
                <a:tc>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System tells client order placement not possible.</a:t>
                      </a:r>
                    </a:p>
                  </a:txBody>
                  <a:tcPr marT="34300" marB="34300" marR="68600" marL="68600">
                    <a:lnT cap="flat" cmpd="sng" w="9525">
                      <a:solidFill>
                        <a:srgbClr val="000000">
                          <a:alpha val="0"/>
                        </a:srgbClr>
                      </a:solidFill>
                      <a:prstDash val="solid"/>
                      <a:round/>
                      <a:headEnd len="med" w="med" type="none"/>
                      <a:tailEnd len="med" w="med" type="none"/>
                    </a:lnT>
                    <a:solidFill>
                      <a:srgbClr val="DDEAF6"/>
                    </a:solidFill>
                  </a:tcPr>
                </a:tc>
              </a:tr>
              <a:tr h="353100">
                <a:tc>
                  <a:txBody>
                    <a:bodyPr>
                      <a:noAutofit/>
                    </a:bodyPr>
                    <a:lstStyle/>
                    <a:p>
                      <a:pPr lvl="0" marR="0" rtl="0" algn="l">
                        <a:lnSpc>
                          <a:spcPct val="100000"/>
                        </a:lnSpc>
                        <a:spcBef>
                          <a:spcPts val="0"/>
                        </a:spcBef>
                        <a:buNone/>
                      </a:pPr>
                      <a:r>
                        <a:t/>
                      </a:r>
                      <a:endParaRPr b="1" sz="1800">
                        <a:solidFill>
                          <a:srgbClr val="FFFFFF"/>
                        </a:solidFill>
                        <a:latin typeface="Raleway"/>
                        <a:ea typeface="Raleway"/>
                        <a:cs typeface="Raleway"/>
                        <a:sym typeface="Raleway"/>
                      </a:endParaRPr>
                    </a:p>
                  </a:txBody>
                  <a:tcPr marT="34300" marB="34300" marR="68600" marL="686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6D9EEB"/>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a:txBody>
                    <a:bodyPr>
                      <a:noAutofit/>
                    </a:bodyPr>
                    <a:lstStyle/>
                    <a:p>
                      <a:pPr indent="0" lvl="0" marL="0" marR="0" rtl="0" algn="l">
                        <a:spcBef>
                          <a:spcPts val="0"/>
                        </a:spcBef>
                        <a:buNone/>
                      </a:pPr>
                      <a:r>
                        <a:rPr lang="en">
                          <a:solidFill>
                            <a:srgbClr val="000000"/>
                          </a:solidFill>
                          <a:latin typeface="Raleway"/>
                          <a:ea typeface="Raleway"/>
                          <a:cs typeface="Raleway"/>
                          <a:sym typeface="Raleway"/>
                        </a:rPr>
                        <a:t>Client does not confirm order.</a:t>
                      </a:r>
                    </a:p>
                  </a:txBody>
                  <a:tcPr marT="34300" marB="34300" marR="68600" marL="68600">
                    <a:lnL cap="flat" cmpd="sng" w="9525">
                      <a:solidFill>
                        <a:srgbClr val="FFFFFF"/>
                      </a:solidFill>
                      <a:prstDash val="solid"/>
                      <a:round/>
                      <a:headEnd len="med" w="med" type="none"/>
                      <a:tailEnd len="med" w="med" type="none"/>
                    </a:lnL>
                    <a:solidFill>
                      <a:srgbClr val="DDEAF6"/>
                    </a:solidFill>
                  </a:tcPr>
                </a:tc>
                <a:tc>
                  <a:txBody>
                    <a:bodyPr>
                      <a:noAutofit/>
                    </a:bodyPr>
                    <a:lstStyle/>
                    <a:p>
                      <a:pPr indent="0" lvl="0" marL="0" marR="0" rtl="0" algn="l">
                        <a:spcBef>
                          <a:spcPts val="0"/>
                        </a:spcBef>
                        <a:buNone/>
                      </a:pPr>
                      <a:r>
                        <a:rPr lang="en">
                          <a:solidFill>
                            <a:srgbClr val="000000"/>
                          </a:solidFill>
                          <a:latin typeface="Raleway"/>
                          <a:ea typeface="Raleway"/>
                          <a:cs typeface="Raleway"/>
                          <a:sym typeface="Raleway"/>
                        </a:rPr>
                        <a:t>System suggests the client to check again.</a:t>
                      </a:r>
                    </a:p>
                  </a:txBody>
                  <a:tcPr marT="34300" marB="34300" marR="68600" marL="68600">
                    <a:solidFill>
                      <a:srgbClr val="DDEAF6"/>
                    </a:solidFill>
                  </a:tcPr>
                </a:tc>
              </a:tr>
              <a:tr h="553875">
                <a:tc>
                  <a:txBody>
                    <a:bodyPr>
                      <a:noAutofit/>
                    </a:bodyPr>
                    <a:lstStyle/>
                    <a:p>
                      <a:pPr lvl="0" marR="0" rtl="0" algn="l">
                        <a:spcBef>
                          <a:spcPts val="0"/>
                        </a:spcBef>
                        <a:buNone/>
                      </a:pPr>
                      <a:r>
                        <a:rPr b="1" lang="en" sz="1800">
                          <a:solidFill>
                            <a:srgbClr val="FFFFFF"/>
                          </a:solidFill>
                          <a:latin typeface="Raleway"/>
                          <a:ea typeface="Raleway"/>
                          <a:cs typeface="Raleway"/>
                          <a:sym typeface="Raleway"/>
                        </a:rPr>
                        <a:t>Business rule</a:t>
                      </a:r>
                    </a:p>
                  </a:txBody>
                  <a:tcPr marT="34300" marB="34300" marR="68600" marL="68600">
                    <a:lnT cap="flat" cmpd="sng" w="9525">
                      <a:solidFill>
                        <a:srgbClr val="FFFFFF"/>
                      </a:solidFill>
                      <a:prstDash val="solid"/>
                      <a:round/>
                      <a:headEnd len="med" w="med" type="none"/>
                      <a:tailEnd len="med" w="med" type="none"/>
                    </a:lnT>
                    <a:solidFill>
                      <a:srgbClr val="6D9EEB"/>
                    </a:solidFill>
                  </a:tcPr>
                </a:tc>
                <a:tc gridSpan="2">
                  <a:txBody>
                    <a:bodyPr>
                      <a:noAutofit/>
                    </a:bodyPr>
                    <a:lstStyle/>
                    <a:p>
                      <a:pPr lvl="0" rtl="0">
                        <a:spcBef>
                          <a:spcPts val="0"/>
                        </a:spcBef>
                        <a:buNone/>
                      </a:pPr>
                      <a:r>
                        <a:rPr lang="en">
                          <a:latin typeface="Raleway"/>
                          <a:ea typeface="Raleway"/>
                          <a:cs typeface="Raleway"/>
                          <a:sym typeface="Raleway"/>
                        </a:rPr>
                        <a:t>Client can not order products by invalid amount, design etc.</a:t>
                      </a:r>
                    </a:p>
                  </a:txBody>
                  <a:tcPr marT="34300" marB="34300" marR="68600" marL="68600">
                    <a:solidFill>
                      <a:srgbClr val="DDEAF6"/>
                    </a:solidFill>
                  </a:tcPr>
                </a:tc>
                <a:tc hMerge="1"/>
              </a:tr>
              <a:tr h="611175">
                <a:tc>
                  <a:txBody>
                    <a:bodyPr>
                      <a:noAutofit/>
                    </a:bodyPr>
                    <a:lstStyle/>
                    <a:p>
                      <a:pPr lvl="0" marR="0" rtl="0" algn="l">
                        <a:spcBef>
                          <a:spcPts val="0"/>
                        </a:spcBef>
                        <a:buNone/>
                      </a:pPr>
                      <a:r>
                        <a:rPr b="1" lang="en" sz="1800">
                          <a:solidFill>
                            <a:srgbClr val="FFFFFF"/>
                          </a:solidFill>
                          <a:latin typeface="Raleway"/>
                          <a:ea typeface="Raleway"/>
                          <a:cs typeface="Raleway"/>
                          <a:sym typeface="Raleway"/>
                        </a:rPr>
                        <a:t>Post Conditions</a:t>
                      </a:r>
                    </a:p>
                  </a:txBody>
                  <a:tcPr marT="34300" marB="34300" marR="68600" marL="68600">
                    <a:solidFill>
                      <a:srgbClr val="6D9EEB"/>
                    </a:solidFill>
                  </a:tcPr>
                </a:tc>
                <a:tc gridSpan="2">
                  <a:txBody>
                    <a:bodyPr>
                      <a:noAutofit/>
                    </a:bodyPr>
                    <a:lstStyle/>
                    <a:p>
                      <a:pPr lvl="0" rtl="0">
                        <a:spcBef>
                          <a:spcPts val="0"/>
                        </a:spcBef>
                        <a:buNone/>
                      </a:pPr>
                      <a:r>
                        <a:rPr lang="en">
                          <a:latin typeface="Raleway"/>
                          <a:ea typeface="Raleway"/>
                          <a:cs typeface="Raleway"/>
                          <a:sym typeface="Raleway"/>
                        </a:rPr>
                        <a:t>Production Manager must distribute the work.</a:t>
                      </a:r>
                    </a:p>
                  </a:txBody>
                  <a:tcPr marT="34300" marB="34300" marR="68600" marL="68600">
                    <a:solidFill>
                      <a:srgbClr val="DDEAF6"/>
                    </a:solidFill>
                  </a:tcPr>
                </a:tc>
                <a:tc hMerge="1"/>
              </a:tr>
              <a:tr h="611175">
                <a:tc>
                  <a:txBody>
                    <a:bodyPr>
                      <a:noAutofit/>
                    </a:bodyPr>
                    <a:lstStyle/>
                    <a:p>
                      <a:pPr lvl="0" marR="0" rtl="0" algn="l">
                        <a:spcBef>
                          <a:spcPts val="0"/>
                        </a:spcBef>
                        <a:buNone/>
                      </a:pPr>
                      <a:r>
                        <a:rPr b="1" lang="en" sz="1800">
                          <a:solidFill>
                            <a:srgbClr val="FFFFFF"/>
                          </a:solidFill>
                          <a:latin typeface="Raleway"/>
                          <a:ea typeface="Raleway"/>
                          <a:cs typeface="Raleway"/>
                          <a:sym typeface="Raleway"/>
                        </a:rPr>
                        <a:t>Conclusion</a:t>
                      </a:r>
                    </a:p>
                  </a:txBody>
                  <a:tcPr marT="34300" marB="34300" marR="68600" marL="68600">
                    <a:solidFill>
                      <a:srgbClr val="6D9EEB"/>
                    </a:solidFill>
                  </a:tcPr>
                </a:tc>
                <a:tc gridSpan="2">
                  <a:txBody>
                    <a:bodyPr>
                      <a:noAutofit/>
                    </a:bodyPr>
                    <a:lstStyle/>
                    <a:p>
                      <a:pPr lvl="0" rtl="0">
                        <a:spcBef>
                          <a:spcPts val="0"/>
                        </a:spcBef>
                        <a:buNone/>
                      </a:pPr>
                      <a:r>
                        <a:rPr lang="en">
                          <a:latin typeface="Raleway"/>
                          <a:ea typeface="Raleway"/>
                          <a:cs typeface="Raleway"/>
                          <a:sym typeface="Raleway"/>
                        </a:rPr>
                        <a:t>This use case concludes when the order is confirmed.</a:t>
                      </a:r>
                    </a:p>
                  </a:txBody>
                  <a:tcPr marT="34300" marB="34300" marR="68600" marL="68600">
                    <a:solidFill>
                      <a:srgbClr val="DDEAF6"/>
                    </a:solidFill>
                  </a:tcPr>
                </a:tc>
                <a:tc hMerge="1"/>
              </a:tr>
            </a:tbl>
          </a:graphicData>
        </a:graphic>
      </p:graphicFrame>
      <p:sp>
        <p:nvSpPr>
          <p:cNvPr id="200" name="Shape 200"/>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solidFill>
                  <a:schemeClr val="dk1"/>
                </a:solidFill>
                <a:latin typeface="Raleway"/>
                <a:ea typeface="Raleway"/>
                <a:cs typeface="Raleway"/>
                <a:sym typeface="Raleway"/>
              </a:rPr>
              <a:t>Order Confirmation</a:t>
            </a:r>
          </a:p>
          <a:p>
            <a:pPr indent="0" lvl="0" marL="0" marR="0" rtl="0" algn="ctr">
              <a:spcBef>
                <a:spcPts val="0"/>
              </a:spcBef>
              <a:buSzPct val="25000"/>
              <a:buNone/>
            </a:pPr>
            <a:r>
              <a:rPr lang="en" sz="1800">
                <a:latin typeface="Raleway"/>
                <a:ea typeface="Raleway"/>
                <a:cs typeface="Raleway"/>
                <a:sym typeface="Raleway"/>
              </a:rPr>
              <a:t>in </a:t>
            </a:r>
            <a:r>
              <a:rPr lang="en" sz="1800">
                <a:solidFill>
                  <a:schemeClr val="dk1"/>
                </a:solidFill>
                <a:latin typeface="Raleway"/>
                <a:ea typeface="Raleway"/>
                <a:cs typeface="Raleway"/>
                <a:sym typeface="Raleway"/>
              </a:rPr>
              <a:t>Order Management</a:t>
            </a:r>
            <a:r>
              <a:rPr lang="en" sz="1800">
                <a:latin typeface="Raleway"/>
                <a:ea typeface="Raleway"/>
                <a:cs typeface="Raleway"/>
                <a:sym typeface="Raleway"/>
              </a:rPr>
              <a:t> Subsystem (Continued)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pic>
        <p:nvPicPr>
          <p:cNvPr descr="use case 1 3.png" id="205" name="Shape 205"/>
          <p:cNvPicPr preferRelativeResize="0"/>
          <p:nvPr/>
        </p:nvPicPr>
        <p:blipFill>
          <a:blip r:embed="rId3">
            <a:alphaModFix/>
          </a:blip>
          <a:stretch>
            <a:fillRect/>
          </a:stretch>
        </p:blipFill>
        <p:spPr>
          <a:xfrm>
            <a:off x="1082725" y="259350"/>
            <a:ext cx="5996249" cy="4721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latin typeface="Raleway"/>
                <a:ea typeface="Raleway"/>
                <a:cs typeface="Raleway"/>
                <a:sym typeface="Raleway"/>
              </a:rPr>
              <a:t>Distribute Work</a:t>
            </a:r>
          </a:p>
          <a:p>
            <a:pPr indent="0" lvl="0" marL="0" marR="0" rtl="0" algn="ctr">
              <a:spcBef>
                <a:spcPts val="0"/>
              </a:spcBef>
              <a:buSzPct val="25000"/>
              <a:buNone/>
            </a:pPr>
            <a:r>
              <a:rPr lang="en" sz="1800">
                <a:latin typeface="Raleway"/>
                <a:ea typeface="Raleway"/>
                <a:cs typeface="Raleway"/>
                <a:sym typeface="Raleway"/>
              </a:rPr>
              <a:t>in Work Distribution Subsystem</a:t>
            </a:r>
          </a:p>
        </p:txBody>
      </p:sp>
      <p:graphicFrame>
        <p:nvGraphicFramePr>
          <p:cNvPr id="211" name="Shape 211"/>
          <p:cNvGraphicFramePr/>
          <p:nvPr/>
        </p:nvGraphicFramePr>
        <p:xfrm>
          <a:off x="533741" y="1094416"/>
          <a:ext cx="3000000" cy="3000000"/>
        </p:xfrm>
        <a:graphic>
          <a:graphicData uri="http://schemas.openxmlformats.org/drawingml/2006/table">
            <a:tbl>
              <a:tblPr bandRow="1" firstRow="1">
                <a:noFill/>
                <a:tableStyleId>{E0AB09B2-2909-462A-B113-BE3CB8E42BFD}</a:tableStyleId>
              </a:tblPr>
              <a:tblGrid>
                <a:gridCol w="2851025"/>
                <a:gridCol w="5329850"/>
              </a:tblGrid>
              <a:tr h="415050">
                <a:tc>
                  <a:txBody>
                    <a:bodyPr>
                      <a:noAutofit/>
                    </a:bodyPr>
                    <a:lstStyle/>
                    <a:p>
                      <a:pPr lvl="0" marR="0" rtl="0" algn="l">
                        <a:spcBef>
                          <a:spcPts val="0"/>
                        </a:spcBef>
                        <a:buNone/>
                      </a:pPr>
                      <a:r>
                        <a:rPr i="0" lang="en" sz="1800" u="none" cap="none" strike="noStrike">
                          <a:solidFill>
                            <a:srgbClr val="FFFFFF"/>
                          </a:solidFill>
                          <a:latin typeface="Raleway"/>
                          <a:ea typeface="Raleway"/>
                          <a:cs typeface="Raleway"/>
                          <a:sym typeface="Raleway"/>
                        </a:rPr>
                        <a:t>Use Case Name</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a:txBody>
                    <a:bodyPr>
                      <a:noAutofit/>
                    </a:bodyPr>
                    <a:lstStyle/>
                    <a:p>
                      <a:pPr lvl="0" marR="0" rtl="0" algn="l">
                        <a:spcBef>
                          <a:spcPts val="0"/>
                        </a:spcBef>
                        <a:buNone/>
                      </a:pPr>
                      <a:r>
                        <a:rPr b="0" lang="en">
                          <a:solidFill>
                            <a:srgbClr val="000000"/>
                          </a:solidFill>
                          <a:latin typeface="Raleway"/>
                          <a:ea typeface="Raleway"/>
                          <a:cs typeface="Raleway"/>
                          <a:sym typeface="Raleway"/>
                        </a:rPr>
                        <a:t>Distribute Work</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9DAF8"/>
                    </a:solidFill>
                  </a:tcPr>
                </a:tc>
              </a:tr>
              <a:tr h="415050">
                <a:tc>
                  <a:txBody>
                    <a:bodyPr>
                      <a:noAutofit/>
                    </a:bodyPr>
                    <a:lstStyle/>
                    <a:p>
                      <a:pPr lvl="0" rtl="0">
                        <a:spcBef>
                          <a:spcPts val="0"/>
                        </a:spcBef>
                        <a:buNone/>
                      </a:pPr>
                      <a:r>
                        <a:rPr b="1" lang="en" sz="1800">
                          <a:solidFill>
                            <a:srgbClr val="FFFFFF"/>
                          </a:solidFill>
                          <a:latin typeface="Raleway"/>
                          <a:ea typeface="Raleway"/>
                          <a:cs typeface="Raleway"/>
                          <a:sym typeface="Raleway"/>
                        </a:rPr>
                        <a:t>Use Case ID</a:t>
                      </a:r>
                    </a:p>
                  </a:txBody>
                  <a:tcPr marT="34300" marB="34300" marR="68600" marL="68600">
                    <a:lnT cap="flat" cmpd="sng" w="9525">
                      <a:solidFill>
                        <a:srgbClr val="FFFFFF"/>
                      </a:solidFill>
                      <a:prstDash val="solid"/>
                      <a:round/>
                      <a:headEnd len="med" w="med" type="none"/>
                      <a:tailEnd len="med" w="med" type="none"/>
                    </a:lnT>
                    <a:solidFill>
                      <a:srgbClr val="6D9EEB"/>
                    </a:solidFill>
                  </a:tcPr>
                </a:tc>
                <a:tc>
                  <a:txBody>
                    <a:bodyPr>
                      <a:noAutofit/>
                    </a:bodyPr>
                    <a:lstStyle/>
                    <a:p>
                      <a:pPr lvl="0" rtl="0">
                        <a:spcBef>
                          <a:spcPts val="0"/>
                        </a:spcBef>
                        <a:buNone/>
                      </a:pPr>
                      <a:r>
                        <a:rPr lang="en">
                          <a:solidFill>
                            <a:srgbClr val="000000"/>
                          </a:solidFill>
                          <a:latin typeface="Raleway"/>
                          <a:ea typeface="Raleway"/>
                          <a:cs typeface="Raleway"/>
                          <a:sym typeface="Raleway"/>
                        </a:rPr>
                        <a:t>UC_WD_001</a:t>
                      </a:r>
                    </a:p>
                  </a:txBody>
                  <a:tcPr marT="34300" marB="34300" marR="68600" marL="68600">
                    <a:lnT cap="flat" cmpd="sng" w="9525">
                      <a:solidFill>
                        <a:srgbClr val="FFFFFF"/>
                      </a:solidFill>
                      <a:prstDash val="solid"/>
                      <a:round/>
                      <a:headEnd len="med" w="med" type="none"/>
                      <a:tailEnd len="med" w="med" type="none"/>
                    </a:lnT>
                  </a:tcPr>
                </a:tc>
              </a:tr>
              <a:tr h="416375">
                <a:tc>
                  <a:txBody>
                    <a:bodyPr>
                      <a:noAutofit/>
                    </a:bodyPr>
                    <a:lstStyle/>
                    <a:p>
                      <a:pPr lvl="0" marR="0" rtl="0" algn="l">
                        <a:lnSpc>
                          <a:spcPct val="100000"/>
                        </a:lnSpc>
                        <a:spcBef>
                          <a:spcPts val="0"/>
                        </a:spcBef>
                        <a:spcAft>
                          <a:spcPts val="0"/>
                        </a:spcAft>
                        <a:buNone/>
                      </a:pPr>
                      <a:r>
                        <a:rPr b="1" lang="en" sz="1800" u="none" cap="none" strike="noStrike">
                          <a:solidFill>
                            <a:srgbClr val="FFFFFF"/>
                          </a:solidFill>
                          <a:latin typeface="Raleway"/>
                          <a:ea typeface="Raleway"/>
                          <a:cs typeface="Raleway"/>
                          <a:sym typeface="Raleway"/>
                        </a:rPr>
                        <a:t>Priority</a:t>
                      </a:r>
                    </a:p>
                  </a:txBody>
                  <a:tcPr marT="34300" marB="34300" marR="68600" marL="68600">
                    <a:solidFill>
                      <a:srgbClr val="6D9EEB"/>
                    </a:solidFill>
                  </a:tcPr>
                </a:tc>
                <a:tc>
                  <a:txBody>
                    <a:bodyPr>
                      <a:noAutofit/>
                    </a:bodyPr>
                    <a:lstStyle/>
                    <a:p>
                      <a:pPr lvl="0" marR="0" rtl="0" algn="l">
                        <a:spcBef>
                          <a:spcPts val="0"/>
                        </a:spcBef>
                        <a:buNone/>
                      </a:pPr>
                      <a:r>
                        <a:rPr lang="en" u="none" cap="none" strike="noStrike">
                          <a:solidFill>
                            <a:srgbClr val="000000"/>
                          </a:solidFill>
                          <a:latin typeface="Raleway"/>
                          <a:ea typeface="Raleway"/>
                          <a:cs typeface="Raleway"/>
                          <a:sym typeface="Raleway"/>
                        </a:rPr>
                        <a:t>High</a:t>
                      </a:r>
                    </a:p>
                  </a:txBody>
                  <a:tcPr marT="34300" marB="34300" marR="68600" marL="68600"/>
                </a:tc>
              </a:tr>
              <a:tr h="415050">
                <a:tc>
                  <a:txBody>
                    <a:bodyPr>
                      <a:noAutofit/>
                    </a:bodyPr>
                    <a:lstStyle/>
                    <a:p>
                      <a:pPr lvl="0" marR="0" rtl="0" algn="l">
                        <a:spcBef>
                          <a:spcPts val="0"/>
                        </a:spcBef>
                        <a:buNone/>
                      </a:pPr>
                      <a:r>
                        <a:rPr b="1" lang="en" sz="1800" u="none" cap="none" strike="noStrike">
                          <a:solidFill>
                            <a:srgbClr val="FFFFFF"/>
                          </a:solidFill>
                          <a:latin typeface="Raleway"/>
                          <a:ea typeface="Raleway"/>
                          <a:cs typeface="Raleway"/>
                          <a:sym typeface="Raleway"/>
                        </a:rPr>
                        <a:t>Primary</a:t>
                      </a:r>
                      <a:r>
                        <a:rPr b="1" lang="en" sz="1800">
                          <a:solidFill>
                            <a:srgbClr val="FFFFFF"/>
                          </a:solidFill>
                          <a:latin typeface="Raleway"/>
                          <a:ea typeface="Raleway"/>
                          <a:cs typeface="Raleway"/>
                          <a:sym typeface="Raleway"/>
                        </a:rPr>
                        <a:t> </a:t>
                      </a:r>
                      <a:r>
                        <a:rPr b="1" lang="en" sz="1800" u="none" cap="none" strike="noStrike">
                          <a:solidFill>
                            <a:srgbClr val="FFFFFF"/>
                          </a:solidFill>
                          <a:latin typeface="Raleway"/>
                          <a:ea typeface="Raleway"/>
                          <a:cs typeface="Raleway"/>
                          <a:sym typeface="Raleway"/>
                        </a:rPr>
                        <a:t>Actor</a:t>
                      </a:r>
                    </a:p>
                  </a:txBody>
                  <a:tcPr marT="34300" marB="34300" marR="68600" marL="68600">
                    <a:solidFill>
                      <a:srgbClr val="6D9EEB"/>
                    </a:solidFill>
                  </a:tcPr>
                </a:tc>
                <a:tc>
                  <a:txBody>
                    <a:bodyPr>
                      <a:noAutofit/>
                    </a:bodyPr>
                    <a:lstStyle/>
                    <a:p>
                      <a:pPr lvl="0" marR="0" rtl="0" algn="l">
                        <a:spcBef>
                          <a:spcPts val="0"/>
                        </a:spcBef>
                        <a:buNone/>
                      </a:pPr>
                      <a:r>
                        <a:rPr lang="en">
                          <a:solidFill>
                            <a:srgbClr val="000000"/>
                          </a:solidFill>
                          <a:latin typeface="Raleway"/>
                          <a:ea typeface="Raleway"/>
                          <a:cs typeface="Raleway"/>
                          <a:sym typeface="Raleway"/>
                        </a:rPr>
                        <a:t>Production Manager</a:t>
                      </a:r>
                    </a:p>
                  </a:txBody>
                  <a:tcPr marT="34300" marB="34300" marR="68600" marL="68600"/>
                </a:tc>
              </a:tr>
              <a:tr h="415050">
                <a:tc>
                  <a:txBody>
                    <a:bodyPr>
                      <a:noAutofit/>
                    </a:bodyPr>
                    <a:lstStyle/>
                    <a:p>
                      <a:pPr lvl="0" marR="0" rtl="0" algn="l">
                        <a:spcBef>
                          <a:spcPts val="0"/>
                        </a:spcBef>
                        <a:buNone/>
                      </a:pPr>
                      <a:r>
                        <a:rPr b="1" lang="en" sz="1800" u="none" cap="none" strike="noStrike">
                          <a:solidFill>
                            <a:srgbClr val="FFFFFF"/>
                          </a:solidFill>
                          <a:latin typeface="Raleway"/>
                          <a:ea typeface="Raleway"/>
                          <a:cs typeface="Raleway"/>
                          <a:sym typeface="Raleway"/>
                        </a:rPr>
                        <a:t>Secondary Actor </a:t>
                      </a:r>
                    </a:p>
                  </a:txBody>
                  <a:tcPr marT="34300" marB="34300" marR="68600" marL="68600">
                    <a:solidFill>
                      <a:srgbClr val="6D9EEB"/>
                    </a:solidFill>
                  </a:tcPr>
                </a:tc>
                <a:tc>
                  <a:txBody>
                    <a:bodyPr>
                      <a:noAutofit/>
                    </a:bodyPr>
                    <a:lstStyle/>
                    <a:p>
                      <a:pPr lvl="0" marR="0" rtl="0" algn="l">
                        <a:spcBef>
                          <a:spcPts val="0"/>
                        </a:spcBef>
                        <a:buNone/>
                      </a:pPr>
                      <a:r>
                        <a:rPr lang="en">
                          <a:solidFill>
                            <a:srgbClr val="000000"/>
                          </a:solidFill>
                          <a:latin typeface="Raleway"/>
                          <a:ea typeface="Raleway"/>
                          <a:cs typeface="Raleway"/>
                          <a:sym typeface="Raleway"/>
                        </a:rPr>
                        <a:t>&lt;Not applicable&gt;</a:t>
                      </a:r>
                    </a:p>
                  </a:txBody>
                  <a:tcPr marT="34300" marB="34300" marR="68600" marL="68600"/>
                </a:tc>
              </a:tr>
              <a:tr h="1430375">
                <a:tc>
                  <a:txBody>
                    <a:bodyPr>
                      <a:noAutofit/>
                    </a:bodyPr>
                    <a:lstStyle/>
                    <a:p>
                      <a:pPr lvl="0" marR="0" rtl="0" algn="l">
                        <a:spcBef>
                          <a:spcPts val="0"/>
                        </a:spcBef>
                        <a:buNone/>
                      </a:pPr>
                      <a:r>
                        <a:rPr b="1" i="0" lang="en" sz="1800" u="none" cap="none" strike="noStrike">
                          <a:solidFill>
                            <a:srgbClr val="FFFFFF"/>
                          </a:solidFill>
                          <a:latin typeface="Raleway"/>
                          <a:ea typeface="Raleway"/>
                          <a:cs typeface="Raleway"/>
                          <a:sym typeface="Raleway"/>
                        </a:rPr>
                        <a:t>Description</a:t>
                      </a:r>
                    </a:p>
                  </a:txBody>
                  <a:tcPr marT="34300" marB="34300" marR="68600" marL="68600">
                    <a:solidFill>
                      <a:srgbClr val="6D9EEB"/>
                    </a:solidFill>
                  </a:tcPr>
                </a:tc>
                <a:tc>
                  <a:txBody>
                    <a:bodyPr>
                      <a:noAutofit/>
                    </a:bodyPr>
                    <a:lstStyle/>
                    <a:p>
                      <a:pPr lvl="0" marR="0" rtl="0" algn="l">
                        <a:spcBef>
                          <a:spcPts val="0"/>
                        </a:spcBef>
                        <a:buNone/>
                      </a:pPr>
                      <a:r>
                        <a:rPr lang="en">
                          <a:latin typeface="Raleway"/>
                          <a:ea typeface="Raleway"/>
                          <a:cs typeface="Raleway"/>
                          <a:sym typeface="Raleway"/>
                        </a:rPr>
                        <a:t>In this use case, all the production works related to an order will be distributed among the respective employees. He will log in into the system and select group of employees to assign them with different work types.</a:t>
                      </a:r>
                    </a:p>
                  </a:txBody>
                  <a:tcPr marT="34300" marB="34300" marR="68600" marL="686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latin typeface="Raleway"/>
                <a:ea typeface="Raleway"/>
                <a:cs typeface="Raleway"/>
                <a:sym typeface="Raleway"/>
              </a:rPr>
              <a:t>Distribute Work </a:t>
            </a:r>
          </a:p>
          <a:p>
            <a:pPr indent="0" lvl="0" marL="0" marR="0" rtl="0" algn="ctr">
              <a:spcBef>
                <a:spcPts val="0"/>
              </a:spcBef>
              <a:buSzPct val="25000"/>
              <a:buNone/>
            </a:pPr>
            <a:r>
              <a:rPr lang="en" sz="1800">
                <a:latin typeface="Raleway"/>
                <a:ea typeface="Raleway"/>
                <a:cs typeface="Raleway"/>
                <a:sym typeface="Raleway"/>
              </a:rPr>
              <a:t>in Work Distribution Subsystem (Continued)</a:t>
            </a:r>
          </a:p>
        </p:txBody>
      </p:sp>
      <p:graphicFrame>
        <p:nvGraphicFramePr>
          <p:cNvPr id="217" name="Shape 217"/>
          <p:cNvGraphicFramePr/>
          <p:nvPr/>
        </p:nvGraphicFramePr>
        <p:xfrm>
          <a:off x="482059" y="1042181"/>
          <a:ext cx="3000000" cy="3000000"/>
        </p:xfrm>
        <a:graphic>
          <a:graphicData uri="http://schemas.openxmlformats.org/drawingml/2006/table">
            <a:tbl>
              <a:tblPr bandRow="1" firstRow="1">
                <a:noFill/>
                <a:tableStyleId>{E0AB09B2-2909-462A-B113-BE3CB8E42BFD}</a:tableStyleId>
              </a:tblPr>
              <a:tblGrid>
                <a:gridCol w="2195975"/>
                <a:gridCol w="2874525"/>
                <a:gridCol w="3109400"/>
              </a:tblGrid>
              <a:tr h="610125">
                <a:tc>
                  <a:txBody>
                    <a:bodyPr>
                      <a:noAutofit/>
                    </a:bodyPr>
                    <a:lstStyle/>
                    <a:p>
                      <a:pPr lvl="0" marR="0" rtl="0" algn="l">
                        <a:lnSpc>
                          <a:spcPct val="100000"/>
                        </a:lnSpc>
                        <a:spcBef>
                          <a:spcPts val="0"/>
                        </a:spcBef>
                        <a:spcAft>
                          <a:spcPts val="0"/>
                        </a:spcAft>
                        <a:buNone/>
                      </a:pPr>
                      <a:r>
                        <a:rPr b="1" lang="en" sz="1800" u="none" cap="none" strike="noStrike">
                          <a:solidFill>
                            <a:srgbClr val="FFFFFF"/>
                          </a:solidFill>
                          <a:latin typeface="Raleway"/>
                          <a:ea typeface="Raleway"/>
                          <a:cs typeface="Raleway"/>
                          <a:sym typeface="Raleway"/>
                        </a:rPr>
                        <a:t>Pre-condition</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gridSpan="2">
                  <a:txBody>
                    <a:bodyPr>
                      <a:noAutofit/>
                    </a:bodyPr>
                    <a:lstStyle/>
                    <a:p>
                      <a:pPr lvl="0" marR="0" rtl="0" algn="l">
                        <a:spcBef>
                          <a:spcPts val="0"/>
                        </a:spcBef>
                        <a:buNone/>
                      </a:pPr>
                      <a:r>
                        <a:rPr b="0" lang="en">
                          <a:solidFill>
                            <a:srgbClr val="000000"/>
                          </a:solidFill>
                          <a:latin typeface="Raleway"/>
                          <a:ea typeface="Raleway"/>
                          <a:cs typeface="Raleway"/>
                          <a:sym typeface="Raleway"/>
                        </a:rPr>
                        <a:t>Log in by Production Manager.</a:t>
                      </a:r>
                    </a:p>
                    <a:p>
                      <a:pPr lvl="0" marR="0" rtl="0" algn="l">
                        <a:spcBef>
                          <a:spcPts val="0"/>
                        </a:spcBef>
                        <a:buNone/>
                      </a:pPr>
                      <a:r>
                        <a:rPr b="0" lang="en">
                          <a:solidFill>
                            <a:srgbClr val="000000"/>
                          </a:solidFill>
                          <a:latin typeface="Raleway"/>
                          <a:ea typeface="Raleway"/>
                          <a:cs typeface="Raleway"/>
                          <a:sym typeface="Raleway"/>
                        </a:rPr>
                        <a:t>An order confirmed by Client.</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DDEAF6"/>
                    </a:solidFill>
                  </a:tcPr>
                </a:tc>
                <a:tc hMerge="1"/>
              </a:tr>
              <a:tr h="610100">
                <a:tc>
                  <a:txBody>
                    <a:bodyPr>
                      <a:noAutofit/>
                    </a:bodyPr>
                    <a:lstStyle/>
                    <a:p>
                      <a:pPr lvl="0" marR="0" rtl="0" algn="l">
                        <a:lnSpc>
                          <a:spcPct val="100000"/>
                        </a:lnSpc>
                        <a:spcBef>
                          <a:spcPts val="0"/>
                        </a:spcBef>
                        <a:spcAft>
                          <a:spcPts val="0"/>
                        </a:spcAft>
                        <a:buNone/>
                      </a:pPr>
                      <a:r>
                        <a:rPr b="1" lang="en" sz="1800">
                          <a:solidFill>
                            <a:srgbClr val="FFFFFF"/>
                          </a:solidFill>
                          <a:latin typeface="Raleway"/>
                          <a:ea typeface="Raleway"/>
                          <a:cs typeface="Raleway"/>
                          <a:sym typeface="Raleway"/>
                        </a:rPr>
                        <a:t>Trigger</a:t>
                      </a:r>
                    </a:p>
                  </a:txBody>
                  <a:tcPr marT="34300" marB="34300" marR="68600" marL="68600">
                    <a:lnT cap="flat" cmpd="sng" w="9525">
                      <a:solidFill>
                        <a:srgbClr val="FFFFFF"/>
                      </a:solidFill>
                      <a:prstDash val="solid"/>
                      <a:round/>
                      <a:headEnd len="med" w="med" type="none"/>
                      <a:tailEnd len="med" w="med" type="none"/>
                    </a:lnT>
                    <a:solidFill>
                      <a:srgbClr val="6D9EEB"/>
                    </a:solidFill>
                  </a:tcPr>
                </a:tc>
                <a:tc gridSpan="2">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This use case will be triggered when Production Manager has an order is finally confirmed.</a:t>
                      </a:r>
                    </a:p>
                  </a:txBody>
                  <a:tcPr marT="34300" marB="34300" marR="68600" marL="68600">
                    <a:lnT cap="flat" cmpd="sng" w="9525">
                      <a:solidFill>
                        <a:srgbClr val="FFFFFF"/>
                      </a:solidFill>
                      <a:prstDash val="solid"/>
                      <a:round/>
                      <a:headEnd len="med" w="med" type="none"/>
                      <a:tailEnd len="med" w="med" type="none"/>
                    </a:lnT>
                    <a:solidFill>
                      <a:srgbClr val="DDEAF6"/>
                    </a:solidFill>
                  </a:tcPr>
                </a:tc>
                <a:tc hMerge="1"/>
              </a:tr>
              <a:tr h="408050">
                <a:tc rowSpan="2">
                  <a:txBody>
                    <a:bodyPr>
                      <a:noAutofit/>
                    </a:bodyPr>
                    <a:lstStyle/>
                    <a:p>
                      <a:pPr lvl="0" marR="0" rtl="0" algn="l">
                        <a:lnSpc>
                          <a:spcPct val="100000"/>
                        </a:lnSpc>
                        <a:spcBef>
                          <a:spcPts val="0"/>
                        </a:spcBef>
                        <a:spcAft>
                          <a:spcPts val="0"/>
                        </a:spcAft>
                        <a:buNone/>
                      </a:pPr>
                      <a:r>
                        <a:rPr b="1" lang="en" sz="1800">
                          <a:solidFill>
                            <a:srgbClr val="FFFFFF"/>
                          </a:solidFill>
                          <a:latin typeface="Raleway"/>
                          <a:ea typeface="Raleway"/>
                          <a:cs typeface="Raleway"/>
                          <a:sym typeface="Raleway"/>
                        </a:rPr>
                        <a:t>Typical Course of events</a:t>
                      </a:r>
                    </a:p>
                  </a:txBody>
                  <a:tcPr marT="34300" marB="34300" marR="68600" marL="68600">
                    <a:solidFill>
                      <a:srgbClr val="6D9EEB"/>
                    </a:solidFill>
                  </a:tcPr>
                </a:tc>
                <a:tc>
                  <a:txBody>
                    <a:bodyPr>
                      <a:noAutofit/>
                    </a:bodyPr>
                    <a:lstStyle/>
                    <a:p>
                      <a:pPr lvl="0" marR="0" rtl="0" algn="ctr">
                        <a:lnSpc>
                          <a:spcPct val="100000"/>
                        </a:lnSpc>
                        <a:spcBef>
                          <a:spcPts val="0"/>
                        </a:spcBef>
                        <a:spcAft>
                          <a:spcPts val="0"/>
                        </a:spcAft>
                        <a:buNone/>
                      </a:pPr>
                      <a:r>
                        <a:rPr b="1" lang="en">
                          <a:solidFill>
                            <a:srgbClr val="000000"/>
                          </a:solidFill>
                          <a:latin typeface="Raleway"/>
                          <a:ea typeface="Raleway"/>
                          <a:cs typeface="Raleway"/>
                          <a:sym typeface="Raleway"/>
                        </a:rPr>
                        <a:t>Actor Action</a:t>
                      </a:r>
                    </a:p>
                  </a:txBody>
                  <a:tcPr marT="34300" marB="34300" marR="68600" marL="68600">
                    <a:solidFill>
                      <a:srgbClr val="BBD6EE"/>
                    </a:solidFill>
                  </a:tcPr>
                </a:tc>
                <a:tc>
                  <a:txBody>
                    <a:bodyPr>
                      <a:noAutofit/>
                    </a:bodyPr>
                    <a:lstStyle/>
                    <a:p>
                      <a:pPr lvl="0" marR="0" rtl="0" algn="ctr">
                        <a:spcBef>
                          <a:spcPts val="0"/>
                        </a:spcBef>
                        <a:buNone/>
                      </a:pPr>
                      <a:r>
                        <a:rPr b="1" lang="en">
                          <a:solidFill>
                            <a:srgbClr val="000000"/>
                          </a:solidFill>
                          <a:latin typeface="Raleway"/>
                          <a:ea typeface="Raleway"/>
                          <a:cs typeface="Raleway"/>
                          <a:sym typeface="Raleway"/>
                        </a:rPr>
                        <a:t>System Response</a:t>
                      </a:r>
                    </a:p>
                  </a:txBody>
                  <a:tcPr marT="34300" marB="34300" marR="68600" marL="68600">
                    <a:solidFill>
                      <a:srgbClr val="BBD6EE"/>
                    </a:solidFill>
                  </a:tcPr>
                </a:tc>
              </a:tr>
              <a:tr h="465625">
                <a:tc vMerge="1"/>
                <a:tc>
                  <a:txBody>
                    <a:bodyPr>
                      <a:noAutofit/>
                    </a:bodyPr>
                    <a:lstStyle/>
                    <a:p>
                      <a:pPr lvl="0" rtl="0">
                        <a:spcBef>
                          <a:spcPts val="0"/>
                        </a:spcBef>
                        <a:buNone/>
                      </a:pPr>
                      <a:r>
                        <a:rPr lang="en">
                          <a:latin typeface="Raleway"/>
                          <a:ea typeface="Raleway"/>
                          <a:cs typeface="Raleway"/>
                          <a:sym typeface="Raleway"/>
                        </a:rPr>
                        <a:t>Production Manager distributes works among employees.</a:t>
                      </a:r>
                    </a:p>
                  </a:txBody>
                  <a:tcPr marT="34300" marB="34300" marR="68600" marL="68600">
                    <a:solidFill>
                      <a:srgbClr val="DDEAF6"/>
                    </a:solidFill>
                  </a:tcPr>
                </a:tc>
                <a:tc>
                  <a:txBody>
                    <a:bodyPr>
                      <a:noAutofit/>
                    </a:bodyPr>
                    <a:lstStyle/>
                    <a:p>
                      <a:pPr lvl="0" rtl="0">
                        <a:spcBef>
                          <a:spcPts val="0"/>
                        </a:spcBef>
                        <a:buNone/>
                      </a:pPr>
                      <a:r>
                        <a:rPr lang="en">
                          <a:latin typeface="Raleway"/>
                          <a:ea typeface="Raleway"/>
                          <a:cs typeface="Raleway"/>
                          <a:sym typeface="Raleway"/>
                        </a:rPr>
                        <a:t>System stores the distributed works.</a:t>
                      </a:r>
                    </a:p>
                  </a:txBody>
                  <a:tcPr marT="34300" marB="34300" marR="68600" marL="68600">
                    <a:solidFill>
                      <a:srgbClr val="DDEAF6"/>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graphicFrame>
        <p:nvGraphicFramePr>
          <p:cNvPr id="222" name="Shape 222"/>
          <p:cNvGraphicFramePr/>
          <p:nvPr/>
        </p:nvGraphicFramePr>
        <p:xfrm>
          <a:off x="445363" y="1025044"/>
          <a:ext cx="2999999" cy="3000000"/>
        </p:xfrm>
        <a:graphic>
          <a:graphicData uri="http://schemas.openxmlformats.org/drawingml/2006/table">
            <a:tbl>
              <a:tblPr bandRow="1" firstRow="1">
                <a:noFill/>
                <a:tableStyleId>{E0AB09B2-2909-462A-B113-BE3CB8E42BFD}</a:tableStyleId>
              </a:tblPr>
              <a:tblGrid>
                <a:gridCol w="2352875"/>
                <a:gridCol w="3018600"/>
                <a:gridCol w="2893800"/>
              </a:tblGrid>
              <a:tr h="397075">
                <a:tc rowSpan="2">
                  <a:txBody>
                    <a:bodyPr>
                      <a:noAutofit/>
                    </a:bodyPr>
                    <a:lstStyle/>
                    <a:p>
                      <a:pPr lvl="0" marR="0" rtl="0" algn="l">
                        <a:lnSpc>
                          <a:spcPct val="100000"/>
                        </a:lnSpc>
                        <a:spcBef>
                          <a:spcPts val="0"/>
                        </a:spcBef>
                        <a:buNone/>
                      </a:pPr>
                      <a:r>
                        <a:rPr b="1" lang="en" sz="1800">
                          <a:solidFill>
                            <a:srgbClr val="FFFFFF"/>
                          </a:solidFill>
                          <a:latin typeface="Raleway"/>
                          <a:ea typeface="Raleway"/>
                          <a:cs typeface="Raleway"/>
                          <a:sym typeface="Raleway"/>
                        </a:rPr>
                        <a:t>Alternate Course of events</a:t>
                      </a:r>
                    </a:p>
                  </a:txBody>
                  <a:tcPr marT="34300" marB="34300" marR="68600" marL="686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a:txBody>
                    <a:bodyPr>
                      <a:noAutofit/>
                    </a:bodyPr>
                    <a:lstStyle/>
                    <a:p>
                      <a:pPr lvl="0" marR="0" rtl="0" algn="ctr">
                        <a:spcBef>
                          <a:spcPts val="0"/>
                        </a:spcBef>
                        <a:buNone/>
                      </a:pPr>
                      <a:r>
                        <a:rPr lang="en" sz="1400">
                          <a:solidFill>
                            <a:srgbClr val="000000"/>
                          </a:solidFill>
                          <a:latin typeface="Raleway"/>
                          <a:ea typeface="Raleway"/>
                          <a:cs typeface="Raleway"/>
                          <a:sym typeface="Raleway"/>
                        </a:rPr>
                        <a:t>Actor Action</a:t>
                      </a:r>
                    </a:p>
                  </a:txBody>
                  <a:tcPr marT="34300" marB="34300" marR="68600" marL="686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BBD6EE"/>
                    </a:solidFill>
                  </a:tcPr>
                </a:tc>
                <a:tc>
                  <a:txBody>
                    <a:bodyPr>
                      <a:noAutofit/>
                    </a:bodyPr>
                    <a:lstStyle/>
                    <a:p>
                      <a:pPr lvl="0" marR="0" rtl="0" algn="ctr">
                        <a:spcBef>
                          <a:spcPts val="0"/>
                        </a:spcBef>
                        <a:buNone/>
                      </a:pPr>
                      <a:r>
                        <a:rPr lang="en" sz="1400">
                          <a:solidFill>
                            <a:srgbClr val="000000"/>
                          </a:solidFill>
                          <a:latin typeface="Raleway"/>
                          <a:ea typeface="Raleway"/>
                          <a:cs typeface="Raleway"/>
                          <a:sym typeface="Raleway"/>
                        </a:rPr>
                        <a:t>System Response </a:t>
                      </a:r>
                    </a:p>
                  </a:txBody>
                  <a:tcPr marT="34300" marB="34300" marR="68600" marL="68600">
                    <a:lnL cap="flat" cmpd="sng" w="9525">
                      <a:solidFill>
                        <a:srgbClr val="FFFFFF"/>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9D4ED"/>
                    </a:solidFill>
                  </a:tcPr>
                </a:tc>
              </a:tr>
              <a:tr h="979275">
                <a:tc vMerge="1"/>
                <a:tc>
                  <a:txBody>
                    <a:bodyPr>
                      <a:noAutofit/>
                    </a:bodyPr>
                    <a:lstStyle/>
                    <a:p>
                      <a:pPr indent="0" lvl="0" marL="0" marR="0" rtl="0" algn="l">
                        <a:spcBef>
                          <a:spcPts val="0"/>
                        </a:spcBef>
                        <a:buSzPct val="25000"/>
                        <a:buNone/>
                      </a:pPr>
                      <a:r>
                        <a:t/>
                      </a:r>
                      <a:endParaRPr sz="1400">
                        <a:solidFill>
                          <a:srgbClr val="000000"/>
                        </a:solidFill>
                        <a:latin typeface="Raleway"/>
                        <a:ea typeface="Raleway"/>
                        <a:cs typeface="Raleway"/>
                        <a:sym typeface="Raleway"/>
                      </a:endParaRPr>
                    </a:p>
                  </a:txBody>
                  <a:tcPr marT="34300" marB="34300" marR="68600" marL="68600">
                    <a:lnL cap="flat" cmpd="sng" w="9525">
                      <a:solidFill>
                        <a:srgbClr val="FFFFFF"/>
                      </a:solidFill>
                      <a:prstDash val="solid"/>
                      <a:round/>
                      <a:headEnd len="med" w="med" type="none"/>
                      <a:tailEnd len="med" w="med" type="none"/>
                    </a:lnL>
                    <a:lnT cap="flat" cmpd="sng" w="9525">
                      <a:solidFill>
                        <a:srgbClr val="FFFFFF"/>
                      </a:solidFill>
                      <a:prstDash val="solid"/>
                      <a:round/>
                      <a:headEnd len="med" w="med" type="none"/>
                      <a:tailEnd len="med" w="med" type="none"/>
                    </a:lnT>
                    <a:solidFill>
                      <a:srgbClr val="DDEAF6"/>
                    </a:solidFill>
                  </a:tcPr>
                </a:tc>
                <a:tc>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System notifies the Production Manager about unavailable employees.</a:t>
                      </a:r>
                    </a:p>
                  </a:txBody>
                  <a:tcPr marT="34300" marB="34300" marR="68600" marL="68600">
                    <a:lnT cap="flat" cmpd="sng" w="9525">
                      <a:solidFill>
                        <a:srgbClr val="000000">
                          <a:alpha val="0"/>
                        </a:srgbClr>
                      </a:solidFill>
                      <a:prstDash val="solid"/>
                      <a:round/>
                      <a:headEnd len="med" w="med" type="none"/>
                      <a:tailEnd len="med" w="med" type="none"/>
                    </a:lnT>
                    <a:solidFill>
                      <a:srgbClr val="DDEAF6"/>
                    </a:solidFill>
                  </a:tcPr>
                </a:tc>
              </a:tr>
              <a:tr h="553875">
                <a:tc>
                  <a:txBody>
                    <a:bodyPr>
                      <a:noAutofit/>
                    </a:bodyPr>
                    <a:lstStyle/>
                    <a:p>
                      <a:pPr lvl="0" marR="0" rtl="0" algn="l">
                        <a:spcBef>
                          <a:spcPts val="0"/>
                        </a:spcBef>
                        <a:buNone/>
                      </a:pPr>
                      <a:r>
                        <a:rPr b="1" lang="en" sz="1800">
                          <a:solidFill>
                            <a:srgbClr val="FFFFFF"/>
                          </a:solidFill>
                          <a:latin typeface="Raleway"/>
                          <a:ea typeface="Raleway"/>
                          <a:cs typeface="Raleway"/>
                          <a:sym typeface="Raleway"/>
                        </a:rPr>
                        <a:t>Business rule</a:t>
                      </a:r>
                    </a:p>
                  </a:txBody>
                  <a:tcPr marT="34300" marB="34300" marR="68600" marL="68600">
                    <a:lnT cap="flat" cmpd="sng" w="9525">
                      <a:solidFill>
                        <a:srgbClr val="FFFFFF"/>
                      </a:solidFill>
                      <a:prstDash val="solid"/>
                      <a:round/>
                      <a:headEnd len="med" w="med" type="none"/>
                      <a:tailEnd len="med" w="med" type="none"/>
                    </a:lnT>
                    <a:solidFill>
                      <a:srgbClr val="6D9EEB"/>
                    </a:solidFill>
                  </a:tcPr>
                </a:tc>
                <a:tc gridSpan="2">
                  <a:txBody>
                    <a:bodyPr>
                      <a:noAutofit/>
                    </a:bodyPr>
                    <a:lstStyle/>
                    <a:p>
                      <a:pPr lvl="0" rtl="0">
                        <a:spcBef>
                          <a:spcPts val="0"/>
                        </a:spcBef>
                        <a:buNone/>
                      </a:pPr>
                      <a:r>
                        <a:rPr lang="en">
                          <a:latin typeface="Raleway"/>
                          <a:ea typeface="Raleway"/>
                          <a:cs typeface="Raleway"/>
                          <a:sym typeface="Raleway"/>
                        </a:rPr>
                        <a:t>All the tasks must be distributed among group of employees.</a:t>
                      </a:r>
                    </a:p>
                  </a:txBody>
                  <a:tcPr marT="34300" marB="34300" marR="68600" marL="68600">
                    <a:solidFill>
                      <a:srgbClr val="DDEAF6"/>
                    </a:solidFill>
                  </a:tcPr>
                </a:tc>
                <a:tc hMerge="1"/>
              </a:tr>
              <a:tr h="611175">
                <a:tc>
                  <a:txBody>
                    <a:bodyPr>
                      <a:noAutofit/>
                    </a:bodyPr>
                    <a:lstStyle/>
                    <a:p>
                      <a:pPr lvl="0" marR="0" rtl="0" algn="l">
                        <a:spcBef>
                          <a:spcPts val="0"/>
                        </a:spcBef>
                        <a:buNone/>
                      </a:pPr>
                      <a:r>
                        <a:rPr b="1" lang="en" sz="1800">
                          <a:solidFill>
                            <a:srgbClr val="FFFFFF"/>
                          </a:solidFill>
                          <a:latin typeface="Raleway"/>
                          <a:ea typeface="Raleway"/>
                          <a:cs typeface="Raleway"/>
                          <a:sym typeface="Raleway"/>
                        </a:rPr>
                        <a:t>Post Conditions</a:t>
                      </a:r>
                    </a:p>
                  </a:txBody>
                  <a:tcPr marT="34300" marB="34300" marR="68600" marL="68600">
                    <a:solidFill>
                      <a:srgbClr val="6D9EEB"/>
                    </a:solidFill>
                  </a:tcPr>
                </a:tc>
                <a:tc gridSpan="2">
                  <a:txBody>
                    <a:bodyPr>
                      <a:noAutofit/>
                    </a:bodyPr>
                    <a:lstStyle/>
                    <a:p>
                      <a:pPr lvl="0" rtl="0">
                        <a:spcBef>
                          <a:spcPts val="0"/>
                        </a:spcBef>
                        <a:buNone/>
                      </a:pPr>
                      <a:r>
                        <a:rPr lang="en">
                          <a:latin typeface="Raleway"/>
                          <a:ea typeface="Raleway"/>
                          <a:cs typeface="Raleway"/>
                          <a:sym typeface="Raleway"/>
                        </a:rPr>
                        <a:t>Keep track of production works.</a:t>
                      </a:r>
                    </a:p>
                  </a:txBody>
                  <a:tcPr marT="34300" marB="34300" marR="68600" marL="68600">
                    <a:solidFill>
                      <a:srgbClr val="DDEAF6"/>
                    </a:solidFill>
                  </a:tcPr>
                </a:tc>
                <a:tc hMerge="1"/>
              </a:tr>
              <a:tr h="611175">
                <a:tc>
                  <a:txBody>
                    <a:bodyPr>
                      <a:noAutofit/>
                    </a:bodyPr>
                    <a:lstStyle/>
                    <a:p>
                      <a:pPr lvl="0" marR="0" rtl="0" algn="l">
                        <a:spcBef>
                          <a:spcPts val="0"/>
                        </a:spcBef>
                        <a:buNone/>
                      </a:pPr>
                      <a:r>
                        <a:rPr b="1" lang="en" sz="1800">
                          <a:solidFill>
                            <a:srgbClr val="FFFFFF"/>
                          </a:solidFill>
                          <a:latin typeface="Raleway"/>
                          <a:ea typeface="Raleway"/>
                          <a:cs typeface="Raleway"/>
                          <a:sym typeface="Raleway"/>
                        </a:rPr>
                        <a:t>Conclusion</a:t>
                      </a:r>
                    </a:p>
                  </a:txBody>
                  <a:tcPr marT="34300" marB="34300" marR="68600" marL="68600">
                    <a:solidFill>
                      <a:srgbClr val="6D9EEB"/>
                    </a:solidFill>
                  </a:tcPr>
                </a:tc>
                <a:tc gridSpan="2">
                  <a:txBody>
                    <a:bodyPr>
                      <a:noAutofit/>
                    </a:bodyPr>
                    <a:lstStyle/>
                    <a:p>
                      <a:pPr lvl="0" rtl="0">
                        <a:spcBef>
                          <a:spcPts val="0"/>
                        </a:spcBef>
                        <a:buNone/>
                      </a:pPr>
                      <a:r>
                        <a:rPr lang="en">
                          <a:latin typeface="Raleway"/>
                          <a:ea typeface="Raleway"/>
                          <a:cs typeface="Raleway"/>
                          <a:sym typeface="Raleway"/>
                        </a:rPr>
                        <a:t>This use case is concluded when all the related works are distributed among the group of employees successfully.</a:t>
                      </a:r>
                    </a:p>
                  </a:txBody>
                  <a:tcPr marT="34300" marB="34300" marR="68600" marL="68600">
                    <a:solidFill>
                      <a:srgbClr val="DDEAF6"/>
                    </a:solidFill>
                  </a:tcPr>
                </a:tc>
                <a:tc hMerge="1"/>
              </a:tr>
            </a:tbl>
          </a:graphicData>
        </a:graphic>
      </p:graphicFrame>
      <p:sp>
        <p:nvSpPr>
          <p:cNvPr id="223" name="Shape 223"/>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latin typeface="Raleway"/>
                <a:ea typeface="Raleway"/>
                <a:cs typeface="Raleway"/>
                <a:sym typeface="Raleway"/>
              </a:rPr>
              <a:t>Distribute Work</a:t>
            </a:r>
          </a:p>
          <a:p>
            <a:pPr indent="0" lvl="0" marL="0" marR="0" rtl="0" algn="ctr">
              <a:spcBef>
                <a:spcPts val="0"/>
              </a:spcBef>
              <a:buSzPct val="25000"/>
              <a:buNone/>
            </a:pPr>
            <a:r>
              <a:rPr lang="en" sz="1800">
                <a:latin typeface="Raleway"/>
                <a:ea typeface="Raleway"/>
                <a:cs typeface="Raleway"/>
                <a:sym typeface="Raleway"/>
              </a:rPr>
              <a:t>in Work Distribution Subsystem (Continued)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227" name="Shape 227"/>
        <p:cNvGrpSpPr/>
        <p:nvPr/>
      </p:nvGrpSpPr>
      <p:grpSpPr>
        <a:xfrm>
          <a:off x="0" y="0"/>
          <a:ext cx="0" cy="0"/>
          <a:chOff x="0" y="0"/>
          <a:chExt cx="0" cy="0"/>
        </a:xfrm>
      </p:grpSpPr>
      <p:sp>
        <p:nvSpPr>
          <p:cNvPr id="228" name="Shape 228"/>
          <p:cNvSpPr txBox="1"/>
          <p:nvPr>
            <p:ph idx="4294967295" type="title"/>
          </p:nvPr>
        </p:nvSpPr>
        <p:spPr>
          <a:xfrm>
            <a:off x="322748" y="654000"/>
            <a:ext cx="8622300" cy="3835500"/>
          </a:xfrm>
          <a:prstGeom prst="rect">
            <a:avLst/>
          </a:prstGeom>
        </p:spPr>
        <p:txBody>
          <a:bodyPr anchorCtr="0" anchor="t" bIns="91425" lIns="91425" rIns="91425" tIns="91425">
            <a:noAutofit/>
          </a:bodyPr>
          <a:lstStyle/>
          <a:p>
            <a:pPr lvl="0" rtl="0" algn="l">
              <a:spcBef>
                <a:spcPts val="0"/>
              </a:spcBef>
              <a:buClr>
                <a:schemeClr val="dk2"/>
              </a:buClr>
              <a:buSzPct val="36666"/>
              <a:buFont typeface="Arial"/>
              <a:buNone/>
            </a:pPr>
            <a:r>
              <a:t/>
            </a:r>
            <a:endParaRPr>
              <a:solidFill>
                <a:srgbClr val="FFFFFF"/>
              </a:solidFill>
            </a:endParaRPr>
          </a:p>
          <a:p>
            <a:pPr lvl="0" rtl="0" algn="ctr">
              <a:spcBef>
                <a:spcPts val="0"/>
              </a:spcBef>
              <a:buClr>
                <a:schemeClr val="dk2"/>
              </a:buClr>
              <a:buSzPct val="36666"/>
              <a:buFont typeface="Arial"/>
              <a:buNone/>
            </a:pPr>
            <a:r>
              <a:t/>
            </a:r>
            <a:endParaRPr>
              <a:solidFill>
                <a:srgbClr val="FFFFFF"/>
              </a:solidFill>
            </a:endParaRPr>
          </a:p>
          <a:p>
            <a:pPr lvl="0" rtl="0" algn="ctr">
              <a:spcBef>
                <a:spcPts val="0"/>
              </a:spcBef>
              <a:buClr>
                <a:schemeClr val="dk2"/>
              </a:buClr>
              <a:buSzPct val="25000"/>
              <a:buFont typeface="Arial"/>
              <a:buNone/>
            </a:pPr>
            <a:r>
              <a:rPr lang="en" sz="7200">
                <a:solidFill>
                  <a:srgbClr val="FFFFFF"/>
                </a:solidFill>
              </a:rPr>
              <a:t>Thank you.</a:t>
            </a:r>
          </a:p>
          <a:p>
            <a:pPr lvl="0" algn="ctr">
              <a:spcBef>
                <a:spcPts val="0"/>
              </a:spcBef>
              <a:buNone/>
            </a:pPr>
            <a:r>
              <a:t/>
            </a:r>
            <a:endParaRPr>
              <a:solidFill>
                <a:srgbClr val="FFFFFF"/>
              </a:solidFill>
            </a:endParaRPr>
          </a:p>
          <a:p>
            <a:pPr lvl="0" rtl="0" algn="ctr">
              <a:spcBef>
                <a:spcPts val="0"/>
              </a:spcBef>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519000" y="644400"/>
            <a:ext cx="8106000" cy="3854700"/>
          </a:xfrm>
          <a:prstGeom prst="rect">
            <a:avLst/>
          </a:prstGeom>
        </p:spPr>
        <p:txBody>
          <a:bodyPr anchorCtr="0" anchor="ctr" bIns="91425" lIns="91425" rIns="91425" tIns="91425">
            <a:noAutofit/>
          </a:bodyPr>
          <a:lstStyle/>
          <a:p>
            <a:pPr lvl="0">
              <a:spcBef>
                <a:spcPts val="0"/>
              </a:spcBef>
              <a:buNone/>
            </a:pPr>
            <a:r>
              <a:rPr lang="en" sz="3000">
                <a:solidFill>
                  <a:srgbClr val="000000"/>
                </a:solidFill>
                <a:latin typeface="Raleway"/>
                <a:ea typeface="Raleway"/>
                <a:cs typeface="Raleway"/>
                <a:sym typeface="Raleway"/>
              </a:rPr>
              <a:t>Use Case diagram for the Sub-Systems</a:t>
            </a:r>
          </a:p>
          <a:p>
            <a:pPr lvl="0" rtl="0">
              <a:spcBef>
                <a:spcPts val="0"/>
              </a:spcBef>
              <a:buNone/>
            </a:pPr>
            <a:r>
              <a:t/>
            </a:r>
            <a:endParaRPr sz="3000">
              <a:solidFill>
                <a:srgbClr val="000000"/>
              </a:solidFill>
              <a:latin typeface="Raleway"/>
              <a:ea typeface="Raleway"/>
              <a:cs typeface="Raleway"/>
              <a:sym typeface="Raleway"/>
            </a:endParaRPr>
          </a:p>
          <a:p>
            <a:pPr indent="-381000" lvl="0" marL="2743200" rtl="0" algn="l">
              <a:spcBef>
                <a:spcPts val="0"/>
              </a:spcBef>
              <a:buClr>
                <a:srgbClr val="000000"/>
              </a:buClr>
              <a:buSzPct val="100000"/>
              <a:buFont typeface="Raleway"/>
              <a:buChar char="●"/>
            </a:pPr>
            <a:r>
              <a:rPr b="0" lang="en" sz="2400">
                <a:solidFill>
                  <a:srgbClr val="000000"/>
                </a:solidFill>
                <a:latin typeface="Raleway"/>
                <a:ea typeface="Raleway"/>
                <a:cs typeface="Raleway"/>
                <a:sym typeface="Raleway"/>
              </a:rPr>
              <a:t>Storing Information</a:t>
            </a:r>
          </a:p>
          <a:p>
            <a:pPr indent="-381000" lvl="0" marL="2743200" rtl="0" algn="l">
              <a:spcBef>
                <a:spcPts val="0"/>
              </a:spcBef>
              <a:buClr>
                <a:srgbClr val="000000"/>
              </a:buClr>
              <a:buSzPct val="100000"/>
              <a:buFont typeface="Raleway"/>
              <a:buChar char="●"/>
            </a:pPr>
            <a:r>
              <a:rPr b="0" lang="en" sz="2400">
                <a:solidFill>
                  <a:srgbClr val="000000"/>
                </a:solidFill>
                <a:latin typeface="Raleway"/>
                <a:ea typeface="Raleway"/>
                <a:cs typeface="Raleway"/>
                <a:sym typeface="Raleway"/>
              </a:rPr>
              <a:t>Order Management</a:t>
            </a:r>
          </a:p>
          <a:p>
            <a:pPr indent="-381000" lvl="0" marL="2743200" algn="l">
              <a:spcBef>
                <a:spcPts val="0"/>
              </a:spcBef>
              <a:buClr>
                <a:srgbClr val="000000"/>
              </a:buClr>
              <a:buSzPct val="100000"/>
              <a:buFont typeface="Raleway"/>
              <a:buChar char="●"/>
            </a:pPr>
            <a:r>
              <a:rPr b="0" lang="en" sz="2400">
                <a:solidFill>
                  <a:srgbClr val="000000"/>
                </a:solidFill>
                <a:latin typeface="Raleway"/>
                <a:ea typeface="Raleway"/>
                <a:cs typeface="Raleway"/>
                <a:sym typeface="Raleway"/>
              </a:rPr>
              <a:t>Work Distribution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descr="use case diagram 1.png" id="159" name="Shape 159"/>
          <p:cNvPicPr preferRelativeResize="0"/>
          <p:nvPr/>
        </p:nvPicPr>
        <p:blipFill>
          <a:blip r:embed="rId3">
            <a:alphaModFix/>
          </a:blip>
          <a:stretch>
            <a:fillRect/>
          </a:stretch>
        </p:blipFill>
        <p:spPr>
          <a:xfrm>
            <a:off x="637550" y="149700"/>
            <a:ext cx="7817324" cy="4850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graphicFrame>
        <p:nvGraphicFramePr>
          <p:cNvPr id="164" name="Shape 164"/>
          <p:cNvGraphicFramePr/>
          <p:nvPr/>
        </p:nvGraphicFramePr>
        <p:xfrm>
          <a:off x="533741" y="1094416"/>
          <a:ext cx="3000000" cy="3000000"/>
        </p:xfrm>
        <a:graphic>
          <a:graphicData uri="http://schemas.openxmlformats.org/drawingml/2006/table">
            <a:tbl>
              <a:tblPr bandRow="1" firstRow="1">
                <a:noFill/>
                <a:tableStyleId>{E0AB09B2-2909-462A-B113-BE3CB8E42BFD}</a:tableStyleId>
              </a:tblPr>
              <a:tblGrid>
                <a:gridCol w="2851025"/>
                <a:gridCol w="5329850"/>
              </a:tblGrid>
              <a:tr h="415050">
                <a:tc>
                  <a:txBody>
                    <a:bodyPr>
                      <a:noAutofit/>
                    </a:bodyPr>
                    <a:lstStyle/>
                    <a:p>
                      <a:pPr lvl="0" marR="0" rtl="0" algn="l">
                        <a:spcBef>
                          <a:spcPts val="0"/>
                        </a:spcBef>
                        <a:buNone/>
                      </a:pPr>
                      <a:r>
                        <a:rPr i="0" lang="en" sz="1800" u="none" cap="none" strike="noStrike">
                          <a:latin typeface="Raleway"/>
                          <a:ea typeface="Raleway"/>
                          <a:cs typeface="Raleway"/>
                          <a:sym typeface="Raleway"/>
                        </a:rPr>
                        <a:t>Use Case Name</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a:txBody>
                    <a:bodyPr>
                      <a:noAutofit/>
                    </a:bodyPr>
                    <a:lstStyle/>
                    <a:p>
                      <a:pPr lvl="0" marR="0" rtl="0" algn="l">
                        <a:spcBef>
                          <a:spcPts val="0"/>
                        </a:spcBef>
                        <a:buNone/>
                      </a:pPr>
                      <a:r>
                        <a:rPr b="0" lang="en">
                          <a:solidFill>
                            <a:srgbClr val="000000"/>
                          </a:solidFill>
                          <a:latin typeface="Raleway"/>
                          <a:ea typeface="Raleway"/>
                          <a:cs typeface="Raleway"/>
                          <a:sym typeface="Raleway"/>
                        </a:rPr>
                        <a:t>Insert Data</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9DAF8"/>
                    </a:solidFill>
                  </a:tcPr>
                </a:tc>
              </a:tr>
              <a:tr h="415050">
                <a:tc>
                  <a:txBody>
                    <a:bodyPr>
                      <a:noAutofit/>
                    </a:bodyPr>
                    <a:lstStyle/>
                    <a:p>
                      <a:pPr lvl="0" rtl="0">
                        <a:spcBef>
                          <a:spcPts val="0"/>
                        </a:spcBef>
                        <a:buNone/>
                      </a:pPr>
                      <a:r>
                        <a:rPr b="1" lang="en" sz="1800">
                          <a:solidFill>
                            <a:schemeClr val="lt1"/>
                          </a:solidFill>
                          <a:latin typeface="Raleway"/>
                          <a:ea typeface="Raleway"/>
                          <a:cs typeface="Raleway"/>
                          <a:sym typeface="Raleway"/>
                        </a:rPr>
                        <a:t>Use Case ID</a:t>
                      </a:r>
                    </a:p>
                  </a:txBody>
                  <a:tcPr marT="34300" marB="34300" marR="68600" marL="68600">
                    <a:lnT cap="flat" cmpd="sng" w="9525">
                      <a:solidFill>
                        <a:srgbClr val="FFFFFF"/>
                      </a:solidFill>
                      <a:prstDash val="solid"/>
                      <a:round/>
                      <a:headEnd len="med" w="med" type="none"/>
                      <a:tailEnd len="med" w="med" type="none"/>
                    </a:lnT>
                    <a:solidFill>
                      <a:srgbClr val="6D9EEB"/>
                    </a:solidFill>
                  </a:tcPr>
                </a:tc>
                <a:tc>
                  <a:txBody>
                    <a:bodyPr>
                      <a:noAutofit/>
                    </a:bodyPr>
                    <a:lstStyle/>
                    <a:p>
                      <a:pPr lvl="0" rtl="0">
                        <a:spcBef>
                          <a:spcPts val="0"/>
                        </a:spcBef>
                        <a:buNone/>
                      </a:pPr>
                      <a:r>
                        <a:rPr lang="en">
                          <a:solidFill>
                            <a:srgbClr val="000000"/>
                          </a:solidFill>
                          <a:latin typeface="Raleway"/>
                          <a:ea typeface="Raleway"/>
                          <a:cs typeface="Raleway"/>
                          <a:sym typeface="Raleway"/>
                        </a:rPr>
                        <a:t>UC_SI_001</a:t>
                      </a:r>
                    </a:p>
                  </a:txBody>
                  <a:tcPr marT="34300" marB="34300" marR="68600" marL="68600">
                    <a:lnT cap="flat" cmpd="sng" w="9525">
                      <a:solidFill>
                        <a:srgbClr val="FFFFFF"/>
                      </a:solidFill>
                      <a:prstDash val="solid"/>
                      <a:round/>
                      <a:headEnd len="med" w="med" type="none"/>
                      <a:tailEnd len="med" w="med" type="none"/>
                    </a:lnT>
                  </a:tcPr>
                </a:tc>
              </a:tr>
              <a:tr h="416375">
                <a:tc>
                  <a:txBody>
                    <a:bodyPr>
                      <a:noAutofit/>
                    </a:bodyPr>
                    <a:lstStyle/>
                    <a:p>
                      <a:pPr lvl="0" marR="0" rtl="0" algn="l">
                        <a:lnSpc>
                          <a:spcPct val="100000"/>
                        </a:lnSpc>
                        <a:spcBef>
                          <a:spcPts val="0"/>
                        </a:spcBef>
                        <a:spcAft>
                          <a:spcPts val="0"/>
                        </a:spcAft>
                        <a:buNone/>
                      </a:pPr>
                      <a:r>
                        <a:rPr b="1" lang="en" sz="1800" u="none" cap="none" strike="noStrike">
                          <a:solidFill>
                            <a:schemeClr val="lt1"/>
                          </a:solidFill>
                          <a:latin typeface="Raleway"/>
                          <a:ea typeface="Raleway"/>
                          <a:cs typeface="Raleway"/>
                          <a:sym typeface="Raleway"/>
                        </a:rPr>
                        <a:t>Priority</a:t>
                      </a:r>
                    </a:p>
                  </a:txBody>
                  <a:tcPr marT="34300" marB="34300" marR="68600" marL="68600">
                    <a:solidFill>
                      <a:srgbClr val="6D9EEB"/>
                    </a:solidFill>
                  </a:tcPr>
                </a:tc>
                <a:tc>
                  <a:txBody>
                    <a:bodyPr>
                      <a:noAutofit/>
                    </a:bodyPr>
                    <a:lstStyle/>
                    <a:p>
                      <a:pPr lvl="0" marR="0" rtl="0" algn="l">
                        <a:spcBef>
                          <a:spcPts val="0"/>
                        </a:spcBef>
                        <a:buNone/>
                      </a:pPr>
                      <a:r>
                        <a:rPr lang="en" u="none" cap="none" strike="noStrike">
                          <a:solidFill>
                            <a:srgbClr val="000000"/>
                          </a:solidFill>
                          <a:latin typeface="Raleway"/>
                          <a:ea typeface="Raleway"/>
                          <a:cs typeface="Raleway"/>
                          <a:sym typeface="Raleway"/>
                        </a:rPr>
                        <a:t>High</a:t>
                      </a:r>
                    </a:p>
                  </a:txBody>
                  <a:tcPr marT="34300" marB="34300" marR="68600" marL="68600"/>
                </a:tc>
              </a:tr>
              <a:tr h="415050">
                <a:tc>
                  <a:txBody>
                    <a:bodyPr>
                      <a:noAutofit/>
                    </a:bodyPr>
                    <a:lstStyle/>
                    <a:p>
                      <a:pPr lvl="0" marR="0" rtl="0" algn="l">
                        <a:spcBef>
                          <a:spcPts val="0"/>
                        </a:spcBef>
                        <a:buNone/>
                      </a:pPr>
                      <a:r>
                        <a:rPr b="1" lang="en" sz="1800" u="none" cap="none" strike="noStrike">
                          <a:solidFill>
                            <a:schemeClr val="lt1"/>
                          </a:solidFill>
                          <a:latin typeface="Raleway"/>
                          <a:ea typeface="Raleway"/>
                          <a:cs typeface="Raleway"/>
                          <a:sym typeface="Raleway"/>
                        </a:rPr>
                        <a:t>Primary</a:t>
                      </a:r>
                      <a:r>
                        <a:rPr b="1" lang="en" sz="1800">
                          <a:solidFill>
                            <a:schemeClr val="lt1"/>
                          </a:solidFill>
                          <a:latin typeface="Raleway"/>
                          <a:ea typeface="Raleway"/>
                          <a:cs typeface="Raleway"/>
                          <a:sym typeface="Raleway"/>
                        </a:rPr>
                        <a:t> </a:t>
                      </a:r>
                      <a:r>
                        <a:rPr b="1" lang="en" sz="1800" u="none" cap="none" strike="noStrike">
                          <a:solidFill>
                            <a:schemeClr val="lt1"/>
                          </a:solidFill>
                          <a:latin typeface="Raleway"/>
                          <a:ea typeface="Raleway"/>
                          <a:cs typeface="Raleway"/>
                          <a:sym typeface="Raleway"/>
                        </a:rPr>
                        <a:t>Actor</a:t>
                      </a:r>
                    </a:p>
                  </a:txBody>
                  <a:tcPr marT="34300" marB="34300" marR="68600" marL="68600">
                    <a:solidFill>
                      <a:srgbClr val="6D9EEB"/>
                    </a:solidFill>
                  </a:tcPr>
                </a:tc>
                <a:tc>
                  <a:txBody>
                    <a:bodyPr>
                      <a:noAutofit/>
                    </a:bodyPr>
                    <a:lstStyle/>
                    <a:p>
                      <a:pPr lvl="0" marR="0" rtl="0" algn="l">
                        <a:spcBef>
                          <a:spcPts val="0"/>
                        </a:spcBef>
                        <a:buNone/>
                      </a:pPr>
                      <a:r>
                        <a:rPr lang="en">
                          <a:solidFill>
                            <a:srgbClr val="000000"/>
                          </a:solidFill>
                          <a:latin typeface="Raleway"/>
                          <a:ea typeface="Raleway"/>
                          <a:cs typeface="Raleway"/>
                          <a:sym typeface="Raleway"/>
                        </a:rPr>
                        <a:t>Officer</a:t>
                      </a:r>
                    </a:p>
                  </a:txBody>
                  <a:tcPr marT="34300" marB="34300" marR="68600" marL="68600"/>
                </a:tc>
              </a:tr>
              <a:tr h="415050">
                <a:tc>
                  <a:txBody>
                    <a:bodyPr>
                      <a:noAutofit/>
                    </a:bodyPr>
                    <a:lstStyle/>
                    <a:p>
                      <a:pPr lvl="0" marR="0" rtl="0" algn="l">
                        <a:spcBef>
                          <a:spcPts val="0"/>
                        </a:spcBef>
                        <a:buNone/>
                      </a:pPr>
                      <a:r>
                        <a:rPr b="1" lang="en" sz="1800" u="none" cap="none" strike="noStrike">
                          <a:solidFill>
                            <a:schemeClr val="lt1"/>
                          </a:solidFill>
                          <a:latin typeface="Raleway"/>
                          <a:ea typeface="Raleway"/>
                          <a:cs typeface="Raleway"/>
                          <a:sym typeface="Raleway"/>
                        </a:rPr>
                        <a:t>Secondary Actor </a:t>
                      </a:r>
                    </a:p>
                  </a:txBody>
                  <a:tcPr marT="34300" marB="34300" marR="68600" marL="68600">
                    <a:solidFill>
                      <a:srgbClr val="6D9EEB"/>
                    </a:solidFill>
                  </a:tcPr>
                </a:tc>
                <a:tc>
                  <a:txBody>
                    <a:bodyPr>
                      <a:noAutofit/>
                    </a:bodyPr>
                    <a:lstStyle/>
                    <a:p>
                      <a:pPr lvl="0" marR="0" rtl="0" algn="l">
                        <a:spcBef>
                          <a:spcPts val="0"/>
                        </a:spcBef>
                        <a:buNone/>
                      </a:pPr>
                      <a:r>
                        <a:rPr lang="en">
                          <a:solidFill>
                            <a:srgbClr val="000000"/>
                          </a:solidFill>
                          <a:latin typeface="Raleway"/>
                          <a:ea typeface="Raleway"/>
                          <a:cs typeface="Raleway"/>
                          <a:sym typeface="Raleway"/>
                        </a:rPr>
                        <a:t>Service Manager, Board of Directors</a:t>
                      </a:r>
                    </a:p>
                  </a:txBody>
                  <a:tcPr marT="34300" marB="34300" marR="68600" marL="68600"/>
                </a:tc>
              </a:tr>
              <a:tr h="1430375">
                <a:tc>
                  <a:txBody>
                    <a:bodyPr>
                      <a:noAutofit/>
                    </a:bodyPr>
                    <a:lstStyle/>
                    <a:p>
                      <a:pPr lvl="0" marR="0" rtl="0" algn="l">
                        <a:spcBef>
                          <a:spcPts val="0"/>
                        </a:spcBef>
                        <a:buNone/>
                      </a:pPr>
                      <a:r>
                        <a:rPr b="1" i="0" lang="en" sz="1800" u="none" cap="none" strike="noStrike">
                          <a:solidFill>
                            <a:schemeClr val="lt1"/>
                          </a:solidFill>
                          <a:latin typeface="Raleway"/>
                          <a:ea typeface="Raleway"/>
                          <a:cs typeface="Raleway"/>
                          <a:sym typeface="Raleway"/>
                        </a:rPr>
                        <a:t>Description</a:t>
                      </a:r>
                    </a:p>
                  </a:txBody>
                  <a:tcPr marT="34300" marB="34300" marR="68600" marL="68600">
                    <a:solidFill>
                      <a:srgbClr val="6D9EEB"/>
                    </a:solidFill>
                  </a:tcPr>
                </a:tc>
                <a:tc>
                  <a:txBody>
                    <a:bodyPr>
                      <a:noAutofit/>
                    </a:bodyPr>
                    <a:lstStyle/>
                    <a:p>
                      <a:pPr lvl="0" marR="0" rtl="0" algn="l">
                        <a:spcBef>
                          <a:spcPts val="0"/>
                        </a:spcBef>
                        <a:buNone/>
                      </a:pPr>
                      <a:r>
                        <a:rPr lang="en">
                          <a:solidFill>
                            <a:srgbClr val="000000"/>
                          </a:solidFill>
                          <a:latin typeface="Raleway"/>
                          <a:ea typeface="Raleway"/>
                          <a:cs typeface="Raleway"/>
                          <a:sym typeface="Raleway"/>
                        </a:rPr>
                        <a:t>This use case describes the procedure by which an officer, more specifically technology officer enters data in our system. Here an officer will take manually collected data and input them in the information system. Some pre-created data form will be used.</a:t>
                      </a:r>
                    </a:p>
                  </a:txBody>
                  <a:tcPr marT="34300" marB="34300" marR="68600" marL="68600"/>
                </a:tc>
              </a:tr>
            </a:tbl>
          </a:graphicData>
        </a:graphic>
      </p:graphicFrame>
      <p:sp>
        <p:nvSpPr>
          <p:cNvPr id="165" name="Shape 165"/>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latin typeface="Raleway"/>
                <a:ea typeface="Raleway"/>
                <a:cs typeface="Raleway"/>
                <a:sym typeface="Raleway"/>
              </a:rPr>
              <a:t>Insert Data</a:t>
            </a:r>
          </a:p>
          <a:p>
            <a:pPr indent="0" lvl="0" marL="0" marR="0" rtl="0" algn="ctr">
              <a:spcBef>
                <a:spcPts val="0"/>
              </a:spcBef>
              <a:buSzPct val="25000"/>
              <a:buNone/>
            </a:pPr>
            <a:r>
              <a:rPr b="1" lang="en" sz="1800">
                <a:latin typeface="Raleway"/>
                <a:ea typeface="Raleway"/>
                <a:cs typeface="Raleway"/>
                <a:sym typeface="Raleway"/>
              </a:rPr>
              <a:t> </a:t>
            </a:r>
            <a:r>
              <a:rPr lang="en" sz="1800">
                <a:latin typeface="Raleway"/>
                <a:ea typeface="Raleway"/>
                <a:cs typeface="Raleway"/>
                <a:sym typeface="Raleway"/>
              </a:rPr>
              <a:t>in Storing Information Subsystem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solidFill>
                  <a:schemeClr val="dk1"/>
                </a:solidFill>
                <a:latin typeface="Raleway"/>
                <a:ea typeface="Raleway"/>
                <a:cs typeface="Raleway"/>
                <a:sym typeface="Raleway"/>
              </a:rPr>
              <a:t>Insert Data</a:t>
            </a:r>
          </a:p>
          <a:p>
            <a:pPr indent="0" lvl="0" marL="0" marR="0" rtl="0" algn="ctr">
              <a:spcBef>
                <a:spcPts val="0"/>
              </a:spcBef>
              <a:buSzPct val="25000"/>
              <a:buNone/>
            </a:pPr>
            <a:r>
              <a:rPr lang="en" sz="1800">
                <a:latin typeface="Raleway"/>
                <a:ea typeface="Raleway"/>
                <a:cs typeface="Raleway"/>
                <a:sym typeface="Raleway"/>
              </a:rPr>
              <a:t>in Storing Information Subsystem (Continued)</a:t>
            </a:r>
          </a:p>
        </p:txBody>
      </p:sp>
      <p:graphicFrame>
        <p:nvGraphicFramePr>
          <p:cNvPr id="171" name="Shape 171"/>
          <p:cNvGraphicFramePr/>
          <p:nvPr/>
        </p:nvGraphicFramePr>
        <p:xfrm>
          <a:off x="482059" y="1042181"/>
          <a:ext cx="3000000" cy="3000000"/>
        </p:xfrm>
        <a:graphic>
          <a:graphicData uri="http://schemas.openxmlformats.org/drawingml/2006/table">
            <a:tbl>
              <a:tblPr bandRow="1" firstRow="1">
                <a:noFill/>
                <a:tableStyleId>{E0AB09B2-2909-462A-B113-BE3CB8E42BFD}</a:tableStyleId>
              </a:tblPr>
              <a:tblGrid>
                <a:gridCol w="2195975"/>
                <a:gridCol w="2874525"/>
                <a:gridCol w="3109400"/>
              </a:tblGrid>
              <a:tr h="450350">
                <a:tc>
                  <a:txBody>
                    <a:bodyPr>
                      <a:noAutofit/>
                    </a:bodyPr>
                    <a:lstStyle/>
                    <a:p>
                      <a:pPr lvl="0" marR="0" rtl="0" algn="l">
                        <a:lnSpc>
                          <a:spcPct val="100000"/>
                        </a:lnSpc>
                        <a:spcBef>
                          <a:spcPts val="0"/>
                        </a:spcBef>
                        <a:spcAft>
                          <a:spcPts val="0"/>
                        </a:spcAft>
                        <a:buNone/>
                      </a:pPr>
                      <a:r>
                        <a:rPr b="1" lang="en" sz="1800" u="none" cap="none" strike="noStrike">
                          <a:latin typeface="Raleway"/>
                          <a:ea typeface="Raleway"/>
                          <a:cs typeface="Raleway"/>
                          <a:sym typeface="Raleway"/>
                        </a:rPr>
                        <a:t>Pre-condition</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gridSpan="2">
                  <a:txBody>
                    <a:bodyPr>
                      <a:noAutofit/>
                    </a:bodyPr>
                    <a:lstStyle/>
                    <a:p>
                      <a:pPr indent="0" lvl="0" marL="0" marR="0" rtl="0" algn="l">
                        <a:spcBef>
                          <a:spcPts val="0"/>
                        </a:spcBef>
                        <a:buSzPct val="25000"/>
                        <a:buNone/>
                      </a:pPr>
                      <a:r>
                        <a:rPr b="0" lang="en">
                          <a:solidFill>
                            <a:srgbClr val="000000"/>
                          </a:solidFill>
                          <a:latin typeface="Raleway"/>
                          <a:ea typeface="Raleway"/>
                          <a:cs typeface="Raleway"/>
                          <a:sym typeface="Raleway"/>
                        </a:rPr>
                        <a:t>Officer has to log in and must have manually collected data.</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DDEAF6"/>
                    </a:solidFill>
                  </a:tcPr>
                </a:tc>
                <a:tc hMerge="1"/>
              </a:tr>
              <a:tr h="562150">
                <a:tc>
                  <a:txBody>
                    <a:bodyPr>
                      <a:noAutofit/>
                    </a:bodyPr>
                    <a:lstStyle/>
                    <a:p>
                      <a:pPr lvl="0" marR="0" rtl="0" algn="l">
                        <a:lnSpc>
                          <a:spcPct val="100000"/>
                        </a:lnSpc>
                        <a:spcBef>
                          <a:spcPts val="0"/>
                        </a:spcBef>
                        <a:spcAft>
                          <a:spcPts val="0"/>
                        </a:spcAft>
                        <a:buNone/>
                      </a:pPr>
                      <a:r>
                        <a:rPr b="1" lang="en" sz="1800">
                          <a:solidFill>
                            <a:schemeClr val="lt1"/>
                          </a:solidFill>
                          <a:latin typeface="Raleway"/>
                          <a:ea typeface="Raleway"/>
                          <a:cs typeface="Raleway"/>
                          <a:sym typeface="Raleway"/>
                        </a:rPr>
                        <a:t>Trigger</a:t>
                      </a:r>
                    </a:p>
                  </a:txBody>
                  <a:tcPr marT="34300" marB="34300" marR="68600" marL="68600">
                    <a:lnT cap="flat" cmpd="sng" w="9525">
                      <a:solidFill>
                        <a:srgbClr val="FFFFFF"/>
                      </a:solidFill>
                      <a:prstDash val="solid"/>
                      <a:round/>
                      <a:headEnd len="med" w="med" type="none"/>
                      <a:tailEnd len="med" w="med" type="none"/>
                    </a:lnT>
                    <a:solidFill>
                      <a:srgbClr val="6D9EEB"/>
                    </a:solidFill>
                  </a:tcPr>
                </a:tc>
                <a:tc gridSpan="2">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This use case will be triggered when an officer enters the system to input data.</a:t>
                      </a:r>
                    </a:p>
                  </a:txBody>
                  <a:tcPr marT="34300" marB="34300" marR="68600" marL="68600">
                    <a:lnT cap="flat" cmpd="sng" w="9525">
                      <a:solidFill>
                        <a:srgbClr val="FFFFFF"/>
                      </a:solidFill>
                      <a:prstDash val="solid"/>
                      <a:round/>
                      <a:headEnd len="med" w="med" type="none"/>
                      <a:tailEnd len="med" w="med" type="none"/>
                    </a:lnT>
                    <a:solidFill>
                      <a:srgbClr val="DDEAF6"/>
                    </a:solidFill>
                  </a:tcPr>
                </a:tc>
                <a:tc hMerge="1"/>
              </a:tr>
              <a:tr h="408050">
                <a:tc rowSpan="3">
                  <a:txBody>
                    <a:bodyPr>
                      <a:noAutofit/>
                    </a:bodyPr>
                    <a:lstStyle/>
                    <a:p>
                      <a:pPr lvl="0" marR="0" rtl="0" algn="l">
                        <a:lnSpc>
                          <a:spcPct val="100000"/>
                        </a:lnSpc>
                        <a:spcBef>
                          <a:spcPts val="0"/>
                        </a:spcBef>
                        <a:spcAft>
                          <a:spcPts val="0"/>
                        </a:spcAft>
                        <a:buNone/>
                      </a:pPr>
                      <a:r>
                        <a:rPr b="1" lang="en" sz="1800">
                          <a:solidFill>
                            <a:schemeClr val="lt1"/>
                          </a:solidFill>
                          <a:latin typeface="Raleway"/>
                          <a:ea typeface="Raleway"/>
                          <a:cs typeface="Raleway"/>
                          <a:sym typeface="Raleway"/>
                        </a:rPr>
                        <a:t>Typical Course of events</a:t>
                      </a:r>
                    </a:p>
                  </a:txBody>
                  <a:tcPr marT="34300" marB="34300" marR="68600" marL="68600">
                    <a:solidFill>
                      <a:srgbClr val="6D9EEB"/>
                    </a:solidFill>
                  </a:tcPr>
                </a:tc>
                <a:tc>
                  <a:txBody>
                    <a:bodyPr>
                      <a:noAutofit/>
                    </a:bodyPr>
                    <a:lstStyle/>
                    <a:p>
                      <a:pPr lvl="0" marR="0" rtl="0" algn="ctr">
                        <a:lnSpc>
                          <a:spcPct val="100000"/>
                        </a:lnSpc>
                        <a:spcBef>
                          <a:spcPts val="0"/>
                        </a:spcBef>
                        <a:spcAft>
                          <a:spcPts val="0"/>
                        </a:spcAft>
                        <a:buNone/>
                      </a:pPr>
                      <a:r>
                        <a:rPr b="1" lang="en">
                          <a:solidFill>
                            <a:srgbClr val="000000"/>
                          </a:solidFill>
                          <a:latin typeface="Raleway"/>
                          <a:ea typeface="Raleway"/>
                          <a:cs typeface="Raleway"/>
                          <a:sym typeface="Raleway"/>
                        </a:rPr>
                        <a:t>Actor Action</a:t>
                      </a:r>
                    </a:p>
                  </a:txBody>
                  <a:tcPr marT="34300" marB="34300" marR="68600" marL="68600">
                    <a:solidFill>
                      <a:srgbClr val="BBD6EE"/>
                    </a:solidFill>
                  </a:tcPr>
                </a:tc>
                <a:tc>
                  <a:txBody>
                    <a:bodyPr>
                      <a:noAutofit/>
                    </a:bodyPr>
                    <a:lstStyle/>
                    <a:p>
                      <a:pPr lvl="0" marR="0" rtl="0" algn="ctr">
                        <a:spcBef>
                          <a:spcPts val="0"/>
                        </a:spcBef>
                        <a:buNone/>
                      </a:pPr>
                      <a:r>
                        <a:rPr b="1" lang="en">
                          <a:solidFill>
                            <a:srgbClr val="000000"/>
                          </a:solidFill>
                          <a:latin typeface="Raleway"/>
                          <a:ea typeface="Raleway"/>
                          <a:cs typeface="Raleway"/>
                          <a:sym typeface="Raleway"/>
                        </a:rPr>
                        <a:t>System Response</a:t>
                      </a:r>
                    </a:p>
                  </a:txBody>
                  <a:tcPr marT="34300" marB="34300" marR="68600" marL="68600">
                    <a:solidFill>
                      <a:srgbClr val="BBD6EE"/>
                    </a:solidFill>
                  </a:tcPr>
                </a:tc>
              </a:tr>
              <a:tr h="465625">
                <a:tc vMerge="1"/>
                <a:tc>
                  <a:txBody>
                    <a:bodyPr>
                      <a:noAutofit/>
                    </a:bodyPr>
                    <a:lstStyle/>
                    <a:p>
                      <a:pPr lvl="0" rtl="0">
                        <a:spcBef>
                          <a:spcPts val="0"/>
                        </a:spcBef>
                        <a:buNone/>
                      </a:pPr>
                      <a:r>
                        <a:rPr lang="en">
                          <a:latin typeface="Raleway"/>
                          <a:ea typeface="Raleway"/>
                          <a:cs typeface="Raleway"/>
                          <a:sym typeface="Raleway"/>
                        </a:rPr>
                        <a:t>Officer inserts data.</a:t>
                      </a:r>
                    </a:p>
                  </a:txBody>
                  <a:tcPr marT="34300" marB="34300" marR="68600" marL="68600">
                    <a:solidFill>
                      <a:srgbClr val="DDEAF6"/>
                    </a:solidFill>
                  </a:tcPr>
                </a:tc>
                <a:tc>
                  <a:txBody>
                    <a:bodyPr>
                      <a:noAutofit/>
                    </a:bodyPr>
                    <a:lstStyle/>
                    <a:p>
                      <a:pPr lvl="0" rtl="0">
                        <a:spcBef>
                          <a:spcPts val="0"/>
                        </a:spcBef>
                        <a:buNone/>
                      </a:pPr>
                      <a:r>
                        <a:rPr lang="en">
                          <a:latin typeface="Raleway"/>
                          <a:ea typeface="Raleway"/>
                          <a:cs typeface="Raleway"/>
                          <a:sym typeface="Raleway"/>
                        </a:rPr>
                        <a:t>System takes the data and sends it to service manager for approval.</a:t>
                      </a:r>
                    </a:p>
                  </a:txBody>
                  <a:tcPr marT="34300" marB="34300" marR="68600" marL="68600">
                    <a:solidFill>
                      <a:srgbClr val="DDEAF6"/>
                    </a:solidFill>
                  </a:tcPr>
                </a:tc>
              </a:tr>
              <a:tr h="465625">
                <a:tc vMerge="1"/>
                <a:tc>
                  <a:txBody>
                    <a:bodyPr>
                      <a:noAutofit/>
                    </a:bodyPr>
                    <a:lstStyle/>
                    <a:p>
                      <a:pPr lvl="0" rtl="0">
                        <a:spcBef>
                          <a:spcPts val="0"/>
                        </a:spcBef>
                        <a:buNone/>
                      </a:pPr>
                      <a:r>
                        <a:rPr lang="en">
                          <a:latin typeface="Raleway"/>
                          <a:ea typeface="Raleway"/>
                          <a:cs typeface="Raleway"/>
                          <a:sym typeface="Raleway"/>
                        </a:rPr>
                        <a:t>Service Manager approves data.</a:t>
                      </a:r>
                    </a:p>
                  </a:txBody>
                  <a:tcPr marT="34300" marB="34300" marR="68600" marL="68600">
                    <a:solidFill>
                      <a:srgbClr val="DDEAF6"/>
                    </a:solidFill>
                  </a:tcPr>
                </a:tc>
                <a:tc>
                  <a:txBody>
                    <a:bodyPr>
                      <a:noAutofit/>
                    </a:bodyPr>
                    <a:lstStyle/>
                    <a:p>
                      <a:pPr lvl="0" rtl="0">
                        <a:spcBef>
                          <a:spcPts val="0"/>
                        </a:spcBef>
                        <a:buNone/>
                      </a:pPr>
                      <a:r>
                        <a:rPr lang="en">
                          <a:latin typeface="Raleway"/>
                          <a:ea typeface="Raleway"/>
                          <a:cs typeface="Raleway"/>
                          <a:sym typeface="Raleway"/>
                        </a:rPr>
                        <a:t>System stores data.</a:t>
                      </a:r>
                    </a:p>
                  </a:txBody>
                  <a:tcPr marT="34300" marB="34300" marR="68600" marL="68600">
                    <a:solidFill>
                      <a:srgbClr val="DDEAF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solidFill>
                  <a:schemeClr val="dk1"/>
                </a:solidFill>
                <a:latin typeface="Raleway"/>
                <a:ea typeface="Raleway"/>
                <a:cs typeface="Raleway"/>
                <a:sym typeface="Raleway"/>
              </a:rPr>
              <a:t>Insert Data</a:t>
            </a:r>
          </a:p>
          <a:p>
            <a:pPr indent="0" lvl="0" marL="0" marR="0" rtl="0" algn="ctr">
              <a:spcBef>
                <a:spcPts val="0"/>
              </a:spcBef>
              <a:buSzPct val="25000"/>
              <a:buNone/>
            </a:pPr>
            <a:r>
              <a:rPr lang="en" sz="1800">
                <a:latin typeface="Raleway"/>
                <a:ea typeface="Raleway"/>
                <a:cs typeface="Raleway"/>
                <a:sym typeface="Raleway"/>
              </a:rPr>
              <a:t>in Storing Information Subsystem (Continued)</a:t>
            </a:r>
          </a:p>
        </p:txBody>
      </p:sp>
      <p:graphicFrame>
        <p:nvGraphicFramePr>
          <p:cNvPr id="177" name="Shape 177"/>
          <p:cNvGraphicFramePr/>
          <p:nvPr/>
        </p:nvGraphicFramePr>
        <p:xfrm>
          <a:off x="445363" y="1025044"/>
          <a:ext cx="2999999" cy="3000000"/>
        </p:xfrm>
        <a:graphic>
          <a:graphicData uri="http://schemas.openxmlformats.org/drawingml/2006/table">
            <a:tbl>
              <a:tblPr bandRow="1" firstRow="1">
                <a:noFill/>
                <a:tableStyleId>{E0AB09B2-2909-462A-B113-BE3CB8E42BFD}</a:tableStyleId>
              </a:tblPr>
              <a:tblGrid>
                <a:gridCol w="2352875"/>
                <a:gridCol w="3018600"/>
                <a:gridCol w="2893800"/>
              </a:tblGrid>
              <a:tr h="546250">
                <a:tc rowSpan="2">
                  <a:txBody>
                    <a:bodyPr>
                      <a:noAutofit/>
                    </a:bodyPr>
                    <a:lstStyle/>
                    <a:p>
                      <a:pPr lvl="0" marR="0" rtl="0" algn="l">
                        <a:lnSpc>
                          <a:spcPct val="100000"/>
                        </a:lnSpc>
                        <a:spcBef>
                          <a:spcPts val="0"/>
                        </a:spcBef>
                        <a:buNone/>
                      </a:pPr>
                      <a:r>
                        <a:rPr b="1" lang="en" sz="1800">
                          <a:latin typeface="Raleway"/>
                          <a:ea typeface="Raleway"/>
                          <a:cs typeface="Raleway"/>
                          <a:sym typeface="Raleway"/>
                        </a:rPr>
                        <a:t>Alternate Course of events</a:t>
                      </a:r>
                    </a:p>
                  </a:txBody>
                  <a:tcPr marT="34300" marB="34300" marR="68600" marL="68600">
                    <a:lnL cap="flat" cmpd="sng" w="9525">
                      <a:solidFill>
                        <a:srgbClr val="6D9EEB"/>
                      </a:solidFill>
                      <a:prstDash val="solid"/>
                      <a:round/>
                      <a:headEnd len="med" w="med" type="none"/>
                      <a:tailEnd len="med" w="med" type="none"/>
                    </a:lnL>
                    <a:lnR cap="flat" cmpd="sng" w="9525">
                      <a:solidFill>
                        <a:srgbClr val="6D9EEB"/>
                      </a:solidFill>
                      <a:prstDash val="solid"/>
                      <a:round/>
                      <a:headEnd len="med" w="med" type="none"/>
                      <a:tailEnd len="med" w="med" type="none"/>
                    </a:lnR>
                    <a:lnT cap="flat" cmpd="sng" w="9525">
                      <a:solidFill>
                        <a:srgbClr val="6D9EEB"/>
                      </a:solidFill>
                      <a:prstDash val="solid"/>
                      <a:round/>
                      <a:headEnd len="med" w="med" type="none"/>
                      <a:tailEnd len="med" w="med" type="none"/>
                    </a:lnT>
                    <a:lnB cap="flat" cmpd="sng" w="9525">
                      <a:solidFill>
                        <a:srgbClr val="6D9EEB"/>
                      </a:solidFill>
                      <a:prstDash val="solid"/>
                      <a:round/>
                      <a:headEnd len="med" w="med" type="none"/>
                      <a:tailEnd len="med" w="med" type="none"/>
                    </a:lnB>
                    <a:solidFill>
                      <a:srgbClr val="6D9EEB"/>
                    </a:solidFill>
                  </a:tcPr>
                </a:tc>
                <a:tc>
                  <a:txBody>
                    <a:bodyPr>
                      <a:noAutofit/>
                    </a:bodyPr>
                    <a:lstStyle/>
                    <a:p>
                      <a:pPr lvl="0" marR="0" rtl="0" algn="ctr">
                        <a:spcBef>
                          <a:spcPts val="0"/>
                        </a:spcBef>
                        <a:buNone/>
                      </a:pPr>
                      <a:r>
                        <a:rPr lang="en" sz="1400">
                          <a:solidFill>
                            <a:srgbClr val="000000"/>
                          </a:solidFill>
                          <a:latin typeface="Raleway"/>
                          <a:ea typeface="Raleway"/>
                          <a:cs typeface="Raleway"/>
                          <a:sym typeface="Raleway"/>
                        </a:rPr>
                        <a:t>Actor Action</a:t>
                      </a:r>
                    </a:p>
                  </a:txBody>
                  <a:tcPr marT="34300" marB="34300" marR="68600" marL="68600">
                    <a:lnL cap="flat" cmpd="sng" w="9525">
                      <a:solidFill>
                        <a:srgbClr val="6D9EEB"/>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BBD6EE"/>
                    </a:solidFill>
                  </a:tcPr>
                </a:tc>
                <a:tc>
                  <a:txBody>
                    <a:bodyPr>
                      <a:noAutofit/>
                    </a:bodyPr>
                    <a:lstStyle/>
                    <a:p>
                      <a:pPr lvl="0" marR="0" rtl="0" algn="ctr">
                        <a:spcBef>
                          <a:spcPts val="0"/>
                        </a:spcBef>
                        <a:buNone/>
                      </a:pPr>
                      <a:r>
                        <a:rPr lang="en" sz="1400">
                          <a:solidFill>
                            <a:srgbClr val="000000"/>
                          </a:solidFill>
                          <a:latin typeface="Raleway"/>
                          <a:ea typeface="Raleway"/>
                          <a:cs typeface="Raleway"/>
                          <a:sym typeface="Raleway"/>
                        </a:rPr>
                        <a:t>System Response </a:t>
                      </a:r>
                    </a:p>
                  </a:txBody>
                  <a:tcPr marT="34300" marB="34300" marR="68600" marL="68600">
                    <a:lnL cap="flat" cmpd="sng" w="9525">
                      <a:solidFill>
                        <a:srgbClr val="FFFFFF"/>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B9D4ED"/>
                    </a:solidFill>
                  </a:tcPr>
                </a:tc>
              </a:tr>
              <a:tr h="555925">
                <a:tc vMerge="1"/>
                <a:tc>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Officer provides invalid information.</a:t>
                      </a:r>
                    </a:p>
                  </a:txBody>
                  <a:tcPr marT="34300" marB="34300" marR="68600" marL="68600">
                    <a:lnL cap="flat" cmpd="sng" w="9525">
                      <a:solidFill>
                        <a:srgbClr val="6D9EEB"/>
                      </a:solidFill>
                      <a:prstDash val="solid"/>
                      <a:round/>
                      <a:headEnd len="med" w="med" type="none"/>
                      <a:tailEnd len="med" w="med" type="none"/>
                    </a:lnL>
                    <a:lnT cap="flat" cmpd="sng" w="9525">
                      <a:solidFill>
                        <a:srgbClr val="FFFFFF"/>
                      </a:solidFill>
                      <a:prstDash val="solid"/>
                      <a:round/>
                      <a:headEnd len="med" w="med" type="none"/>
                      <a:tailEnd len="med" w="med" type="none"/>
                    </a:lnT>
                    <a:solidFill>
                      <a:srgbClr val="DDEAF6"/>
                    </a:solidFill>
                  </a:tcPr>
                </a:tc>
                <a:tc>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System notifies and asks to submit the data again.</a:t>
                      </a:r>
                    </a:p>
                  </a:txBody>
                  <a:tcPr marT="34300" marB="34300" marR="68600" marL="68600">
                    <a:lnT cap="flat" cmpd="sng" w="9525">
                      <a:solidFill>
                        <a:srgbClr val="000000">
                          <a:alpha val="0"/>
                        </a:srgbClr>
                      </a:solidFill>
                      <a:prstDash val="solid"/>
                      <a:round/>
                      <a:headEnd len="med" w="med" type="none"/>
                      <a:tailEnd len="med" w="med" type="none"/>
                    </a:lnT>
                    <a:solidFill>
                      <a:srgbClr val="DDEAF6"/>
                    </a:solidFill>
                  </a:tcPr>
                </a:tc>
              </a:tr>
              <a:tr h="555925">
                <a:tc>
                  <a:txBody>
                    <a:bodyPr>
                      <a:noAutofit/>
                    </a:bodyPr>
                    <a:lstStyle/>
                    <a:p>
                      <a:pPr lvl="0" marR="0" rtl="0" algn="l">
                        <a:lnSpc>
                          <a:spcPct val="100000"/>
                        </a:lnSpc>
                        <a:spcBef>
                          <a:spcPts val="0"/>
                        </a:spcBef>
                        <a:buNone/>
                      </a:pPr>
                      <a:r>
                        <a:t/>
                      </a:r>
                      <a:endParaRPr b="1" sz="1800">
                        <a:latin typeface="Raleway"/>
                        <a:ea typeface="Raleway"/>
                        <a:cs typeface="Raleway"/>
                        <a:sym typeface="Raleway"/>
                      </a:endParaRPr>
                    </a:p>
                  </a:txBody>
                  <a:tcPr marT="34300" marB="34300" marR="68600" marL="68600">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6D9EEB"/>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a:txBody>
                    <a:bodyPr>
                      <a:noAutofit/>
                    </a:bodyPr>
                    <a:lstStyle/>
                    <a:p>
                      <a:pPr indent="0" lvl="0" marL="0" marR="0" rtl="0" algn="l">
                        <a:spcBef>
                          <a:spcPts val="0"/>
                        </a:spcBef>
                        <a:buNone/>
                      </a:pPr>
                      <a:r>
                        <a:rPr lang="en">
                          <a:solidFill>
                            <a:srgbClr val="000000"/>
                          </a:solidFill>
                          <a:latin typeface="Raleway"/>
                          <a:ea typeface="Raleway"/>
                          <a:cs typeface="Raleway"/>
                          <a:sym typeface="Raleway"/>
                        </a:rPr>
                        <a:t>Service Manager does not approve the inserted data.</a:t>
                      </a:r>
                    </a:p>
                  </a:txBody>
                  <a:tcPr marT="34300" marB="34300" marR="68600" marL="68600">
                    <a:lnL cap="flat" cmpd="sng" w="9525">
                      <a:solidFill>
                        <a:srgbClr val="FFFFFF"/>
                      </a:solidFill>
                      <a:prstDash val="solid"/>
                      <a:round/>
                      <a:headEnd len="med" w="med" type="none"/>
                      <a:tailEnd len="med" w="med" type="none"/>
                    </a:lnL>
                    <a:solidFill>
                      <a:srgbClr val="DDEAF6"/>
                    </a:solidFill>
                  </a:tcPr>
                </a:tc>
                <a:tc>
                  <a:txBody>
                    <a:bodyPr>
                      <a:noAutofit/>
                    </a:bodyPr>
                    <a:lstStyle/>
                    <a:p>
                      <a:pPr indent="0" lvl="0" marL="0" marR="0" rtl="0" algn="l">
                        <a:spcBef>
                          <a:spcPts val="0"/>
                        </a:spcBef>
                        <a:buNone/>
                      </a:pPr>
                      <a:r>
                        <a:rPr lang="en">
                          <a:solidFill>
                            <a:srgbClr val="000000"/>
                          </a:solidFill>
                          <a:latin typeface="Raleway"/>
                          <a:ea typeface="Raleway"/>
                          <a:cs typeface="Raleway"/>
                          <a:sym typeface="Raleway"/>
                        </a:rPr>
                        <a:t>System rejects the entry and notifies Officer.</a:t>
                      </a:r>
                    </a:p>
                  </a:txBody>
                  <a:tcPr marT="34300" marB="34300" marR="68600" marL="68600">
                    <a:solidFill>
                      <a:srgbClr val="DDEAF6"/>
                    </a:solidFill>
                  </a:tcPr>
                </a:tc>
              </a:tr>
              <a:tr h="553875">
                <a:tc>
                  <a:txBody>
                    <a:bodyPr>
                      <a:noAutofit/>
                    </a:bodyPr>
                    <a:lstStyle/>
                    <a:p>
                      <a:pPr lvl="0" marR="0" rtl="0" algn="l">
                        <a:spcBef>
                          <a:spcPts val="0"/>
                        </a:spcBef>
                        <a:buNone/>
                      </a:pPr>
                      <a:r>
                        <a:rPr b="1" lang="en" sz="1800">
                          <a:solidFill>
                            <a:schemeClr val="lt1"/>
                          </a:solidFill>
                          <a:latin typeface="Raleway"/>
                          <a:ea typeface="Raleway"/>
                          <a:cs typeface="Raleway"/>
                          <a:sym typeface="Raleway"/>
                        </a:rPr>
                        <a:t>Business rule</a:t>
                      </a:r>
                    </a:p>
                  </a:txBody>
                  <a:tcPr marT="34300" marB="34300" marR="68600" marL="68600">
                    <a:lnT cap="flat" cmpd="sng" w="9525">
                      <a:solidFill>
                        <a:srgbClr val="FFFFFF"/>
                      </a:solidFill>
                      <a:prstDash val="solid"/>
                      <a:round/>
                      <a:headEnd len="med" w="med" type="none"/>
                      <a:tailEnd len="med" w="med" type="none"/>
                    </a:lnT>
                    <a:solidFill>
                      <a:srgbClr val="6D9EEB"/>
                    </a:solidFill>
                  </a:tcPr>
                </a:tc>
                <a:tc gridSpan="2">
                  <a:txBody>
                    <a:bodyPr>
                      <a:noAutofit/>
                    </a:bodyPr>
                    <a:lstStyle/>
                    <a:p>
                      <a:pPr lvl="0" rtl="0">
                        <a:spcBef>
                          <a:spcPts val="0"/>
                        </a:spcBef>
                        <a:buNone/>
                      </a:pPr>
                      <a:r>
                        <a:rPr lang="en">
                          <a:latin typeface="Raleway"/>
                          <a:ea typeface="Raleway"/>
                          <a:cs typeface="Raleway"/>
                          <a:sym typeface="Raleway"/>
                        </a:rPr>
                        <a:t>Officer can not insert invalid data type.</a:t>
                      </a:r>
                    </a:p>
                  </a:txBody>
                  <a:tcPr marT="34300" marB="34300" marR="68600" marL="68600">
                    <a:solidFill>
                      <a:srgbClr val="DDEAF6"/>
                    </a:solidFill>
                  </a:tcPr>
                </a:tc>
                <a:tc hMerge="1"/>
              </a:tr>
              <a:tr h="611175">
                <a:tc>
                  <a:txBody>
                    <a:bodyPr>
                      <a:noAutofit/>
                    </a:bodyPr>
                    <a:lstStyle/>
                    <a:p>
                      <a:pPr lvl="0" marR="0" rtl="0" algn="l">
                        <a:spcBef>
                          <a:spcPts val="0"/>
                        </a:spcBef>
                        <a:buNone/>
                      </a:pPr>
                      <a:r>
                        <a:rPr b="1" lang="en" sz="1800">
                          <a:solidFill>
                            <a:schemeClr val="lt1"/>
                          </a:solidFill>
                          <a:latin typeface="Raleway"/>
                          <a:ea typeface="Raleway"/>
                          <a:cs typeface="Raleway"/>
                          <a:sym typeface="Raleway"/>
                        </a:rPr>
                        <a:t>Post Conditions</a:t>
                      </a:r>
                    </a:p>
                  </a:txBody>
                  <a:tcPr marT="34300" marB="34300" marR="68600" marL="68600">
                    <a:solidFill>
                      <a:srgbClr val="6D9EEB"/>
                    </a:solidFill>
                  </a:tcPr>
                </a:tc>
                <a:tc gridSpan="2">
                  <a:txBody>
                    <a:bodyPr>
                      <a:noAutofit/>
                    </a:bodyPr>
                    <a:lstStyle/>
                    <a:p>
                      <a:pPr lvl="0" rtl="0">
                        <a:spcBef>
                          <a:spcPts val="0"/>
                        </a:spcBef>
                        <a:buNone/>
                      </a:pPr>
                      <a:r>
                        <a:rPr lang="en">
                          <a:latin typeface="Raleway"/>
                          <a:ea typeface="Raleway"/>
                          <a:cs typeface="Raleway"/>
                          <a:sym typeface="Raleway"/>
                        </a:rPr>
                        <a:t>&lt;&lt;Not applicable&gt;&gt;</a:t>
                      </a:r>
                    </a:p>
                  </a:txBody>
                  <a:tcPr marT="34300" marB="34300" marR="68600" marL="68600">
                    <a:solidFill>
                      <a:srgbClr val="DDEAF6"/>
                    </a:solidFill>
                  </a:tcPr>
                </a:tc>
                <a:tc hMerge="1"/>
              </a:tr>
              <a:tr h="611175">
                <a:tc>
                  <a:txBody>
                    <a:bodyPr>
                      <a:noAutofit/>
                    </a:bodyPr>
                    <a:lstStyle/>
                    <a:p>
                      <a:pPr lvl="0" marR="0" rtl="0" algn="l">
                        <a:spcBef>
                          <a:spcPts val="0"/>
                        </a:spcBef>
                        <a:buNone/>
                      </a:pPr>
                      <a:r>
                        <a:rPr b="1" lang="en" sz="1800">
                          <a:solidFill>
                            <a:schemeClr val="lt1"/>
                          </a:solidFill>
                          <a:latin typeface="Raleway"/>
                          <a:ea typeface="Raleway"/>
                          <a:cs typeface="Raleway"/>
                          <a:sym typeface="Raleway"/>
                        </a:rPr>
                        <a:t>Conclusion</a:t>
                      </a:r>
                    </a:p>
                  </a:txBody>
                  <a:tcPr marT="34300" marB="34300" marR="68600" marL="68600">
                    <a:solidFill>
                      <a:srgbClr val="6D9EEB"/>
                    </a:solidFill>
                  </a:tcPr>
                </a:tc>
                <a:tc gridSpan="2">
                  <a:txBody>
                    <a:bodyPr>
                      <a:noAutofit/>
                    </a:bodyPr>
                    <a:lstStyle/>
                    <a:p>
                      <a:pPr lvl="0" rtl="0">
                        <a:spcBef>
                          <a:spcPts val="0"/>
                        </a:spcBef>
                        <a:buNone/>
                      </a:pPr>
                      <a:r>
                        <a:rPr lang="en">
                          <a:latin typeface="Raleway"/>
                          <a:ea typeface="Raleway"/>
                          <a:cs typeface="Raleway"/>
                          <a:sym typeface="Raleway"/>
                        </a:rPr>
                        <a:t>This use case concludes when an officer has successfully inserted the required data.</a:t>
                      </a:r>
                    </a:p>
                  </a:txBody>
                  <a:tcPr marT="34300" marB="34300" marR="68600" marL="68600">
                    <a:solidFill>
                      <a:srgbClr val="DDEAF6"/>
                    </a:solidFill>
                  </a:tcPr>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descr="use case 2.png" id="182" name="Shape 182"/>
          <p:cNvPicPr preferRelativeResize="0"/>
          <p:nvPr/>
        </p:nvPicPr>
        <p:blipFill>
          <a:blip r:embed="rId3">
            <a:alphaModFix/>
          </a:blip>
          <a:stretch>
            <a:fillRect/>
          </a:stretch>
        </p:blipFill>
        <p:spPr>
          <a:xfrm>
            <a:off x="1292625" y="152400"/>
            <a:ext cx="6906363" cy="4838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graphicFrame>
        <p:nvGraphicFramePr>
          <p:cNvPr id="187" name="Shape 187"/>
          <p:cNvGraphicFramePr/>
          <p:nvPr/>
        </p:nvGraphicFramePr>
        <p:xfrm>
          <a:off x="533741" y="1094416"/>
          <a:ext cx="3000000" cy="3000000"/>
        </p:xfrm>
        <a:graphic>
          <a:graphicData uri="http://schemas.openxmlformats.org/drawingml/2006/table">
            <a:tbl>
              <a:tblPr bandRow="1" firstRow="1">
                <a:noFill/>
                <a:tableStyleId>{E0AB09B2-2909-462A-B113-BE3CB8E42BFD}</a:tableStyleId>
              </a:tblPr>
              <a:tblGrid>
                <a:gridCol w="2851025"/>
                <a:gridCol w="5329850"/>
              </a:tblGrid>
              <a:tr h="415050">
                <a:tc>
                  <a:txBody>
                    <a:bodyPr>
                      <a:noAutofit/>
                    </a:bodyPr>
                    <a:lstStyle/>
                    <a:p>
                      <a:pPr lvl="0" marR="0" rtl="0" algn="l">
                        <a:spcBef>
                          <a:spcPts val="0"/>
                        </a:spcBef>
                        <a:buNone/>
                      </a:pPr>
                      <a:r>
                        <a:rPr i="0" lang="en" sz="1800" u="none" cap="none" strike="noStrike">
                          <a:solidFill>
                            <a:srgbClr val="FFFFFF"/>
                          </a:solidFill>
                          <a:latin typeface="Raleway"/>
                          <a:ea typeface="Raleway"/>
                          <a:cs typeface="Raleway"/>
                          <a:sym typeface="Raleway"/>
                        </a:rPr>
                        <a:t>Use Case Name</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a:txBody>
                    <a:bodyPr>
                      <a:noAutofit/>
                    </a:bodyPr>
                    <a:lstStyle/>
                    <a:p>
                      <a:pPr lvl="0" marR="0" rtl="0" algn="l">
                        <a:spcBef>
                          <a:spcPts val="0"/>
                        </a:spcBef>
                        <a:buNone/>
                      </a:pPr>
                      <a:r>
                        <a:rPr b="0" lang="en">
                          <a:solidFill>
                            <a:srgbClr val="000000"/>
                          </a:solidFill>
                          <a:latin typeface="Raleway"/>
                          <a:ea typeface="Raleway"/>
                          <a:cs typeface="Raleway"/>
                          <a:sym typeface="Raleway"/>
                        </a:rPr>
                        <a:t>Order Confirmation</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C9DAF8"/>
                    </a:solidFill>
                  </a:tcPr>
                </a:tc>
              </a:tr>
              <a:tr h="415050">
                <a:tc>
                  <a:txBody>
                    <a:bodyPr>
                      <a:noAutofit/>
                    </a:bodyPr>
                    <a:lstStyle/>
                    <a:p>
                      <a:pPr lvl="0" rtl="0">
                        <a:spcBef>
                          <a:spcPts val="0"/>
                        </a:spcBef>
                        <a:buNone/>
                      </a:pPr>
                      <a:r>
                        <a:rPr b="1" lang="en" sz="1800">
                          <a:solidFill>
                            <a:srgbClr val="FFFFFF"/>
                          </a:solidFill>
                          <a:latin typeface="Raleway"/>
                          <a:ea typeface="Raleway"/>
                          <a:cs typeface="Raleway"/>
                          <a:sym typeface="Raleway"/>
                        </a:rPr>
                        <a:t>Use Case ID</a:t>
                      </a:r>
                    </a:p>
                  </a:txBody>
                  <a:tcPr marT="34300" marB="34300" marR="68600" marL="68600">
                    <a:lnT cap="flat" cmpd="sng" w="9525">
                      <a:solidFill>
                        <a:srgbClr val="FFFFFF"/>
                      </a:solidFill>
                      <a:prstDash val="solid"/>
                      <a:round/>
                      <a:headEnd len="med" w="med" type="none"/>
                      <a:tailEnd len="med" w="med" type="none"/>
                    </a:lnT>
                    <a:solidFill>
                      <a:srgbClr val="6D9EEB"/>
                    </a:solidFill>
                  </a:tcPr>
                </a:tc>
                <a:tc>
                  <a:txBody>
                    <a:bodyPr>
                      <a:noAutofit/>
                    </a:bodyPr>
                    <a:lstStyle/>
                    <a:p>
                      <a:pPr lvl="0" rtl="0">
                        <a:spcBef>
                          <a:spcPts val="0"/>
                        </a:spcBef>
                        <a:buNone/>
                      </a:pPr>
                      <a:r>
                        <a:rPr lang="en">
                          <a:solidFill>
                            <a:srgbClr val="000000"/>
                          </a:solidFill>
                          <a:latin typeface="Raleway"/>
                          <a:ea typeface="Raleway"/>
                          <a:cs typeface="Raleway"/>
                          <a:sym typeface="Raleway"/>
                        </a:rPr>
                        <a:t>UC_OM_001</a:t>
                      </a:r>
                    </a:p>
                  </a:txBody>
                  <a:tcPr marT="34300" marB="34300" marR="68600" marL="68600">
                    <a:lnT cap="flat" cmpd="sng" w="9525">
                      <a:solidFill>
                        <a:srgbClr val="FFFFFF"/>
                      </a:solidFill>
                      <a:prstDash val="solid"/>
                      <a:round/>
                      <a:headEnd len="med" w="med" type="none"/>
                      <a:tailEnd len="med" w="med" type="none"/>
                    </a:lnT>
                  </a:tcPr>
                </a:tc>
              </a:tr>
              <a:tr h="416375">
                <a:tc>
                  <a:txBody>
                    <a:bodyPr>
                      <a:noAutofit/>
                    </a:bodyPr>
                    <a:lstStyle/>
                    <a:p>
                      <a:pPr lvl="0" marR="0" rtl="0" algn="l">
                        <a:lnSpc>
                          <a:spcPct val="100000"/>
                        </a:lnSpc>
                        <a:spcBef>
                          <a:spcPts val="0"/>
                        </a:spcBef>
                        <a:spcAft>
                          <a:spcPts val="0"/>
                        </a:spcAft>
                        <a:buNone/>
                      </a:pPr>
                      <a:r>
                        <a:rPr b="1" lang="en" sz="1800" u="none" cap="none" strike="noStrike">
                          <a:solidFill>
                            <a:srgbClr val="FFFFFF"/>
                          </a:solidFill>
                          <a:latin typeface="Raleway"/>
                          <a:ea typeface="Raleway"/>
                          <a:cs typeface="Raleway"/>
                          <a:sym typeface="Raleway"/>
                        </a:rPr>
                        <a:t>Priority</a:t>
                      </a:r>
                    </a:p>
                  </a:txBody>
                  <a:tcPr marT="34300" marB="34300" marR="68600" marL="68600">
                    <a:solidFill>
                      <a:srgbClr val="6D9EEB"/>
                    </a:solidFill>
                  </a:tcPr>
                </a:tc>
                <a:tc>
                  <a:txBody>
                    <a:bodyPr>
                      <a:noAutofit/>
                    </a:bodyPr>
                    <a:lstStyle/>
                    <a:p>
                      <a:pPr lvl="0" marR="0" rtl="0" algn="l">
                        <a:spcBef>
                          <a:spcPts val="0"/>
                        </a:spcBef>
                        <a:buNone/>
                      </a:pPr>
                      <a:r>
                        <a:rPr lang="en" u="none" cap="none" strike="noStrike">
                          <a:solidFill>
                            <a:srgbClr val="000000"/>
                          </a:solidFill>
                          <a:latin typeface="Raleway"/>
                          <a:ea typeface="Raleway"/>
                          <a:cs typeface="Raleway"/>
                          <a:sym typeface="Raleway"/>
                        </a:rPr>
                        <a:t>High</a:t>
                      </a:r>
                    </a:p>
                  </a:txBody>
                  <a:tcPr marT="34300" marB="34300" marR="68600" marL="68600"/>
                </a:tc>
              </a:tr>
              <a:tr h="415050">
                <a:tc>
                  <a:txBody>
                    <a:bodyPr>
                      <a:noAutofit/>
                    </a:bodyPr>
                    <a:lstStyle/>
                    <a:p>
                      <a:pPr lvl="0" marR="0" rtl="0" algn="l">
                        <a:spcBef>
                          <a:spcPts val="0"/>
                        </a:spcBef>
                        <a:buNone/>
                      </a:pPr>
                      <a:r>
                        <a:rPr b="1" lang="en" sz="1800" u="none" cap="none" strike="noStrike">
                          <a:solidFill>
                            <a:srgbClr val="FFFFFF"/>
                          </a:solidFill>
                          <a:latin typeface="Raleway"/>
                          <a:ea typeface="Raleway"/>
                          <a:cs typeface="Raleway"/>
                          <a:sym typeface="Raleway"/>
                        </a:rPr>
                        <a:t>Primary</a:t>
                      </a:r>
                      <a:r>
                        <a:rPr b="1" lang="en" sz="1800">
                          <a:solidFill>
                            <a:srgbClr val="FFFFFF"/>
                          </a:solidFill>
                          <a:latin typeface="Raleway"/>
                          <a:ea typeface="Raleway"/>
                          <a:cs typeface="Raleway"/>
                          <a:sym typeface="Raleway"/>
                        </a:rPr>
                        <a:t> </a:t>
                      </a:r>
                      <a:r>
                        <a:rPr b="1" lang="en" sz="1800" u="none" cap="none" strike="noStrike">
                          <a:solidFill>
                            <a:srgbClr val="FFFFFF"/>
                          </a:solidFill>
                          <a:latin typeface="Raleway"/>
                          <a:ea typeface="Raleway"/>
                          <a:cs typeface="Raleway"/>
                          <a:sym typeface="Raleway"/>
                        </a:rPr>
                        <a:t>Actor</a:t>
                      </a:r>
                    </a:p>
                  </a:txBody>
                  <a:tcPr marT="34300" marB="34300" marR="68600" marL="68600">
                    <a:solidFill>
                      <a:srgbClr val="6D9EEB"/>
                    </a:solidFill>
                  </a:tcPr>
                </a:tc>
                <a:tc>
                  <a:txBody>
                    <a:bodyPr>
                      <a:noAutofit/>
                    </a:bodyPr>
                    <a:lstStyle/>
                    <a:p>
                      <a:pPr lvl="0" marR="0" rtl="0" algn="l">
                        <a:spcBef>
                          <a:spcPts val="0"/>
                        </a:spcBef>
                        <a:buNone/>
                      </a:pPr>
                      <a:r>
                        <a:rPr lang="en">
                          <a:solidFill>
                            <a:srgbClr val="000000"/>
                          </a:solidFill>
                          <a:latin typeface="Raleway"/>
                          <a:ea typeface="Raleway"/>
                          <a:cs typeface="Raleway"/>
                          <a:sym typeface="Raleway"/>
                        </a:rPr>
                        <a:t>Client</a:t>
                      </a:r>
                    </a:p>
                  </a:txBody>
                  <a:tcPr marT="34300" marB="34300" marR="68600" marL="68600"/>
                </a:tc>
              </a:tr>
              <a:tr h="415050">
                <a:tc>
                  <a:txBody>
                    <a:bodyPr>
                      <a:noAutofit/>
                    </a:bodyPr>
                    <a:lstStyle/>
                    <a:p>
                      <a:pPr lvl="0" marR="0" rtl="0" algn="l">
                        <a:spcBef>
                          <a:spcPts val="0"/>
                        </a:spcBef>
                        <a:buNone/>
                      </a:pPr>
                      <a:r>
                        <a:rPr b="1" lang="en" sz="1800" u="none" cap="none" strike="noStrike">
                          <a:solidFill>
                            <a:srgbClr val="FFFFFF"/>
                          </a:solidFill>
                          <a:latin typeface="Raleway"/>
                          <a:ea typeface="Raleway"/>
                          <a:cs typeface="Raleway"/>
                          <a:sym typeface="Raleway"/>
                        </a:rPr>
                        <a:t>Secondary Actor </a:t>
                      </a:r>
                    </a:p>
                  </a:txBody>
                  <a:tcPr marT="34300" marB="34300" marR="68600" marL="68600">
                    <a:solidFill>
                      <a:srgbClr val="6D9EEB"/>
                    </a:solidFill>
                  </a:tcPr>
                </a:tc>
                <a:tc>
                  <a:txBody>
                    <a:bodyPr>
                      <a:noAutofit/>
                    </a:bodyPr>
                    <a:lstStyle/>
                    <a:p>
                      <a:pPr lvl="0" marR="0" rtl="0" algn="l">
                        <a:spcBef>
                          <a:spcPts val="0"/>
                        </a:spcBef>
                        <a:buNone/>
                      </a:pPr>
                      <a:r>
                        <a:rPr lang="en">
                          <a:solidFill>
                            <a:srgbClr val="000000"/>
                          </a:solidFill>
                          <a:latin typeface="Raleway"/>
                          <a:ea typeface="Raleway"/>
                          <a:cs typeface="Raleway"/>
                          <a:sym typeface="Raleway"/>
                        </a:rPr>
                        <a:t>Production Manager, Finance Manager</a:t>
                      </a:r>
                    </a:p>
                  </a:txBody>
                  <a:tcPr marT="34300" marB="34300" marR="68600" marL="68600"/>
                </a:tc>
              </a:tr>
              <a:tr h="1430375">
                <a:tc>
                  <a:txBody>
                    <a:bodyPr>
                      <a:noAutofit/>
                    </a:bodyPr>
                    <a:lstStyle/>
                    <a:p>
                      <a:pPr lvl="0" marR="0" rtl="0" algn="l">
                        <a:spcBef>
                          <a:spcPts val="0"/>
                        </a:spcBef>
                        <a:buNone/>
                      </a:pPr>
                      <a:r>
                        <a:rPr b="1" i="0" lang="en" sz="1800" u="none" cap="none" strike="noStrike">
                          <a:solidFill>
                            <a:srgbClr val="FFFFFF"/>
                          </a:solidFill>
                          <a:latin typeface="Raleway"/>
                          <a:ea typeface="Raleway"/>
                          <a:cs typeface="Raleway"/>
                          <a:sym typeface="Raleway"/>
                        </a:rPr>
                        <a:t>Description</a:t>
                      </a:r>
                    </a:p>
                  </a:txBody>
                  <a:tcPr marT="34300" marB="34300" marR="68600" marL="68600">
                    <a:solidFill>
                      <a:srgbClr val="6D9EEB"/>
                    </a:solidFill>
                  </a:tcPr>
                </a:tc>
                <a:tc>
                  <a:txBody>
                    <a:bodyPr>
                      <a:noAutofit/>
                    </a:bodyPr>
                    <a:lstStyle/>
                    <a:p>
                      <a:pPr lvl="0" marR="0" rtl="0" algn="l">
                        <a:spcBef>
                          <a:spcPts val="0"/>
                        </a:spcBef>
                        <a:buNone/>
                      </a:pPr>
                      <a:r>
                        <a:rPr lang="en">
                          <a:latin typeface="Raleway"/>
                          <a:ea typeface="Raleway"/>
                          <a:cs typeface="Raleway"/>
                          <a:sym typeface="Raleway"/>
                        </a:rPr>
                        <a:t>In this use-case, an order will be confirmed by a client depending on estimated cost and deadline provided by the finance and production manager. At first, the client will place an order. After that, the finance and production manager will estimate a cost and deadline. Then the client will review the cost and deadline and confirm the order.</a:t>
                      </a:r>
                    </a:p>
                  </a:txBody>
                  <a:tcPr marT="34300" marB="34300" marR="68600" marL="68600"/>
                </a:tc>
              </a:tr>
            </a:tbl>
          </a:graphicData>
        </a:graphic>
      </p:graphicFrame>
      <p:sp>
        <p:nvSpPr>
          <p:cNvPr id="188" name="Shape 188"/>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latin typeface="Raleway"/>
                <a:ea typeface="Raleway"/>
                <a:cs typeface="Raleway"/>
                <a:sym typeface="Raleway"/>
              </a:rPr>
              <a:t>Order Confirmation</a:t>
            </a:r>
          </a:p>
          <a:p>
            <a:pPr indent="0" lvl="0" marL="0" marR="0" rtl="0" algn="ctr">
              <a:spcBef>
                <a:spcPts val="0"/>
              </a:spcBef>
              <a:buSzPct val="25000"/>
              <a:buNone/>
            </a:pPr>
            <a:r>
              <a:rPr lang="en" sz="1800">
                <a:latin typeface="Raleway"/>
                <a:ea typeface="Raleway"/>
                <a:cs typeface="Raleway"/>
                <a:sym typeface="Raleway"/>
              </a:rPr>
              <a:t>in Order Management Subsystem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nvSpPr>
        <p:spPr>
          <a:xfrm>
            <a:off x="751950" y="265375"/>
            <a:ext cx="7640100" cy="5742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lang="en" sz="1800">
                <a:latin typeface="Raleway"/>
                <a:ea typeface="Raleway"/>
                <a:cs typeface="Raleway"/>
                <a:sym typeface="Raleway"/>
              </a:rPr>
              <a:t>Use Case Narrative for </a:t>
            </a:r>
            <a:r>
              <a:rPr b="1" lang="en" sz="1800">
                <a:solidFill>
                  <a:schemeClr val="dk1"/>
                </a:solidFill>
                <a:latin typeface="Raleway"/>
                <a:ea typeface="Raleway"/>
                <a:cs typeface="Raleway"/>
                <a:sym typeface="Raleway"/>
              </a:rPr>
              <a:t>Order Confirmation</a:t>
            </a:r>
          </a:p>
          <a:p>
            <a:pPr indent="0" lvl="0" marL="0" marR="0" rtl="0" algn="ctr">
              <a:spcBef>
                <a:spcPts val="0"/>
              </a:spcBef>
              <a:buSzPct val="25000"/>
              <a:buNone/>
            </a:pPr>
            <a:r>
              <a:rPr lang="en" sz="1800">
                <a:latin typeface="Raleway"/>
                <a:ea typeface="Raleway"/>
                <a:cs typeface="Raleway"/>
                <a:sym typeface="Raleway"/>
              </a:rPr>
              <a:t>in </a:t>
            </a:r>
            <a:r>
              <a:rPr lang="en" sz="1800">
                <a:solidFill>
                  <a:schemeClr val="dk1"/>
                </a:solidFill>
                <a:latin typeface="Raleway"/>
                <a:ea typeface="Raleway"/>
                <a:cs typeface="Raleway"/>
                <a:sym typeface="Raleway"/>
              </a:rPr>
              <a:t>Order Management</a:t>
            </a:r>
            <a:r>
              <a:rPr lang="en" sz="1800">
                <a:latin typeface="Raleway"/>
                <a:ea typeface="Raleway"/>
                <a:cs typeface="Raleway"/>
                <a:sym typeface="Raleway"/>
              </a:rPr>
              <a:t> Subsystem (Continued)</a:t>
            </a:r>
          </a:p>
        </p:txBody>
      </p:sp>
      <p:graphicFrame>
        <p:nvGraphicFramePr>
          <p:cNvPr id="194" name="Shape 194"/>
          <p:cNvGraphicFramePr/>
          <p:nvPr/>
        </p:nvGraphicFramePr>
        <p:xfrm>
          <a:off x="482059" y="1042181"/>
          <a:ext cx="3000000" cy="3000000"/>
        </p:xfrm>
        <a:graphic>
          <a:graphicData uri="http://schemas.openxmlformats.org/drawingml/2006/table">
            <a:tbl>
              <a:tblPr bandRow="1" firstRow="1">
                <a:noFill/>
                <a:tableStyleId>{E0AB09B2-2909-462A-B113-BE3CB8E42BFD}</a:tableStyleId>
              </a:tblPr>
              <a:tblGrid>
                <a:gridCol w="2195975"/>
                <a:gridCol w="2874525"/>
                <a:gridCol w="3109400"/>
              </a:tblGrid>
              <a:tr h="586275">
                <a:tc>
                  <a:txBody>
                    <a:bodyPr>
                      <a:noAutofit/>
                    </a:bodyPr>
                    <a:lstStyle/>
                    <a:p>
                      <a:pPr lvl="0" marR="0" rtl="0" algn="l">
                        <a:lnSpc>
                          <a:spcPct val="100000"/>
                        </a:lnSpc>
                        <a:spcBef>
                          <a:spcPts val="0"/>
                        </a:spcBef>
                        <a:spcAft>
                          <a:spcPts val="0"/>
                        </a:spcAft>
                        <a:buNone/>
                      </a:pPr>
                      <a:r>
                        <a:rPr b="1" lang="en" sz="1800" u="none" cap="none" strike="noStrike">
                          <a:solidFill>
                            <a:srgbClr val="FFFFFF"/>
                          </a:solidFill>
                          <a:latin typeface="Raleway"/>
                          <a:ea typeface="Raleway"/>
                          <a:cs typeface="Raleway"/>
                          <a:sym typeface="Raleway"/>
                        </a:rPr>
                        <a:t>Pre-condition</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6D9EEB"/>
                    </a:solidFill>
                  </a:tcPr>
                </a:tc>
                <a:tc gridSpan="2">
                  <a:txBody>
                    <a:bodyPr>
                      <a:noAutofit/>
                    </a:bodyPr>
                    <a:lstStyle/>
                    <a:p>
                      <a:pPr lvl="0" marR="0" rtl="0" algn="l">
                        <a:spcBef>
                          <a:spcPts val="0"/>
                        </a:spcBef>
                        <a:buNone/>
                      </a:pPr>
                      <a:r>
                        <a:rPr b="0" lang="en">
                          <a:solidFill>
                            <a:srgbClr val="000000"/>
                          </a:solidFill>
                          <a:latin typeface="Raleway"/>
                          <a:ea typeface="Raleway"/>
                          <a:cs typeface="Raleway"/>
                          <a:sym typeface="Raleway"/>
                        </a:rPr>
                        <a:t>Placement of order with description of product, amount, deadline by Client after signing in.</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DDEAF6"/>
                    </a:solidFill>
                  </a:tcPr>
                </a:tc>
                <a:tc hMerge="1"/>
              </a:tr>
              <a:tr h="464400">
                <a:tc>
                  <a:txBody>
                    <a:bodyPr>
                      <a:noAutofit/>
                    </a:bodyPr>
                    <a:lstStyle/>
                    <a:p>
                      <a:pPr lvl="0" marR="0" rtl="0" algn="l">
                        <a:lnSpc>
                          <a:spcPct val="100000"/>
                        </a:lnSpc>
                        <a:spcBef>
                          <a:spcPts val="0"/>
                        </a:spcBef>
                        <a:spcAft>
                          <a:spcPts val="0"/>
                        </a:spcAft>
                        <a:buNone/>
                      </a:pPr>
                      <a:r>
                        <a:rPr b="1" lang="en" sz="1800">
                          <a:solidFill>
                            <a:srgbClr val="FFFFFF"/>
                          </a:solidFill>
                          <a:latin typeface="Raleway"/>
                          <a:ea typeface="Raleway"/>
                          <a:cs typeface="Raleway"/>
                          <a:sym typeface="Raleway"/>
                        </a:rPr>
                        <a:t>Trigger</a:t>
                      </a:r>
                    </a:p>
                  </a:txBody>
                  <a:tcPr marT="34300" marB="34300" marR="68600" marL="68600">
                    <a:lnL cap="flat" cmpd="sng" w="12700">
                      <a:solidFill>
                        <a:srgbClr val="FFFFFF"/>
                      </a:solidFill>
                      <a:prstDash val="solid"/>
                      <a:round/>
                      <a:headEnd len="med" w="med" type="none"/>
                      <a:tailEnd len="med" w="med" type="none"/>
                    </a:lnL>
                    <a:lnR cap="flat" cmpd="sng" w="12700">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12700">
                      <a:solidFill>
                        <a:srgbClr val="FFFFFF"/>
                      </a:solidFill>
                      <a:prstDash val="solid"/>
                      <a:round/>
                      <a:headEnd len="med" w="med" type="none"/>
                      <a:tailEnd len="med" w="med" type="none"/>
                    </a:lnB>
                    <a:solidFill>
                      <a:srgbClr val="6D9EEB"/>
                    </a:solidFill>
                  </a:tcPr>
                </a:tc>
                <a:tc gridSpan="2">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This use case will be triggered when a client who is registered in our system wants to confirm an order.</a:t>
                      </a:r>
                    </a:p>
                  </a:txBody>
                  <a:tcPr marT="34300" marB="34300" marR="68600" marL="68600">
                    <a:lnL cap="flat" cmpd="sng" w="12700">
                      <a:solidFill>
                        <a:srgbClr val="FFFFFF"/>
                      </a:solidFill>
                      <a:prstDash val="solid"/>
                      <a:round/>
                      <a:headEnd len="med" w="med" type="none"/>
                      <a:tailEnd len="med" w="med" type="none"/>
                    </a:lnL>
                    <a:lnT cap="flat" cmpd="sng" w="9525">
                      <a:solidFill>
                        <a:srgbClr val="FFFFFF"/>
                      </a:solidFill>
                      <a:prstDash val="solid"/>
                      <a:round/>
                      <a:headEnd len="med" w="med" type="none"/>
                      <a:tailEnd len="med" w="med" type="none"/>
                    </a:lnT>
                    <a:solidFill>
                      <a:srgbClr val="DDEAF6"/>
                    </a:solidFill>
                  </a:tcPr>
                </a:tc>
                <a:tc hMerge="1"/>
              </a:tr>
              <a:tr h="233875">
                <a:tc rowSpan="4">
                  <a:txBody>
                    <a:bodyPr>
                      <a:noAutofit/>
                    </a:bodyPr>
                    <a:lstStyle/>
                    <a:p>
                      <a:pPr lvl="0" marR="0" rtl="0" algn="l">
                        <a:lnSpc>
                          <a:spcPct val="100000"/>
                        </a:lnSpc>
                        <a:spcBef>
                          <a:spcPts val="0"/>
                        </a:spcBef>
                        <a:spcAft>
                          <a:spcPts val="0"/>
                        </a:spcAft>
                        <a:buNone/>
                      </a:pPr>
                      <a:r>
                        <a:rPr b="1" lang="en" sz="1800">
                          <a:solidFill>
                            <a:srgbClr val="FFFFFF"/>
                          </a:solidFill>
                          <a:latin typeface="Raleway"/>
                          <a:ea typeface="Raleway"/>
                          <a:cs typeface="Raleway"/>
                          <a:sym typeface="Raleway"/>
                        </a:rPr>
                        <a:t>Typical Course of events</a:t>
                      </a:r>
                    </a:p>
                  </a:txBody>
                  <a:tcPr marT="34300" marB="34300" marR="68600" marL="68600">
                    <a:lnL cap="flat" cmpd="sng" w="12700">
                      <a:solidFill>
                        <a:srgbClr val="6D9EEB"/>
                      </a:solidFill>
                      <a:prstDash val="solid"/>
                      <a:round/>
                      <a:headEnd len="med" w="med" type="none"/>
                      <a:tailEnd len="med" w="med" type="none"/>
                    </a:lnL>
                    <a:lnR cap="flat" cmpd="sng" w="12700">
                      <a:solidFill>
                        <a:srgbClr val="6D9EEB"/>
                      </a:solidFill>
                      <a:prstDash val="solid"/>
                      <a:round/>
                      <a:headEnd len="med" w="med" type="none"/>
                      <a:tailEnd len="med" w="med" type="none"/>
                    </a:lnR>
                    <a:lnT cap="flat" cmpd="sng" w="12700">
                      <a:solidFill>
                        <a:srgbClr val="FFFFFF"/>
                      </a:solidFill>
                      <a:prstDash val="solid"/>
                      <a:round/>
                      <a:headEnd len="med" w="med" type="none"/>
                      <a:tailEnd len="med" w="med" type="none"/>
                    </a:lnT>
                    <a:lnB cap="flat" cmpd="sng" w="12700">
                      <a:solidFill>
                        <a:srgbClr val="6D9EEB"/>
                      </a:solidFill>
                      <a:prstDash val="solid"/>
                      <a:round/>
                      <a:headEnd len="med" w="med" type="none"/>
                      <a:tailEnd len="med" w="med" type="none"/>
                    </a:lnB>
                    <a:solidFill>
                      <a:srgbClr val="6D9EEB"/>
                    </a:solidFill>
                  </a:tcPr>
                </a:tc>
                <a:tc>
                  <a:txBody>
                    <a:bodyPr>
                      <a:noAutofit/>
                    </a:bodyPr>
                    <a:lstStyle/>
                    <a:p>
                      <a:pPr lvl="0" marR="0" rtl="0" algn="ctr">
                        <a:lnSpc>
                          <a:spcPct val="100000"/>
                        </a:lnSpc>
                        <a:spcBef>
                          <a:spcPts val="0"/>
                        </a:spcBef>
                        <a:spcAft>
                          <a:spcPts val="0"/>
                        </a:spcAft>
                        <a:buNone/>
                      </a:pPr>
                      <a:r>
                        <a:rPr b="1" lang="en">
                          <a:solidFill>
                            <a:srgbClr val="000000"/>
                          </a:solidFill>
                          <a:latin typeface="Raleway"/>
                          <a:ea typeface="Raleway"/>
                          <a:cs typeface="Raleway"/>
                          <a:sym typeface="Raleway"/>
                        </a:rPr>
                        <a:t>Actor Action</a:t>
                      </a:r>
                    </a:p>
                  </a:txBody>
                  <a:tcPr marT="34300" marB="34300" marR="68600" marL="68600">
                    <a:lnL cap="flat" cmpd="sng" w="12700">
                      <a:solidFill>
                        <a:srgbClr val="6D9EEB"/>
                      </a:solidFill>
                      <a:prstDash val="solid"/>
                      <a:round/>
                      <a:headEnd len="med" w="med" type="none"/>
                      <a:tailEnd len="med" w="med" type="none"/>
                    </a:lnL>
                    <a:solidFill>
                      <a:srgbClr val="BBD6EE"/>
                    </a:solidFill>
                  </a:tcPr>
                </a:tc>
                <a:tc>
                  <a:txBody>
                    <a:bodyPr>
                      <a:noAutofit/>
                    </a:bodyPr>
                    <a:lstStyle/>
                    <a:p>
                      <a:pPr lvl="0" marR="0" rtl="0" algn="ctr">
                        <a:spcBef>
                          <a:spcPts val="0"/>
                        </a:spcBef>
                        <a:buNone/>
                      </a:pPr>
                      <a:r>
                        <a:rPr b="1" lang="en">
                          <a:solidFill>
                            <a:srgbClr val="000000"/>
                          </a:solidFill>
                          <a:latin typeface="Raleway"/>
                          <a:ea typeface="Raleway"/>
                          <a:cs typeface="Raleway"/>
                          <a:sym typeface="Raleway"/>
                        </a:rPr>
                        <a:t>System Response</a:t>
                      </a:r>
                    </a:p>
                  </a:txBody>
                  <a:tcPr marT="34300" marB="34300" marR="68600" marL="68600">
                    <a:solidFill>
                      <a:srgbClr val="BBD6EE"/>
                    </a:solidFill>
                  </a:tcPr>
                </a:tc>
              </a:tr>
              <a:tr h="762450">
                <a:tc vMerge="1"/>
                <a:tc>
                  <a:txBody>
                    <a:bodyPr>
                      <a:noAutofit/>
                    </a:bodyPr>
                    <a:lstStyle/>
                    <a:p>
                      <a:pPr lvl="0" rtl="0">
                        <a:spcBef>
                          <a:spcPts val="0"/>
                        </a:spcBef>
                        <a:buNone/>
                      </a:pPr>
                      <a:r>
                        <a:rPr lang="en">
                          <a:latin typeface="Raleway"/>
                          <a:ea typeface="Raleway"/>
                          <a:cs typeface="Raleway"/>
                          <a:sym typeface="Raleway"/>
                        </a:rPr>
                        <a:t>Client specifies product description, amount, deadline.</a:t>
                      </a:r>
                    </a:p>
                  </a:txBody>
                  <a:tcPr marT="34300" marB="34300" marR="68600" marL="68600">
                    <a:lnL cap="flat" cmpd="sng" w="12700">
                      <a:solidFill>
                        <a:srgbClr val="6D9EEB"/>
                      </a:solidFill>
                      <a:prstDash val="solid"/>
                      <a:round/>
                      <a:headEnd len="med" w="med" type="none"/>
                      <a:tailEnd len="med" w="med" type="none"/>
                    </a:lnL>
                    <a:solidFill>
                      <a:srgbClr val="DDEAF6"/>
                    </a:solidFill>
                  </a:tcPr>
                </a:tc>
                <a:tc>
                  <a:txBody>
                    <a:bodyPr>
                      <a:noAutofit/>
                    </a:bodyPr>
                    <a:lstStyle/>
                    <a:p>
                      <a:pPr lvl="0" rtl="0">
                        <a:spcBef>
                          <a:spcPts val="0"/>
                        </a:spcBef>
                        <a:buNone/>
                      </a:pPr>
                      <a:r>
                        <a:rPr lang="en">
                          <a:latin typeface="Raleway"/>
                          <a:ea typeface="Raleway"/>
                          <a:cs typeface="Raleway"/>
                          <a:sym typeface="Raleway"/>
                        </a:rPr>
                        <a:t>System stores the provided data and sends them to the corresponding managers for approval.</a:t>
                      </a:r>
                    </a:p>
                  </a:txBody>
                  <a:tcPr marT="34300" marB="34300" marR="68600" marL="68600">
                    <a:solidFill>
                      <a:srgbClr val="DDEAF6"/>
                    </a:solidFill>
                  </a:tcPr>
                </a:tc>
              </a:tr>
              <a:tr h="410075">
                <a:tc vMerge="1"/>
                <a:tc>
                  <a:txBody>
                    <a:bodyPr>
                      <a:noAutofit/>
                    </a:bodyPr>
                    <a:lstStyle/>
                    <a:p>
                      <a:pPr lvl="0" rtl="0">
                        <a:spcBef>
                          <a:spcPts val="0"/>
                        </a:spcBef>
                        <a:buNone/>
                      </a:pPr>
                      <a:r>
                        <a:rPr lang="en">
                          <a:latin typeface="Raleway"/>
                          <a:ea typeface="Raleway"/>
                          <a:cs typeface="Raleway"/>
                          <a:sym typeface="Raleway"/>
                        </a:rPr>
                        <a:t>Production Manager checks the deadline and approves.</a:t>
                      </a:r>
                    </a:p>
                  </a:txBody>
                  <a:tcPr marT="34300" marB="34300" marR="68600" marL="68600">
                    <a:lnL cap="flat" cmpd="sng" w="12700">
                      <a:solidFill>
                        <a:srgbClr val="6D9EEB"/>
                      </a:solidFill>
                      <a:prstDash val="solid"/>
                      <a:round/>
                      <a:headEnd len="med" w="med" type="none"/>
                      <a:tailEnd len="med" w="med" type="none"/>
                    </a:lnL>
                    <a:solidFill>
                      <a:srgbClr val="DDEAF6"/>
                    </a:solidFill>
                  </a:tcPr>
                </a:tc>
                <a:tc>
                  <a:txBody>
                    <a:bodyPr>
                      <a:noAutofit/>
                    </a:bodyPr>
                    <a:lstStyle/>
                    <a:p>
                      <a:pPr lvl="0" rtl="0">
                        <a:spcBef>
                          <a:spcPts val="0"/>
                        </a:spcBef>
                        <a:buNone/>
                      </a:pPr>
                      <a:r>
                        <a:rPr lang="en">
                          <a:latin typeface="Raleway"/>
                          <a:ea typeface="Raleway"/>
                          <a:cs typeface="Raleway"/>
                          <a:sym typeface="Raleway"/>
                        </a:rPr>
                        <a:t>System gives green signal about deadline.</a:t>
                      </a:r>
                    </a:p>
                  </a:txBody>
                  <a:tcPr marT="34300" marB="34300" marR="68600" marL="68600">
                    <a:solidFill>
                      <a:srgbClr val="DDEAF6"/>
                    </a:solidFill>
                  </a:tcPr>
                </a:tc>
              </a:tr>
              <a:tr h="410075">
                <a:tc vMerge="1"/>
                <a:tc>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Finance Manager calculates the estimated cost and approves.</a:t>
                      </a:r>
                    </a:p>
                  </a:txBody>
                  <a:tcPr marT="34300" marB="34300" marR="68600" marL="68600">
                    <a:lnL cap="flat" cmpd="sng" w="12700">
                      <a:solidFill>
                        <a:srgbClr val="6D9EEB"/>
                      </a:solidFill>
                      <a:prstDash val="solid"/>
                      <a:round/>
                      <a:headEnd len="med" w="med" type="none"/>
                      <a:tailEnd len="med" w="med" type="none"/>
                    </a:lnL>
                    <a:solidFill>
                      <a:srgbClr val="DDEAF6"/>
                    </a:solidFill>
                  </a:tcPr>
                </a:tc>
                <a:tc>
                  <a:txBody>
                    <a:bodyPr>
                      <a:noAutofit/>
                    </a:bodyPr>
                    <a:lstStyle/>
                    <a:p>
                      <a:pPr indent="0" lvl="0" marL="0" marR="0" rtl="0" algn="l">
                        <a:spcBef>
                          <a:spcPts val="0"/>
                        </a:spcBef>
                        <a:buSzPct val="25000"/>
                        <a:buNone/>
                      </a:pPr>
                      <a:r>
                        <a:rPr lang="en">
                          <a:solidFill>
                            <a:srgbClr val="000000"/>
                          </a:solidFill>
                          <a:latin typeface="Raleway"/>
                          <a:ea typeface="Raleway"/>
                          <a:cs typeface="Raleway"/>
                          <a:sym typeface="Raleway"/>
                        </a:rPr>
                        <a:t>System gives green signal about cost.</a:t>
                      </a:r>
                    </a:p>
                  </a:txBody>
                  <a:tcPr marT="34300" marB="34300" marR="68600" marL="68600">
                    <a:solidFill>
                      <a:srgbClr val="DDEAF6"/>
                    </a:solidFill>
                  </a:tcPr>
                </a:tc>
              </a:tr>
              <a:tr h="410075">
                <a:tc>
                  <a:txBody>
                    <a:bodyPr>
                      <a:noAutofit/>
                    </a:bodyPr>
                    <a:lstStyle/>
                    <a:p>
                      <a:pPr lvl="0" marR="0" rtl="0" algn="l">
                        <a:lnSpc>
                          <a:spcPct val="100000"/>
                        </a:lnSpc>
                        <a:spcBef>
                          <a:spcPts val="0"/>
                        </a:spcBef>
                        <a:spcAft>
                          <a:spcPts val="0"/>
                        </a:spcAft>
                        <a:buNone/>
                      </a:pPr>
                      <a:r>
                        <a:t/>
                      </a:r>
                      <a:endParaRPr b="1" sz="1800">
                        <a:solidFill>
                          <a:srgbClr val="FFFFFF"/>
                        </a:solidFill>
                        <a:latin typeface="Raleway"/>
                        <a:ea typeface="Raleway"/>
                        <a:cs typeface="Raleway"/>
                        <a:sym typeface="Raleway"/>
                      </a:endParaRPr>
                    </a:p>
                  </a:txBody>
                  <a:tcPr marT="34300" marB="34300" marR="68600" marL="68600">
                    <a:lnT cap="flat" cmpd="sng" w="12700">
                      <a:solidFill>
                        <a:srgbClr val="6D9EEB"/>
                      </a:solidFill>
                      <a:prstDash val="solid"/>
                      <a:round/>
                      <a:headEnd len="med" w="med" type="none"/>
                      <a:tailEnd len="med" w="med" type="none"/>
                    </a:lnT>
                    <a:solidFill>
                      <a:srgbClr val="6D9EEB"/>
                    </a:solidFill>
                  </a:tcPr>
                </a:tc>
                <a:tc>
                  <a:txBody>
                    <a:bodyPr>
                      <a:noAutofit/>
                    </a:bodyPr>
                    <a:lstStyle/>
                    <a:p>
                      <a:pPr indent="0" lvl="0" marL="0" marR="0" rtl="0" algn="l">
                        <a:spcBef>
                          <a:spcPts val="0"/>
                        </a:spcBef>
                        <a:buNone/>
                      </a:pPr>
                      <a:r>
                        <a:rPr lang="en">
                          <a:solidFill>
                            <a:srgbClr val="000000"/>
                          </a:solidFill>
                          <a:latin typeface="Raleway"/>
                          <a:ea typeface="Raleway"/>
                          <a:cs typeface="Raleway"/>
                          <a:sym typeface="Raleway"/>
                        </a:rPr>
                        <a:t>Client gets positive response from system and confirms order.</a:t>
                      </a:r>
                    </a:p>
                  </a:txBody>
                  <a:tcPr marT="34300" marB="34300" marR="68600" marL="68600">
                    <a:solidFill>
                      <a:srgbClr val="DDEAF6"/>
                    </a:solidFill>
                  </a:tcPr>
                </a:tc>
                <a:tc>
                  <a:txBody>
                    <a:bodyPr>
                      <a:noAutofit/>
                    </a:bodyPr>
                    <a:lstStyle/>
                    <a:p>
                      <a:pPr indent="0" lvl="0" marL="0" marR="0" rtl="0" algn="l">
                        <a:spcBef>
                          <a:spcPts val="0"/>
                        </a:spcBef>
                        <a:buNone/>
                      </a:pPr>
                      <a:r>
                        <a:rPr lang="en">
                          <a:solidFill>
                            <a:srgbClr val="000000"/>
                          </a:solidFill>
                          <a:latin typeface="Raleway"/>
                          <a:ea typeface="Raleway"/>
                          <a:cs typeface="Raleway"/>
                          <a:sym typeface="Raleway"/>
                        </a:rPr>
                        <a:t>System informs the managers.</a:t>
                      </a:r>
                    </a:p>
                  </a:txBody>
                  <a:tcPr marT="34300" marB="34300" marR="68600" marL="68600">
                    <a:solidFill>
                      <a:srgbClr val="DDEAF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