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iMDQgNLuFtE/ALCIUX4MZy2KXX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2489c0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42489c00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9"/>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2" name="Google Shape;12;p9"/>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8"/>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8"/>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0"/>
              </a:spcBef>
              <a:spcAft>
                <a:spcPts val="0"/>
              </a:spcAft>
              <a:buClr>
                <a:schemeClr val="accent2"/>
              </a:buClr>
              <a:buSzPts val="1100"/>
              <a:buChar char="○"/>
              <a:defRPr>
                <a:solidFill>
                  <a:schemeClr val="accent2"/>
                </a:solidFill>
              </a:defRPr>
            </a:lvl2pPr>
            <a:lvl3pPr indent="-298450" lvl="2" marL="1371600" rtl="0" algn="l">
              <a:lnSpc>
                <a:spcPct val="115000"/>
              </a:lnSpc>
              <a:spcBef>
                <a:spcPts val="0"/>
              </a:spcBef>
              <a:spcAft>
                <a:spcPts val="0"/>
              </a:spcAft>
              <a:buClr>
                <a:schemeClr val="accent2"/>
              </a:buClr>
              <a:buSzPts val="1100"/>
              <a:buChar char="■"/>
              <a:defRPr>
                <a:solidFill>
                  <a:schemeClr val="accent2"/>
                </a:solidFill>
              </a:defRPr>
            </a:lvl3pPr>
            <a:lvl4pPr indent="-298450" lvl="3" marL="1828800" rtl="0" algn="l">
              <a:lnSpc>
                <a:spcPct val="115000"/>
              </a:lnSpc>
              <a:spcBef>
                <a:spcPts val="0"/>
              </a:spcBef>
              <a:spcAft>
                <a:spcPts val="0"/>
              </a:spcAft>
              <a:buClr>
                <a:schemeClr val="accent2"/>
              </a:buClr>
              <a:buSzPts val="1100"/>
              <a:buChar char="●"/>
              <a:defRPr>
                <a:solidFill>
                  <a:schemeClr val="accent2"/>
                </a:solidFill>
              </a:defRPr>
            </a:lvl4pPr>
            <a:lvl5pPr indent="-298450" lvl="4" marL="2286000" rtl="0" algn="l">
              <a:lnSpc>
                <a:spcPct val="115000"/>
              </a:lnSpc>
              <a:spcBef>
                <a:spcPts val="0"/>
              </a:spcBef>
              <a:spcAft>
                <a:spcPts val="0"/>
              </a:spcAft>
              <a:buClr>
                <a:schemeClr val="accent2"/>
              </a:buClr>
              <a:buSzPts val="1100"/>
              <a:buChar char="○"/>
              <a:defRPr>
                <a:solidFill>
                  <a:schemeClr val="accent2"/>
                </a:solidFill>
              </a:defRPr>
            </a:lvl5pPr>
            <a:lvl6pPr indent="-298450" lvl="5" marL="2743200" rtl="0" algn="l">
              <a:lnSpc>
                <a:spcPct val="115000"/>
              </a:lnSpc>
              <a:spcBef>
                <a:spcPts val="0"/>
              </a:spcBef>
              <a:spcAft>
                <a:spcPts val="0"/>
              </a:spcAft>
              <a:buClr>
                <a:schemeClr val="accent2"/>
              </a:buClr>
              <a:buSzPts val="1100"/>
              <a:buChar char="■"/>
              <a:defRPr>
                <a:solidFill>
                  <a:schemeClr val="accent2"/>
                </a:solidFill>
              </a:defRPr>
            </a:lvl6pPr>
            <a:lvl7pPr indent="-298450" lvl="6" marL="3200400" rtl="0" algn="l">
              <a:lnSpc>
                <a:spcPct val="115000"/>
              </a:lnSpc>
              <a:spcBef>
                <a:spcPts val="0"/>
              </a:spcBef>
              <a:spcAft>
                <a:spcPts val="0"/>
              </a:spcAft>
              <a:buClr>
                <a:schemeClr val="accent2"/>
              </a:buClr>
              <a:buSzPts val="1100"/>
              <a:buChar char="●"/>
              <a:defRPr>
                <a:solidFill>
                  <a:schemeClr val="accent2"/>
                </a:solidFill>
              </a:defRPr>
            </a:lvl7pPr>
            <a:lvl8pPr indent="-298450" lvl="7" marL="3657600" rtl="0" algn="l">
              <a:lnSpc>
                <a:spcPct val="115000"/>
              </a:lnSpc>
              <a:spcBef>
                <a:spcPts val="0"/>
              </a:spcBef>
              <a:spcAft>
                <a:spcPts val="0"/>
              </a:spcAft>
              <a:buClr>
                <a:schemeClr val="accent2"/>
              </a:buClr>
              <a:buSzPts val="1100"/>
              <a:buChar char="○"/>
              <a:defRPr>
                <a:solidFill>
                  <a:schemeClr val="accent2"/>
                </a:solidFill>
              </a:defRPr>
            </a:lvl8pPr>
            <a:lvl9pPr indent="-298450" lvl="8" marL="4114800" rtl="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0"/>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20" name="Google Shape;2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1"/>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1"/>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1"/>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5" name="Google Shape;2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2"/>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30" name="Google Shape;30;p12"/>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31" name="Google Shape;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4"/>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4"/>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0"/>
              </a:spcBef>
              <a:spcAft>
                <a:spcPts val="0"/>
              </a:spcAft>
              <a:buClr>
                <a:schemeClr val="accent2"/>
              </a:buClr>
              <a:buSzPts val="1100"/>
              <a:buChar char="○"/>
              <a:defRPr>
                <a:solidFill>
                  <a:schemeClr val="accent2"/>
                </a:solidFill>
              </a:defRPr>
            </a:lvl2pPr>
            <a:lvl3pPr indent="-298450" lvl="2" marL="1371600" rtl="0" algn="l">
              <a:lnSpc>
                <a:spcPct val="115000"/>
              </a:lnSpc>
              <a:spcBef>
                <a:spcPts val="0"/>
              </a:spcBef>
              <a:spcAft>
                <a:spcPts val="0"/>
              </a:spcAft>
              <a:buClr>
                <a:schemeClr val="accent2"/>
              </a:buClr>
              <a:buSzPts val="1100"/>
              <a:buChar char="■"/>
              <a:defRPr>
                <a:solidFill>
                  <a:schemeClr val="accent2"/>
                </a:solidFill>
              </a:defRPr>
            </a:lvl3pPr>
            <a:lvl4pPr indent="-298450" lvl="3" marL="1828800" rtl="0" algn="l">
              <a:lnSpc>
                <a:spcPct val="115000"/>
              </a:lnSpc>
              <a:spcBef>
                <a:spcPts val="0"/>
              </a:spcBef>
              <a:spcAft>
                <a:spcPts val="0"/>
              </a:spcAft>
              <a:buClr>
                <a:schemeClr val="accent2"/>
              </a:buClr>
              <a:buSzPts val="1100"/>
              <a:buChar char="●"/>
              <a:defRPr>
                <a:solidFill>
                  <a:schemeClr val="accent2"/>
                </a:solidFill>
              </a:defRPr>
            </a:lvl4pPr>
            <a:lvl5pPr indent="-298450" lvl="4" marL="2286000" rtl="0" algn="l">
              <a:lnSpc>
                <a:spcPct val="115000"/>
              </a:lnSpc>
              <a:spcBef>
                <a:spcPts val="0"/>
              </a:spcBef>
              <a:spcAft>
                <a:spcPts val="0"/>
              </a:spcAft>
              <a:buClr>
                <a:schemeClr val="accent2"/>
              </a:buClr>
              <a:buSzPts val="1100"/>
              <a:buChar char="○"/>
              <a:defRPr>
                <a:solidFill>
                  <a:schemeClr val="accent2"/>
                </a:solidFill>
              </a:defRPr>
            </a:lvl5pPr>
            <a:lvl6pPr indent="-298450" lvl="5" marL="2743200" rtl="0" algn="l">
              <a:lnSpc>
                <a:spcPct val="115000"/>
              </a:lnSpc>
              <a:spcBef>
                <a:spcPts val="0"/>
              </a:spcBef>
              <a:spcAft>
                <a:spcPts val="0"/>
              </a:spcAft>
              <a:buClr>
                <a:schemeClr val="accent2"/>
              </a:buClr>
              <a:buSzPts val="1100"/>
              <a:buChar char="■"/>
              <a:defRPr>
                <a:solidFill>
                  <a:schemeClr val="accent2"/>
                </a:solidFill>
              </a:defRPr>
            </a:lvl6pPr>
            <a:lvl7pPr indent="-298450" lvl="6" marL="3200400" rtl="0" algn="l">
              <a:lnSpc>
                <a:spcPct val="115000"/>
              </a:lnSpc>
              <a:spcBef>
                <a:spcPts val="0"/>
              </a:spcBef>
              <a:spcAft>
                <a:spcPts val="0"/>
              </a:spcAft>
              <a:buClr>
                <a:schemeClr val="accent2"/>
              </a:buClr>
              <a:buSzPts val="1100"/>
              <a:buChar char="●"/>
              <a:defRPr>
                <a:solidFill>
                  <a:schemeClr val="accent2"/>
                </a:solidFill>
              </a:defRPr>
            </a:lvl7pPr>
            <a:lvl8pPr indent="-298450" lvl="7" marL="3657600" rtl="0" algn="l">
              <a:lnSpc>
                <a:spcPct val="115000"/>
              </a:lnSpc>
              <a:spcBef>
                <a:spcPts val="0"/>
              </a:spcBef>
              <a:spcAft>
                <a:spcPts val="0"/>
              </a:spcAft>
              <a:buClr>
                <a:schemeClr val="accent2"/>
              </a:buClr>
              <a:buSzPts val="1100"/>
              <a:buChar char="○"/>
              <a:defRPr>
                <a:solidFill>
                  <a:schemeClr val="accent2"/>
                </a:solidFill>
              </a:defRPr>
            </a:lvl8pPr>
            <a:lvl9pPr indent="-298450" lvl="8" marL="4114800" rtl="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5"/>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43" name="Google Shape;4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6"/>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6"/>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16"/>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16"/>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7"/>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rgbClr val="6AA84F"/>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2000"/>
              </a:spcBef>
              <a:spcAft>
                <a:spcPts val="600"/>
              </a:spcAft>
              <a:buSzPts val="3600"/>
              <a:buNone/>
            </a:pPr>
            <a:r>
              <a:rPr b="1" lang="en" sz="1400">
                <a:solidFill>
                  <a:srgbClr val="000000"/>
                </a:solidFill>
                <a:latin typeface="Times New Roman"/>
                <a:ea typeface="Times New Roman"/>
                <a:cs typeface="Times New Roman"/>
                <a:sym typeface="Times New Roman"/>
              </a:rPr>
              <a:t>Title:"Patch-Based Deepfake Localization: Unveiling Manipulated Regions in Images through Visual Artifact Analysis"</a:t>
            </a:r>
            <a:endParaRPr/>
          </a:p>
        </p:txBody>
      </p:sp>
      <p:sp>
        <p:nvSpPr>
          <p:cNvPr id="65" name="Google Shape;65;p1"/>
          <p:cNvSpPr txBox="1"/>
          <p:nvPr>
            <p:ph idx="1" type="subTitle"/>
          </p:nvPr>
        </p:nvSpPr>
        <p:spPr>
          <a:xfrm>
            <a:off x="311700" y="1369175"/>
            <a:ext cx="7419300" cy="2290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82"/>
              <a:buNone/>
            </a:pPr>
            <a:r>
              <a:rPr b="1" lang="en">
                <a:latin typeface="Times New Roman"/>
                <a:ea typeface="Times New Roman"/>
                <a:cs typeface="Times New Roman"/>
                <a:sym typeface="Times New Roman"/>
              </a:rPr>
              <a:t>Azmain Azam Chowdhury ID: 20301272</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1882"/>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1882"/>
              <a:buNone/>
            </a:pPr>
            <a:r>
              <a:t/>
            </a:r>
            <a:endParaRPr b="1">
              <a:solidFill>
                <a:schemeClr val="accen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p:txBody>
      </p:sp>
      <p:sp>
        <p:nvSpPr>
          <p:cNvPr id="66" name="Google Shape;66;p1"/>
          <p:cNvSpPr txBox="1"/>
          <p:nvPr/>
        </p:nvSpPr>
        <p:spPr>
          <a:xfrm>
            <a:off x="4048500" y="3342125"/>
            <a:ext cx="4920600" cy="16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                                          </a:t>
            </a:r>
            <a:r>
              <a:rPr b="0" i="0" lang="en" sz="1400" u="sng" cap="none" strike="noStrike">
                <a:solidFill>
                  <a:schemeClr val="lt1"/>
                </a:solidFill>
                <a:latin typeface="Roboto"/>
                <a:ea typeface="Roboto"/>
                <a:cs typeface="Roboto"/>
                <a:sym typeface="Roboto"/>
              </a:rPr>
              <a:t>Submitted To</a:t>
            </a:r>
            <a:endParaRPr b="0" i="0" sz="1400" u="sng"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lt1"/>
                </a:solidFill>
                <a:latin typeface="Roboto"/>
                <a:ea typeface="Roboto"/>
                <a:cs typeface="Roboto"/>
                <a:sym typeface="Roboto"/>
              </a:rPr>
              <a:t>                   </a:t>
            </a:r>
            <a:endParaRPr b="0" i="0" sz="1400" u="sng"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Faculty                             :  Annajiat Alim Rasel</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Research Assistant       :  </a:t>
            </a:r>
            <a:r>
              <a:rPr lang="en">
                <a:solidFill>
                  <a:schemeClr val="lt1"/>
                </a:solidFill>
                <a:latin typeface="Roboto"/>
                <a:ea typeface="Roboto"/>
                <a:cs typeface="Roboto"/>
                <a:sym typeface="Roboto"/>
              </a:rPr>
              <a:t>Farah</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Student Tutor                 :  </a:t>
            </a:r>
            <a:r>
              <a:rPr lang="en">
                <a:solidFill>
                  <a:schemeClr val="lt1"/>
                </a:solidFill>
                <a:latin typeface="Roboto"/>
                <a:ea typeface="Roboto"/>
                <a:cs typeface="Roboto"/>
                <a:sym typeface="Roboto"/>
              </a:rPr>
              <a:t>Amit</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Course Code: CSE424                                          </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BRAC University</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a:t>
            </a:r>
            <a:endParaRPr/>
          </a:p>
        </p:txBody>
      </p:sp>
      <p:sp>
        <p:nvSpPr>
          <p:cNvPr id="72" name="Google Shape;72;p2"/>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300"/>
              <a:buNone/>
            </a:pPr>
            <a:r>
              <a:rPr lang="en" sz="1500">
                <a:solidFill>
                  <a:schemeClr val="lt1"/>
                </a:solidFill>
                <a:latin typeface="Times New Roman"/>
                <a:ea typeface="Times New Roman"/>
                <a:cs typeface="Times New Roman"/>
                <a:sym typeface="Times New Roman"/>
              </a:rPr>
              <a:t>The thesis introduces a patch-based technique for deepfake localization, contributing to the field of multimedia forensics by enhancing the accuracy and efficiency of deepfake detection through localized analysis and pattern recognition</a:t>
            </a:r>
            <a:r>
              <a:rPr lang="en" sz="1500">
                <a:solidFill>
                  <a:schemeClr val="lt1"/>
                </a:solidFill>
                <a:latin typeface="Arial"/>
                <a:ea typeface="Arial"/>
                <a:cs typeface="Arial"/>
                <a:sym typeface="Arial"/>
              </a:rPr>
              <a:t>.</a:t>
            </a:r>
            <a:endParaRPr sz="1500">
              <a:solidFill>
                <a:schemeClr val="lt1"/>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50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Methods:</a:t>
            </a:r>
            <a:endParaRPr/>
          </a:p>
        </p:txBody>
      </p:sp>
      <p:sp>
        <p:nvSpPr>
          <p:cNvPr id="78" name="Google Shape;78;p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The main point of this thesis is to address the challenge of detecting and localizing manipulated regions within images, specifically focusing on deepfake content. The thesis introduces a novel patch-based technique that aims to identify and disclose regions in images that have been manipulated using deepfake techniques. This approach differs from traditional methods that classify entire images as real or manipulated; instead, it focuses on identifying small altered regions within images.</a:t>
            </a:r>
            <a:endParaRPr sz="1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1200"/>
              </a:spcAft>
              <a:buSzPts val="13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Technique used for the thesis</a:t>
            </a:r>
            <a:endParaRPr/>
          </a:p>
        </p:txBody>
      </p:sp>
      <p:sp>
        <p:nvSpPr>
          <p:cNvPr id="84" name="Google Shape;84;p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Rather than treating images as a whole, the thesis proposes dissecting images into smaller patches and analyzing these patches individually. By doing so, the model can capture subtle manipulation artifacts and inconsistencies that might be missed when analyzing the entire image. This localized analysis allows for a more accurate and precise identification of manipulated regions.</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b="1" lang="en" sz="1400">
                <a:solidFill>
                  <a:schemeClr val="lt1"/>
                </a:solidFill>
                <a:latin typeface="Times New Roman"/>
                <a:ea typeface="Times New Roman"/>
                <a:cs typeface="Times New Roman"/>
                <a:sym typeface="Times New Roman"/>
              </a:rPr>
              <a:t>CNN</a:t>
            </a:r>
            <a:r>
              <a:rPr lang="e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Moreover, the thesis combines pattern recognition and computer vision techniques, particularly using convolutional neural networks (CNNs), to extract features from these patches. This enables the model to learn intricate manipulation patterns and artifacts, enhancing its ability to distinguish between authentic and manipulated regions.</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Existing thesis vs this thesis</a:t>
            </a:r>
            <a:endParaRPr/>
          </a:p>
        </p:txBody>
      </p:sp>
      <p:sp>
        <p:nvSpPr>
          <p:cNvPr id="90" name="Google Shape;90;p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In comparison to existing theses or research, this thesis focuses on a more granular approach to deepfake detection. Instead of concentrating solely on classifying entire images or videos, it hones in on identifying and localizing specific manipulated areas. This approach is particularly relevant in scenarios where only a portion of the content is manipulated. The thesis's contribution lies in its development of a method that can accurately pinpoint these manipulated regions, thereby strengthening the overall arsenal of tools to combat the proliferation of deceptive content.</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Result </a:t>
            </a:r>
            <a:endParaRPr/>
          </a:p>
        </p:txBody>
      </p:sp>
      <p:sp>
        <p:nvSpPr>
          <p:cNvPr id="96" name="Google Shape;96;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a:solidFill>
                  <a:schemeClr val="lt1"/>
                </a:solidFill>
                <a:latin typeface="Times New Roman"/>
                <a:ea typeface="Times New Roman"/>
                <a:cs typeface="Times New Roman"/>
                <a:sym typeface="Times New Roman"/>
              </a:rPr>
              <a:t>F1 Score =  2/ (1/Precision + 1/Recall)    </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a:solidFill>
                  <a:schemeClr val="lt1"/>
                </a:solidFill>
                <a:latin typeface="Times New Roman"/>
                <a:ea typeface="Times New Roman"/>
                <a:cs typeface="Times New Roman"/>
                <a:sym typeface="Times New Roman"/>
              </a:rPr>
              <a:t> F1 Score               = 0.89</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a:solidFill>
                  <a:schemeClr val="lt1"/>
                </a:solidFill>
                <a:latin typeface="Times New Roman"/>
                <a:ea typeface="Times New Roman"/>
                <a:cs typeface="Times New Roman"/>
                <a:sym typeface="Times New Roman"/>
              </a:rPr>
              <a:t>Precision =</a:t>
            </a:r>
            <a:r>
              <a:rPr b="1" lang="en" sz="1200">
                <a:solidFill>
                  <a:schemeClr val="lt1"/>
                </a:solidFill>
                <a:latin typeface="Times New Roman"/>
                <a:ea typeface="Times New Roman"/>
                <a:cs typeface="Times New Roman"/>
                <a:sym typeface="Times New Roman"/>
              </a:rPr>
              <a:t>correctly localized/(incorrectly localized+missed localization)</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200">
                <a:solidFill>
                  <a:schemeClr val="lt1"/>
                </a:solidFill>
                <a:latin typeface="Times New Roman"/>
                <a:ea typeface="Times New Roman"/>
                <a:cs typeface="Times New Roman"/>
                <a:sym typeface="Times New Roman"/>
              </a:rPr>
              <a:t>Precision    = 0.90</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a:solidFill>
                  <a:schemeClr val="lt1"/>
                </a:solidFill>
                <a:latin typeface="Times New Roman"/>
                <a:ea typeface="Times New Roman"/>
                <a:cs typeface="Times New Roman"/>
                <a:sym typeface="Times New Roman"/>
              </a:rPr>
              <a:t>Recall=</a:t>
            </a:r>
            <a:r>
              <a:rPr b="1" lang="en" sz="1200">
                <a:solidFill>
                  <a:schemeClr val="lt1"/>
                </a:solidFill>
                <a:latin typeface="Times New Roman"/>
                <a:ea typeface="Times New Roman"/>
                <a:cs typeface="Times New Roman"/>
                <a:sym typeface="Times New Roman"/>
              </a:rPr>
              <a:t>correctly localized/(incorrectly localized+missed localization)</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200">
                <a:solidFill>
                  <a:schemeClr val="lt1"/>
                </a:solidFill>
                <a:latin typeface="Times New Roman"/>
                <a:ea typeface="Times New Roman"/>
                <a:cs typeface="Times New Roman"/>
                <a:sym typeface="Times New Roman"/>
              </a:rPr>
              <a:t>Recall  = 0.85</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b="1" lang="en">
                <a:solidFill>
                  <a:schemeClr val="lt1"/>
                </a:solidFill>
                <a:latin typeface="Times New Roman"/>
                <a:ea typeface="Times New Roman"/>
                <a:cs typeface="Times New Roman"/>
                <a:sym typeface="Times New Roman"/>
              </a:rPr>
              <a:t>Model Accuracy= 0.89</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2489c008a_0_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ROC CURVE</a:t>
            </a:r>
            <a:endParaRPr/>
          </a:p>
        </p:txBody>
      </p:sp>
      <p:sp>
        <p:nvSpPr>
          <p:cNvPr id="102" name="Google Shape;102;g242489c008a_0_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id="103" name="Google Shape;103;g242489c008a_0_0"/>
          <p:cNvPicPr preferRelativeResize="0"/>
          <p:nvPr/>
        </p:nvPicPr>
        <p:blipFill rotWithShape="1">
          <a:blip r:embed="rId3">
            <a:alphaModFix/>
          </a:blip>
          <a:srcRect b="0" l="0" r="0" t="0"/>
          <a:stretch/>
        </p:blipFill>
        <p:spPr>
          <a:xfrm>
            <a:off x="4395725" y="439325"/>
            <a:ext cx="4664300" cy="3655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Conclusion</a:t>
            </a:r>
            <a:endParaRPr/>
          </a:p>
        </p:txBody>
      </p:sp>
      <p:sp>
        <p:nvSpPr>
          <p:cNvPr id="109" name="Google Shape;109;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In summary, the thesis introduces a patch-based technique for deepfake localization, contributing to the field of multimedia forensics by enhancing the accuracy and efficiency of deepfake detection through localized analysis and pattern recognition.</a:t>
            </a:r>
            <a:endParaRPr sz="1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300"/>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