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97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890F5-2025-4073-A72B-CFDA8AC641CE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2BD7EDA6-874A-43EF-ACC7-6E84919CB7EB}">
      <dgm:prSet phldrT="[Text]" custT="1"/>
      <dgm:spPr/>
      <dgm:t>
        <a:bodyPr/>
        <a:lstStyle/>
        <a:p>
          <a:r>
            <a:rPr lang="id-ID" sz="2000" dirty="0" smtClean="0"/>
            <a:t>KOMISI PENILAI PUSAT </a:t>
          </a:r>
        </a:p>
        <a:p>
          <a:r>
            <a:rPr lang="id-ID" sz="2000" dirty="0" smtClean="0"/>
            <a:t>(KEMENTRIAN LINGKUNGAN HIDUP)</a:t>
          </a:r>
          <a:endParaRPr lang="id-ID" sz="2000" dirty="0"/>
        </a:p>
      </dgm:t>
    </dgm:pt>
    <dgm:pt modelId="{8C2C48BE-68A7-4017-A5C4-74D07759D58C}" type="parTrans" cxnId="{D093E0B1-784C-4103-AA18-D5E51C1C680E}">
      <dgm:prSet/>
      <dgm:spPr/>
      <dgm:t>
        <a:bodyPr/>
        <a:lstStyle/>
        <a:p>
          <a:endParaRPr lang="id-ID"/>
        </a:p>
      </dgm:t>
    </dgm:pt>
    <dgm:pt modelId="{FDD209F6-F275-482B-B51C-A246F4BF5A94}" type="sibTrans" cxnId="{D093E0B1-784C-4103-AA18-D5E51C1C680E}">
      <dgm:prSet/>
      <dgm:spPr/>
      <dgm:t>
        <a:bodyPr/>
        <a:lstStyle/>
        <a:p>
          <a:endParaRPr lang="id-ID"/>
        </a:p>
      </dgm:t>
    </dgm:pt>
    <dgm:pt modelId="{40018DC5-CCBA-4214-A0EA-1B75E5A2415F}">
      <dgm:prSet phldrT="[Text]" custT="1"/>
      <dgm:spPr/>
      <dgm:t>
        <a:bodyPr/>
        <a:lstStyle/>
        <a:p>
          <a:r>
            <a:rPr lang="id-ID" sz="2000" dirty="0" smtClean="0"/>
            <a:t>KOMISI PENILAI DAERAH PROVINSI</a:t>
          </a:r>
          <a:r>
            <a:rPr lang="id-ID" sz="2400" dirty="0" smtClean="0"/>
            <a:t> </a:t>
          </a:r>
        </a:p>
        <a:p>
          <a:r>
            <a:rPr lang="id-ID" sz="2000" dirty="0" smtClean="0"/>
            <a:t>BADAN PENGELOLA LINGKUNGAN HIDUP /BPLH PROVINSI</a:t>
          </a:r>
          <a:endParaRPr lang="id-ID" sz="2000" dirty="0"/>
        </a:p>
      </dgm:t>
    </dgm:pt>
    <dgm:pt modelId="{C7CF2F44-D5F8-427B-A11F-DD3C5CE1FE4C}" type="parTrans" cxnId="{167E906D-1C60-474A-B330-1FA408F5984F}">
      <dgm:prSet/>
      <dgm:spPr/>
      <dgm:t>
        <a:bodyPr/>
        <a:lstStyle/>
        <a:p>
          <a:endParaRPr lang="id-ID"/>
        </a:p>
      </dgm:t>
    </dgm:pt>
    <dgm:pt modelId="{25DC9EFB-2187-4689-AA16-2015405D08F2}" type="sibTrans" cxnId="{167E906D-1C60-474A-B330-1FA408F5984F}">
      <dgm:prSet/>
      <dgm:spPr/>
      <dgm:t>
        <a:bodyPr/>
        <a:lstStyle/>
        <a:p>
          <a:endParaRPr lang="id-ID"/>
        </a:p>
      </dgm:t>
    </dgm:pt>
    <dgm:pt modelId="{4D7276B7-AF5A-446F-8D2E-96D7B74B0F04}">
      <dgm:prSet phldrT="[Text]" custT="1"/>
      <dgm:spPr/>
      <dgm:t>
        <a:bodyPr/>
        <a:lstStyle/>
        <a:p>
          <a:r>
            <a:rPr lang="id-ID" sz="2000" dirty="0" smtClean="0"/>
            <a:t>KOMISI PENILAI DAERAH KOTA / KABUPATEN</a:t>
          </a:r>
        </a:p>
        <a:p>
          <a:r>
            <a:rPr lang="id-ID" sz="2000" dirty="0" smtClean="0"/>
            <a:t>BADAN PENGELOLA LINGKUNGAN HIDUP /(BPLH KOTA/KABUPATENI)</a:t>
          </a:r>
          <a:endParaRPr lang="id-ID" sz="2000" dirty="0"/>
        </a:p>
      </dgm:t>
    </dgm:pt>
    <dgm:pt modelId="{3C01915E-6BC4-4671-BC46-7477075ACAA5}" type="parTrans" cxnId="{F8D09121-61A0-41D6-A037-2F54DB35EBD9}">
      <dgm:prSet/>
      <dgm:spPr/>
      <dgm:t>
        <a:bodyPr/>
        <a:lstStyle/>
        <a:p>
          <a:endParaRPr lang="id-ID"/>
        </a:p>
      </dgm:t>
    </dgm:pt>
    <dgm:pt modelId="{18BA2DE2-A4FE-4E38-8E12-5D37246842F7}" type="sibTrans" cxnId="{F8D09121-61A0-41D6-A037-2F54DB35EBD9}">
      <dgm:prSet/>
      <dgm:spPr/>
      <dgm:t>
        <a:bodyPr/>
        <a:lstStyle/>
        <a:p>
          <a:endParaRPr lang="id-ID"/>
        </a:p>
      </dgm:t>
    </dgm:pt>
    <dgm:pt modelId="{31C94FC5-0F03-433D-9B6A-614EF826C76C}" type="pres">
      <dgm:prSet presAssocID="{981890F5-2025-4073-A72B-CFDA8AC641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E65771D-DAB0-4293-B4F2-2515882FFCAD}" type="pres">
      <dgm:prSet presAssocID="{2BD7EDA6-874A-43EF-ACC7-6E84919CB7EB}" presName="composite" presStyleCnt="0"/>
      <dgm:spPr/>
    </dgm:pt>
    <dgm:pt modelId="{0A007CB5-5710-4D82-A0BC-3D0C603F1438}" type="pres">
      <dgm:prSet presAssocID="{2BD7EDA6-874A-43EF-ACC7-6E84919CB7EB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571951C-DB98-4291-8C87-78E88E3A2180}" type="pres">
      <dgm:prSet presAssocID="{2BD7EDA6-874A-43EF-ACC7-6E84919CB7E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BF9849-65CB-48EB-85EC-FB72B8B21A22}" type="pres">
      <dgm:prSet presAssocID="{FDD209F6-F275-482B-B51C-A246F4BF5A94}" presName="spacing" presStyleCnt="0"/>
      <dgm:spPr/>
    </dgm:pt>
    <dgm:pt modelId="{48A334BC-92BE-44CA-B520-03FE0CCB7157}" type="pres">
      <dgm:prSet presAssocID="{40018DC5-CCBA-4214-A0EA-1B75E5A2415F}" presName="composite" presStyleCnt="0"/>
      <dgm:spPr/>
    </dgm:pt>
    <dgm:pt modelId="{A4ADEF11-023A-435F-89F4-4E792625E81B}" type="pres">
      <dgm:prSet presAssocID="{40018DC5-CCBA-4214-A0EA-1B75E5A2415F}" presName="imgShp" presStyleLbl="fgImgPlac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94ACC74-7F63-4BAE-A9C0-937B19499686}" type="pres">
      <dgm:prSet presAssocID="{40018DC5-CCBA-4214-A0EA-1B75E5A2415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E5FA9E-458F-4833-8677-9650E832568E}" type="pres">
      <dgm:prSet presAssocID="{25DC9EFB-2187-4689-AA16-2015405D08F2}" presName="spacing" presStyleCnt="0"/>
      <dgm:spPr/>
    </dgm:pt>
    <dgm:pt modelId="{7A87EB17-11D0-4093-B6EF-A6CE2DA8319E}" type="pres">
      <dgm:prSet presAssocID="{4D7276B7-AF5A-446F-8D2E-96D7B74B0F04}" presName="composite" presStyleCnt="0"/>
      <dgm:spPr/>
    </dgm:pt>
    <dgm:pt modelId="{B6DD9F2C-7912-4736-82C4-9E8E16B3CB73}" type="pres">
      <dgm:prSet presAssocID="{4D7276B7-AF5A-446F-8D2E-96D7B74B0F04}" presName="imgShp" presStyleLbl="fgImgPlac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93C26EA-7CD4-435B-9A6C-7911A6E15D11}" type="pres">
      <dgm:prSet presAssocID="{4D7276B7-AF5A-446F-8D2E-96D7B74B0F0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88C732B-5B9B-4B14-B223-1C1C31290E1D}" type="presOf" srcId="{40018DC5-CCBA-4214-A0EA-1B75E5A2415F}" destId="{794ACC74-7F63-4BAE-A9C0-937B19499686}" srcOrd="0" destOrd="0" presId="urn:microsoft.com/office/officeart/2005/8/layout/vList3"/>
    <dgm:cxn modelId="{1F9C32ED-203F-45E1-BB7D-A9DB1A4D0457}" type="presOf" srcId="{981890F5-2025-4073-A72B-CFDA8AC641CE}" destId="{31C94FC5-0F03-433D-9B6A-614EF826C76C}" srcOrd="0" destOrd="0" presId="urn:microsoft.com/office/officeart/2005/8/layout/vList3"/>
    <dgm:cxn modelId="{A3B1FC59-B739-48F8-9855-97B6B1E266D6}" type="presOf" srcId="{2BD7EDA6-874A-43EF-ACC7-6E84919CB7EB}" destId="{3571951C-DB98-4291-8C87-78E88E3A2180}" srcOrd="0" destOrd="0" presId="urn:microsoft.com/office/officeart/2005/8/layout/vList3"/>
    <dgm:cxn modelId="{D093E0B1-784C-4103-AA18-D5E51C1C680E}" srcId="{981890F5-2025-4073-A72B-CFDA8AC641CE}" destId="{2BD7EDA6-874A-43EF-ACC7-6E84919CB7EB}" srcOrd="0" destOrd="0" parTransId="{8C2C48BE-68A7-4017-A5C4-74D07759D58C}" sibTransId="{FDD209F6-F275-482B-B51C-A246F4BF5A94}"/>
    <dgm:cxn modelId="{03A9E27E-7CB7-4262-AB83-7BF09076E503}" type="presOf" srcId="{4D7276B7-AF5A-446F-8D2E-96D7B74B0F04}" destId="{493C26EA-7CD4-435B-9A6C-7911A6E15D11}" srcOrd="0" destOrd="0" presId="urn:microsoft.com/office/officeart/2005/8/layout/vList3"/>
    <dgm:cxn modelId="{167E906D-1C60-474A-B330-1FA408F5984F}" srcId="{981890F5-2025-4073-A72B-CFDA8AC641CE}" destId="{40018DC5-CCBA-4214-A0EA-1B75E5A2415F}" srcOrd="1" destOrd="0" parTransId="{C7CF2F44-D5F8-427B-A11F-DD3C5CE1FE4C}" sibTransId="{25DC9EFB-2187-4689-AA16-2015405D08F2}"/>
    <dgm:cxn modelId="{F8D09121-61A0-41D6-A037-2F54DB35EBD9}" srcId="{981890F5-2025-4073-A72B-CFDA8AC641CE}" destId="{4D7276B7-AF5A-446F-8D2E-96D7B74B0F04}" srcOrd="2" destOrd="0" parTransId="{3C01915E-6BC4-4671-BC46-7477075ACAA5}" sibTransId="{18BA2DE2-A4FE-4E38-8E12-5D37246842F7}"/>
    <dgm:cxn modelId="{9A1EA045-360E-4258-999B-9290585964DE}" type="presParOf" srcId="{31C94FC5-0F03-433D-9B6A-614EF826C76C}" destId="{EE65771D-DAB0-4293-B4F2-2515882FFCAD}" srcOrd="0" destOrd="0" presId="urn:microsoft.com/office/officeart/2005/8/layout/vList3"/>
    <dgm:cxn modelId="{6833DBE0-8B31-455F-B523-02774679C8F8}" type="presParOf" srcId="{EE65771D-DAB0-4293-B4F2-2515882FFCAD}" destId="{0A007CB5-5710-4D82-A0BC-3D0C603F1438}" srcOrd="0" destOrd="0" presId="urn:microsoft.com/office/officeart/2005/8/layout/vList3"/>
    <dgm:cxn modelId="{046D51F4-0602-42E1-B9E7-476B25B30C67}" type="presParOf" srcId="{EE65771D-DAB0-4293-B4F2-2515882FFCAD}" destId="{3571951C-DB98-4291-8C87-78E88E3A2180}" srcOrd="1" destOrd="0" presId="urn:microsoft.com/office/officeart/2005/8/layout/vList3"/>
    <dgm:cxn modelId="{13F3FD98-3599-4FAF-A130-8B7DD8261FEA}" type="presParOf" srcId="{31C94FC5-0F03-433D-9B6A-614EF826C76C}" destId="{F1BF9849-65CB-48EB-85EC-FB72B8B21A22}" srcOrd="1" destOrd="0" presId="urn:microsoft.com/office/officeart/2005/8/layout/vList3"/>
    <dgm:cxn modelId="{F041E9D7-8EB5-4B82-8D47-BA04441B7C37}" type="presParOf" srcId="{31C94FC5-0F03-433D-9B6A-614EF826C76C}" destId="{48A334BC-92BE-44CA-B520-03FE0CCB7157}" srcOrd="2" destOrd="0" presId="urn:microsoft.com/office/officeart/2005/8/layout/vList3"/>
    <dgm:cxn modelId="{13F8A45D-E461-4496-B4C1-CE5905F355FC}" type="presParOf" srcId="{48A334BC-92BE-44CA-B520-03FE0CCB7157}" destId="{A4ADEF11-023A-435F-89F4-4E792625E81B}" srcOrd="0" destOrd="0" presId="urn:microsoft.com/office/officeart/2005/8/layout/vList3"/>
    <dgm:cxn modelId="{1A3F346F-8114-4B24-A931-16D461A060CF}" type="presParOf" srcId="{48A334BC-92BE-44CA-B520-03FE0CCB7157}" destId="{794ACC74-7F63-4BAE-A9C0-937B19499686}" srcOrd="1" destOrd="0" presId="urn:microsoft.com/office/officeart/2005/8/layout/vList3"/>
    <dgm:cxn modelId="{5D9581B4-D1C7-44D5-87EE-AD54185579D3}" type="presParOf" srcId="{31C94FC5-0F03-433D-9B6A-614EF826C76C}" destId="{82E5FA9E-458F-4833-8677-9650E832568E}" srcOrd="3" destOrd="0" presId="urn:microsoft.com/office/officeart/2005/8/layout/vList3"/>
    <dgm:cxn modelId="{F72CE517-346D-4F7F-B729-B5296CDE6AAA}" type="presParOf" srcId="{31C94FC5-0F03-433D-9B6A-614EF826C76C}" destId="{7A87EB17-11D0-4093-B6EF-A6CE2DA8319E}" srcOrd="4" destOrd="0" presId="urn:microsoft.com/office/officeart/2005/8/layout/vList3"/>
    <dgm:cxn modelId="{A1A222E6-C4DB-4211-982E-A6AD41B8782A}" type="presParOf" srcId="{7A87EB17-11D0-4093-B6EF-A6CE2DA8319E}" destId="{B6DD9F2C-7912-4736-82C4-9E8E16B3CB73}" srcOrd="0" destOrd="0" presId="urn:microsoft.com/office/officeart/2005/8/layout/vList3"/>
    <dgm:cxn modelId="{891C9723-FCA1-46F1-92AD-8DD19D72D77B}" type="presParOf" srcId="{7A87EB17-11D0-4093-B6EF-A6CE2DA8319E}" destId="{493C26EA-7CD4-435B-9A6C-7911A6E15D11}" srcOrd="1" destOrd="0" presId="urn:microsoft.com/office/officeart/2005/8/layout/v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71951C-DB98-4291-8C87-78E88E3A2180}">
      <dsp:nvSpPr>
        <dsp:cNvPr id="0" name=""/>
        <dsp:cNvSpPr/>
      </dsp:nvSpPr>
      <dsp:spPr>
        <a:xfrm rot="10800000">
          <a:off x="1692784" y="1710"/>
          <a:ext cx="5472684" cy="125730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KOMISI PENILAI PUSAT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(KEMENTRIAN LINGKUNGAN HIDUP)</a:t>
          </a:r>
          <a:endParaRPr lang="id-ID" sz="2000" kern="1200" dirty="0"/>
        </a:p>
      </dsp:txBody>
      <dsp:txXfrm rot="10800000">
        <a:off x="1692784" y="1710"/>
        <a:ext cx="5472684" cy="1257304"/>
      </dsp:txXfrm>
    </dsp:sp>
    <dsp:sp modelId="{0A007CB5-5710-4D82-A0BC-3D0C603F1438}">
      <dsp:nvSpPr>
        <dsp:cNvPr id="0" name=""/>
        <dsp:cNvSpPr/>
      </dsp:nvSpPr>
      <dsp:spPr>
        <a:xfrm>
          <a:off x="1064131" y="1710"/>
          <a:ext cx="1257304" cy="12573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ACC74-7F63-4BAE-A9C0-937B19499686}">
      <dsp:nvSpPr>
        <dsp:cNvPr id="0" name=""/>
        <dsp:cNvSpPr/>
      </dsp:nvSpPr>
      <dsp:spPr>
        <a:xfrm rot="10800000">
          <a:off x="1692784" y="1634329"/>
          <a:ext cx="5472684" cy="1257304"/>
        </a:xfrm>
        <a:prstGeom prst="homePlat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KOMISI PENILAI DAERAH PROVINSI</a:t>
          </a:r>
          <a:r>
            <a:rPr lang="id-ID" sz="2400" kern="1200" dirty="0" smtClean="0"/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BADAN PENGELOLA LINGKUNGAN HIDUP /BPLH PROVINSI</a:t>
          </a:r>
          <a:endParaRPr lang="id-ID" sz="2000" kern="1200" dirty="0"/>
        </a:p>
      </dsp:txBody>
      <dsp:txXfrm rot="10800000">
        <a:off x="1692784" y="1634329"/>
        <a:ext cx="5472684" cy="1257304"/>
      </dsp:txXfrm>
    </dsp:sp>
    <dsp:sp modelId="{A4ADEF11-023A-435F-89F4-4E792625E81B}">
      <dsp:nvSpPr>
        <dsp:cNvPr id="0" name=""/>
        <dsp:cNvSpPr/>
      </dsp:nvSpPr>
      <dsp:spPr>
        <a:xfrm>
          <a:off x="1064131" y="1634329"/>
          <a:ext cx="1257304" cy="12573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C26EA-7CD4-435B-9A6C-7911A6E15D11}">
      <dsp:nvSpPr>
        <dsp:cNvPr id="0" name=""/>
        <dsp:cNvSpPr/>
      </dsp:nvSpPr>
      <dsp:spPr>
        <a:xfrm rot="10800000">
          <a:off x="1692784" y="3266948"/>
          <a:ext cx="5472684" cy="1257304"/>
        </a:xfrm>
        <a:prstGeom prst="homePlat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43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KOMISI PENILAI DAERAH KOTA / KABUPATEN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BADAN PENGELOLA LINGKUNGAN HIDUP /(BPLH KOTA/KABUPATENI)</a:t>
          </a:r>
          <a:endParaRPr lang="id-ID" sz="2000" kern="1200" dirty="0"/>
        </a:p>
      </dsp:txBody>
      <dsp:txXfrm rot="10800000">
        <a:off x="1692784" y="3266948"/>
        <a:ext cx="5472684" cy="1257304"/>
      </dsp:txXfrm>
    </dsp:sp>
    <dsp:sp modelId="{B6DD9F2C-7912-4736-82C4-9E8E16B3CB73}">
      <dsp:nvSpPr>
        <dsp:cNvPr id="0" name=""/>
        <dsp:cNvSpPr/>
      </dsp:nvSpPr>
      <dsp:spPr>
        <a:xfrm>
          <a:off x="1064131" y="3266948"/>
          <a:ext cx="1257304" cy="12573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8D02-3639-4A7C-A2EF-BB5B368C96E5}" type="datetimeFigureOut">
              <a:rPr lang="id-ID" smtClean="0"/>
              <a:pPr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A155-DAF7-4F81-9F8F-548934776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143000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id-ID" dirty="0" smtClean="0"/>
              <a:t>PENGERTIAN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id-ID" dirty="0" smtClean="0"/>
              <a:t>AMDAL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pPr algn="ctr"/>
            <a:r>
              <a:rPr lang="id-ID" dirty="0" smtClean="0"/>
              <a:t>KAJIAN MENGENAI DAMPAK BESAR DAN PENTING SUATU USAHA DAN/ATAU KEGIATAN YANG DIRENCANAKAN PADA LINGKUNGAN HIDUP </a:t>
            </a:r>
            <a:r>
              <a:rPr lang="id-ID" b="1" dirty="0" smtClean="0"/>
              <a:t>YANG DIPERLUKAN BAGI PROSES PENGAMBILAN KEPUTUSAN TENTANG PENYELENGGARAAN USAHADAN ATAU KEGIATAN</a:t>
            </a:r>
            <a:endParaRPr lang="id-ID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id-ID" dirty="0" smtClean="0"/>
              <a:t>ANDAL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id-ID" dirty="0" smtClean="0"/>
              <a:t>TELAAH SECARA CERMAT DAN MENDALAM TENTANG DAMPAK BESAR DAN PENTING SUATU RENCANA USAHA DAN/ATAU KEGIATAN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id-ID" sz="3200" dirty="0" smtClean="0"/>
              <a:t>PENENTUAN DAMPAK</a:t>
            </a:r>
            <a:endParaRPr lang="id-ID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sz="2200" dirty="0" smtClean="0"/>
              <a:t>1. JUMLAH MANUSIA YANG TERKENA DAMPAK</a:t>
            </a:r>
          </a:p>
          <a:p>
            <a:pPr>
              <a:lnSpc>
                <a:spcPct val="150000"/>
              </a:lnSpc>
            </a:pPr>
            <a:r>
              <a:rPr lang="id-ID" sz="2200" dirty="0" smtClean="0"/>
              <a:t>2. LUAS WILAYAH PERSEBARAN</a:t>
            </a:r>
          </a:p>
          <a:p>
            <a:pPr>
              <a:lnSpc>
                <a:spcPct val="150000"/>
              </a:lnSpc>
            </a:pPr>
            <a:r>
              <a:rPr lang="id-ID" sz="2200" dirty="0" smtClean="0"/>
              <a:t>3. LAMANYA DAMPAK BERLANGSUNG</a:t>
            </a:r>
          </a:p>
          <a:p>
            <a:pPr>
              <a:lnSpc>
                <a:spcPct val="150000"/>
              </a:lnSpc>
            </a:pPr>
            <a:r>
              <a:rPr lang="id-ID" sz="2200" dirty="0" smtClean="0"/>
              <a:t>4. INTENSITAS DAMPAK</a:t>
            </a:r>
          </a:p>
          <a:p>
            <a:pPr>
              <a:lnSpc>
                <a:spcPct val="150000"/>
              </a:lnSpc>
            </a:pPr>
            <a:r>
              <a:rPr lang="id-ID" sz="2200" dirty="0" smtClean="0"/>
              <a:t>5. BANYAKNYA KOMPONEN LINGKUNGAN YANG TERKENA DAMPAK</a:t>
            </a:r>
          </a:p>
          <a:p>
            <a:pPr>
              <a:lnSpc>
                <a:spcPct val="150000"/>
              </a:lnSpc>
            </a:pPr>
            <a:r>
              <a:rPr lang="id-ID" sz="2200" dirty="0" smtClean="0"/>
              <a:t>6. SIFAT KUMULATIF DAMPAK</a:t>
            </a:r>
          </a:p>
          <a:p>
            <a:pPr>
              <a:lnSpc>
                <a:spcPct val="150000"/>
              </a:lnSpc>
            </a:pPr>
            <a:r>
              <a:rPr lang="id-ID" sz="2200" dirty="0" smtClean="0"/>
              <a:t>7. BERBALIK/TIDAK BERBALIKNYA DAMPAK</a:t>
            </a: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txBody>
          <a:bodyPr/>
          <a:lstStyle/>
          <a:p>
            <a:r>
              <a:rPr lang="id-ID" dirty="0" smtClean="0"/>
              <a:t>PENDEKATAN STUDI AMDAL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sz="1800" dirty="0" smtClean="0"/>
              <a:t>AMDAL KEGIATAN TUNGGAL</a:t>
            </a:r>
          </a:p>
          <a:p>
            <a:pPr lvl="1">
              <a:buNone/>
            </a:pPr>
            <a:r>
              <a:rPr lang="id-ID" sz="1800" dirty="0" smtClean="0"/>
              <a:t>UNTUK SUATU USAHA  DIMANA KEWENANGAN PEMBINAAN NYA DI BAWAH SATU INSTANSI YANG MEMBIDANGI USAHA TERSEBUT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 smtClean="0"/>
              <a:t>AMDAL  KEGIATAN TERPADU/MULTISEKTORAL</a:t>
            </a:r>
          </a:p>
          <a:p>
            <a:pPr marL="514350" indent="-514350">
              <a:buNone/>
            </a:pPr>
            <a:r>
              <a:rPr lang="id-ID" sz="1800" dirty="0"/>
              <a:t>	</a:t>
            </a:r>
            <a:r>
              <a:rPr lang="id-ID" sz="1800" dirty="0" smtClean="0"/>
              <a:t>UNTUK SUATU USAHA YANG MEMILIKI SISTEM TERPADU BAIK DALAM PERENCANAAN,PROSES  PRODUKSI MAUPUN PENGELOLAANNYA YANG MELIBATKAN LEBIH DARI SATU INSTANSI YANG MEMBIDANGINYA</a:t>
            </a:r>
          </a:p>
          <a:p>
            <a:pPr marL="514350" indent="-514350">
              <a:buAutoNum type="arabicPeriod" startAt="3"/>
            </a:pPr>
            <a:r>
              <a:rPr lang="id-ID" sz="1800" dirty="0" smtClean="0"/>
              <a:t>AMDAL KEGIATAN DALAM KAWASAN</a:t>
            </a:r>
            <a:endParaRPr lang="id-ID" sz="1800" dirty="0"/>
          </a:p>
          <a:p>
            <a:pPr marL="514350" indent="-514350">
              <a:buNone/>
            </a:pPr>
            <a:r>
              <a:rPr lang="id-ID" sz="1800" dirty="0"/>
              <a:t>	</a:t>
            </a:r>
            <a:r>
              <a:rPr lang="id-ID" sz="1800" dirty="0" smtClean="0"/>
              <a:t>UNTUK JENIS USAHA YANG BERLOKASI DI DALAM SUATU KAWASAN ADMINISTRATRIF TERTENTU</a:t>
            </a:r>
          </a:p>
          <a:p>
            <a:pPr marL="514350" indent="-514350">
              <a:buAutoNum type="arabicPeriod" startAt="4"/>
            </a:pPr>
            <a:r>
              <a:rPr lang="id-ID" sz="1800" dirty="0" smtClean="0"/>
              <a:t>AMDAL KEGIATAN REGIONAL</a:t>
            </a:r>
          </a:p>
          <a:p>
            <a:pPr marL="514350" indent="-514350">
              <a:buNone/>
            </a:pPr>
            <a:r>
              <a:rPr lang="id-ID" sz="1800" dirty="0"/>
              <a:t>	</a:t>
            </a:r>
            <a:r>
              <a:rPr lang="id-ID" sz="1800" dirty="0" smtClean="0"/>
              <a:t>UNTUK JENIS USAHA YANG SALING TERKAIT DAN MERUPAKAN KEWENANGAN LEBIH DARI SATU INSTANSI DAN LEBIH DARI SATU KAWSAN ADMINISTRATIF</a:t>
            </a:r>
          </a:p>
          <a:p>
            <a:pPr marL="514350" indent="-514350">
              <a:buNone/>
            </a:pPr>
            <a:endParaRPr lang="id-ID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id-ID" sz="3200" dirty="0" smtClean="0"/>
              <a:t>PEMRAKARSA DAN PENYUSUN AMDAL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id-ID" sz="2000" dirty="0" smtClean="0"/>
              <a:t>PEMRAKARSA 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smtClean="0"/>
              <a:t>ORANG ATAU BADAN USAHA YANG MEMILIKI RENCANA UNTUK MELAKUKAN SUATU USAHA  ATAU INVESTOR DARI SUATU USAHA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smtClean="0"/>
              <a:t>TUGAS : MENYUSUN AMDAL,RENCANA PENGELOLAAN LINGKUNGAN DAN RENCANA PEMANTAUAN LINGKUNGAN SESUAI KERANGKA</a:t>
            </a:r>
          </a:p>
          <a:p>
            <a:pPr>
              <a:buNone/>
            </a:pPr>
            <a:endParaRPr lang="id-ID" sz="2000" dirty="0"/>
          </a:p>
          <a:p>
            <a:pPr>
              <a:buFont typeface="Wingdings" pitchFamily="2" charset="2"/>
              <a:buChar char="v"/>
            </a:pPr>
            <a:r>
              <a:rPr lang="id-ID" sz="2000" dirty="0" smtClean="0"/>
              <a:t>PENYUSUN 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smtClean="0"/>
              <a:t>KONSULTAN AMDAL YANG DITUNJUK DAN MERUPAKAN BADAN YANG TELAH MEMILIKI SERTIFIKAT  SEBAGAI BADAN YANG BERWENANG  MELAKUKAN STUDI AMDAL</a:t>
            </a:r>
          </a:p>
          <a:p>
            <a:pPr>
              <a:buNone/>
            </a:pPr>
            <a:r>
              <a:rPr lang="id-ID" sz="2000" dirty="0" smtClean="0"/>
              <a:t>	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smtClean="0"/>
              <a:t>SIAPA : TENAGA AHLI YANG BERPENGALAMAN DI BIDANGNYA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/>
          <a:lstStyle/>
          <a:p>
            <a:r>
              <a:rPr lang="id-ID" dirty="0" smtClean="0"/>
              <a:t>PENILAIAN AMDAL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id-ID" dirty="0" smtClean="0"/>
              <a:t>MANFAAT AMDAL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d-ID" sz="2000" dirty="0" smtClean="0"/>
              <a:t>BAGI PEMERINTAH</a:t>
            </a:r>
          </a:p>
          <a:p>
            <a:pPr>
              <a:buNone/>
            </a:pPr>
            <a:r>
              <a:rPr lang="id-ID" sz="2000" dirty="0"/>
              <a:t>	</a:t>
            </a:r>
            <a:r>
              <a:rPr lang="id-ID" sz="2000" dirty="0" smtClean="0"/>
              <a:t>SEBAGAI ALAT PENGAMBIL KEPUTUSAN TENTANG KELAYAKAN LINGKUNGAN DARI SUATU USAHA. BERPERAN JUGA SEBAGAI BAHAN MASUKAN DALAM PERENCANAAN PEMBANGUNAN WILAYAH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/>
              <a:t>BAGI MASYARAKAT</a:t>
            </a:r>
          </a:p>
          <a:p>
            <a:pPr>
              <a:buNone/>
            </a:pPr>
            <a:r>
              <a:rPr lang="id-ID" sz="2000" dirty="0" smtClean="0"/>
              <a:t>	MEMBERIKAN INFORMASI MENGENAI PERUBAHAN LINGKUNGAN YANG AKAN  TERJADI SERTA MANFAAT DAN KERUGIAN AKIBAT ADANYA KEGIATAN. DENGAN DEMIKIAN MASYARAKAT BERPERAN DALAM MENJAGA DAN MENGELOLA LINGKUNGAN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/>
              <a:t>BAGI PEMRAKARSA</a:t>
            </a:r>
          </a:p>
          <a:p>
            <a:pPr>
              <a:buNone/>
            </a:pPr>
            <a:r>
              <a:rPr lang="id-ID" sz="2000" dirty="0" smtClean="0"/>
              <a:t>	SEBAGAI BAHAN ANALISIS PENGELOLAAN DAN SASARAN USAHA DAN MENGETAHUI MASALAH-MASALAH LINGKUNGAN YANG AKAN DIHADAPI DI MASA MENDATANG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id-ID" sz="6000" dirty="0" smtClean="0">
                <a:latin typeface="Algerian" pitchFamily="82" charset="0"/>
              </a:rPr>
              <a:t/>
            </a:r>
            <a:br>
              <a:rPr lang="id-ID" sz="6000" dirty="0" smtClean="0">
                <a:latin typeface="Algerian" pitchFamily="82" charset="0"/>
              </a:rPr>
            </a:br>
            <a:r>
              <a:rPr lang="id-ID" sz="6000" dirty="0" smtClean="0">
                <a:latin typeface="Algerian" pitchFamily="82" charset="0"/>
              </a:rPr>
              <a:t>A M D A L</a:t>
            </a:r>
            <a:br>
              <a:rPr lang="id-ID" sz="6000" dirty="0" smtClean="0">
                <a:latin typeface="Algerian" pitchFamily="82" charset="0"/>
              </a:rPr>
            </a:br>
            <a:r>
              <a:rPr lang="id-ID" sz="2000" dirty="0" smtClean="0">
                <a:latin typeface="Bradley Hand ITC" pitchFamily="66" charset="0"/>
              </a:rPr>
              <a:t>BY. riniraa@gmail.com</a:t>
            </a:r>
            <a:endParaRPr lang="id-ID" sz="5400" dirty="0">
              <a:latin typeface="Bradley Hand ITC" pitchFamily="66" charset="0"/>
            </a:endParaRPr>
          </a:p>
        </p:txBody>
      </p:sp>
      <p:pic>
        <p:nvPicPr>
          <p:cNvPr id="1026" name="Picture 2" descr="C:\Program Files\Microsoft Office\MEDIA\CAGCAT10\j0251301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48680"/>
            <a:ext cx="3672408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153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PENGERTIAN</vt:lpstr>
      <vt:lpstr>PENENTUAN DAMPAK</vt:lpstr>
      <vt:lpstr>PENDEKATAN STUDI AMDAL</vt:lpstr>
      <vt:lpstr>PEMRAKARSA DAN PENYUSUN AMDAL</vt:lpstr>
      <vt:lpstr>PENILAIAN AMDAL</vt:lpstr>
      <vt:lpstr>MANFAAT AMDAL</vt:lpstr>
      <vt:lpstr> A M D A L BY. riniraa@gmail.com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</dc:title>
  <dc:creator>User</dc:creator>
  <cp:lastModifiedBy>Fulan</cp:lastModifiedBy>
  <cp:revision>20</cp:revision>
  <dcterms:created xsi:type="dcterms:W3CDTF">2011-01-20T22:38:04Z</dcterms:created>
  <dcterms:modified xsi:type="dcterms:W3CDTF">2014-10-03T02:27:55Z</dcterms:modified>
</cp:coreProperties>
</file>