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58" r:id="rId28"/>
    <p:sldId id="259" r:id="rId29"/>
    <p:sldId id="260" r:id="rId30"/>
    <p:sldId id="261" r:id="rId31"/>
    <p:sldId id="262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1303B8-D263-4255-9FB7-99C8C2270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B5DF94-EA9B-4FFC-A48E-CDA47D0474BC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2CFB681-73A7-4E2E-977E-F0E7A4DDC4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80040"/>
            <a:ext cx="7848600" cy="582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83820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Bernard MT Condensed" pitchFamily="18" charset="0"/>
              </a:rPr>
              <a:t>LISTRIK STATIS</a:t>
            </a:r>
            <a:endParaRPr lang="en-US" sz="6000" dirty="0"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6D033B04-F181-4696-9750-5BE8182EEF6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</a:t>
            </a:r>
            <a:endParaRPr lang="en-US" smtClean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1905000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</a:rPr>
              <a:t>Contoh soal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1000" y="1752600"/>
            <a:ext cx="853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d-ID">
                <a:solidFill>
                  <a:schemeClr val="tx1"/>
                </a:solidFill>
              </a:rPr>
              <a:t>Di udara terdapat dua buah muatan 10 </a:t>
            </a:r>
            <a:r>
              <a:rPr lang="el-GR">
                <a:solidFill>
                  <a:schemeClr val="tx1"/>
                </a:solidFill>
              </a:rPr>
              <a:t>μ</a:t>
            </a:r>
            <a:r>
              <a:rPr lang="id-ID">
                <a:solidFill>
                  <a:schemeClr val="tx1"/>
                </a:solidFill>
              </a:rPr>
              <a:t>C dan 40 </a:t>
            </a:r>
            <a:r>
              <a:rPr lang="el-GR">
                <a:solidFill>
                  <a:schemeClr val="tx1"/>
                </a:solidFill>
              </a:rPr>
              <a:t>μ</a:t>
            </a:r>
            <a:r>
              <a:rPr lang="id-ID">
                <a:solidFill>
                  <a:schemeClr val="tx1"/>
                </a:solidFill>
              </a:rPr>
              <a:t>C terpisah dalam jarak 20 cm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709863"/>
            <a:ext cx="83820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buFontTx/>
              <a:buAutoNum type="alphaLcPeriod"/>
              <a:defRPr/>
            </a:pPr>
            <a:r>
              <a:rPr lang="sv-SE" dirty="0">
                <a:solidFill>
                  <a:schemeClr val="tx1"/>
                </a:solidFill>
              </a:rPr>
              <a:t>berapakah besar gaya interaksi kedua muatan tersebut.</a:t>
            </a:r>
            <a:endParaRPr lang="id-ID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id-ID" dirty="0">
                <a:solidFill>
                  <a:schemeClr val="tx1"/>
                </a:solidFill>
              </a:rPr>
              <a:t>b.   Apabila kedua muatan ditempatkan di suatu medium yang</a:t>
            </a:r>
          </a:p>
          <a:p>
            <a:pPr algn="l">
              <a:defRPr/>
            </a:pPr>
            <a:r>
              <a:rPr lang="id-ID" dirty="0">
                <a:solidFill>
                  <a:schemeClr val="tx1"/>
                </a:solidFill>
              </a:rPr>
              <a:t>      konstanta dielektrikumnya 3. Berapakah gaya yang dialami</a:t>
            </a:r>
          </a:p>
          <a:p>
            <a:pPr algn="l">
              <a:defRPr/>
            </a:pPr>
            <a:r>
              <a:rPr lang="id-ID" dirty="0">
                <a:solidFill>
                  <a:schemeClr val="tx1"/>
                </a:solidFill>
              </a:rPr>
              <a:t>      oleh muatan 40 </a:t>
            </a:r>
            <a:r>
              <a:rPr lang="el-GR" dirty="0">
                <a:solidFill>
                  <a:schemeClr val="tx1"/>
                </a:solidFill>
              </a:rPr>
              <a:t>μ</a:t>
            </a:r>
            <a:r>
              <a:rPr lang="id-ID" dirty="0">
                <a:solidFill>
                  <a:schemeClr val="tx1"/>
                </a:solidFill>
              </a:rPr>
              <a:t>C ?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619CC2F6-5218-4057-8AE4-5A3701AFFAF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</a:t>
            </a:r>
            <a:endParaRPr lang="en-US" smtClean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1371600"/>
            <a:ext cx="196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Penyelesaian :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562350" cy="148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67125"/>
            <a:ext cx="3571875" cy="197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 rot="5400000">
            <a:off x="1981994" y="3734594"/>
            <a:ext cx="441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4267200" y="1371600"/>
            <a:ext cx="434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Tx/>
              <a:buAutoNum type="alphaLcPeriod"/>
            </a:pPr>
            <a:r>
              <a:rPr lang="id-ID" sz="1800">
                <a:solidFill>
                  <a:schemeClr val="tx1"/>
                </a:solidFill>
              </a:rPr>
              <a:t>besarnya gaya interaksi kedua </a:t>
            </a:r>
          </a:p>
          <a:p>
            <a:pPr marL="342900" indent="-342900" algn="l"/>
            <a:r>
              <a:rPr lang="id-ID" sz="1800">
                <a:solidFill>
                  <a:schemeClr val="tx1"/>
                </a:solidFill>
              </a:rPr>
              <a:t>      muatan adalah</a:t>
            </a:r>
          </a:p>
        </p:txBody>
      </p:sp>
      <p:pic>
        <p:nvPicPr>
          <p:cNvPr id="184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89150"/>
            <a:ext cx="4343400" cy="354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3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D5EE4224-A0D8-46C9-9A73-56C4D7069B2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</a:t>
            </a:r>
            <a:endParaRPr lang="en-US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28600" y="121920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id-ID">
                <a:solidFill>
                  <a:schemeClr val="tx1"/>
                </a:solidFill>
              </a:rPr>
              <a:t>b. 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2800350" cy="204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90800" y="2590800"/>
            <a:ext cx="94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= 30 </a:t>
            </a:r>
            <a:r>
              <a:rPr lang="id-ID" i="1">
                <a:solidFill>
                  <a:schemeClr val="tx1"/>
                </a:solidFill>
              </a:rPr>
              <a:t>N</a:t>
            </a:r>
            <a:endParaRPr lang="id-ID" i="1"/>
          </a:p>
        </p:txBody>
      </p:sp>
    </p:spTree>
    <p:extLst>
      <p:ext uri="{BB962C8B-B14F-4D97-AF65-F5344CB8AC3E}">
        <p14:creationId xmlns:p14="http://schemas.microsoft.com/office/powerpoint/2010/main" val="13494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04925"/>
            <a:ext cx="8229600" cy="120967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defRPr/>
            </a:pPr>
            <a:r>
              <a:rPr lang="id-ID" sz="1800" dirty="0" smtClean="0"/>
              <a:t>Medan listrik digunakan untuk menggambarkan keadaan daerah atau ruang di sekitar benda yang bermuatan listrik</a:t>
            </a:r>
            <a:r>
              <a:rPr lang="en-US" sz="1800" dirty="0" smtClean="0"/>
              <a:t> </a:t>
            </a:r>
            <a:r>
              <a:rPr lang="id-ID" sz="1800" dirty="0" smtClean="0"/>
              <a:t>dimana setiap benda lain yang bermuatan bila ditempatkan pada ruang tersebut maka benda tersebut mengalami gaya listrik statis. 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3579E9AF-9A2B-4F77-99EC-39E86C2D3FD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Medan Listrik di sekitar muatan </a:t>
            </a:r>
            <a:endParaRPr lang="en-US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electric field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73375"/>
            <a:ext cx="3200400" cy="2308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convenient way of visualizing electric field patterns is to draw lines that follow</a:t>
            </a:r>
            <a:r>
              <a:rPr lang="id-ID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same direction as the electric field vector at any point. These lines, called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electric</a:t>
            </a:r>
            <a:r>
              <a:rPr lang="id-ID" sz="1800" dirty="0">
                <a:solidFill>
                  <a:srgbClr val="FF0000"/>
                </a:solidFill>
                <a:latin typeface="+mj-lt"/>
              </a:rPr>
              <a:t> field lines</a:t>
            </a: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65450"/>
            <a:ext cx="2438400" cy="206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990850"/>
            <a:ext cx="2286000" cy="219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87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84ED1753-FAC5-41A7-9449-DB1AE4BCDFD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The magnitude</a:t>
            </a:r>
            <a:r>
              <a:rPr lang="id-ID" smtClean="0"/>
              <a:t> </a:t>
            </a:r>
            <a:r>
              <a:rPr lang="en-US" smtClean="0"/>
              <a:t>of the </a:t>
            </a:r>
            <a:r>
              <a:rPr lang="id-ID" smtClean="0"/>
              <a:t>electric </a:t>
            </a:r>
            <a:r>
              <a:rPr lang="en-US" smtClean="0"/>
              <a:t>field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Medan Listrik</a:t>
            </a:r>
            <a:r>
              <a:rPr lang="en-US" smtClean="0"/>
              <a:t> E</a:t>
            </a:r>
            <a:endParaRPr lang="id-ID" smtClean="0"/>
          </a:p>
        </p:txBody>
      </p:sp>
      <p:pic>
        <p:nvPicPr>
          <p:cNvPr id="2150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590800" cy="226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343400" y="1905000"/>
            <a:ext cx="4440238" cy="2678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2400" dirty="0"/>
              <a:t>Kerapatan Jumlah garis medan listrik yang menembus setiap satuan luas permukaan menunjukkan kuat lemahnya medan listrik di daerah tersebut.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4572000" y="5943600"/>
            <a:ext cx="3921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800">
                <a:solidFill>
                  <a:schemeClr val="tx1"/>
                </a:solidFill>
              </a:rPr>
              <a:t>Sumber : Halliday-Resnick-Walker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3200400" y="2514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228600" y="5124450"/>
            <a:ext cx="403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>
                <a:solidFill>
                  <a:schemeClr val="tx1"/>
                </a:solidFill>
              </a:rPr>
              <a:t>Electric field lines </a:t>
            </a:r>
            <a:r>
              <a:rPr lang="en-US" sz="1800">
                <a:solidFill>
                  <a:schemeClr val="tx1"/>
                </a:solidFill>
              </a:rPr>
              <a:t>penetrating two surfaces. The magnitude</a:t>
            </a:r>
            <a:r>
              <a:rPr lang="id-ID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of the field is greater on surface</a:t>
            </a:r>
            <a:r>
              <a:rPr lang="id-ID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A than on surface B</a:t>
            </a:r>
            <a:endParaRPr lang="id-ID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F86A4A43-E5CD-4AD1-9E41-F3366FA9AE1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Kuat Medan Listrik</a:t>
            </a:r>
            <a:endParaRPr lang="en-US" smtClean="0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Kuat Medan Listrik</a:t>
            </a:r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609600" y="1371600"/>
            <a:ext cx="723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>
                <a:solidFill>
                  <a:schemeClr val="tx1"/>
                </a:solidFill>
              </a:rPr>
              <a:t>Kuat medan listrik</a:t>
            </a:r>
            <a:r>
              <a:rPr lang="en-US" sz="1800">
                <a:solidFill>
                  <a:schemeClr val="tx1"/>
                </a:solidFill>
              </a:rPr>
              <a:t> E </a:t>
            </a:r>
            <a:r>
              <a:rPr lang="id-ID" sz="1800">
                <a:solidFill>
                  <a:schemeClr val="tx1"/>
                </a:solidFill>
              </a:rPr>
              <a:t>di suatu titik didefinisikan dengan gaya listrik statis  yang bekerja pada muatan listrik uji +1 Coulomb yang diletakkan pada titik tersebut. </a:t>
            </a:r>
          </a:p>
        </p:txBody>
      </p:sp>
      <p:sp>
        <p:nvSpPr>
          <p:cNvPr id="5127" name="Rectangle 16"/>
          <p:cNvSpPr>
            <a:spLocks noChangeArrowheads="1"/>
          </p:cNvSpPr>
          <p:nvPr/>
        </p:nvSpPr>
        <p:spPr bwMode="auto">
          <a:xfrm>
            <a:off x="4408488" y="2362200"/>
            <a:ext cx="298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>
                <a:solidFill>
                  <a:schemeClr val="tx1"/>
                </a:solidFill>
              </a:rPr>
              <a:t>.</a:t>
            </a:r>
            <a:endParaRPr lang="id-ID" sz="320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3530600" y="2705100"/>
            <a:ext cx="990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29" name="Rectangle 20"/>
          <p:cNvSpPr>
            <a:spLocks noChangeArrowheads="1"/>
          </p:cNvSpPr>
          <p:nvPr/>
        </p:nvSpPr>
        <p:spPr bwMode="auto">
          <a:xfrm>
            <a:off x="3124200" y="24384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276600" y="3048000"/>
            <a:ext cx="990600" cy="914400"/>
            <a:chOff x="3276600" y="2971800"/>
            <a:chExt cx="990600" cy="9144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276600" y="2971800"/>
              <a:ext cx="990600" cy="914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3352800" y="2971800"/>
            <a:ext cx="800100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380880" imgH="419040" progId="Equation.3">
                    <p:embed/>
                  </p:oleObj>
                </mc:Choice>
                <mc:Fallback>
                  <p:oleObj name="Equation" r:id="rId3" imgW="3808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2971800"/>
                          <a:ext cx="800100" cy="879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685800" y="4648200"/>
            <a:ext cx="1905000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rgbClr val="C00000"/>
                </a:solidFill>
              </a:rPr>
              <a:t>kuat medan listrik</a:t>
            </a:r>
            <a:endParaRPr lang="id-ID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819400" y="4953000"/>
            <a:ext cx="304800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4648200"/>
            <a:ext cx="1828800" cy="923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>
                <a:solidFill>
                  <a:srgbClr val="C00000"/>
                </a:solidFill>
              </a:rPr>
              <a:t>Termasuk besaran vektor</a:t>
            </a:r>
            <a:endParaRPr lang="id-ID" sz="18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257800" y="4572000"/>
            <a:ext cx="5334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67400" y="4191000"/>
            <a:ext cx="2362200" cy="369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>
                <a:solidFill>
                  <a:srgbClr val="C00000"/>
                </a:solidFill>
              </a:rPr>
              <a:t>Memiliki arah</a:t>
            </a:r>
            <a:endParaRPr lang="id-ID" sz="18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257800" y="5181600"/>
            <a:ext cx="5334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67400" y="5334000"/>
            <a:ext cx="23622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>
                <a:solidFill>
                  <a:srgbClr val="C00000"/>
                </a:solidFill>
              </a:rPr>
              <a:t>Memiliki nilai atau besar</a:t>
            </a:r>
            <a:endParaRPr lang="id-ID" sz="1800" dirty="0"/>
          </a:p>
        </p:txBody>
      </p:sp>
      <p:sp>
        <p:nvSpPr>
          <p:cNvPr id="5138" name="Rectangle 27"/>
          <p:cNvSpPr>
            <a:spLocks noChangeArrowheads="1"/>
          </p:cNvSpPr>
          <p:nvPr/>
        </p:nvSpPr>
        <p:spPr bwMode="auto">
          <a:xfrm>
            <a:off x="4953000" y="28194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d-ID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id-ID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muatan listrik yg mengalami   </a:t>
            </a:r>
          </a:p>
          <a:p>
            <a:pPr algn="l"/>
            <a:r>
              <a:rPr lang="id-ID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gaya listrik statis ( Coulomb)</a:t>
            </a:r>
            <a:endParaRPr lang="id-ID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9" name="Rectangle 28"/>
          <p:cNvSpPr>
            <a:spLocks noChangeArrowheads="1"/>
          </p:cNvSpPr>
          <p:nvPr/>
        </p:nvSpPr>
        <p:spPr bwMode="auto">
          <a:xfrm>
            <a:off x="4953000" y="3429000"/>
            <a:ext cx="364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d-ID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d-ID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d-ID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Gaya listrik statis pada      </a:t>
            </a:r>
          </a:p>
          <a:p>
            <a:pPr algn="l"/>
            <a:r>
              <a:rPr lang="id-ID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muatan q ( Newton)</a:t>
            </a:r>
            <a:endParaRPr lang="id-ID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4953000" y="2438400"/>
            <a:ext cx="2822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E = kuat medan listrik</a:t>
            </a:r>
          </a:p>
        </p:txBody>
      </p:sp>
    </p:spTree>
    <p:extLst>
      <p:ext uri="{BB962C8B-B14F-4D97-AF65-F5344CB8AC3E}">
        <p14:creationId xmlns:p14="http://schemas.microsoft.com/office/powerpoint/2010/main" val="6249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8A0CA983-64E0-4082-8BDD-C38E332E1EC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Arah kuat medan listrik</a:t>
            </a:r>
            <a:endParaRPr lang="en-US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Arah Kuat Medan Listrik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368800" y="37909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10000" y="37909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886200" y="3943350"/>
            <a:ext cx="255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95600" y="3733800"/>
            <a:ext cx="304800" cy="5619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895600" y="38100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038600" y="4219575"/>
            <a:ext cx="609600" cy="1238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1600200" y="41719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1524000" y="3505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1600200" y="3657600"/>
            <a:ext cx="255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1143000" y="3886200"/>
            <a:ext cx="609600" cy="47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25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3692525" cy="312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 bwMode="auto">
          <a:xfrm rot="5400000">
            <a:off x="4077494" y="4382294"/>
            <a:ext cx="1905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id-ID" sz="2800" kern="0" dirty="0">
                <a:solidFill>
                  <a:schemeClr val="tx1"/>
                </a:solidFill>
                <a:latin typeface="+mn-lt"/>
                <a:cs typeface="+mn-cs"/>
              </a:rPr>
              <a:t>Arah Kuat Medan Listrik searah dan berhimpit dengan gaya listrik statis yang dialami oleh partikel yang bermuatan listrik positif. </a:t>
            </a:r>
          </a:p>
        </p:txBody>
      </p:sp>
    </p:spTree>
    <p:extLst>
      <p:ext uri="{BB962C8B-B14F-4D97-AF65-F5344CB8AC3E}">
        <p14:creationId xmlns:p14="http://schemas.microsoft.com/office/powerpoint/2010/main" val="35588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4FF0B56E-2E85-4D1A-AA50-056B7420BB6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Arah kuat medan listrik</a:t>
            </a:r>
            <a:endParaRPr lang="en-US" smtClean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smtClean="0"/>
              <a:t>Medan listrik di sekitar muatan listrik negatif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368800" y="37909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0000" y="37909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86200" y="3943350"/>
            <a:ext cx="255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95600" y="3733800"/>
            <a:ext cx="304800" cy="5619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895600" y="3810000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>
            <a:off x="3429000" y="4114800"/>
            <a:ext cx="609600" cy="104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600200" y="41719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24000" y="3505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600200" y="3657600"/>
            <a:ext cx="255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52600" y="3933825"/>
            <a:ext cx="533400" cy="285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4077494" y="4075906"/>
            <a:ext cx="1905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5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057400"/>
            <a:ext cx="3338513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45429013-F5CF-4A97-B0EC-AC1D3BC993E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Medan Listrik</a:t>
            </a:r>
            <a:endParaRPr lang="en-US" smtClean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smtClean="0"/>
              <a:t>Medan listrik di sekitar dua muatan listrik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3790950" cy="350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607050" y="3101975"/>
            <a:ext cx="3079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Di titik C tidak ada medan listrik</a:t>
            </a:r>
          </a:p>
        </p:txBody>
      </p:sp>
    </p:spTree>
    <p:extLst>
      <p:ext uri="{BB962C8B-B14F-4D97-AF65-F5344CB8AC3E}">
        <p14:creationId xmlns:p14="http://schemas.microsoft.com/office/powerpoint/2010/main" val="22440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F53F98A0-EF60-456A-BFD9-D64825C079C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Medan Listrik </a:t>
            </a:r>
            <a:endParaRPr lang="en-US" smtClean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smtClean="0"/>
              <a:t>Medan listrik di sekitar dua muatan listrik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3738563" cy="385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472113" y="2819400"/>
            <a:ext cx="23764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Kuat medan listrik yang paling besar terletak di antara muatan listrik</a:t>
            </a:r>
          </a:p>
        </p:txBody>
      </p:sp>
    </p:spTree>
    <p:extLst>
      <p:ext uri="{BB962C8B-B14F-4D97-AF65-F5344CB8AC3E}">
        <p14:creationId xmlns:p14="http://schemas.microsoft.com/office/powerpoint/2010/main" val="10700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CA09E759-BECD-45FC-81EE-7273A46FB56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Penomena listrik statis </a:t>
            </a:r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200" smtClean="0"/>
              <a:t>Terjadinya Listrik Statis</a:t>
            </a:r>
            <a:endParaRPr lang="en-US" sz="3200" smtClean="0"/>
          </a:p>
        </p:txBody>
      </p:sp>
      <p:sp>
        <p:nvSpPr>
          <p:cNvPr id="13" name="Rectangle 12"/>
          <p:cNvSpPr/>
          <p:nvPr/>
        </p:nvSpPr>
        <p:spPr>
          <a:xfrm>
            <a:off x="533400" y="3429000"/>
            <a:ext cx="2590800" cy="646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>
                <a:solidFill>
                  <a:schemeClr val="tx1"/>
                </a:solidFill>
              </a:rPr>
              <a:t>Contoh penomena </a:t>
            </a:r>
          </a:p>
          <a:p>
            <a:pPr>
              <a:defRPr/>
            </a:pPr>
            <a:r>
              <a:rPr lang="id-ID" sz="1800" dirty="0">
                <a:solidFill>
                  <a:schemeClr val="tx1"/>
                </a:solidFill>
              </a:rPr>
              <a:t>listrik statis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3276600" y="3624263"/>
            <a:ext cx="228600" cy="7953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271" name="AutoShape 11"/>
          <p:cNvSpPr>
            <a:spLocks/>
          </p:cNvSpPr>
          <p:nvPr/>
        </p:nvSpPr>
        <p:spPr bwMode="auto">
          <a:xfrm>
            <a:off x="3954463" y="2590800"/>
            <a:ext cx="541337" cy="2895600"/>
          </a:xfrm>
          <a:prstGeom prst="leftBrace">
            <a:avLst>
              <a:gd name="adj1" fmla="val 251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724400" y="2428875"/>
            <a:ext cx="3962400" cy="739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400" dirty="0"/>
              <a:t>Batang karet keras, batang kaca, atau penggaris plastik, digosok dengan sepotong kain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3392488"/>
            <a:ext cx="2514600" cy="738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400" dirty="0">
                <a:solidFill>
                  <a:schemeClr val="tx1"/>
                </a:solidFill>
              </a:rPr>
              <a:t>menyisir rambut</a:t>
            </a:r>
          </a:p>
          <a:p>
            <a:pPr>
              <a:defRPr/>
            </a:pPr>
            <a:r>
              <a:rPr lang="id-ID" sz="1400" dirty="0">
                <a:solidFill>
                  <a:schemeClr val="tx1"/>
                </a:solidFill>
              </a:rPr>
              <a:t>Kering dengan sisir plastik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57738" y="4354513"/>
            <a:ext cx="2720975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d-ID" sz="1600" dirty="0">
                <a:solidFill>
                  <a:schemeClr val="tx1"/>
                </a:solidFill>
              </a:rPr>
              <a:t>menyetrika baju nilon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4400" y="5148263"/>
            <a:ext cx="4699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d-ID" sz="1600" dirty="0">
                <a:solidFill>
                  <a:schemeClr val="tx1"/>
                </a:solidFill>
              </a:rPr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33805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925"/>
            <a:ext cx="8229600" cy="676275"/>
          </a:xfr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defRPr/>
            </a:pPr>
            <a:r>
              <a:rPr lang="id-ID" sz="1800" dirty="0" smtClean="0"/>
              <a:t>Kuat medan listrik di suatu titik, misalkan titik A, yang berjarak r dari partikel yang bermuatan listrik Q</a:t>
            </a:r>
            <a:endParaRPr lang="id-ID" sz="1800" dirty="0"/>
          </a:p>
        </p:txBody>
      </p:sp>
      <p:sp>
        <p:nvSpPr>
          <p:cNvPr id="614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B3623AAA-497E-4A2F-9E5B-1662F7F9F13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61125"/>
            <a:ext cx="3733800" cy="320675"/>
          </a:xfrm>
          <a:noFill/>
        </p:spPr>
        <p:txBody>
          <a:bodyPr/>
          <a:lstStyle/>
          <a:p>
            <a:r>
              <a:rPr lang="id-ID" smtClean="0"/>
              <a:t>Kuat Medan Listrik di sekitar muatan titik</a:t>
            </a:r>
            <a:endParaRPr lang="en-US" smtClean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Nilai Kuat Medan Listrik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191000" y="34099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2590800" y="3257550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3478213" y="3200400"/>
            <a:ext cx="255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676400" y="2743200"/>
            <a:ext cx="457200" cy="5619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1752600" y="28194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581400" y="3457575"/>
            <a:ext cx="609600" cy="1238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1447800" y="320040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13" name="Straight Arrow Connector 12"/>
          <p:cNvCxnSpPr>
            <a:stCxn id="6157" idx="3"/>
          </p:cNvCxnSpPr>
          <p:nvPr/>
        </p:nvCxnSpPr>
        <p:spPr bwMode="auto">
          <a:xfrm>
            <a:off x="1831975" y="3400425"/>
            <a:ext cx="1597025" cy="3333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191000" y="2133600"/>
            <a:ext cx="4670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Untuk menentuan kuat medan listrik </a:t>
            </a:r>
          </a:p>
          <a:p>
            <a:r>
              <a:rPr lang="id-ID">
                <a:solidFill>
                  <a:schemeClr val="tx1"/>
                </a:solidFill>
              </a:rPr>
              <a:t>di titik A kita kita tempatkan muatan </a:t>
            </a:r>
          </a:p>
          <a:p>
            <a:r>
              <a:rPr lang="id-ID">
                <a:solidFill>
                  <a:schemeClr val="tx1"/>
                </a:solidFill>
              </a:rPr>
              <a:t>listrik uji </a:t>
            </a:r>
            <a:r>
              <a:rPr lang="id-ID" i="1">
                <a:solidFill>
                  <a:schemeClr val="tx1"/>
                </a:solidFill>
              </a:rPr>
              <a:t>q</a:t>
            </a:r>
            <a:r>
              <a:rPr lang="id-ID">
                <a:solidFill>
                  <a:schemeClr val="tx1"/>
                </a:solidFill>
              </a:rPr>
              <a:t> di titik A tersebut. 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440113" y="3124200"/>
            <a:ext cx="369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A</a:t>
            </a:r>
            <a:endParaRPr lang="id-ID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145088" y="3124200"/>
            <a:ext cx="950912" cy="800100"/>
            <a:chOff x="3468240" y="5162490"/>
            <a:chExt cx="951360" cy="800220"/>
          </a:xfrm>
        </p:grpSpPr>
        <p:sp>
          <p:nvSpPr>
            <p:cNvPr id="6183" name="Rectangle 19"/>
            <p:cNvSpPr>
              <a:spLocks noChangeArrowheads="1"/>
            </p:cNvSpPr>
            <p:nvPr/>
          </p:nvSpPr>
          <p:spPr bwMode="auto">
            <a:xfrm>
              <a:off x="3468240" y="5391090"/>
              <a:ext cx="57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E =</a:t>
              </a:r>
              <a:endParaRPr lang="id-ID"/>
            </a:p>
          </p:txBody>
        </p:sp>
        <p:sp>
          <p:nvSpPr>
            <p:cNvPr id="6184" name="Rectangle 20"/>
            <p:cNvSpPr>
              <a:spLocks noChangeArrowheads="1"/>
            </p:cNvSpPr>
            <p:nvPr/>
          </p:nvSpPr>
          <p:spPr bwMode="auto">
            <a:xfrm>
              <a:off x="4077840" y="5162490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F</a:t>
              </a:r>
              <a:endParaRPr lang="id-ID"/>
            </a:p>
          </p:txBody>
        </p:sp>
        <p:sp>
          <p:nvSpPr>
            <p:cNvPr id="6185" name="Rectangle 21"/>
            <p:cNvSpPr>
              <a:spLocks noChangeArrowheads="1"/>
            </p:cNvSpPr>
            <p:nvPr/>
          </p:nvSpPr>
          <p:spPr bwMode="auto">
            <a:xfrm>
              <a:off x="4077840" y="5562600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i="1">
                  <a:solidFill>
                    <a:schemeClr val="tx1"/>
                  </a:solidFill>
                </a:rPr>
                <a:t>q</a:t>
              </a:r>
              <a:endParaRPr lang="id-ID" i="1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078127" y="5562600"/>
              <a:ext cx="304944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914900"/>
            <a:ext cx="950913" cy="800100"/>
            <a:chOff x="3468240" y="5162490"/>
            <a:chExt cx="951360" cy="800220"/>
          </a:xfrm>
        </p:grpSpPr>
        <p:sp>
          <p:nvSpPr>
            <p:cNvPr id="6179" name="Rectangle 24"/>
            <p:cNvSpPr>
              <a:spLocks noChangeArrowheads="1"/>
            </p:cNvSpPr>
            <p:nvPr/>
          </p:nvSpPr>
          <p:spPr bwMode="auto">
            <a:xfrm>
              <a:off x="3468240" y="5391090"/>
              <a:ext cx="57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E =</a:t>
              </a:r>
              <a:endParaRPr lang="id-ID"/>
            </a:p>
          </p:txBody>
        </p:sp>
        <p:sp>
          <p:nvSpPr>
            <p:cNvPr id="6180" name="Rectangle 25"/>
            <p:cNvSpPr>
              <a:spLocks noChangeArrowheads="1"/>
            </p:cNvSpPr>
            <p:nvPr/>
          </p:nvSpPr>
          <p:spPr bwMode="auto">
            <a:xfrm>
              <a:off x="4077840" y="5162490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F</a:t>
              </a:r>
              <a:endParaRPr lang="id-ID"/>
            </a:p>
          </p:txBody>
        </p:sp>
        <p:sp>
          <p:nvSpPr>
            <p:cNvPr id="6181" name="Rectangle 26"/>
            <p:cNvSpPr>
              <a:spLocks noChangeArrowheads="1"/>
            </p:cNvSpPr>
            <p:nvPr/>
          </p:nvSpPr>
          <p:spPr bwMode="auto">
            <a:xfrm>
              <a:off x="4077840" y="5562600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q</a:t>
              </a:r>
              <a:endParaRPr lang="id-ID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4078127" y="5562600"/>
              <a:ext cx="304943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438400" y="4500563"/>
          <a:ext cx="914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31640" imgH="393480" progId="Equation.3">
                  <p:embed/>
                </p:oleObj>
              </mc:Choice>
              <mc:Fallback>
                <p:oleObj name="Equation" r:id="rId3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00563"/>
                        <a:ext cx="9144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29"/>
          <p:cNvSpPr>
            <a:spLocks noChangeArrowheads="1"/>
          </p:cNvSpPr>
          <p:nvPr/>
        </p:nvSpPr>
        <p:spPr bwMode="auto">
          <a:xfrm>
            <a:off x="1981200" y="516255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=</a:t>
            </a:r>
            <a:endParaRPr lang="id-ID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2362200" y="5334000"/>
            <a:ext cx="1295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65" name="Rectangle 32"/>
          <p:cNvSpPr>
            <a:spLocks noChangeArrowheads="1"/>
          </p:cNvSpPr>
          <p:nvPr/>
        </p:nvSpPr>
        <p:spPr bwMode="auto">
          <a:xfrm>
            <a:off x="2667000" y="5334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i="1">
                <a:solidFill>
                  <a:schemeClr val="tx1"/>
                </a:solidFill>
              </a:rPr>
              <a:t>q</a:t>
            </a:r>
            <a:endParaRPr lang="id-ID" i="1"/>
          </a:p>
        </p:txBody>
      </p:sp>
      <p:sp>
        <p:nvSpPr>
          <p:cNvPr id="6166" name="Rectangle 33"/>
          <p:cNvSpPr>
            <a:spLocks noChangeArrowheads="1"/>
          </p:cNvSpPr>
          <p:nvPr/>
        </p:nvSpPr>
        <p:spPr bwMode="auto">
          <a:xfrm>
            <a:off x="3657600" y="516255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=</a:t>
            </a:r>
            <a:endParaRPr lang="id-ID"/>
          </a:p>
        </p:txBody>
      </p:sp>
      <p:sp>
        <p:nvSpPr>
          <p:cNvPr id="6167" name="Rectangle 34"/>
          <p:cNvSpPr>
            <a:spLocks noChangeArrowheads="1"/>
          </p:cNvSpPr>
          <p:nvPr/>
        </p:nvSpPr>
        <p:spPr bwMode="auto">
          <a:xfrm>
            <a:off x="3933825" y="516255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k</a:t>
            </a:r>
            <a:endParaRPr lang="id-ID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4267200" y="5334000"/>
            <a:ext cx="685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69" name="Rectangle 37"/>
          <p:cNvSpPr>
            <a:spLocks noChangeArrowheads="1"/>
          </p:cNvSpPr>
          <p:nvPr/>
        </p:nvSpPr>
        <p:spPr bwMode="auto">
          <a:xfrm>
            <a:off x="4383088" y="4876800"/>
            <a:ext cx="382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i="1">
                <a:solidFill>
                  <a:schemeClr val="tx1"/>
                </a:solidFill>
              </a:rPr>
              <a:t>Q</a:t>
            </a:r>
            <a:endParaRPr lang="id-ID" i="1"/>
          </a:p>
        </p:txBody>
      </p:sp>
      <p:sp>
        <p:nvSpPr>
          <p:cNvPr id="6170" name="Rectangle 38"/>
          <p:cNvSpPr>
            <a:spLocks noChangeArrowheads="1"/>
          </p:cNvSpPr>
          <p:nvPr/>
        </p:nvSpPr>
        <p:spPr bwMode="auto">
          <a:xfrm>
            <a:off x="4432300" y="5391150"/>
            <a:ext cx="449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i="1">
                <a:solidFill>
                  <a:schemeClr val="tx1"/>
                </a:solidFill>
              </a:rPr>
              <a:t>r </a:t>
            </a:r>
            <a:r>
              <a:rPr lang="id-ID" baseline="30000">
                <a:solidFill>
                  <a:schemeClr val="tx1"/>
                </a:solidFill>
              </a:rPr>
              <a:t>2</a:t>
            </a:r>
            <a:endParaRPr lang="id-ID"/>
          </a:p>
        </p:txBody>
      </p:sp>
      <p:sp>
        <p:nvSpPr>
          <p:cNvPr id="41" name="Left-Right Arrow 40"/>
          <p:cNvSpPr/>
          <p:nvPr/>
        </p:nvSpPr>
        <p:spPr bwMode="auto">
          <a:xfrm>
            <a:off x="5181600" y="5257800"/>
            <a:ext cx="304800" cy="1524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791200" y="4876800"/>
            <a:ext cx="16764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816600" y="4876800"/>
            <a:ext cx="1498600" cy="914400"/>
            <a:chOff x="5663612" y="4876800"/>
            <a:chExt cx="1499188" cy="914400"/>
          </a:xfrm>
        </p:grpSpPr>
        <p:sp>
          <p:nvSpPr>
            <p:cNvPr id="6174" name="Rectangle 48"/>
            <p:cNvSpPr>
              <a:spLocks noChangeArrowheads="1"/>
            </p:cNvSpPr>
            <p:nvPr/>
          </p:nvSpPr>
          <p:spPr bwMode="auto">
            <a:xfrm>
              <a:off x="5663612" y="5162490"/>
              <a:ext cx="5757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E =</a:t>
              </a:r>
              <a:endParaRPr lang="id-ID"/>
            </a:p>
          </p:txBody>
        </p:sp>
        <p:sp>
          <p:nvSpPr>
            <p:cNvPr id="6175" name="Rectangle 49"/>
            <p:cNvSpPr>
              <a:spLocks noChangeArrowheads="1"/>
            </p:cNvSpPr>
            <p:nvPr/>
          </p:nvSpPr>
          <p:spPr bwMode="auto">
            <a:xfrm>
              <a:off x="6143255" y="5162490"/>
              <a:ext cx="3337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k</a:t>
              </a:r>
              <a:endParaRPr lang="id-ID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6476731" y="5334000"/>
              <a:ext cx="686069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177" name="Rectangle 51"/>
            <p:cNvSpPr>
              <a:spLocks noChangeArrowheads="1"/>
            </p:cNvSpPr>
            <p:nvPr/>
          </p:nvSpPr>
          <p:spPr bwMode="auto">
            <a:xfrm>
              <a:off x="6592440" y="4876800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i="1">
                  <a:solidFill>
                    <a:schemeClr val="tx1"/>
                  </a:solidFill>
                </a:rPr>
                <a:t>Q</a:t>
              </a:r>
              <a:endParaRPr lang="id-ID" i="1"/>
            </a:p>
          </p:txBody>
        </p:sp>
        <p:sp>
          <p:nvSpPr>
            <p:cNvPr id="6178" name="Rectangle 52"/>
            <p:cNvSpPr>
              <a:spLocks noChangeArrowheads="1"/>
            </p:cNvSpPr>
            <p:nvPr/>
          </p:nvSpPr>
          <p:spPr bwMode="auto">
            <a:xfrm>
              <a:off x="6642178" y="5391090"/>
              <a:ext cx="4491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i="1">
                  <a:solidFill>
                    <a:schemeClr val="tx1"/>
                  </a:solidFill>
                </a:rPr>
                <a:t>r </a:t>
              </a:r>
              <a:r>
                <a:rPr lang="id-ID" baseline="30000">
                  <a:solidFill>
                    <a:schemeClr val="tx1"/>
                  </a:solidFill>
                </a:rPr>
                <a:t>2</a:t>
              </a:r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43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24AA82D5-B980-4610-A669-5D383E5B0C5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Fluks Listrik</a:t>
            </a:r>
            <a:endParaRPr lang="en-US" smtClean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Electric Flux (</a:t>
            </a:r>
            <a:r>
              <a:rPr lang="fr-FR" smtClean="0">
                <a:sym typeface="Symbol" pitchFamily="18" charset="2"/>
              </a:rPr>
              <a:t></a:t>
            </a:r>
            <a:r>
              <a:rPr lang="id-ID" smtClean="0">
                <a:sym typeface="Symbol" pitchFamily="18" charset="2"/>
              </a:rPr>
              <a:t>)</a:t>
            </a:r>
            <a:endParaRPr lang="id-ID" smtClean="0"/>
          </a:p>
        </p:txBody>
      </p:sp>
      <p:sp>
        <p:nvSpPr>
          <p:cNvPr id="17" name="Rectangle 16"/>
          <p:cNvSpPr/>
          <p:nvPr/>
        </p:nvSpPr>
        <p:spPr>
          <a:xfrm>
            <a:off x="685800" y="5435600"/>
            <a:ext cx="29718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3200" dirty="0">
                <a:solidFill>
                  <a:schemeClr val="tx1"/>
                </a:solidFill>
                <a:sym typeface="Symbol"/>
              </a:rPr>
              <a:t></a:t>
            </a:r>
            <a:r>
              <a:rPr lang="id-ID" sz="3200" dirty="0">
                <a:solidFill>
                  <a:schemeClr val="tx1"/>
                </a:solidFill>
                <a:sym typeface="Symbol"/>
              </a:rPr>
              <a:t> = E x A</a:t>
            </a:r>
            <a:endParaRPr lang="id-ID" sz="3200" dirty="0"/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5013325" y="5543550"/>
            <a:ext cx="390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>
              <a:solidFill>
                <a:schemeClr val="tx1"/>
              </a:solidFill>
            </a:endParaRPr>
          </a:p>
          <a:p>
            <a:r>
              <a:rPr lang="id-ID">
                <a:solidFill>
                  <a:schemeClr val="tx1"/>
                </a:solidFill>
              </a:rPr>
              <a:t>Sumber : Haliday Resnick, 745</a:t>
            </a:r>
            <a:endParaRPr lang="id-ID"/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4343400" y="1563688"/>
            <a:ext cx="4572000" cy="2246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</a:rPr>
              <a:t>Garis-garis medan  yang menggambarkan suatu medan listrik (E) yang homogen (serba sama) menembus suatu permukaan A yang saling tegak lurus dengan medan tersebut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id-ID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1447800"/>
            <a:ext cx="3810000" cy="3752850"/>
            <a:chOff x="609600" y="2266890"/>
            <a:chExt cx="3810000" cy="3752910"/>
          </a:xfrm>
        </p:grpSpPr>
        <p:pic>
          <p:nvPicPr>
            <p:cNvPr id="26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2328863"/>
              <a:ext cx="3703638" cy="36909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6635" name="TextBox 11"/>
            <p:cNvSpPr txBox="1">
              <a:spLocks noChangeArrowheads="1"/>
            </p:cNvSpPr>
            <p:nvPr/>
          </p:nvSpPr>
          <p:spPr bwMode="auto">
            <a:xfrm>
              <a:off x="1295400" y="2266890"/>
              <a:ext cx="3124200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Luas permukaan = A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43400" y="4394200"/>
            <a:ext cx="4572000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id-ID" dirty="0">
                <a:solidFill>
                  <a:schemeClr val="tx1"/>
                </a:solidFill>
              </a:rPr>
              <a:t>luks listrik </a:t>
            </a:r>
            <a:r>
              <a:rPr lang="fr-FR" dirty="0">
                <a:solidFill>
                  <a:schemeClr val="tx1"/>
                </a:solidFill>
                <a:sym typeface="Symbol"/>
              </a:rPr>
              <a:t>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id-ID" i="1" dirty="0">
                <a:solidFill>
                  <a:schemeClr val="tx1"/>
                </a:solidFill>
              </a:rPr>
              <a:t>yang melalui permukaan ini adalah hasil kali E dan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06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0CF4E8B1-27D7-4494-B49A-70FC3432ADF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Fluks Listrik</a:t>
            </a:r>
            <a:endParaRPr lang="en-US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Electric Flux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4159250" y="5543550"/>
            <a:ext cx="390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>
              <a:solidFill>
                <a:schemeClr val="tx1"/>
              </a:solidFill>
            </a:endParaRPr>
          </a:p>
          <a:p>
            <a:r>
              <a:rPr lang="id-ID">
                <a:solidFill>
                  <a:schemeClr val="tx1"/>
                </a:solidFill>
              </a:rPr>
              <a:t>Sumber : Haliday Resnick, 745</a:t>
            </a:r>
            <a:endParaRPr lang="id-ID"/>
          </a:p>
        </p:txBody>
      </p:sp>
      <p:pic>
        <p:nvPicPr>
          <p:cNvPr id="2765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975" y="1247775"/>
            <a:ext cx="5838825" cy="340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1000" y="1858963"/>
            <a:ext cx="2971800" cy="1570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2400" dirty="0"/>
              <a:t>Bila permukaan A membentuk sudut </a:t>
            </a:r>
            <a:r>
              <a:rPr lang="id-ID" sz="2400" i="1" dirty="0">
                <a:solidFill>
                  <a:schemeClr val="tx1"/>
                </a:solidFill>
                <a:sym typeface="Symbol"/>
              </a:rPr>
              <a:t> </a:t>
            </a:r>
            <a:r>
              <a:rPr lang="id-ID" sz="2400" dirty="0"/>
              <a:t>dengan </a:t>
            </a:r>
            <a:r>
              <a:rPr lang="en-US" sz="2400" dirty="0"/>
              <a:t>m</a:t>
            </a:r>
            <a:r>
              <a:rPr lang="id-ID" sz="2400" dirty="0"/>
              <a:t>edan listrik</a:t>
            </a:r>
            <a:r>
              <a:rPr lang="id-ID" sz="2400" dirty="0">
                <a:solidFill>
                  <a:schemeClr val="tx1"/>
                </a:solidFill>
                <a:sym typeface="Symbol"/>
              </a:rPr>
              <a:t>: </a:t>
            </a:r>
            <a:endParaRPr lang="id-ID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4886325"/>
            <a:ext cx="38100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800" dirty="0">
                <a:solidFill>
                  <a:schemeClr val="tx1"/>
                </a:solidFill>
                <a:sym typeface="Symbol"/>
              </a:rPr>
              <a:t></a:t>
            </a:r>
            <a:r>
              <a:rPr lang="id-ID" sz="2800" dirty="0">
                <a:solidFill>
                  <a:schemeClr val="tx1"/>
                </a:solidFill>
                <a:sym typeface="Symbol"/>
              </a:rPr>
              <a:t> = E x A cos </a:t>
            </a:r>
            <a:r>
              <a:rPr lang="id-ID" sz="2800" i="1" dirty="0">
                <a:solidFill>
                  <a:schemeClr val="tx1"/>
                </a:solidFill>
                <a:sym typeface="Symbol"/>
              </a:rPr>
              <a:t></a:t>
            </a:r>
            <a:endParaRPr lang="id-ID" sz="2800" i="1" dirty="0"/>
          </a:p>
        </p:txBody>
      </p:sp>
    </p:spTree>
    <p:extLst>
      <p:ext uri="{BB962C8B-B14F-4D97-AF65-F5344CB8AC3E}">
        <p14:creationId xmlns:p14="http://schemas.microsoft.com/office/powerpoint/2010/main" val="5079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D8F6DE67-FBE7-4DC5-A731-950CF00A456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Gaus</a:t>
            </a:r>
            <a:endParaRPr lang="en-US" smtClean="0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Gauss’s Law</a:t>
            </a:r>
          </a:p>
        </p:txBody>
      </p:sp>
      <p:pic>
        <p:nvPicPr>
          <p:cNvPr id="717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590800"/>
            <a:ext cx="4148137" cy="3859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1270000" cy="180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304800" y="3048000"/>
            <a:ext cx="1698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200">
                <a:solidFill>
                  <a:schemeClr val="tx1"/>
                </a:solidFill>
              </a:rPr>
              <a:t>Karl Friedrich Gauss</a:t>
            </a: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533400" y="3352800"/>
            <a:ext cx="1052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200">
                <a:solidFill>
                  <a:schemeClr val="tx1"/>
                </a:solidFill>
              </a:rPr>
              <a:t>(1777–1866)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1203325"/>
            <a:ext cx="4572000" cy="1692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</a:rPr>
              <a:t>Fluks listrik yang melalui sembarang permukaan tertutup dimana melingkupi sebuah muatan listrik </a:t>
            </a:r>
            <a:r>
              <a:rPr lang="id-ID" i="1" dirty="0">
                <a:solidFill>
                  <a:schemeClr val="tx1"/>
                </a:solidFill>
              </a:rPr>
              <a:t>q,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id-ID" i="1" dirty="0">
                <a:solidFill>
                  <a:schemeClr val="tx1"/>
                </a:solidFill>
              </a:rPr>
              <a:t>di tunjukkan dengan</a:t>
            </a:r>
            <a:r>
              <a:rPr lang="en-US" i="1" dirty="0">
                <a:solidFill>
                  <a:schemeClr val="tx1"/>
                </a:solidFill>
              </a:rPr>
              <a:t> q/</a:t>
            </a:r>
            <a:r>
              <a:rPr lang="en-US" sz="2400" i="1" dirty="0">
                <a:solidFill>
                  <a:schemeClr val="tx1"/>
                </a:solidFill>
                <a:sym typeface="Symbol"/>
              </a:rPr>
              <a:t></a:t>
            </a:r>
            <a:r>
              <a:rPr lang="id-ID" sz="1200" i="1" dirty="0">
                <a:solidFill>
                  <a:schemeClr val="tx1"/>
                </a:solidFill>
                <a:sym typeface="Symbol"/>
              </a:rPr>
              <a:t>o</a:t>
            </a:r>
            <a:endParaRPr lang="id-ID" sz="1200" dirty="0">
              <a:solidFill>
                <a:schemeClr val="tx1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248400" y="3505200"/>
            <a:ext cx="2209800" cy="2209800"/>
            <a:chOff x="5410200" y="3352800"/>
            <a:chExt cx="2209800" cy="22098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410200" y="3352800"/>
              <a:ext cx="2133600" cy="2209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graphicFrame>
          <p:nvGraphicFramePr>
            <p:cNvPr id="7170" name="Object 19"/>
            <p:cNvGraphicFramePr>
              <a:graphicFrameLocks noChangeAspect="1"/>
            </p:cNvGraphicFramePr>
            <p:nvPr/>
          </p:nvGraphicFramePr>
          <p:xfrm>
            <a:off x="5505450" y="3384550"/>
            <a:ext cx="2114550" cy="217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5" imgW="419040" imgH="431640" progId="Equation.3">
                    <p:embed/>
                  </p:oleObj>
                </mc:Choice>
                <mc:Fallback>
                  <p:oleObj name="Equation" r:id="rId5" imgW="4190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450" y="3384550"/>
                          <a:ext cx="2114550" cy="217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305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90771B2E-B7D4-4058-8E18-CFF0E966AE8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Gaus</a:t>
            </a:r>
            <a:endParaRPr lang="en-US" smtClean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Gauss’s Law</a:t>
            </a: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14463"/>
            <a:ext cx="3352800" cy="456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05400" y="3581400"/>
            <a:ext cx="2133600" cy="2209800"/>
            <a:chOff x="5410200" y="3352800"/>
            <a:chExt cx="2133600" cy="2209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410200" y="3352800"/>
              <a:ext cx="2133600" cy="2209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194" name="Object 19"/>
            <p:cNvGraphicFramePr>
              <a:graphicFrameLocks noChangeAspect="1"/>
            </p:cNvGraphicFramePr>
            <p:nvPr/>
          </p:nvGraphicFramePr>
          <p:xfrm>
            <a:off x="5729288" y="3960813"/>
            <a:ext cx="1666875" cy="1023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4" imgW="330120" imgH="203040" progId="Equation.3">
                    <p:embed/>
                  </p:oleObj>
                </mc:Choice>
                <mc:Fallback>
                  <p:oleObj name="Equation" r:id="rId4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9288" y="3960813"/>
                          <a:ext cx="1666875" cy="1023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6"/>
          <p:cNvSpPr/>
          <p:nvPr/>
        </p:nvSpPr>
        <p:spPr>
          <a:xfrm>
            <a:off x="3962400" y="1416050"/>
            <a:ext cx="4572000" cy="1631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</a:rPr>
              <a:t>Fluks listrik (</a:t>
            </a:r>
            <a:r>
              <a:rPr lang="id-ID" dirty="0">
                <a:solidFill>
                  <a:schemeClr val="tx1"/>
                </a:solidFill>
                <a:sym typeface="Symbol"/>
              </a:rPr>
              <a:t>)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yang melalui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id-ID" dirty="0">
                <a:solidFill>
                  <a:schemeClr val="tx1"/>
                </a:solidFill>
              </a:rPr>
              <a:t>uatu permukaan tertutup dimana di dalam permukaan tersebut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id-ID" dirty="0">
                <a:solidFill>
                  <a:schemeClr val="tx1"/>
                </a:solidFill>
              </a:rPr>
              <a:t>idak terdapat muatan listrik adalah nol</a:t>
            </a:r>
          </a:p>
        </p:txBody>
      </p:sp>
    </p:spTree>
    <p:extLst>
      <p:ext uri="{BB962C8B-B14F-4D97-AF65-F5344CB8AC3E}">
        <p14:creationId xmlns:p14="http://schemas.microsoft.com/office/powerpoint/2010/main" val="19920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0F24B7FD-1E7C-4D95-A491-53616240AA4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gaus</a:t>
            </a:r>
            <a:endParaRPr lang="en-US" smtClean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Gaus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447800"/>
            <a:ext cx="5943600" cy="369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/>
              <a:t>Jika </a:t>
            </a:r>
            <a:r>
              <a:rPr lang="id-ID" sz="1800" i="1" dirty="0"/>
              <a:t>E tegak lurus dengan bidang A, maka</a:t>
            </a:r>
            <a:endParaRPr lang="id-ID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819400"/>
            <a:ext cx="1600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tx1"/>
                </a:solidFill>
                <a:sym typeface="Symbol"/>
              </a:rPr>
              <a:t></a:t>
            </a:r>
            <a:r>
              <a:rPr lang="id-ID" dirty="0">
                <a:solidFill>
                  <a:schemeClr val="tx1"/>
                </a:solidFill>
                <a:sym typeface="Symbol"/>
              </a:rPr>
              <a:t> = E x A</a:t>
            </a:r>
            <a:endParaRPr lang="id-ID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83225" y="2514600"/>
            <a:ext cx="1146175" cy="990600"/>
            <a:chOff x="2895600" y="4876800"/>
            <a:chExt cx="1146182" cy="990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895600" y="4876800"/>
              <a:ext cx="1143007" cy="990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703" name="Rectangle 10"/>
            <p:cNvSpPr>
              <a:spLocks noChangeArrowheads="1"/>
            </p:cNvSpPr>
            <p:nvPr/>
          </p:nvSpPr>
          <p:spPr bwMode="auto">
            <a:xfrm>
              <a:off x="2971800" y="5181600"/>
              <a:ext cx="5373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chemeClr val="tx1"/>
                  </a:solidFill>
                  <a:sym typeface="Symbol" pitchFamily="18" charset="2"/>
                </a:rPr>
                <a:t></a:t>
              </a:r>
              <a:r>
                <a:rPr lang="id-ID">
                  <a:solidFill>
                    <a:schemeClr val="tx1"/>
                  </a:solidFill>
                </a:rPr>
                <a:t> =</a:t>
              </a:r>
              <a:endParaRPr lang="id-ID"/>
            </a:p>
          </p:txBody>
        </p:sp>
        <p:sp>
          <p:nvSpPr>
            <p:cNvPr id="28704" name="Rectangle 11"/>
            <p:cNvSpPr>
              <a:spLocks noChangeArrowheads="1"/>
            </p:cNvSpPr>
            <p:nvPr/>
          </p:nvSpPr>
          <p:spPr bwMode="auto">
            <a:xfrm>
              <a:off x="3581400" y="4953000"/>
              <a:ext cx="383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Q</a:t>
              </a:r>
              <a:endParaRPr lang="id-ID"/>
            </a:p>
          </p:txBody>
        </p:sp>
        <p:sp>
          <p:nvSpPr>
            <p:cNvPr id="28705" name="Rectangle 12"/>
            <p:cNvSpPr>
              <a:spLocks noChangeArrowheads="1"/>
            </p:cNvSpPr>
            <p:nvPr/>
          </p:nvSpPr>
          <p:spPr bwMode="auto">
            <a:xfrm>
              <a:off x="3581400" y="5282625"/>
              <a:ext cx="46038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3200" i="1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lang="id-ID" sz="1200" i="1">
                  <a:solidFill>
                    <a:schemeClr val="tx1"/>
                  </a:solidFill>
                  <a:sym typeface="Symbol" pitchFamily="18" charset="2"/>
                </a:rPr>
                <a:t>o</a:t>
              </a:r>
              <a:endParaRPr lang="id-ID" sz="3200" i="1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581404" y="5353050"/>
              <a:ext cx="304802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2667000" y="3429000"/>
            <a:ext cx="10668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4267200" y="3581400"/>
            <a:ext cx="1447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4019550"/>
            <a:ext cx="1600200" cy="40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  <a:sym typeface="Symbol"/>
              </a:rPr>
              <a:t>E x A = </a:t>
            </a:r>
            <a:endParaRPr lang="id-ID" dirty="0"/>
          </a:p>
        </p:txBody>
      </p:sp>
      <p:sp>
        <p:nvSpPr>
          <p:cNvPr id="28683" name="Rectangle 23"/>
          <p:cNvSpPr>
            <a:spLocks noChangeArrowheads="1"/>
          </p:cNvSpPr>
          <p:nvPr/>
        </p:nvSpPr>
        <p:spPr bwMode="auto">
          <a:xfrm>
            <a:off x="4495800" y="381000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Q</a:t>
            </a:r>
            <a:endParaRPr lang="id-ID"/>
          </a:p>
        </p:txBody>
      </p:sp>
      <p:sp>
        <p:nvSpPr>
          <p:cNvPr id="28684" name="Rectangle 24"/>
          <p:cNvSpPr>
            <a:spLocks noChangeArrowheads="1"/>
          </p:cNvSpPr>
          <p:nvPr/>
        </p:nvSpPr>
        <p:spPr bwMode="auto">
          <a:xfrm>
            <a:off x="4495800" y="4140200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i="1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id-ID" sz="1200" i="1">
                <a:solidFill>
                  <a:schemeClr val="tx1"/>
                </a:solidFill>
                <a:sym typeface="Symbol" pitchFamily="18" charset="2"/>
              </a:rPr>
              <a:t>o</a:t>
            </a:r>
            <a:endParaRPr lang="id-ID" sz="3200" i="1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495800" y="4210050"/>
            <a:ext cx="304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 bwMode="auto">
          <a:xfrm>
            <a:off x="3657600" y="4953000"/>
            <a:ext cx="609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4343400" y="4800600"/>
            <a:ext cx="1143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688" name="Rectangle 47"/>
          <p:cNvSpPr>
            <a:spLocks noChangeArrowheads="1"/>
          </p:cNvSpPr>
          <p:nvPr/>
        </p:nvSpPr>
        <p:spPr bwMode="auto">
          <a:xfrm>
            <a:off x="4645025" y="493395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=</a:t>
            </a:r>
            <a:endParaRPr lang="id-ID"/>
          </a:p>
        </p:txBody>
      </p:sp>
      <p:sp>
        <p:nvSpPr>
          <p:cNvPr id="28689" name="Rectangle 48"/>
          <p:cNvSpPr>
            <a:spLocks noChangeArrowheads="1"/>
          </p:cNvSpPr>
          <p:nvPr/>
        </p:nvSpPr>
        <p:spPr bwMode="auto">
          <a:xfrm>
            <a:off x="5026025" y="4724400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</a:t>
            </a:r>
            <a:endParaRPr lang="id-ID"/>
          </a:p>
        </p:txBody>
      </p:sp>
      <p:sp>
        <p:nvSpPr>
          <p:cNvPr id="28690" name="Rectangle 49"/>
          <p:cNvSpPr>
            <a:spLocks noChangeArrowheads="1"/>
          </p:cNvSpPr>
          <p:nvPr/>
        </p:nvSpPr>
        <p:spPr bwMode="auto">
          <a:xfrm>
            <a:off x="5026025" y="5054600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i="1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id-ID" sz="1200" i="1">
                <a:solidFill>
                  <a:schemeClr val="tx1"/>
                </a:solidFill>
                <a:sym typeface="Symbol" pitchFamily="18" charset="2"/>
              </a:rPr>
              <a:t>o</a:t>
            </a:r>
            <a:endParaRPr lang="id-ID" sz="3200" i="1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5026025" y="5124450"/>
            <a:ext cx="304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92" name="Rectangle 51"/>
          <p:cNvSpPr>
            <a:spLocks noChangeArrowheads="1"/>
          </p:cNvSpPr>
          <p:nvPr/>
        </p:nvSpPr>
        <p:spPr bwMode="auto">
          <a:xfrm>
            <a:off x="4373563" y="4953000"/>
            <a:ext cx="427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E </a:t>
            </a:r>
            <a:endParaRPr lang="id-ID"/>
          </a:p>
        </p:txBody>
      </p:sp>
      <p:sp>
        <p:nvSpPr>
          <p:cNvPr id="53" name="Rounded Rectangle 52"/>
          <p:cNvSpPr/>
          <p:nvPr/>
        </p:nvSpPr>
        <p:spPr bwMode="auto">
          <a:xfrm>
            <a:off x="1752600" y="4800600"/>
            <a:ext cx="1676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694" name="Rectangle 53"/>
          <p:cNvSpPr>
            <a:spLocks noChangeArrowheads="1"/>
          </p:cNvSpPr>
          <p:nvPr/>
        </p:nvSpPr>
        <p:spPr bwMode="auto">
          <a:xfrm>
            <a:off x="1752600" y="502920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E = </a:t>
            </a:r>
            <a:endParaRPr lang="id-ID"/>
          </a:p>
        </p:txBody>
      </p:sp>
      <p:sp>
        <p:nvSpPr>
          <p:cNvPr id="28695" name="Rectangle 54"/>
          <p:cNvSpPr>
            <a:spLocks noChangeArrowheads="1"/>
          </p:cNvSpPr>
          <p:nvPr/>
        </p:nvSpPr>
        <p:spPr bwMode="auto">
          <a:xfrm>
            <a:off x="2667000" y="53149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A</a:t>
            </a:r>
            <a:endParaRPr lang="id-ID"/>
          </a:p>
        </p:txBody>
      </p:sp>
      <p:sp>
        <p:nvSpPr>
          <p:cNvPr id="28696" name="Rectangle 55"/>
          <p:cNvSpPr>
            <a:spLocks noChangeArrowheads="1"/>
          </p:cNvSpPr>
          <p:nvPr/>
        </p:nvSpPr>
        <p:spPr bwMode="auto">
          <a:xfrm>
            <a:off x="2438400" y="48006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>
                <a:solidFill>
                  <a:schemeClr val="tx1"/>
                </a:solidFill>
              </a:rPr>
              <a:t>Q</a:t>
            </a:r>
            <a:endParaRPr lang="id-ID"/>
          </a:p>
        </p:txBody>
      </p:sp>
      <p:sp>
        <p:nvSpPr>
          <p:cNvPr id="28697" name="Rectangle 56"/>
          <p:cNvSpPr>
            <a:spLocks noChangeArrowheads="1"/>
          </p:cNvSpPr>
          <p:nvPr/>
        </p:nvSpPr>
        <p:spPr bwMode="auto">
          <a:xfrm>
            <a:off x="2286000" y="5130800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i="1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id-ID" sz="1200" i="1">
                <a:solidFill>
                  <a:schemeClr val="tx1"/>
                </a:solidFill>
                <a:sym typeface="Symbol" pitchFamily="18" charset="2"/>
              </a:rPr>
              <a:t>o</a:t>
            </a:r>
            <a:endParaRPr lang="id-ID" sz="3200" i="1"/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2286000" y="5181600"/>
            <a:ext cx="990600" cy="190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99" name="Rectangle 58"/>
          <p:cNvSpPr>
            <a:spLocks noChangeArrowheads="1"/>
          </p:cNvSpPr>
          <p:nvPr/>
        </p:nvSpPr>
        <p:spPr bwMode="auto">
          <a:xfrm>
            <a:off x="5943600" y="3940175"/>
            <a:ext cx="320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Q = muatan yang dilingkupi </a:t>
            </a:r>
          </a:p>
          <a:p>
            <a:pPr algn="l"/>
            <a:r>
              <a:rPr lang="id-ID" sz="1800">
                <a:solidFill>
                  <a:schemeClr val="tx1"/>
                </a:solidFill>
              </a:rPr>
              <a:t>       permukaan tertutup (C)</a:t>
            </a:r>
          </a:p>
        </p:txBody>
      </p:sp>
      <p:sp>
        <p:nvSpPr>
          <p:cNvPr id="28700" name="Rectangle 59"/>
          <p:cNvSpPr>
            <a:spLocks noChangeArrowheads="1"/>
          </p:cNvSpPr>
          <p:nvPr/>
        </p:nvSpPr>
        <p:spPr bwMode="auto">
          <a:xfrm>
            <a:off x="5908675" y="4629150"/>
            <a:ext cx="3198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>
                <a:solidFill>
                  <a:schemeClr val="tx1"/>
                </a:solidFill>
                <a:sym typeface="Symbol" pitchFamily="18" charset="2"/>
              </a:rPr>
              <a:t> = rapat muatan ( C/m</a:t>
            </a:r>
            <a:r>
              <a:rPr lang="id-ID" baseline="30000">
                <a:solidFill>
                  <a:schemeClr val="tx1"/>
                </a:solidFill>
              </a:rPr>
              <a:t>2</a:t>
            </a:r>
            <a:r>
              <a:rPr lang="id-ID">
                <a:solidFill>
                  <a:schemeClr val="tx1"/>
                </a:solidFill>
                <a:sym typeface="Symbol" pitchFamily="18" charset="2"/>
              </a:rPr>
              <a:t> )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28701" name="Rectangle 60"/>
          <p:cNvSpPr>
            <a:spLocks noChangeArrowheads="1"/>
          </p:cNvSpPr>
          <p:nvPr/>
        </p:nvSpPr>
        <p:spPr bwMode="auto">
          <a:xfrm>
            <a:off x="2667000" y="5588000"/>
            <a:ext cx="47418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id-ID" sz="3200" i="1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id-ID" sz="1200" i="1">
                <a:solidFill>
                  <a:schemeClr val="tx1"/>
                </a:solidFill>
                <a:sym typeface="Symbol" pitchFamily="18" charset="2"/>
              </a:rPr>
              <a:t>o </a:t>
            </a:r>
            <a:r>
              <a:rPr lang="id-ID" sz="1800">
                <a:solidFill>
                  <a:schemeClr val="tx1"/>
                </a:solidFill>
                <a:sym typeface="Symbol" pitchFamily="18" charset="2"/>
              </a:rPr>
              <a:t>= permitivitas udara atau ruang hampa</a:t>
            </a:r>
          </a:p>
          <a:p>
            <a:pPr algn="l"/>
            <a:r>
              <a:rPr lang="id-ID" sz="1800"/>
              <a:t>     </a:t>
            </a:r>
            <a:r>
              <a:rPr lang="id-ID" sz="1800">
                <a:solidFill>
                  <a:schemeClr val="tx1"/>
                </a:solidFill>
              </a:rPr>
              <a:t>= 8,85 x 10</a:t>
            </a:r>
            <a:r>
              <a:rPr lang="id-ID" sz="1800" baseline="30000">
                <a:solidFill>
                  <a:schemeClr val="tx1"/>
                </a:solidFill>
              </a:rPr>
              <a:t>-12</a:t>
            </a:r>
            <a:r>
              <a:rPr lang="id-ID" sz="1800">
                <a:solidFill>
                  <a:schemeClr val="tx1"/>
                </a:solidFill>
                <a:sym typeface="Symbol" pitchFamily="18" charset="2"/>
              </a:rPr>
              <a:t>  C</a:t>
            </a:r>
            <a:r>
              <a:rPr lang="id-ID" sz="1800" baseline="30000">
                <a:solidFill>
                  <a:schemeClr val="tx1"/>
                </a:solidFill>
              </a:rPr>
              <a:t>2</a:t>
            </a:r>
            <a:r>
              <a:rPr lang="id-ID" sz="1800">
                <a:solidFill>
                  <a:schemeClr val="tx1"/>
                </a:solidFill>
                <a:sym typeface="Symbol" pitchFamily="18" charset="2"/>
              </a:rPr>
              <a:t> N</a:t>
            </a:r>
            <a:r>
              <a:rPr lang="id-ID" sz="1800" baseline="30000">
                <a:solidFill>
                  <a:schemeClr val="tx1"/>
                </a:solidFill>
              </a:rPr>
              <a:t>-1</a:t>
            </a:r>
            <a:r>
              <a:rPr lang="id-ID" sz="180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id-ID" sz="1800" baseline="30000">
                <a:solidFill>
                  <a:schemeClr val="tx1"/>
                </a:solidFill>
              </a:rPr>
              <a:t>-2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837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ctrTitle"/>
          </p:nvPr>
        </p:nvSpPr>
        <p:spPr>
          <a:xfrm rot="19637845">
            <a:off x="65654" y="1482075"/>
            <a:ext cx="7805435" cy="3097247"/>
          </a:xfrm>
        </p:spPr>
        <p:txBody>
          <a:bodyPr/>
          <a:lstStyle/>
          <a:p>
            <a:r>
              <a:rPr lang="en-US" sz="6600" b="1" dirty="0" err="1"/>
              <a:t>Potensial</a:t>
            </a:r>
            <a:r>
              <a:rPr lang="en-US" sz="6600" b="1" dirty="0"/>
              <a:t> </a:t>
            </a:r>
            <a:r>
              <a:rPr lang="en-US" sz="6600" b="1" dirty="0" err="1" smtClean="0"/>
              <a:t>dan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enrgi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potensial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Listrik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881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dirty="0" smtClean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listrik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oleh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muatan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titik</a:t>
            </a:r>
            <a:endParaRPr lang="en-US" sz="2500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Bila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kuat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merupakan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besaran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vektor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maka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potensial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listrik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merupakan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besaran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skalar</a:t>
            </a:r>
            <a:r>
              <a:rPr lang="en-US" sz="2500" dirty="0">
                <a:latin typeface="Comic Sans MS" pitchFamily="66" charset="0"/>
              </a:rPr>
              <a:t>.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Muatan</a:t>
            </a:r>
            <a:r>
              <a:rPr lang="en-US" sz="25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positif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menghasilkan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positif</a:t>
            </a:r>
            <a:r>
              <a:rPr lang="en-US" sz="2500" dirty="0">
                <a:latin typeface="Comic Sans MS" pitchFamily="66" charset="0"/>
              </a:rPr>
              <a:t> di </a:t>
            </a:r>
            <a:r>
              <a:rPr lang="en-US" sz="2500" dirty="0" err="1">
                <a:latin typeface="Comic Sans MS" pitchFamily="66" charset="0"/>
              </a:rPr>
              <a:t>sekitarnya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sedangkan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muatan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negatif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menghasilkan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negatif</a:t>
            </a:r>
            <a:r>
              <a:rPr lang="en-US" sz="2500" dirty="0"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</p:txBody>
      </p:sp>
      <p:graphicFrame>
        <p:nvGraphicFramePr>
          <p:cNvPr id="2068" name="Object 2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2657003"/>
              </p:ext>
            </p:extLst>
          </p:nvPr>
        </p:nvGraphicFramePr>
        <p:xfrm>
          <a:off x="5257800" y="3535362"/>
          <a:ext cx="335490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638000" imgH="431640" progId="Equation.3">
                  <p:embed/>
                </p:oleObj>
              </mc:Choice>
              <mc:Fallback>
                <p:oleObj name="Equation" r:id="rId3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35362"/>
                        <a:ext cx="3354903" cy="884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Object 2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25169530"/>
              </p:ext>
            </p:extLst>
          </p:nvPr>
        </p:nvGraphicFramePr>
        <p:xfrm>
          <a:off x="5105400" y="4916488"/>
          <a:ext cx="35634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019240" imgH="431640" progId="Equation.3">
                  <p:embed/>
                </p:oleObj>
              </mc:Choice>
              <mc:Fallback>
                <p:oleObj name="Equation" r:id="rId5" imgW="2019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16488"/>
                        <a:ext cx="3563471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1547813" y="36449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1547813" y="4652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47813" y="3614738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+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598613" y="4581525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-</a:t>
            </a: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3852863" y="3789363"/>
            <a:ext cx="71437" cy="73025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3851275" y="4806950"/>
            <a:ext cx="71438" cy="73025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958975" y="48387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949450" y="38306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571750" y="3716338"/>
            <a:ext cx="56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</a:t>
            </a:r>
            <a:r>
              <a:rPr lang="en-US" sz="2400" b="1" baseline="-25000"/>
              <a:t>A</a:t>
            </a:r>
            <a:endParaRPr lang="en-US" sz="2400" b="1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547813" y="3860800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q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708400" y="3860800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708400" y="4843463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2627313" y="4724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</a:t>
            </a:r>
            <a:r>
              <a:rPr lang="en-US" sz="2400" b="1" baseline="-25000"/>
              <a:t>B</a:t>
            </a:r>
            <a:endParaRPr lang="en-US" sz="2400" b="1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547813" y="4916488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954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Sedangkan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listrik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pada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satu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 smtClean="0">
                <a:latin typeface="Comic Sans MS" pitchFamily="66" charset="0"/>
              </a:rPr>
              <a:t>karena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 smtClean="0">
                <a:latin typeface="Comic Sans MS" pitchFamily="66" charset="0"/>
              </a:rPr>
              <a:t>pengaruh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beberapa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muatan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FF33CC"/>
                </a:solidFill>
                <a:latin typeface="Comic Sans MS" pitchFamily="66" charset="0"/>
              </a:rPr>
              <a:t>listrik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merupakan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jumlah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aljabar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masing2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23116166"/>
              </p:ext>
            </p:extLst>
          </p:nvPr>
        </p:nvGraphicFramePr>
        <p:xfrm>
          <a:off x="2057400" y="2743200"/>
          <a:ext cx="46085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701720" imgH="431640" progId="Equation.3">
                  <p:embed/>
                </p:oleObj>
              </mc:Choice>
              <mc:Fallback>
                <p:oleObj name="Equation" r:id="rId3" imgW="1701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608512" cy="1169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dirty="0" smtClean="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Energi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Listrik</a:t>
            </a:r>
            <a:endParaRPr lang="en-US" sz="2500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Sebuah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uji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q’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diletakkan</a:t>
            </a:r>
            <a:r>
              <a:rPr lang="en-US" sz="2500" dirty="0">
                <a:latin typeface="Comic Sans MS" pitchFamily="66" charset="0"/>
              </a:rPr>
              <a:t> di </a:t>
            </a:r>
            <a:r>
              <a:rPr lang="en-US" sz="2500" dirty="0" err="1">
                <a:latin typeface="Comic Sans MS" pitchFamily="66" charset="0"/>
              </a:rPr>
              <a:t>dekat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sumber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maka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energi</a:t>
            </a:r>
            <a:r>
              <a:rPr lang="en-US" sz="25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err="1">
                <a:latin typeface="Comic Sans MS" pitchFamily="66" charset="0"/>
              </a:rPr>
              <a:t>dimiliki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oleh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uji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q’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adalah</a:t>
            </a:r>
            <a:endParaRPr lang="en-US" sz="2500" dirty="0">
              <a:latin typeface="Comic Sans MS" pitchFamily="66" charset="0"/>
            </a:endParaRP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31319107"/>
              </p:ext>
            </p:extLst>
          </p:nvPr>
        </p:nvGraphicFramePr>
        <p:xfrm>
          <a:off x="2076449" y="4343400"/>
          <a:ext cx="3851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663560" imgH="431640" progId="Equation.3">
                  <p:embed/>
                </p:oleObj>
              </mc:Choice>
              <mc:Fallback>
                <p:oleObj name="Equation" r:id="rId3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49" y="4343400"/>
                        <a:ext cx="3851275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2700338" y="1341438"/>
            <a:ext cx="2808287" cy="703262"/>
            <a:chOff x="1156" y="1117"/>
            <a:chExt cx="1769" cy="443"/>
          </a:xfrm>
        </p:grpSpPr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>
              <a:off x="1156" y="1117"/>
              <a:ext cx="1497" cy="443"/>
              <a:chOff x="975" y="2277"/>
              <a:chExt cx="1497" cy="443"/>
            </a:xfrm>
          </p:grpSpPr>
          <p:sp>
            <p:nvSpPr>
              <p:cNvPr id="12292" name="Oval 4"/>
              <p:cNvSpPr>
                <a:spLocks noChangeArrowheads="1"/>
              </p:cNvSpPr>
              <p:nvPr/>
            </p:nvSpPr>
            <p:spPr bwMode="auto">
              <a:xfrm>
                <a:off x="975" y="229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975" y="2277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/>
                  <a:t>+</a:t>
                </a:r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2427" y="2387"/>
                <a:ext cx="45" cy="46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Line 11"/>
              <p:cNvSpPr>
                <a:spLocks noChangeShapeType="1"/>
              </p:cNvSpPr>
              <p:nvPr/>
            </p:nvSpPr>
            <p:spPr bwMode="auto">
              <a:xfrm>
                <a:off x="1228" y="2413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1620" y="2341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/>
                  <a:t>r</a:t>
                </a:r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975" y="243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/>
                  <a:t>q</a:t>
                </a:r>
              </a:p>
            </p:txBody>
          </p:sp>
        </p:grp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472" y="123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q’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04925"/>
            <a:ext cx="8229600" cy="828675"/>
          </a:xfrm>
        </p:spPr>
        <p:txBody>
          <a:bodyPr/>
          <a:lstStyle/>
          <a:p>
            <a:r>
              <a:rPr lang="id-ID" sz="1600" smtClean="0"/>
              <a:t>Benda yang digosok dengan benda lain sehingga menimbulkan listrik statis disebut benda tersebut bermuatan listrik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D964CE6C-9614-4C8A-8092-848EA5AC8EA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Gejala Listrik Statis</a:t>
            </a:r>
            <a:endParaRPr lang="en-US" smtClean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Muatan Listrik</a:t>
            </a: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2963863" cy="182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91000" y="4002088"/>
            <a:ext cx="45720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Kedua penggaris yang di dekatkan saling tolak menolak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457200" y="2401888"/>
            <a:ext cx="845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d-ID" sz="1800">
                <a:solidFill>
                  <a:schemeClr val="tx1"/>
                </a:solidFill>
              </a:rPr>
              <a:t>Dua </a:t>
            </a:r>
            <a:r>
              <a:rPr lang="sv-SE" sz="1800">
                <a:solidFill>
                  <a:schemeClr val="tx1"/>
                </a:solidFill>
              </a:rPr>
              <a:t>penggaris plastik </a:t>
            </a:r>
            <a:r>
              <a:rPr lang="id-ID" sz="1800">
                <a:solidFill>
                  <a:schemeClr val="tx1"/>
                </a:solidFill>
              </a:rPr>
              <a:t>dan batang kaca </a:t>
            </a:r>
            <a:r>
              <a:rPr lang="sv-SE" sz="1800">
                <a:solidFill>
                  <a:schemeClr val="tx1"/>
                </a:solidFill>
              </a:rPr>
              <a:t>dimuati dengan cara </a:t>
            </a:r>
            <a:r>
              <a:rPr lang="id-ID" sz="1800">
                <a:solidFill>
                  <a:schemeClr val="tx1"/>
                </a:solidFill>
              </a:rPr>
              <a:t>masing-masing digosok dengan kain (wol ).</a:t>
            </a:r>
          </a:p>
        </p:txBody>
      </p:sp>
      <p:sp>
        <p:nvSpPr>
          <p:cNvPr id="12297" name="Footer Placeholder 4"/>
          <p:cNvSpPr txBox="1">
            <a:spLocks/>
          </p:cNvSpPr>
          <p:nvPr/>
        </p:nvSpPr>
        <p:spPr bwMode="auto">
          <a:xfrm>
            <a:off x="5867400" y="59277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2500" dirty="0" smtClean="0">
                <a:solidFill>
                  <a:schemeClr val="tx2"/>
                </a:solidFill>
                <a:latin typeface="Comic Sans MS" pitchFamily="66" charset="0"/>
              </a:rPr>
              <a:t>3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	Usaha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untuk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memindahkan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muatan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listrik</a:t>
            </a:r>
            <a:endParaRPr lang="en-US" sz="2500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		Usaha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>
                <a:latin typeface="Comic Sans MS" pitchFamily="66" charset="0"/>
              </a:rPr>
              <a:t>yang </a:t>
            </a:r>
            <a:r>
              <a:rPr lang="en-US" sz="2500" dirty="0" err="1">
                <a:latin typeface="Comic Sans MS" pitchFamily="66" charset="0"/>
              </a:rPr>
              <a:t>diperlukan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untuk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memindahkan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sebuah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uji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q’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b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dipengaruhi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oleh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sumber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adalah</a:t>
            </a: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09162717"/>
              </p:ext>
            </p:extLst>
          </p:nvPr>
        </p:nvGraphicFramePr>
        <p:xfrm>
          <a:off x="3745357" y="2903716"/>
          <a:ext cx="5170043" cy="197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489040" imgH="660240" progId="Equation.3">
                  <p:embed/>
                </p:oleObj>
              </mc:Choice>
              <mc:Fallback>
                <p:oleObj name="Equation" r:id="rId3" imgW="2489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357" y="2903716"/>
                        <a:ext cx="5170043" cy="19730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1153319" y="2440346"/>
            <a:ext cx="2806700" cy="2112962"/>
            <a:chOff x="1701" y="845"/>
            <a:chExt cx="1768" cy="1331"/>
          </a:xfrm>
        </p:grpSpPr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701" y="86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1701" y="845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+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3153" y="955"/>
              <a:ext cx="45" cy="4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46" y="909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r</a:t>
              </a:r>
              <a:r>
                <a:rPr lang="en-US" sz="2400" b="1" baseline="-25000"/>
                <a:t>a</a:t>
              </a:r>
              <a:endParaRPr lang="en-US" sz="2400" b="1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1701" y="1000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q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016" y="98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a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973" y="188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b</a:t>
              </a:r>
            </a:p>
          </p:txBody>
        </p:sp>
        <p:sp>
          <p:nvSpPr>
            <p:cNvPr id="13326" name="AutoShape 14"/>
            <p:cNvSpPr>
              <a:spLocks noChangeArrowheads="1"/>
            </p:cNvSpPr>
            <p:nvPr/>
          </p:nvSpPr>
          <p:spPr bwMode="auto">
            <a:xfrm>
              <a:off x="2155" y="1978"/>
              <a:ext cx="45" cy="4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1947" y="968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837" y="1091"/>
              <a:ext cx="317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1756" y="1434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r</a:t>
              </a:r>
              <a:r>
                <a:rPr lang="en-US" sz="2400" b="1" baseline="-25000"/>
                <a:t>b</a:t>
              </a:r>
              <a:endParaRPr lang="en-US" sz="2400" b="1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2200" y="981"/>
              <a:ext cx="952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7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Contoh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1 :</a:t>
            </a: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Potensial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>
                <a:latin typeface="Comic Sans MS" pitchFamily="66" charset="0"/>
              </a:rPr>
              <a:t>di </a:t>
            </a:r>
            <a:r>
              <a:rPr lang="en-US" sz="2500" dirty="0" err="1">
                <a:latin typeface="Comic Sans MS" pitchFamily="66" charset="0"/>
              </a:rPr>
              <a:t>suatu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terhadap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suatu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 smtClean="0">
                <a:latin typeface="Comic Sans MS" pitchFamily="66" charset="0"/>
              </a:rPr>
              <a:t>partikel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 smtClean="0">
                <a:latin typeface="Comic Sans MS" pitchFamily="66" charset="0"/>
              </a:rPr>
              <a:t>bermuatan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600 Volt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kuat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medannya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200 N/C</a:t>
            </a:r>
            <a:r>
              <a:rPr lang="en-US" sz="2500" dirty="0">
                <a:latin typeface="Comic Sans MS" pitchFamily="66" charset="0"/>
              </a:rPr>
              <a:t>. </a:t>
            </a:r>
            <a:r>
              <a:rPr lang="en-US" sz="2500" dirty="0" err="1">
                <a:latin typeface="Comic Sans MS" pitchFamily="66" charset="0"/>
              </a:rPr>
              <a:t>Berapa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jarak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itu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berada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tersebut</a:t>
            </a:r>
            <a:r>
              <a:rPr lang="en-US" sz="2500" dirty="0"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Contoh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2 :</a:t>
            </a: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Tentukan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usaha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err="1">
                <a:latin typeface="Comic Sans MS" pitchFamily="66" charset="0"/>
              </a:rPr>
              <a:t>diperlukan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untuk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memindahkan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positif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err="1">
                <a:latin typeface="Comic Sans MS" pitchFamily="66" charset="0"/>
              </a:rPr>
              <a:t>besarnya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10 Coulomb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satu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err="1">
                <a:latin typeface="Comic Sans MS" pitchFamily="66" charset="0"/>
              </a:rPr>
              <a:t>potensialnya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10 Volt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suatu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lain </a:t>
            </a:r>
            <a:r>
              <a:rPr lang="en-US" sz="2500" dirty="0" err="1">
                <a:latin typeface="Comic Sans MS" pitchFamily="66" charset="0"/>
              </a:rPr>
              <a:t>dengan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potensial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60 Volt</a:t>
            </a:r>
            <a:r>
              <a:rPr lang="en-US" sz="25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2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18488" cy="579278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Contoh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3 :</a:t>
            </a:r>
          </a:p>
          <a:p>
            <a:pPr>
              <a:buFont typeface="Wingdings" pitchFamily="2" charset="2"/>
              <a:buNone/>
            </a:pPr>
            <a:r>
              <a:rPr lang="en-US" sz="2500" dirty="0" smtClean="0">
                <a:latin typeface="Comic Sans MS" pitchFamily="66" charset="0"/>
              </a:rPr>
              <a:t>	Di </a:t>
            </a:r>
            <a:r>
              <a:rPr lang="en-US" sz="2500" dirty="0" err="1">
                <a:latin typeface="Comic Sans MS" pitchFamily="66" charset="0"/>
              </a:rPr>
              <a:t>dalam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sebuah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tabung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ruang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hampa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terdapat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kutub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katoda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kutub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anoda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elektron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bergerak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katoda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anoda</a:t>
            </a:r>
            <a:r>
              <a:rPr lang="en-US" sz="2500" dirty="0">
                <a:latin typeface="Comic Sans MS" pitchFamily="66" charset="0"/>
              </a:rPr>
              <a:t>. Beda </a:t>
            </a:r>
            <a:r>
              <a:rPr lang="en-US" sz="2500" dirty="0" err="1">
                <a:latin typeface="Comic Sans MS" pitchFamily="66" charset="0"/>
              </a:rPr>
              <a:t>potensial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antara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katoda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anoda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adalah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300 Volt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elektron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bergerak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tanpa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kecepatan</a:t>
            </a:r>
            <a:r>
              <a:rPr lang="en-US" sz="2500" dirty="0">
                <a:latin typeface="Comic Sans MS" pitchFamily="66" charset="0"/>
              </a:rPr>
              <a:t>. </a:t>
            </a:r>
            <a:r>
              <a:rPr lang="en-US" sz="2500" dirty="0" err="1">
                <a:latin typeface="Comic Sans MS" pitchFamily="66" charset="0"/>
              </a:rPr>
              <a:t>Tentukan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kecepatan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elektron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pada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saat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sampai</a:t>
            </a:r>
            <a:r>
              <a:rPr lang="en-US" sz="2500" dirty="0">
                <a:latin typeface="Comic Sans MS" pitchFamily="66" charset="0"/>
              </a:rPr>
              <a:t> di </a:t>
            </a:r>
            <a:r>
              <a:rPr lang="en-US" sz="2500" dirty="0" err="1">
                <a:latin typeface="Comic Sans MS" pitchFamily="66" charset="0"/>
              </a:rPr>
              <a:t>anoda</a:t>
            </a:r>
            <a:r>
              <a:rPr lang="en-US" sz="2500" dirty="0">
                <a:latin typeface="Comic Sans MS" pitchFamily="66" charset="0"/>
              </a:rPr>
              <a:t>. (</a:t>
            </a:r>
            <a:r>
              <a:rPr lang="en-US" sz="2500" dirty="0" err="1">
                <a:latin typeface="Comic Sans MS" pitchFamily="66" charset="0"/>
              </a:rPr>
              <a:t>massa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elektron</a:t>
            </a:r>
            <a:r>
              <a:rPr lang="en-US" sz="2500" dirty="0">
                <a:latin typeface="Comic Sans MS" pitchFamily="66" charset="0"/>
              </a:rPr>
              <a:t> =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9,1 x 10</a:t>
            </a:r>
            <a:r>
              <a:rPr lang="en-US" sz="2500" baseline="30000" dirty="0">
                <a:solidFill>
                  <a:srgbClr val="FF0000"/>
                </a:solidFill>
                <a:latin typeface="Comic Sans MS" pitchFamily="66" charset="0"/>
              </a:rPr>
              <a:t>-31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 kg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elektron</a:t>
            </a:r>
            <a:r>
              <a:rPr lang="en-US" sz="2500" dirty="0">
                <a:latin typeface="Comic Sans MS" pitchFamily="66" charset="0"/>
              </a:rPr>
              <a:t> =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1,6 x 10</a:t>
            </a:r>
            <a:r>
              <a:rPr lang="en-US" sz="2500" baseline="30000" dirty="0">
                <a:solidFill>
                  <a:srgbClr val="FF0000"/>
                </a:solidFill>
                <a:latin typeface="Comic Sans MS" pitchFamily="66" charset="0"/>
              </a:rPr>
              <a:t>-19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en-US" sz="2500" dirty="0">
                <a:latin typeface="Comic Sans MS" pitchFamily="66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sz="25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dirty="0" err="1">
                <a:solidFill>
                  <a:schemeClr val="tx2"/>
                </a:solidFill>
                <a:latin typeface="Comic Sans MS" pitchFamily="66" charset="0"/>
              </a:rPr>
              <a:t>Contoh</a:t>
            </a:r>
            <a:r>
              <a:rPr lang="en-US" sz="2500" dirty="0">
                <a:solidFill>
                  <a:schemeClr val="tx2"/>
                </a:solidFill>
                <a:latin typeface="Comic Sans MS" pitchFamily="66" charset="0"/>
              </a:rPr>
              <a:t> 4 :</a:t>
            </a:r>
          </a:p>
          <a:p>
            <a:pPr>
              <a:buFont typeface="Wingdings" pitchFamily="2" charset="2"/>
              <a:buNone/>
            </a:pP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P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smtClean="0">
                <a:latin typeface="Comic Sans MS" pitchFamily="66" charset="0"/>
              </a:rPr>
              <a:t>	</a:t>
            </a:r>
            <a:r>
              <a:rPr lang="en-US" sz="2500" dirty="0" err="1" smtClean="0">
                <a:latin typeface="Comic Sans MS" pitchFamily="66" charset="0"/>
              </a:rPr>
              <a:t>dan</a:t>
            </a:r>
            <a:r>
              <a:rPr lang="en-US" sz="2500" dirty="0" smtClean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adalah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dua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yang </a:t>
            </a:r>
            <a:r>
              <a:rPr lang="en-US" sz="2500" dirty="0" err="1">
                <a:latin typeface="Comic Sans MS" pitchFamily="66" charset="0"/>
              </a:rPr>
              <a:t>terletak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dalam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listrik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jaraknya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0,1 m</a:t>
            </a:r>
            <a:r>
              <a:rPr lang="en-US" sz="2500" dirty="0">
                <a:latin typeface="Comic Sans MS" pitchFamily="66" charset="0"/>
              </a:rPr>
              <a:t>. </a:t>
            </a:r>
            <a:r>
              <a:rPr lang="en-US" sz="2500" dirty="0" err="1">
                <a:latin typeface="Comic Sans MS" pitchFamily="66" charset="0"/>
              </a:rPr>
              <a:t>Jika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dibutuhkan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usaha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500 Joule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untuk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memindahkan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muatan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mic Sans MS" pitchFamily="66" charset="0"/>
              </a:rPr>
              <a:t>2 C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dari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P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>
                <a:solidFill>
                  <a:srgbClr val="FF33CC"/>
                </a:solidFill>
                <a:latin typeface="Comic Sans MS" pitchFamily="66" charset="0"/>
              </a:rPr>
              <a:t>Q</a:t>
            </a:r>
            <a:r>
              <a:rPr lang="en-US" sz="2500" dirty="0">
                <a:latin typeface="Comic Sans MS" pitchFamily="66" charset="0"/>
              </a:rPr>
              <a:t>, </a:t>
            </a:r>
            <a:r>
              <a:rPr lang="en-US" sz="2500" dirty="0" err="1">
                <a:latin typeface="Comic Sans MS" pitchFamily="66" charset="0"/>
              </a:rPr>
              <a:t>berapakah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beda</a:t>
            </a:r>
            <a:r>
              <a:rPr lang="en-US" sz="25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Comic Sans MS" pitchFamily="66" charset="0"/>
              </a:rPr>
              <a:t>potensial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antara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kedua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titik</a:t>
            </a:r>
            <a:r>
              <a:rPr lang="en-US" sz="2500" dirty="0">
                <a:latin typeface="Comic Sans MS" pitchFamily="66" charset="0"/>
              </a:rPr>
              <a:t> </a:t>
            </a:r>
            <a:r>
              <a:rPr lang="en-US" sz="2500" dirty="0" err="1">
                <a:latin typeface="Comic Sans MS" pitchFamily="66" charset="0"/>
              </a:rPr>
              <a:t>itu</a:t>
            </a:r>
            <a:r>
              <a:rPr lang="en-US" sz="2500" dirty="0"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28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30514954-4163-493E-90DC-BF195D8BDD2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Gejala Muatan Listrik</a:t>
            </a:r>
            <a:endParaRPr lang="en-US" smtClean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Muatan Listrik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3352800" cy="200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91000" y="1905000"/>
            <a:ext cx="45720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Kedua batang kaca yang di dekatkan saling tolak menolak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3533775"/>
            <a:ext cx="3132137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191000" y="4230688"/>
            <a:ext cx="41148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Penggaris plastik ditarik oleh batang kaca yang di dekatkan </a:t>
            </a:r>
          </a:p>
        </p:txBody>
      </p:sp>
    </p:spTree>
    <p:extLst>
      <p:ext uri="{BB962C8B-B14F-4D97-AF65-F5344CB8AC3E}">
        <p14:creationId xmlns:p14="http://schemas.microsoft.com/office/powerpoint/2010/main" val="37246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752B36CA-7E01-4D58-B521-F6098D0D04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Jenis muatan listrik </a:t>
            </a:r>
            <a:endParaRPr lang="en-US" smtClean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Muatan Listrik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2296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Ternyata setiap benda yang ditarik oleh kaca maka ditolak oleh penggaris pelastik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82296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setiap benda yang ditolak oleh kaca maka ditarik oleh penggaris pelastik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114800" y="2667000"/>
            <a:ext cx="990600" cy="53181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94288"/>
            <a:ext cx="8077200" cy="1077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600" dirty="0">
                <a:solidFill>
                  <a:schemeClr val="tx1"/>
                </a:solidFill>
              </a:rPr>
              <a:t>Franklin memilih muatan pada batang kaca yang digosok adalah muatan positif, sedangkan muatan pada penggaris plastik yang digosok adalah muatan </a:t>
            </a:r>
            <a:r>
              <a:rPr lang="fi-FI" sz="1600" dirty="0">
                <a:solidFill>
                  <a:schemeClr val="tx1"/>
                </a:solidFill>
              </a:rPr>
              <a:t>negatif. Sampai sekarang kita masih mengikuti perjanjian ini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4191000" y="4497388"/>
            <a:ext cx="990600" cy="53181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3200400"/>
            <a:ext cx="2971800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800" dirty="0">
                <a:solidFill>
                  <a:schemeClr val="tx1"/>
                </a:solidFill>
              </a:rPr>
              <a:t>Penomena ini menunjukkan bahwa terdapat </a:t>
            </a:r>
            <a:r>
              <a:rPr lang="id-ID" sz="1800" dirty="0"/>
              <a:t>dua muatan listrik statis</a:t>
            </a:r>
            <a:endParaRPr lang="id-ID" sz="1800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24600" y="3200400"/>
            <a:ext cx="1828800" cy="1143000"/>
            <a:chOff x="6477000" y="2971800"/>
            <a:chExt cx="1828800" cy="1143000"/>
          </a:xfrm>
        </p:grpSpPr>
        <p:sp>
          <p:nvSpPr>
            <p:cNvPr id="14" name="Oval 13"/>
            <p:cNvSpPr/>
            <p:nvPr/>
          </p:nvSpPr>
          <p:spPr bwMode="auto">
            <a:xfrm>
              <a:off x="6477000" y="2971800"/>
              <a:ext cx="1828800" cy="1143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6629400" y="3200400"/>
              <a:ext cx="1607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>
                  <a:solidFill>
                    <a:schemeClr val="tx1"/>
                  </a:solidFill>
                </a:rPr>
                <a:t>Muatan negatif (-)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24000" y="3200400"/>
            <a:ext cx="1905000" cy="1143000"/>
            <a:chOff x="457200" y="3581400"/>
            <a:chExt cx="1905000" cy="1143000"/>
          </a:xfrm>
        </p:grpSpPr>
        <p:sp>
          <p:nvSpPr>
            <p:cNvPr id="17" name="Oval 16"/>
            <p:cNvSpPr/>
            <p:nvPr/>
          </p:nvSpPr>
          <p:spPr bwMode="auto">
            <a:xfrm>
              <a:off x="457200" y="3581400"/>
              <a:ext cx="1828800" cy="1143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endParaRPr lang="id-ID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3733800"/>
              <a:ext cx="1905000" cy="7080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id-ID" dirty="0">
                  <a:solidFill>
                    <a:srgbClr val="C00000"/>
                  </a:solidFill>
                </a:rPr>
                <a:t>Muatan positif (+)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801E8EA5-D800-496B-A050-A49C1287261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Muatan Listrik</a:t>
            </a:r>
            <a:endParaRPr lang="en-US" smtClean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Muatan Listrik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124200"/>
            <a:ext cx="2057400" cy="369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Muatan listrik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16188" y="1676400"/>
            <a:ext cx="762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9000" y="1447800"/>
            <a:ext cx="4495800" cy="369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Dilambangkan dengan Q atau q 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382588" y="3810000"/>
            <a:ext cx="426561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2516188" y="2817813"/>
            <a:ext cx="762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29000" y="2478088"/>
            <a:ext cx="4495800" cy="36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Memiliki satuan Coulomb (C)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29000" y="4535488"/>
            <a:ext cx="35814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muatan listrik elektron, </a:t>
            </a:r>
          </a:p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Q = -1,6 x 10</a:t>
            </a:r>
            <a:r>
              <a:rPr lang="id-ID" sz="1800" baseline="30000" dirty="0"/>
              <a:t> -19 </a:t>
            </a:r>
            <a:r>
              <a:rPr lang="id-ID" sz="1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516188" y="3884613"/>
            <a:ext cx="762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5602288"/>
            <a:ext cx="36576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muatan listrik proton, </a:t>
            </a:r>
          </a:p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Q = +1,6 x 10</a:t>
            </a:r>
            <a:r>
              <a:rPr lang="id-ID" sz="1800" baseline="30000" dirty="0"/>
              <a:t> -19 </a:t>
            </a:r>
            <a:r>
              <a:rPr lang="id-ID" sz="1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514600" y="5103813"/>
            <a:ext cx="762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3505200"/>
            <a:ext cx="44196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Muatan listrik elementer adalah </a:t>
            </a:r>
          </a:p>
          <a:p>
            <a:pPr algn="l">
              <a:defRPr/>
            </a:pPr>
            <a:r>
              <a:rPr lang="id-ID" sz="1800" dirty="0">
                <a:solidFill>
                  <a:schemeClr val="tx1"/>
                </a:solidFill>
              </a:rPr>
              <a:t>1,6 x 10</a:t>
            </a:r>
            <a:r>
              <a:rPr lang="id-ID" sz="1800" baseline="30000" dirty="0"/>
              <a:t> -19 </a:t>
            </a:r>
            <a:r>
              <a:rPr lang="id-ID" sz="1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514600" y="5942013"/>
            <a:ext cx="762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4E089CAC-5C56-4190-8514-83A27E13147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 kls XII</a:t>
            </a:r>
            <a:endParaRPr lang="en-US" smtClean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14450"/>
            <a:ext cx="2941638" cy="333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925" y="1647825"/>
            <a:ext cx="2352675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733800" y="3230563"/>
            <a:ext cx="5181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-FI" sz="1600">
                <a:solidFill>
                  <a:schemeClr val="tx1"/>
                </a:solidFill>
              </a:rPr>
              <a:t>F</a:t>
            </a:r>
            <a:r>
              <a:rPr lang="id-ID" baseline="-25000">
                <a:solidFill>
                  <a:schemeClr val="tx1"/>
                </a:solidFill>
              </a:rPr>
              <a:t>12 </a:t>
            </a:r>
            <a:r>
              <a:rPr lang="fi-FI" sz="1600">
                <a:solidFill>
                  <a:schemeClr val="tx1"/>
                </a:solidFill>
              </a:rPr>
              <a:t>= Gaya pada muatan 1 oleh muatan 2</a:t>
            </a:r>
            <a:r>
              <a:rPr lang="id-ID" sz="1600">
                <a:solidFill>
                  <a:schemeClr val="tx1"/>
                </a:solidFill>
              </a:rPr>
              <a:t> ( Newton )</a:t>
            </a:r>
            <a:endParaRPr lang="fi-FI" sz="1600">
              <a:solidFill>
                <a:schemeClr val="tx1"/>
              </a:solidFill>
            </a:endParaRPr>
          </a:p>
          <a:p>
            <a:pPr algn="l"/>
            <a:r>
              <a:rPr lang="fi-FI" sz="1600">
                <a:solidFill>
                  <a:schemeClr val="tx1"/>
                </a:solidFill>
              </a:rPr>
              <a:t>F</a:t>
            </a:r>
            <a:r>
              <a:rPr lang="id-ID" sz="1600" baseline="-25000">
                <a:solidFill>
                  <a:schemeClr val="tx1"/>
                </a:solidFill>
              </a:rPr>
              <a:t> </a:t>
            </a:r>
            <a:r>
              <a:rPr lang="id-ID" baseline="-25000">
                <a:solidFill>
                  <a:schemeClr val="tx1"/>
                </a:solidFill>
              </a:rPr>
              <a:t>21</a:t>
            </a:r>
            <a:r>
              <a:rPr lang="fi-FI" sz="1600">
                <a:solidFill>
                  <a:schemeClr val="tx1"/>
                </a:solidFill>
              </a:rPr>
              <a:t> = Gaya pada muatan 2 oleh muatan 1</a:t>
            </a:r>
            <a:r>
              <a:rPr lang="id-ID" sz="1600">
                <a:solidFill>
                  <a:schemeClr val="tx1"/>
                </a:solidFill>
              </a:rPr>
              <a:t> (Newton )</a:t>
            </a:r>
            <a:endParaRPr lang="fi-FI" sz="1600">
              <a:solidFill>
                <a:schemeClr val="tx1"/>
              </a:solidFill>
            </a:endParaRPr>
          </a:p>
          <a:p>
            <a:pPr algn="l"/>
            <a:r>
              <a:rPr lang="id-ID" sz="1600">
                <a:solidFill>
                  <a:schemeClr val="tx1"/>
                </a:solidFill>
              </a:rPr>
              <a:t>r      = jarak antara dua muatan 1 dan muatan 2   </a:t>
            </a:r>
          </a:p>
          <a:p>
            <a:pPr algn="l"/>
            <a:r>
              <a:rPr lang="id-ID" sz="1600">
                <a:solidFill>
                  <a:schemeClr val="tx1"/>
                </a:solidFill>
              </a:rPr>
              <a:t>          (meter )</a:t>
            </a:r>
          </a:p>
          <a:p>
            <a:pPr algn="l"/>
            <a:r>
              <a:rPr lang="id-ID" sz="1600">
                <a:solidFill>
                  <a:schemeClr val="tx1"/>
                </a:solidFill>
              </a:rPr>
              <a:t>k      = tetapan perbandingan, disebut dengan </a:t>
            </a:r>
          </a:p>
          <a:p>
            <a:pPr algn="l"/>
            <a:r>
              <a:rPr lang="id-ID" sz="1600">
                <a:solidFill>
                  <a:schemeClr val="tx1"/>
                </a:solidFill>
              </a:rPr>
              <a:t>           tetapan Hukum Coulomb.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4826000"/>
            <a:ext cx="4572000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600" dirty="0">
                <a:solidFill>
                  <a:schemeClr val="tx1"/>
                </a:solidFill>
              </a:rPr>
              <a:t>Nilainya tergantung pada medium di dimana benda bermuatan berada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588000"/>
            <a:ext cx="355600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d-ID" sz="2400" dirty="0">
                <a:solidFill>
                  <a:schemeClr val="tx1"/>
                </a:solidFill>
              </a:rPr>
              <a:t>k</a:t>
            </a:r>
            <a:endParaRPr lang="id-ID" sz="2400" dirty="0"/>
          </a:p>
        </p:txBody>
      </p:sp>
      <p:cxnSp>
        <p:nvCxnSpPr>
          <p:cNvPr id="10" name="Straight Arrow Connector 9"/>
          <p:cNvCxnSpPr>
            <a:stCxn id="9" idx="3"/>
            <a:endCxn id="8" idx="1"/>
          </p:cNvCxnSpPr>
          <p:nvPr/>
        </p:nvCxnSpPr>
        <p:spPr bwMode="auto">
          <a:xfrm flipV="1">
            <a:off x="1270000" y="5118100"/>
            <a:ext cx="2692400" cy="7016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1"/>
          </p:cNvCxnSpPr>
          <p:nvPr/>
        </p:nvCxnSpPr>
        <p:spPr bwMode="auto">
          <a:xfrm>
            <a:off x="1295400" y="5816600"/>
            <a:ext cx="2743200" cy="215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5740400"/>
            <a:ext cx="4419600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1600" dirty="0">
                <a:solidFill>
                  <a:schemeClr val="tx1"/>
                </a:solidFill>
              </a:rPr>
              <a:t>Untuk ruang hampa atau udara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id-ID" sz="1600" dirty="0">
                <a:solidFill>
                  <a:schemeClr val="tx1"/>
                </a:solidFill>
              </a:rPr>
              <a:t>Nilai k =</a:t>
            </a:r>
            <a:r>
              <a:rPr lang="en-US" sz="1600" dirty="0">
                <a:solidFill>
                  <a:schemeClr val="tx1"/>
                </a:solidFill>
              </a:rPr>
              <a:t> 9</a:t>
            </a:r>
            <a:r>
              <a:rPr lang="id-ID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chemeClr val="tx1"/>
                </a:solidFill>
              </a:rPr>
              <a:t>0 x 10</a:t>
            </a:r>
            <a:r>
              <a:rPr lang="en-US" sz="1600" baseline="30000" dirty="0">
                <a:solidFill>
                  <a:schemeClr val="tx1"/>
                </a:solidFill>
              </a:rPr>
              <a:t>9</a:t>
            </a:r>
            <a:r>
              <a:rPr lang="en-US" sz="1600" dirty="0">
                <a:solidFill>
                  <a:schemeClr val="tx1"/>
                </a:solidFill>
              </a:rPr>
              <a:t> Nm</a:t>
            </a:r>
            <a:r>
              <a:rPr lang="en-US" sz="1600" baseline="30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/ C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A2BFF5AE-D585-4A3D-A266-18DBE03D86F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</a:t>
            </a:r>
            <a:endParaRPr lang="en-US" smtClean="0"/>
          </a:p>
        </p:txBody>
      </p:sp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610600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>
                <a:solidFill>
                  <a:schemeClr val="tx1"/>
                </a:solidFill>
              </a:rPr>
              <a:t>Nilai k (tetapan ) selain udara atau ruang hampa </a:t>
            </a:r>
            <a:endParaRPr lang="id-ID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676400"/>
          <a:ext cx="25146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2514600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62000" y="3962400"/>
          <a:ext cx="2255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20560" imgH="228600" progId="Equation.3">
                  <p:embed/>
                </p:oleObj>
              </mc:Choice>
              <mc:Fallback>
                <p:oleObj name="Equation" r:id="rId5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22558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2286000"/>
            <a:ext cx="4724400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3200" i="1" dirty="0">
                <a:solidFill>
                  <a:schemeClr val="tx1"/>
                </a:solidFill>
                <a:sym typeface="Symbol"/>
              </a:rPr>
              <a:t> </a:t>
            </a:r>
            <a:r>
              <a:rPr lang="id-ID" i="1" dirty="0">
                <a:solidFill>
                  <a:schemeClr val="tx1"/>
                </a:solidFill>
                <a:sym typeface="Symbol"/>
              </a:rPr>
              <a:t>= permitivitas suatu medium</a:t>
            </a:r>
            <a:endParaRPr lang="id-ID" sz="3200" i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5048250"/>
            <a:ext cx="4953000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sz="3200" i="1" dirty="0">
                <a:solidFill>
                  <a:schemeClr val="tx1"/>
                </a:solidFill>
                <a:sym typeface="Symbol"/>
              </a:rPr>
              <a:t>K </a:t>
            </a:r>
            <a:r>
              <a:rPr lang="id-ID" i="1" dirty="0">
                <a:solidFill>
                  <a:schemeClr val="tx1"/>
                </a:solidFill>
                <a:sym typeface="Symbol"/>
              </a:rPr>
              <a:t>= tetapan dielektrik</a:t>
            </a:r>
          </a:p>
          <a:p>
            <a:pPr>
              <a:defRPr/>
            </a:pPr>
            <a:r>
              <a:rPr lang="id-ID" i="1" dirty="0">
                <a:solidFill>
                  <a:schemeClr val="tx1"/>
                </a:solidFill>
                <a:sym typeface="Symbol"/>
              </a:rPr>
              <a:t>Untuk udara atau ruang hampa </a:t>
            </a:r>
          </a:p>
          <a:p>
            <a:pPr>
              <a:defRPr/>
            </a:pPr>
            <a:r>
              <a:rPr lang="id-ID" i="1" dirty="0">
                <a:solidFill>
                  <a:schemeClr val="tx1"/>
                </a:solidFill>
                <a:sym typeface="Symbol"/>
              </a:rPr>
              <a:t>K = 1 </a:t>
            </a:r>
            <a:endParaRPr lang="id-ID" i="1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124200"/>
            <a:ext cx="4724400" cy="1384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id-ID" sz="3200" i="1" dirty="0">
                <a:solidFill>
                  <a:schemeClr val="tx1"/>
                </a:solidFill>
                <a:sym typeface="Symbol"/>
              </a:rPr>
              <a:t></a:t>
            </a:r>
            <a:r>
              <a:rPr lang="id-ID" sz="1800" i="1" dirty="0">
                <a:solidFill>
                  <a:schemeClr val="tx1"/>
                </a:solidFill>
                <a:sym typeface="Symbol"/>
              </a:rPr>
              <a:t>o</a:t>
            </a:r>
            <a:r>
              <a:rPr lang="id-ID" sz="3200" i="1" dirty="0">
                <a:solidFill>
                  <a:schemeClr val="tx1"/>
                </a:solidFill>
                <a:sym typeface="Symbol"/>
              </a:rPr>
              <a:t> </a:t>
            </a:r>
            <a:r>
              <a:rPr lang="id-ID" i="1" dirty="0">
                <a:solidFill>
                  <a:schemeClr val="tx1"/>
                </a:solidFill>
                <a:sym typeface="Symbol"/>
              </a:rPr>
              <a:t>= permitivitas udara atau </a:t>
            </a:r>
          </a:p>
          <a:p>
            <a:pPr algn="l">
              <a:defRPr/>
            </a:pPr>
            <a:r>
              <a:rPr lang="id-ID" i="1" dirty="0">
                <a:solidFill>
                  <a:schemeClr val="tx1"/>
                </a:solidFill>
                <a:sym typeface="Symbol"/>
              </a:rPr>
              <a:t>         ruang hampa</a:t>
            </a:r>
          </a:p>
          <a:p>
            <a:pPr algn="l">
              <a:defRPr/>
            </a:pPr>
            <a:r>
              <a:rPr lang="id-ID" sz="3200" i="1" dirty="0">
                <a:solidFill>
                  <a:schemeClr val="tx1"/>
                </a:solidFill>
                <a:sym typeface="Symbol"/>
              </a:rPr>
              <a:t></a:t>
            </a:r>
            <a:r>
              <a:rPr lang="id-ID" sz="1800" i="1" dirty="0">
                <a:solidFill>
                  <a:schemeClr val="tx1"/>
                </a:solidFill>
                <a:sym typeface="Symbol"/>
              </a:rPr>
              <a:t>o</a:t>
            </a:r>
            <a:r>
              <a:rPr lang="id-ID" sz="3200" i="1" dirty="0">
                <a:solidFill>
                  <a:schemeClr val="tx1"/>
                </a:solidFill>
                <a:sym typeface="Symbol"/>
              </a:rPr>
              <a:t> = </a:t>
            </a:r>
            <a:r>
              <a:rPr lang="id-ID" sz="1800" dirty="0"/>
              <a:t>8</a:t>
            </a:r>
            <a:r>
              <a:rPr lang="id-ID" sz="1800" i="1" dirty="0"/>
              <a:t>.854 187 82 · 10</a:t>
            </a:r>
            <a:r>
              <a:rPr lang="id-ID" sz="1800" baseline="30000" dirty="0">
                <a:solidFill>
                  <a:schemeClr val="tx1"/>
                </a:solidFill>
              </a:rPr>
              <a:t>-12 </a:t>
            </a:r>
            <a:r>
              <a:rPr lang="id-ID" sz="1800" i="1" dirty="0">
                <a:solidFill>
                  <a:schemeClr val="tx1"/>
                </a:solidFill>
                <a:sym typeface="Symbol"/>
              </a:rPr>
              <a:t>C/vm</a:t>
            </a:r>
            <a:endParaRPr lang="id-ID" sz="1800" i="1" dirty="0"/>
          </a:p>
        </p:txBody>
      </p:sp>
    </p:spTree>
    <p:extLst>
      <p:ext uri="{BB962C8B-B14F-4D97-AF65-F5344CB8AC3E}">
        <p14:creationId xmlns:p14="http://schemas.microsoft.com/office/powerpoint/2010/main" val="25583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Hal.: </a:t>
            </a:r>
            <a:fld id="{34ABCF9D-8C18-4B4E-A311-F58C5BCEC94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smtClean="0"/>
              <a:t>Hukum Coulomb</a:t>
            </a:r>
            <a:endParaRPr lang="en-US" smtClean="0"/>
          </a:p>
        </p:txBody>
      </p:sp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Coulomb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47825"/>
            <a:ext cx="2352675" cy="15525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2514600" y="1676400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 b="0" i="1">
                <a:solidFill>
                  <a:schemeClr val="tx1"/>
                </a:solidFill>
                <a:sym typeface="Symbol" pitchFamily="18" charset="2"/>
              </a:rPr>
              <a:t>= F</a:t>
            </a:r>
            <a:endParaRPr lang="id-ID" sz="2800" b="0"/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966788" y="2447925"/>
            <a:ext cx="404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 b="0" i="1">
                <a:solidFill>
                  <a:schemeClr val="tx1"/>
                </a:solidFill>
                <a:sym typeface="Symbol" pitchFamily="18" charset="2"/>
              </a:rPr>
              <a:t>F</a:t>
            </a:r>
            <a:endParaRPr lang="id-ID" sz="2800" b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62400" y="2022475"/>
          <a:ext cx="19050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533160" imgH="393480" progId="Equation.3">
                  <p:embed/>
                </p:oleObj>
              </mc:Choice>
              <mc:Fallback>
                <p:oleObj name="Equation" r:id="rId4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22475"/>
                        <a:ext cx="190500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811963" y="2286000"/>
          <a:ext cx="17224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520560" imgH="228600" progId="Equation.3">
                  <p:embed/>
                </p:oleObj>
              </mc:Choice>
              <mc:Fallback>
                <p:oleObj name="Equation" r:id="rId6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2286000"/>
                        <a:ext cx="17224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5400000">
            <a:off x="2514601" y="2514600"/>
            <a:ext cx="19812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5333207" y="2513806"/>
            <a:ext cx="19812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685800" y="3505200"/>
            <a:ext cx="7543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 bwMode="auto">
          <a:xfrm>
            <a:off x="4114800" y="3733800"/>
            <a:ext cx="609600" cy="53181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id-ID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304800" y="4343400"/>
          <a:ext cx="8423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930320" imgH="419040" progId="Equation.3">
                  <p:embed/>
                </p:oleObj>
              </mc:Choice>
              <mc:Fallback>
                <p:oleObj name="Equation" r:id="rId8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84232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3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</TotalTime>
  <Words>1152</Words>
  <Application>Microsoft Office PowerPoint</Application>
  <PresentationFormat>On-screen Show (4:3)</PresentationFormat>
  <Paragraphs>267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Angles</vt:lpstr>
      <vt:lpstr>Equation</vt:lpstr>
      <vt:lpstr>PowerPoint Presentation</vt:lpstr>
      <vt:lpstr>Terjadinya Listrik Statis</vt:lpstr>
      <vt:lpstr>Muatan Listrik</vt:lpstr>
      <vt:lpstr>Muatan Listrik</vt:lpstr>
      <vt:lpstr>Muatan Listrik</vt:lpstr>
      <vt:lpstr>Muatan Listrik</vt:lpstr>
      <vt:lpstr>Hukum Coulomb</vt:lpstr>
      <vt:lpstr>Hukum Coulomb</vt:lpstr>
      <vt:lpstr>Hukum Coulomb</vt:lpstr>
      <vt:lpstr>Hukum Coulomb</vt:lpstr>
      <vt:lpstr>Hukum Coulomb</vt:lpstr>
      <vt:lpstr>Hukum Coulomb</vt:lpstr>
      <vt:lpstr>The electric field </vt:lpstr>
      <vt:lpstr>Medan Listrik E</vt:lpstr>
      <vt:lpstr>Kuat Medan Listrik</vt:lpstr>
      <vt:lpstr>Arah Kuat Medan Listrik</vt:lpstr>
      <vt:lpstr>Medan listrik di sekitar muatan listrik negatif</vt:lpstr>
      <vt:lpstr>Medan listrik di sekitar dua muatan listrik</vt:lpstr>
      <vt:lpstr>Medan listrik di sekitar dua muatan listrik</vt:lpstr>
      <vt:lpstr>Nilai Kuat Medan Listrik</vt:lpstr>
      <vt:lpstr>Electric Flux ()</vt:lpstr>
      <vt:lpstr>Electric Flux</vt:lpstr>
      <vt:lpstr>Gauss’s Law</vt:lpstr>
      <vt:lpstr>Gauss’s Law</vt:lpstr>
      <vt:lpstr>Hukum Gaus </vt:lpstr>
      <vt:lpstr>Potensial dan enrgi potensial Listrik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Potensial dan enrgi potensial Listrik</dc:title>
  <dc:creator>TOSHIBA</dc:creator>
  <cp:lastModifiedBy>TOSHIBA</cp:lastModifiedBy>
  <cp:revision>2</cp:revision>
  <dcterms:created xsi:type="dcterms:W3CDTF">2014-09-15T14:29:05Z</dcterms:created>
  <dcterms:modified xsi:type="dcterms:W3CDTF">2014-09-15T15:06:52Z</dcterms:modified>
</cp:coreProperties>
</file>