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31"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32"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33"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34" name="PlaceHolder 5"/>
          <p:cNvSpPr>
            <a:spLocks noGrp="1"/>
          </p:cNvSpPr>
          <p:nvPr>
            <p:ph type="sldNum"/>
          </p:nvPr>
        </p:nvSpPr>
        <p:spPr>
          <a:xfrm>
            <a:off x="4278960" y="10157400"/>
            <a:ext cx="3280680" cy="534240"/>
          </a:xfrm>
          <a:prstGeom prst="rect">
            <a:avLst/>
          </a:prstGeom>
        </p:spPr>
        <p:txBody>
          <a:bodyPr lIns="0" tIns="0" rIns="0" bIns="0" anchor="b"/>
          <a:lstStyle/>
          <a:p>
            <a:pPr algn="r"/>
            <a:fld id="{8AC01617-6B8F-4445-BA3A-D3832BA34B15}"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400640"/>
            <a:ext cx="5486040" cy="36000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80" name="TextShape 2"/>
          <p:cNvSpPr txBox="1"/>
          <p:nvPr/>
        </p:nvSpPr>
        <p:spPr>
          <a:xfrm>
            <a:off x="3884760" y="8685360"/>
            <a:ext cx="2971440" cy="458280"/>
          </a:xfrm>
          <a:prstGeom prst="rect">
            <a:avLst/>
          </a:prstGeom>
          <a:noFill/>
          <a:ln>
            <a:noFill/>
          </a:ln>
        </p:spPr>
        <p:txBody>
          <a:bodyPr anchor="b"/>
          <a:lstStyle/>
          <a:p>
            <a:pPr algn="r">
              <a:lnSpc>
                <a:spcPct val="100000"/>
              </a:lnSpc>
            </a:pPr>
            <a:fld id="{F5C89DE6-D971-4076-AE1A-3CF7EAFE2C11}" type="slidenum">
              <a:rPr lang="en-IN" sz="1200" b="0" strike="noStrike" spc="-1">
                <a:solidFill>
                  <a:srgbClr val="000000"/>
                </a:solidFill>
                <a:uFill>
                  <a:solidFill>
                    <a:srgbClr val="FFFFFF"/>
                  </a:solidFill>
                </a:uFill>
                <a:latin typeface="+mn-lt"/>
                <a:ea typeface="+mn-ea"/>
              </a:rPr>
              <a:pPr algn="r">
                <a:lnSpc>
                  <a:spcPct val="100000"/>
                </a:lnSpc>
              </a:pPr>
              <a:t>2</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63" name="Picture 62"/>
          <p:cNvPicPr/>
          <p:nvPr/>
        </p:nvPicPr>
        <p:blipFill>
          <a:blip r:embed="rId2"/>
          <a:stretch/>
        </p:blipFill>
        <p:spPr>
          <a:xfrm>
            <a:off x="3602880" y="1604520"/>
            <a:ext cx="4984920" cy="3977280"/>
          </a:xfrm>
          <a:prstGeom prst="rect">
            <a:avLst/>
          </a:prstGeom>
          <a:ln>
            <a:noFill/>
          </a:ln>
        </p:spPr>
      </p:pic>
      <p:pic>
        <p:nvPicPr>
          <p:cNvPr id="64" name="Picture 6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128" name="Picture 127"/>
          <p:cNvPicPr/>
          <p:nvPr/>
        </p:nvPicPr>
        <p:blipFill>
          <a:blip r:embed="rId2"/>
          <a:stretch/>
        </p:blipFill>
        <p:spPr>
          <a:xfrm>
            <a:off x="3602880" y="1604520"/>
            <a:ext cx="4984920" cy="3977280"/>
          </a:xfrm>
          <a:prstGeom prst="rect">
            <a:avLst/>
          </a:prstGeom>
          <a:ln>
            <a:noFill/>
          </a:ln>
        </p:spPr>
      </p:pic>
      <p:pic>
        <p:nvPicPr>
          <p:cNvPr id="129" name="Picture 12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60948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623196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6231960" y="368208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609480" y="3682080"/>
            <a:ext cx="10972440" cy="18968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31"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2"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lstStyle/>
          <a:p>
            <a:pPr>
              <a:lnSpc>
                <a:spcPct val="100000"/>
              </a:lnSpc>
            </a:pPr>
            <a:r>
              <a:rPr lang="en-US" sz="5400" b="0" strike="noStrike" spc="-1">
                <a:solidFill>
                  <a:srgbClr val="262626"/>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lstStyle/>
          <a:p>
            <a:pPr algn="r">
              <a:lnSpc>
                <a:spcPct val="100000"/>
              </a:lnSpc>
            </a:pPr>
            <a:r>
              <a:rPr lang="en-IN" sz="900" b="0" strike="noStrike" spc="-1">
                <a:solidFill>
                  <a:srgbClr val="8B8B8B"/>
                </a:solidFill>
                <a:uFill>
                  <a:solidFill>
                    <a:srgbClr val="FFFFFF"/>
                  </a:solidFill>
                </a:uFill>
                <a:latin typeface="Century Gothic"/>
              </a:rPr>
              <a:t>09/09/16</a:t>
            </a:r>
            <a:endParaRPr lang="en-IN" sz="1400" b="0" strike="noStrike" spc="-1">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9" name="PlaceHolder 30"/>
          <p:cNvSpPr>
            <a:spLocks noGrp="1"/>
          </p:cNvSpPr>
          <p:nvPr>
            <p:ph type="sldNum"/>
          </p:nvPr>
        </p:nvSpPr>
        <p:spPr>
          <a:xfrm>
            <a:off x="531720" y="4529520"/>
            <a:ext cx="779400" cy="364680"/>
          </a:xfrm>
          <a:prstGeom prst="rect">
            <a:avLst/>
          </a:prstGeom>
        </p:spPr>
        <p:txBody>
          <a:bodyPr anchor="ctr"/>
          <a:lstStyle/>
          <a:p>
            <a:pPr algn="r">
              <a:lnSpc>
                <a:spcPct val="100000"/>
              </a:lnSpc>
            </a:pPr>
            <a:fld id="{5A73DBD6-2D1C-4D84-AED2-431841848277}" type="slidenum">
              <a:rPr lang="en-IN" sz="2000" b="0" strike="noStrike" spc="-1">
                <a:solidFill>
                  <a:srgbClr val="FEFFFF"/>
                </a:solidFill>
                <a:uFill>
                  <a:solidFill>
                    <a:srgbClr val="FFFFFF"/>
                  </a:solidFill>
                </a:uFill>
                <a:latin typeface="Century Gothic"/>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dt"/>
          </p:nvPr>
        </p:nvSpPr>
        <p:spPr>
          <a:xfrm>
            <a:off x="10361520" y="6130440"/>
            <a:ext cx="1145880" cy="370080"/>
          </a:xfrm>
          <a:prstGeom prst="rect">
            <a:avLst/>
          </a:prstGeom>
        </p:spPr>
        <p:txBody>
          <a:bodyPr anchor="ctr"/>
          <a:lstStyle/>
          <a:p>
            <a:pPr algn="r">
              <a:lnSpc>
                <a:spcPct val="100000"/>
              </a:lnSpc>
            </a:pPr>
            <a:r>
              <a:rPr lang="en-IN" sz="900" b="0" strike="noStrike" spc="-1">
                <a:solidFill>
                  <a:srgbClr val="8B8B8B"/>
                </a:solidFill>
                <a:uFill>
                  <a:solidFill>
                    <a:srgbClr val="FFFFFF"/>
                  </a:solidFill>
                </a:uFill>
                <a:latin typeface="Century Gothic"/>
              </a:rPr>
              <a:t>09/09/16</a:t>
            </a:r>
            <a:endParaRPr lang="en-IN" sz="1400" b="0" strike="noStrike" spc="-1">
              <a:solidFill>
                <a:srgbClr val="000000"/>
              </a:solidFill>
              <a:uFill>
                <a:solidFill>
                  <a:srgbClr val="FFFFFF"/>
                </a:solidFill>
              </a:uFill>
              <a:latin typeface="Times New Roman"/>
            </a:endParaRPr>
          </a:p>
        </p:txBody>
      </p:sp>
      <p:sp>
        <p:nvSpPr>
          <p:cNvPr id="91" name="PlaceHolder 27"/>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92" name="CustomShape 28"/>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3" name="PlaceHolder 29"/>
          <p:cNvSpPr>
            <a:spLocks noGrp="1"/>
          </p:cNvSpPr>
          <p:nvPr>
            <p:ph type="sldNum"/>
          </p:nvPr>
        </p:nvSpPr>
        <p:spPr>
          <a:xfrm>
            <a:off x="531720" y="787680"/>
            <a:ext cx="779400" cy="364680"/>
          </a:xfrm>
          <a:prstGeom prst="rect">
            <a:avLst/>
          </a:prstGeom>
        </p:spPr>
        <p:txBody>
          <a:bodyPr anchor="ctr"/>
          <a:lstStyle/>
          <a:p>
            <a:pPr algn="r">
              <a:lnSpc>
                <a:spcPct val="100000"/>
              </a:lnSpc>
            </a:pPr>
            <a:fld id="{E99E5B9F-1A05-42C7-A168-96BF51B317DB}" type="slidenum">
              <a:rPr lang="en-IN" sz="2000" b="0" strike="noStrike" spc="-1">
                <a:solidFill>
                  <a:srgbClr val="FEFFFF"/>
                </a:solidFill>
                <a:uFill>
                  <a:solidFill>
                    <a:srgbClr val="FFFFFF"/>
                  </a:solidFill>
                </a:uFill>
                <a:latin typeface="Century Gothic"/>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94" name="PlaceHolder 30"/>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Century Gothic"/>
              </a:rPr>
              <a:t>Click to edit the title text format</a:t>
            </a:r>
          </a:p>
        </p:txBody>
      </p:sp>
      <p:sp>
        <p:nvSpPr>
          <p:cNvPr id="95" name="PlaceHolder 3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760760" y="457200"/>
            <a:ext cx="8676000" cy="1722960"/>
          </a:xfrm>
          <a:prstGeom prst="rect">
            <a:avLst/>
          </a:prstGeom>
          <a:gradFill>
            <a:gsLst>
              <a:gs pos="0">
                <a:srgbClr val="FFFFFF"/>
              </a:gs>
              <a:gs pos="100000">
                <a:srgbClr val="E7E4C4"/>
              </a:gs>
            </a:gsLst>
            <a:path path="circle"/>
          </a:gradFill>
          <a:ln>
            <a:noFill/>
          </a:ln>
        </p:spPr>
        <p:txBody>
          <a:bodyPr anchor="b"/>
          <a:lstStyle/>
          <a:p>
            <a:pPr algn="ctr">
              <a:lnSpc>
                <a:spcPct val="100000"/>
              </a:lnSpc>
            </a:pPr>
            <a:r>
              <a:rPr lang="en-US" sz="5400" b="1" strike="noStrike" spc="-1">
                <a:solidFill>
                  <a:srgbClr val="262626"/>
                </a:solidFill>
                <a:uFill>
                  <a:solidFill>
                    <a:srgbClr val="FFFFFF"/>
                  </a:solidFill>
                </a:uFill>
                <a:latin typeface="Century Gothic"/>
              </a:rPr>
              <a:t>STOCK MARKET ANALYSIS USING HADOOP</a:t>
            </a:r>
            <a:endParaRPr lang="en-US" sz="1800" b="0" strike="noStrike" spc="-1">
              <a:solidFill>
                <a:srgbClr val="000000"/>
              </a:solidFill>
              <a:uFill>
                <a:solidFill>
                  <a:srgbClr val="FFFFFF"/>
                </a:solidFill>
              </a:uFill>
              <a:latin typeface="Century Gothic"/>
            </a:endParaRPr>
          </a:p>
        </p:txBody>
      </p:sp>
      <p:sp>
        <p:nvSpPr>
          <p:cNvPr id="137" name="TextShape 3"/>
          <p:cNvSpPr txBox="1"/>
          <p:nvPr/>
        </p:nvSpPr>
        <p:spPr>
          <a:xfrm>
            <a:off x="531720" y="4529520"/>
            <a:ext cx="779400" cy="364680"/>
          </a:xfrm>
          <a:prstGeom prst="rect">
            <a:avLst/>
          </a:prstGeom>
          <a:noFill/>
          <a:ln>
            <a:noFill/>
          </a:ln>
        </p:spPr>
        <p:txBody>
          <a:bodyPr anchor="ctr"/>
          <a:lstStyle/>
          <a:p>
            <a:pPr algn="r">
              <a:lnSpc>
                <a:spcPct val="100000"/>
              </a:lnSpc>
            </a:pPr>
            <a:fld id="{E143F677-8156-481E-89BB-A91D1BFAA835}" type="slidenum">
              <a:rPr lang="en-IN" sz="2000" b="0" strike="noStrike" spc="-1">
                <a:solidFill>
                  <a:srgbClr val="FEFFFF"/>
                </a:solidFill>
                <a:uFill>
                  <a:solidFill>
                    <a:srgbClr val="FFFFFF"/>
                  </a:solidFill>
                </a:uFill>
                <a:latin typeface="Century Gothic"/>
              </a:rPr>
              <a:pPr algn="r">
                <a:lnSpc>
                  <a:spcPct val="100000"/>
                </a:lnSpc>
              </a:pPr>
              <a:t>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531720" y="787680"/>
            <a:ext cx="779400" cy="364680"/>
          </a:xfrm>
          <a:prstGeom prst="rect">
            <a:avLst/>
          </a:prstGeom>
          <a:noFill/>
          <a:ln>
            <a:noFill/>
          </a:ln>
        </p:spPr>
        <p:txBody>
          <a:bodyPr anchor="ctr"/>
          <a:lstStyle/>
          <a:p>
            <a:pPr algn="r">
              <a:lnSpc>
                <a:spcPct val="100000"/>
              </a:lnSpc>
            </a:pPr>
            <a:fld id="{75C68E97-DF7F-4F23-9420-4186C1881557}" type="slidenum">
              <a:rPr lang="en-IN" sz="2000" b="0" strike="noStrike" spc="-1">
                <a:solidFill>
                  <a:srgbClr val="FEFFFF"/>
                </a:solidFill>
                <a:uFill>
                  <a:solidFill>
                    <a:srgbClr val="FFFFFF"/>
                  </a:solidFill>
                </a:uFill>
                <a:latin typeface="Century Gothic"/>
              </a:rPr>
              <a:pPr algn="r">
                <a:lnSpc>
                  <a:spcPct val="100000"/>
                </a:lnSpc>
              </a:pPr>
              <a:t>10</a:t>
            </a:fld>
            <a:endParaRPr lang="en-IN" sz="1400" b="0" strike="noStrike" spc="-1">
              <a:solidFill>
                <a:srgbClr val="000000"/>
              </a:solidFill>
              <a:uFill>
                <a:solidFill>
                  <a:srgbClr val="FFFFFF"/>
                </a:solidFill>
              </a:uFill>
              <a:latin typeface="Times New Roman"/>
            </a:endParaRPr>
          </a:p>
        </p:txBody>
      </p:sp>
      <p:sp>
        <p:nvSpPr>
          <p:cNvPr id="163" name="CustomShape 2"/>
          <p:cNvSpPr/>
          <p:nvPr/>
        </p:nvSpPr>
        <p:spPr>
          <a:xfrm>
            <a:off x="3121200" y="390240"/>
            <a:ext cx="592092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  Query Execution </a:t>
            </a:r>
            <a:endParaRPr lang="en-IN" sz="1800" b="0" strike="noStrike" spc="-1">
              <a:solidFill>
                <a:srgbClr val="000000"/>
              </a:solidFill>
              <a:uFill>
                <a:solidFill>
                  <a:srgbClr val="FFFFFF"/>
                </a:solidFill>
              </a:uFill>
              <a:latin typeface="Arial"/>
            </a:endParaRPr>
          </a:p>
        </p:txBody>
      </p:sp>
      <p:pic>
        <p:nvPicPr>
          <p:cNvPr id="164" name="Picture 3"/>
          <p:cNvPicPr/>
          <p:nvPr/>
        </p:nvPicPr>
        <p:blipFill>
          <a:blip r:embed="rId2"/>
          <a:stretch/>
        </p:blipFill>
        <p:spPr>
          <a:xfrm>
            <a:off x="948960" y="1494360"/>
            <a:ext cx="10163160" cy="48805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31720" y="787680"/>
            <a:ext cx="779400" cy="364680"/>
          </a:xfrm>
          <a:prstGeom prst="rect">
            <a:avLst/>
          </a:prstGeom>
          <a:noFill/>
          <a:ln>
            <a:noFill/>
          </a:ln>
        </p:spPr>
        <p:txBody>
          <a:bodyPr anchor="ctr"/>
          <a:lstStyle/>
          <a:p>
            <a:pPr algn="r">
              <a:lnSpc>
                <a:spcPct val="100000"/>
              </a:lnSpc>
            </a:pPr>
            <a:fld id="{B3CD8CC6-3A12-4C36-A9E7-F8CD49AD928A}" type="slidenum">
              <a:rPr lang="en-IN" sz="2000" b="0" strike="noStrike" spc="-1">
                <a:solidFill>
                  <a:srgbClr val="FEFFFF"/>
                </a:solidFill>
                <a:uFill>
                  <a:solidFill>
                    <a:srgbClr val="FFFFFF"/>
                  </a:solidFill>
                </a:uFill>
                <a:latin typeface="Century Gothic"/>
              </a:rPr>
              <a:pPr algn="r">
                <a:lnSpc>
                  <a:spcPct val="100000"/>
                </a:lnSpc>
              </a:pPr>
              <a:t>11</a:t>
            </a:fld>
            <a:endParaRPr lang="en-IN" sz="1400" b="0" strike="noStrike" spc="-1">
              <a:solidFill>
                <a:srgbClr val="000000"/>
              </a:solidFill>
              <a:uFill>
                <a:solidFill>
                  <a:srgbClr val="FFFFFF"/>
                </a:solidFill>
              </a:uFill>
              <a:latin typeface="Times New Roman"/>
            </a:endParaRPr>
          </a:p>
        </p:txBody>
      </p:sp>
      <p:sp>
        <p:nvSpPr>
          <p:cNvPr id="166" name="CustomShape 2"/>
          <p:cNvSpPr/>
          <p:nvPr/>
        </p:nvSpPr>
        <p:spPr>
          <a:xfrm>
            <a:off x="3121200" y="390240"/>
            <a:ext cx="592092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  Query Execution </a:t>
            </a:r>
            <a:endParaRPr lang="en-IN" sz="1800" b="0" strike="noStrike" spc="-1">
              <a:solidFill>
                <a:srgbClr val="000000"/>
              </a:solidFill>
              <a:uFill>
                <a:solidFill>
                  <a:srgbClr val="FFFFFF"/>
                </a:solidFill>
              </a:uFill>
              <a:latin typeface="Arial"/>
            </a:endParaRPr>
          </a:p>
        </p:txBody>
      </p:sp>
      <p:pic>
        <p:nvPicPr>
          <p:cNvPr id="167" name="Picture 2"/>
          <p:cNvPicPr/>
          <p:nvPr/>
        </p:nvPicPr>
        <p:blipFill>
          <a:blip r:embed="rId2"/>
          <a:stretch/>
        </p:blipFill>
        <p:spPr>
          <a:xfrm>
            <a:off x="1024200" y="1548360"/>
            <a:ext cx="10338480" cy="4937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531720" y="740520"/>
            <a:ext cx="779400" cy="364680"/>
          </a:xfrm>
          <a:prstGeom prst="rect">
            <a:avLst/>
          </a:prstGeom>
          <a:noFill/>
          <a:ln>
            <a:noFill/>
          </a:ln>
        </p:spPr>
        <p:txBody>
          <a:bodyPr anchor="ctr"/>
          <a:lstStyle/>
          <a:p>
            <a:pPr algn="r">
              <a:lnSpc>
                <a:spcPct val="100000"/>
              </a:lnSpc>
            </a:pPr>
            <a:fld id="{F80BA207-EF6A-469A-A075-DE3D66B2985C}" type="slidenum">
              <a:rPr lang="en-IN" sz="2000" b="0" strike="noStrike" spc="-1">
                <a:solidFill>
                  <a:srgbClr val="FEFFFF"/>
                </a:solidFill>
                <a:uFill>
                  <a:solidFill>
                    <a:srgbClr val="FFFFFF"/>
                  </a:solidFill>
                </a:uFill>
                <a:latin typeface="Century Gothic"/>
              </a:rPr>
              <a:pPr algn="r">
                <a:lnSpc>
                  <a:spcPct val="100000"/>
                </a:lnSpc>
              </a:pPr>
              <a:t>12</a:t>
            </a:fld>
            <a:endParaRPr lang="en-IN" sz="1400" b="0" strike="noStrike" spc="-1">
              <a:solidFill>
                <a:srgbClr val="000000"/>
              </a:solidFill>
              <a:uFill>
                <a:solidFill>
                  <a:srgbClr val="FFFFFF"/>
                </a:solidFill>
              </a:uFill>
              <a:latin typeface="Times New Roman"/>
            </a:endParaRPr>
          </a:p>
        </p:txBody>
      </p:sp>
      <p:sp>
        <p:nvSpPr>
          <p:cNvPr id="169" name="CustomShape 2"/>
          <p:cNvSpPr/>
          <p:nvPr/>
        </p:nvSpPr>
        <p:spPr>
          <a:xfrm>
            <a:off x="1482120" y="157680"/>
            <a:ext cx="1046808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Analysis through Graph-Example</a:t>
            </a:r>
            <a:endParaRPr lang="en-IN" sz="1800" b="0" strike="noStrike" spc="-1">
              <a:solidFill>
                <a:srgbClr val="000000"/>
              </a:solidFill>
              <a:uFill>
                <a:solidFill>
                  <a:srgbClr val="FFFFFF"/>
                </a:solidFill>
              </a:uFill>
              <a:latin typeface="Arial"/>
            </a:endParaRPr>
          </a:p>
        </p:txBody>
      </p:sp>
      <p:pic>
        <p:nvPicPr>
          <p:cNvPr id="170" name="Picture 3"/>
          <p:cNvPicPr/>
          <p:nvPr/>
        </p:nvPicPr>
        <p:blipFill>
          <a:blip r:embed="rId2"/>
          <a:stretch/>
        </p:blipFill>
        <p:spPr>
          <a:xfrm>
            <a:off x="1923480" y="1312560"/>
            <a:ext cx="9222480" cy="5187600"/>
          </a:xfrm>
          <a:prstGeom prst="rect">
            <a:avLst/>
          </a:prstGeom>
          <a:ln w="38160">
            <a:solidFill>
              <a:srgbClr val="000000"/>
            </a:solidFill>
            <a:miter/>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531720" y="787680"/>
            <a:ext cx="779400" cy="364680"/>
          </a:xfrm>
          <a:prstGeom prst="rect">
            <a:avLst/>
          </a:prstGeom>
          <a:noFill/>
          <a:ln>
            <a:noFill/>
          </a:ln>
        </p:spPr>
        <p:txBody>
          <a:bodyPr anchor="ctr"/>
          <a:lstStyle/>
          <a:p>
            <a:pPr algn="r">
              <a:lnSpc>
                <a:spcPct val="100000"/>
              </a:lnSpc>
            </a:pPr>
            <a:fld id="{4CB306E2-AF14-4645-83A0-0DA1295841BD}" type="slidenum">
              <a:rPr lang="en-IN" sz="2000" b="0" strike="noStrike" spc="-1">
                <a:solidFill>
                  <a:srgbClr val="FEFFFF"/>
                </a:solidFill>
                <a:uFill>
                  <a:solidFill>
                    <a:srgbClr val="FFFFFF"/>
                  </a:solidFill>
                </a:uFill>
                <a:latin typeface="Century Gothic"/>
              </a:rPr>
              <a:pPr algn="r">
                <a:lnSpc>
                  <a:spcPct val="100000"/>
                </a:lnSpc>
              </a:pPr>
              <a:t>13</a:t>
            </a:fld>
            <a:endParaRPr lang="en-IN" sz="1400" b="0" strike="noStrike" spc="-1">
              <a:solidFill>
                <a:srgbClr val="000000"/>
              </a:solidFill>
              <a:uFill>
                <a:solidFill>
                  <a:srgbClr val="FFFFFF"/>
                </a:solidFill>
              </a:uFill>
              <a:latin typeface="Times New Roman"/>
            </a:endParaRPr>
          </a:p>
        </p:txBody>
      </p:sp>
      <p:sp>
        <p:nvSpPr>
          <p:cNvPr id="172" name="CustomShape 2"/>
          <p:cNvSpPr/>
          <p:nvPr/>
        </p:nvSpPr>
        <p:spPr>
          <a:xfrm>
            <a:off x="1728000" y="308520"/>
            <a:ext cx="8568000" cy="13093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uFill>
                  <a:solidFill>
                    <a:srgbClr val="FFFFFF"/>
                  </a:solidFill>
                </a:uFill>
                <a:latin typeface="Century Gothic"/>
              </a:rPr>
              <a:t>Our Strengths</a:t>
            </a:r>
            <a:endParaRPr lang="en-IN" sz="1800" b="0" strike="noStrike" spc="-1">
              <a:solidFill>
                <a:srgbClr val="000000"/>
              </a:solidFill>
              <a:uFill>
                <a:solidFill>
                  <a:srgbClr val="FFFFFF"/>
                </a:solidFill>
              </a:uFill>
              <a:latin typeface="Arial"/>
            </a:endParaRPr>
          </a:p>
        </p:txBody>
      </p:sp>
      <p:sp>
        <p:nvSpPr>
          <p:cNvPr id="173" name="CustomShape 3"/>
          <p:cNvSpPr/>
          <p:nvPr/>
        </p:nvSpPr>
        <p:spPr>
          <a:xfrm>
            <a:off x="1679040" y="2175480"/>
            <a:ext cx="9364320" cy="398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000000"/>
                </a:solidFill>
                <a:uFill>
                  <a:solidFill>
                    <a:srgbClr val="FFFFFF"/>
                  </a:solidFill>
                </a:uFill>
                <a:latin typeface="Century Gothic"/>
              </a:rPr>
              <a:t>We have a team of 5 members , each of us are specialized in different domains. As a team we stand strong in front of any problem that we come across while completing the project.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1" strike="noStrike" spc="-1">
                <a:solidFill>
                  <a:srgbClr val="000000"/>
                </a:solidFill>
                <a:uFill>
                  <a:solidFill>
                    <a:srgbClr val="FFFFFF"/>
                  </a:solidFill>
                </a:uFill>
                <a:latin typeface="Century Gothic"/>
              </a:rPr>
              <a:t>Each individual is learning something different and have come up with great ideas and solutions.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531720" y="787680"/>
            <a:ext cx="779400" cy="364680"/>
          </a:xfrm>
          <a:prstGeom prst="rect">
            <a:avLst/>
          </a:prstGeom>
          <a:noFill/>
          <a:ln>
            <a:noFill/>
          </a:ln>
        </p:spPr>
        <p:txBody>
          <a:bodyPr anchor="ctr"/>
          <a:lstStyle/>
          <a:p>
            <a:pPr algn="r">
              <a:lnSpc>
                <a:spcPct val="100000"/>
              </a:lnSpc>
            </a:pPr>
            <a:fld id="{A2482525-8983-4E7D-9013-7E1AE1136BD0}" type="slidenum">
              <a:rPr lang="en-IN" sz="2000" b="0" strike="noStrike" spc="-1">
                <a:solidFill>
                  <a:srgbClr val="FEFFFF"/>
                </a:solidFill>
                <a:uFill>
                  <a:solidFill>
                    <a:srgbClr val="FFFFFF"/>
                  </a:solidFill>
                </a:uFill>
                <a:latin typeface="Century Gothic"/>
              </a:rPr>
              <a:pPr algn="r">
                <a:lnSpc>
                  <a:spcPct val="100000"/>
                </a:lnSpc>
              </a:pPr>
              <a:t>14</a:t>
            </a:fld>
            <a:endParaRPr lang="en-IN" sz="1400" b="0" strike="noStrike" spc="-1">
              <a:solidFill>
                <a:srgbClr val="000000"/>
              </a:solidFill>
              <a:uFill>
                <a:solidFill>
                  <a:srgbClr val="FFFFFF"/>
                </a:solidFill>
              </a:uFill>
              <a:latin typeface="Times New Roman"/>
            </a:endParaRPr>
          </a:p>
        </p:txBody>
      </p:sp>
      <p:sp>
        <p:nvSpPr>
          <p:cNvPr id="175" name="CustomShape 2"/>
          <p:cNvSpPr/>
          <p:nvPr/>
        </p:nvSpPr>
        <p:spPr>
          <a:xfrm>
            <a:off x="2389680" y="308520"/>
            <a:ext cx="7384680" cy="13093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uFill>
                  <a:solidFill>
                    <a:srgbClr val="FFFFFF"/>
                  </a:solidFill>
                </a:uFill>
                <a:latin typeface="Century Gothic"/>
              </a:rPr>
              <a:t>CONCLUSION</a:t>
            </a:r>
            <a:endParaRPr lang="en-IN" sz="1800" b="0" strike="noStrike" spc="-1">
              <a:solidFill>
                <a:srgbClr val="000000"/>
              </a:solidFill>
              <a:uFill>
                <a:solidFill>
                  <a:srgbClr val="FFFFFF"/>
                </a:solidFill>
              </a:uFill>
              <a:latin typeface="Arial"/>
            </a:endParaRPr>
          </a:p>
        </p:txBody>
      </p:sp>
      <p:sp>
        <p:nvSpPr>
          <p:cNvPr id="176" name="CustomShape 3"/>
          <p:cNvSpPr/>
          <p:nvPr/>
        </p:nvSpPr>
        <p:spPr>
          <a:xfrm>
            <a:off x="1723680" y="2132280"/>
            <a:ext cx="9364320" cy="398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000000"/>
                </a:solidFill>
                <a:uFill>
                  <a:solidFill>
                    <a:srgbClr val="FFFFFF"/>
                  </a:solidFill>
                </a:uFill>
                <a:latin typeface="Century Gothic"/>
              </a:rPr>
              <a:t>STOCK MARKET ANALYSIS is a real-life based application where a user can fetch the data for all those companies pre-listed in the project (under the main_script). Here, we use MySql , sqoop which are executed through the various scripts in order to perform the analysis. This project has a user-friendly interface and covers all the aspects of an analysis.</a:t>
            </a:r>
            <a:r>
              <a:rPr lang="en-IN" sz="3200" b="1" strike="noStrike" spc="-1">
                <a:solidFill>
                  <a:srgbClr val="000000"/>
                </a:solidFill>
                <a:uFill>
                  <a:solidFill>
                    <a:srgbClr val="FFFFFF"/>
                  </a:solidFill>
                </a:uFill>
                <a:latin typeface="Century Gothic"/>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31720" y="787680"/>
            <a:ext cx="779400" cy="364680"/>
          </a:xfrm>
          <a:prstGeom prst="rect">
            <a:avLst/>
          </a:prstGeom>
          <a:noFill/>
          <a:ln>
            <a:noFill/>
          </a:ln>
        </p:spPr>
        <p:txBody>
          <a:bodyPr anchor="ctr"/>
          <a:lstStyle/>
          <a:p>
            <a:pPr algn="r">
              <a:lnSpc>
                <a:spcPct val="100000"/>
              </a:lnSpc>
            </a:pPr>
            <a:fld id="{328DC3AE-5A9D-4733-9681-066CED122FCE}" type="slidenum">
              <a:rPr lang="en-IN" sz="2000" b="0" strike="noStrike" spc="-1">
                <a:solidFill>
                  <a:srgbClr val="FEFFFF"/>
                </a:solidFill>
                <a:uFill>
                  <a:solidFill>
                    <a:srgbClr val="FFFFFF"/>
                  </a:solidFill>
                </a:uFill>
                <a:latin typeface="Century Gothic"/>
              </a:rPr>
              <a:pPr algn="r">
                <a:lnSpc>
                  <a:spcPct val="100000"/>
                </a:lnSpc>
              </a:pPr>
              <a:t>15</a:t>
            </a:fld>
            <a:endParaRPr lang="en-IN" sz="1400" b="0" strike="noStrike" spc="-1">
              <a:solidFill>
                <a:srgbClr val="000000"/>
              </a:solidFill>
              <a:uFill>
                <a:solidFill>
                  <a:srgbClr val="FFFFFF"/>
                </a:solidFill>
              </a:uFill>
              <a:latin typeface="Times New Roman"/>
            </a:endParaRPr>
          </a:p>
        </p:txBody>
      </p:sp>
      <p:sp>
        <p:nvSpPr>
          <p:cNvPr id="178" name="CustomShape 2"/>
          <p:cNvSpPr/>
          <p:nvPr/>
        </p:nvSpPr>
        <p:spPr>
          <a:xfrm>
            <a:off x="2548080" y="2283840"/>
            <a:ext cx="7384680" cy="13093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8000" b="0" strike="noStrike" spc="-1">
                <a:solidFill>
                  <a:srgbClr val="000000"/>
                </a:solidFill>
                <a:uFill>
                  <a:solidFill>
                    <a:srgbClr val="FFFFFF"/>
                  </a:solidFill>
                </a:uFill>
                <a:latin typeface="Century Gothic"/>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531720" y="787680"/>
            <a:ext cx="779400" cy="364680"/>
          </a:xfrm>
          <a:prstGeom prst="rect">
            <a:avLst/>
          </a:prstGeom>
          <a:noFill/>
          <a:ln>
            <a:noFill/>
          </a:ln>
        </p:spPr>
        <p:txBody>
          <a:bodyPr anchor="ctr"/>
          <a:lstStyle/>
          <a:p>
            <a:pPr algn="r">
              <a:lnSpc>
                <a:spcPct val="100000"/>
              </a:lnSpc>
            </a:pPr>
            <a:fld id="{8B35DD65-5808-4F8D-8A0C-ADD0AF14FC71}" type="slidenum">
              <a:rPr lang="en-IN" sz="2000" b="0" strike="noStrike" spc="-1">
                <a:solidFill>
                  <a:srgbClr val="FEFFFF"/>
                </a:solidFill>
                <a:uFill>
                  <a:solidFill>
                    <a:srgbClr val="FFFFFF"/>
                  </a:solidFill>
                </a:uFill>
                <a:latin typeface="Century Gothic"/>
              </a:rPr>
              <a:pPr algn="r">
                <a:lnSpc>
                  <a:spcPct val="100000"/>
                </a:lnSpc>
              </a:pPr>
              <a:t>2</a:t>
            </a:fld>
            <a:endParaRPr lang="en-IN" sz="1400" b="0" strike="noStrike" spc="-1">
              <a:solidFill>
                <a:srgbClr val="000000"/>
              </a:solidFill>
              <a:uFill>
                <a:solidFill>
                  <a:srgbClr val="FFFFFF"/>
                </a:solidFill>
              </a:uFill>
              <a:latin typeface="Times New Roman"/>
            </a:endParaRPr>
          </a:p>
        </p:txBody>
      </p:sp>
      <p:sp>
        <p:nvSpPr>
          <p:cNvPr id="139" name="CustomShape 2"/>
          <p:cNvSpPr/>
          <p:nvPr/>
        </p:nvSpPr>
        <p:spPr>
          <a:xfrm>
            <a:off x="3057480" y="663120"/>
            <a:ext cx="7440840" cy="118764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7200" b="1" strike="noStrike" spc="-1">
                <a:solidFill>
                  <a:srgbClr val="000000"/>
                </a:solidFill>
                <a:uFill>
                  <a:solidFill>
                    <a:srgbClr val="FFFFFF"/>
                  </a:solidFill>
                </a:uFill>
                <a:latin typeface="Century Gothic"/>
              </a:rPr>
              <a:t>Introduction</a:t>
            </a:r>
            <a:endParaRPr lang="en-IN" sz="1800" b="0" strike="noStrike" spc="-1">
              <a:solidFill>
                <a:srgbClr val="000000"/>
              </a:solidFill>
              <a:uFill>
                <a:solidFill>
                  <a:srgbClr val="FFFFFF"/>
                </a:solidFill>
              </a:uFill>
              <a:latin typeface="Arial"/>
            </a:endParaRPr>
          </a:p>
        </p:txBody>
      </p:sp>
      <p:sp>
        <p:nvSpPr>
          <p:cNvPr id="140" name="CustomShape 3"/>
          <p:cNvSpPr/>
          <p:nvPr/>
        </p:nvSpPr>
        <p:spPr>
          <a:xfrm>
            <a:off x="1781640" y="2241360"/>
            <a:ext cx="930132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uFill>
                  <a:solidFill>
                    <a:srgbClr val="FFFFFF"/>
                  </a:solidFill>
                </a:uFill>
                <a:latin typeface="Century Gothic"/>
              </a:rPr>
              <a:t>Stock market data of various companies is analyzed with the help of shell scripts that run on </a:t>
            </a:r>
            <a:r>
              <a:rPr lang="en-IN" sz="2400" b="1" strike="noStrike" spc="-1" dirty="0" err="1">
                <a:solidFill>
                  <a:srgbClr val="000000"/>
                </a:solidFill>
                <a:uFill>
                  <a:solidFill>
                    <a:srgbClr val="FFFFFF"/>
                  </a:solidFill>
                </a:uFill>
                <a:latin typeface="Century Gothic"/>
              </a:rPr>
              <a:t>Hadoop</a:t>
            </a:r>
            <a:r>
              <a:rPr lang="en-IN" sz="2400" b="1" strike="noStrike" spc="-1" dirty="0">
                <a:solidFill>
                  <a:srgbClr val="000000"/>
                </a:solidFill>
                <a:uFill>
                  <a:solidFill>
                    <a:srgbClr val="FFFFFF"/>
                  </a:solidFill>
                </a:uFill>
                <a:latin typeface="Century Gothic"/>
              </a:rPr>
              <a:t> cluster which tells us about the company’s current position in the market and various other factors.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1" strike="noStrike" spc="-1" dirty="0">
                <a:solidFill>
                  <a:srgbClr val="000000"/>
                </a:solidFill>
                <a:uFill>
                  <a:solidFill>
                    <a:srgbClr val="FFFFFF"/>
                  </a:solidFill>
                </a:uFill>
                <a:latin typeface="Century Gothic"/>
              </a:rPr>
              <a:t>The process of analyzing is made automated with the help of shell scripts in which analyzing queries are pre-written.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1" strike="noStrike" spc="-1" dirty="0">
                <a:solidFill>
                  <a:srgbClr val="000000"/>
                </a:solidFill>
                <a:uFill>
                  <a:solidFill>
                    <a:srgbClr val="FFFFFF"/>
                  </a:solidFill>
                </a:uFill>
                <a:latin typeface="Century Gothic"/>
              </a:rPr>
              <a:t>This project aims at providing simple and easy analysis of various Stocks as per the user's requirement.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31720" y="787680"/>
            <a:ext cx="779400" cy="364680"/>
          </a:xfrm>
          <a:prstGeom prst="rect">
            <a:avLst/>
          </a:prstGeom>
          <a:noFill/>
          <a:ln>
            <a:noFill/>
          </a:ln>
        </p:spPr>
        <p:txBody>
          <a:bodyPr anchor="ctr"/>
          <a:lstStyle/>
          <a:p>
            <a:pPr algn="r">
              <a:lnSpc>
                <a:spcPct val="100000"/>
              </a:lnSpc>
            </a:pPr>
            <a:fld id="{48190CA4-9215-48A5-A5CA-CFB2EC54845F}" type="slidenum">
              <a:rPr lang="en-IN" sz="2000" b="0" strike="noStrike" spc="-1">
                <a:solidFill>
                  <a:srgbClr val="FEFFFF"/>
                </a:solidFill>
                <a:uFill>
                  <a:solidFill>
                    <a:srgbClr val="FFFFFF"/>
                  </a:solidFill>
                </a:uFill>
                <a:latin typeface="Century Gothic"/>
              </a:rPr>
              <a:pPr algn="r">
                <a:lnSpc>
                  <a:spcPct val="100000"/>
                </a:lnSpc>
              </a:pPr>
              <a:t>3</a:t>
            </a:fld>
            <a:endParaRPr lang="en-IN" sz="1400" b="0" strike="noStrike" spc="-1">
              <a:solidFill>
                <a:srgbClr val="000000"/>
              </a:solidFill>
              <a:uFill>
                <a:solidFill>
                  <a:srgbClr val="FFFFFF"/>
                </a:solidFill>
              </a:uFill>
              <a:latin typeface="Times New Roman"/>
            </a:endParaRPr>
          </a:p>
        </p:txBody>
      </p:sp>
      <p:sp>
        <p:nvSpPr>
          <p:cNvPr id="142" name="CustomShape 2"/>
          <p:cNvSpPr/>
          <p:nvPr/>
        </p:nvSpPr>
        <p:spPr>
          <a:xfrm>
            <a:off x="3925440" y="187560"/>
            <a:ext cx="4697640" cy="118764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7200" b="0" strike="noStrike" spc="-1">
                <a:solidFill>
                  <a:srgbClr val="000000"/>
                </a:solidFill>
                <a:uFill>
                  <a:solidFill>
                    <a:srgbClr val="FFFFFF"/>
                  </a:solidFill>
                </a:uFill>
                <a:latin typeface="Century Gothic"/>
              </a:rPr>
              <a:t>Objective</a:t>
            </a:r>
            <a:endParaRPr lang="en-IN" sz="1800" b="0" strike="noStrike" spc="-1">
              <a:solidFill>
                <a:srgbClr val="000000"/>
              </a:solidFill>
              <a:uFill>
                <a:solidFill>
                  <a:srgbClr val="FFFFFF"/>
                </a:solidFill>
              </a:uFill>
              <a:latin typeface="Arial"/>
            </a:endParaRPr>
          </a:p>
        </p:txBody>
      </p:sp>
      <p:sp>
        <p:nvSpPr>
          <p:cNvPr id="143" name="CustomShape 3"/>
          <p:cNvSpPr/>
          <p:nvPr/>
        </p:nvSpPr>
        <p:spPr>
          <a:xfrm>
            <a:off x="1512000" y="1706400"/>
            <a:ext cx="10247400" cy="48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Gothic"/>
              </a:rPr>
              <a:t>This project is based on Big Data analysis of Stock Market. The daily commodity rates of various company shares are collected and are analyzed with the help of query method.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One can easily have a market watch for any day he/she wants to look at falling in the year 2016. The user can find out his profit/loss for the share he/she owns with the help of current price rate of that share stored in our database.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One can also compare different shares' highs and lows with respect to the market position. This project aims at providing simple and easy analysis of the Stock Market as per the user's requirement.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1" strike="noStrike" spc="-1">
                <a:solidFill>
                  <a:srgbClr val="000000"/>
                </a:solidFill>
                <a:uFill>
                  <a:solidFill>
                    <a:srgbClr val="FFFFFF"/>
                  </a:solidFill>
                </a:uFill>
                <a:latin typeface="Century Gothic"/>
              </a:rPr>
              <a:t>The analysis result can be obtained in the form of tables, graphs and pie charts. The user gets a choice to choose the method of his analysis based on the script he selects. Relational structured data has been taken in order to complete this analysis task.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531720" y="787680"/>
            <a:ext cx="779400" cy="364680"/>
          </a:xfrm>
          <a:prstGeom prst="rect">
            <a:avLst/>
          </a:prstGeom>
          <a:noFill/>
          <a:ln>
            <a:noFill/>
          </a:ln>
        </p:spPr>
        <p:txBody>
          <a:bodyPr anchor="ctr"/>
          <a:lstStyle/>
          <a:p>
            <a:pPr algn="r">
              <a:lnSpc>
                <a:spcPct val="100000"/>
              </a:lnSpc>
            </a:pPr>
            <a:fld id="{3558CD62-1E19-4530-A7C6-B2A3D089F3D7}" type="slidenum">
              <a:rPr lang="en-IN" sz="2000" b="0" strike="noStrike" spc="-1">
                <a:solidFill>
                  <a:srgbClr val="FEFFFF"/>
                </a:solidFill>
                <a:uFill>
                  <a:solidFill>
                    <a:srgbClr val="FFFFFF"/>
                  </a:solidFill>
                </a:uFill>
                <a:latin typeface="Century Gothic"/>
              </a:rPr>
              <a:pPr algn="r">
                <a:lnSpc>
                  <a:spcPct val="100000"/>
                </a:lnSpc>
              </a:pPr>
              <a:t>4</a:t>
            </a:fld>
            <a:endParaRPr lang="en-IN" sz="1400" b="0" strike="noStrike" spc="-1">
              <a:solidFill>
                <a:srgbClr val="000000"/>
              </a:solidFill>
              <a:uFill>
                <a:solidFill>
                  <a:srgbClr val="FFFFFF"/>
                </a:solidFill>
              </a:uFill>
              <a:latin typeface="Times New Roman"/>
            </a:endParaRPr>
          </a:p>
        </p:txBody>
      </p:sp>
      <p:sp>
        <p:nvSpPr>
          <p:cNvPr id="145" name="CustomShape 2"/>
          <p:cNvSpPr/>
          <p:nvPr/>
        </p:nvSpPr>
        <p:spPr>
          <a:xfrm>
            <a:off x="1311480" y="187560"/>
            <a:ext cx="10294560" cy="118764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7200" b="0" strike="noStrike" spc="-1">
                <a:solidFill>
                  <a:srgbClr val="000000"/>
                </a:solidFill>
                <a:uFill>
                  <a:solidFill>
                    <a:srgbClr val="FFFFFF"/>
                  </a:solidFill>
                </a:uFill>
                <a:latin typeface="Century Gothic"/>
              </a:rPr>
              <a:t>Technical Background</a:t>
            </a:r>
            <a:endParaRPr lang="en-IN" sz="1800" b="0" strike="noStrike" spc="-1">
              <a:solidFill>
                <a:srgbClr val="000000"/>
              </a:solidFill>
              <a:uFill>
                <a:solidFill>
                  <a:srgbClr val="FFFFFF"/>
                </a:solidFill>
              </a:uFill>
              <a:latin typeface="Arial"/>
            </a:endParaRPr>
          </a:p>
        </p:txBody>
      </p:sp>
      <p:sp>
        <p:nvSpPr>
          <p:cNvPr id="146" name="CustomShape 3"/>
          <p:cNvSpPr/>
          <p:nvPr/>
        </p:nvSpPr>
        <p:spPr>
          <a:xfrm>
            <a:off x="1224000" y="1469160"/>
            <a:ext cx="10409760" cy="516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1" strike="noStrike" spc="-1">
                <a:solidFill>
                  <a:srgbClr val="000000"/>
                </a:solidFill>
                <a:uFill>
                  <a:solidFill>
                    <a:srgbClr val="FFFFFF"/>
                  </a:solidFill>
                </a:uFill>
                <a:latin typeface="Century Gothic"/>
              </a:rPr>
              <a:t>The Big Data Hadoop technology run on linux platform Ubuntu is used to build up the project. The Stock Market data is stored in the HDFS which is further accessed,  analyzed and processed with the help of HIVE, SQOOP and MYSQL commands.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200" b="1" strike="noStrike" spc="-1">
                <a:solidFill>
                  <a:srgbClr val="000000"/>
                </a:solidFill>
                <a:uFill>
                  <a:solidFill>
                    <a:srgbClr val="FFFFFF"/>
                  </a:solidFill>
                </a:uFill>
                <a:latin typeface="Century Gothic"/>
              </a:rPr>
              <a:t>Various packages are installed in the Hadoop cluster setup in order to perform specific tasks. The data stored in the HDFS is fetched according to the clients’ demands.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200" b="1" strike="noStrike" spc="-1">
                <a:solidFill>
                  <a:srgbClr val="000000"/>
                </a:solidFill>
                <a:uFill>
                  <a:solidFill>
                    <a:srgbClr val="FFFFFF"/>
                  </a:solidFill>
                </a:uFill>
                <a:latin typeface="Century Gothic"/>
              </a:rPr>
              <a:t>Queries are pre-written into the shell scripts which make analyzing fully automated.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200" b="1" strike="noStrike" spc="-1">
                <a:solidFill>
                  <a:srgbClr val="000000"/>
                </a:solidFill>
                <a:uFill>
                  <a:solidFill>
                    <a:srgbClr val="FFFFFF"/>
                  </a:solidFill>
                </a:uFill>
                <a:latin typeface="Century Gothic"/>
              </a:rPr>
              <a:t>R-base is used to analyze data on the bases of graphs and pie charts which are stored in the form of image which can be accessed anytime.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31720" y="787680"/>
            <a:ext cx="779400" cy="364680"/>
          </a:xfrm>
          <a:prstGeom prst="rect">
            <a:avLst/>
          </a:prstGeom>
          <a:noFill/>
          <a:ln>
            <a:noFill/>
          </a:ln>
        </p:spPr>
        <p:txBody>
          <a:bodyPr anchor="ctr"/>
          <a:lstStyle/>
          <a:p>
            <a:pPr algn="r">
              <a:lnSpc>
                <a:spcPct val="100000"/>
              </a:lnSpc>
            </a:pPr>
            <a:fld id="{86CAAA87-627A-4767-A3C9-96F30745DE95}" type="slidenum">
              <a:rPr lang="en-IN" sz="2000" b="0" strike="noStrike" spc="-1">
                <a:solidFill>
                  <a:srgbClr val="FEFFFF"/>
                </a:solidFill>
                <a:uFill>
                  <a:solidFill>
                    <a:srgbClr val="FFFFFF"/>
                  </a:solidFill>
                </a:uFill>
                <a:latin typeface="Century Gothic"/>
              </a:rPr>
              <a:pPr algn="r">
                <a:lnSpc>
                  <a:spcPct val="100000"/>
                </a:lnSpc>
              </a:pPr>
              <a:t>5</a:t>
            </a:fld>
            <a:endParaRPr lang="en-IN" sz="1400" b="0" strike="noStrike" spc="-1">
              <a:solidFill>
                <a:srgbClr val="000000"/>
              </a:solidFill>
              <a:uFill>
                <a:solidFill>
                  <a:srgbClr val="FFFFFF"/>
                </a:solidFill>
              </a:uFill>
              <a:latin typeface="Times New Roman"/>
            </a:endParaRPr>
          </a:p>
        </p:txBody>
      </p:sp>
      <p:sp>
        <p:nvSpPr>
          <p:cNvPr id="148" name="CustomShape 2"/>
          <p:cNvSpPr/>
          <p:nvPr/>
        </p:nvSpPr>
        <p:spPr>
          <a:xfrm>
            <a:off x="1954800" y="187560"/>
            <a:ext cx="9380160" cy="109584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6600" b="0" strike="noStrike" spc="-1">
                <a:solidFill>
                  <a:srgbClr val="000000"/>
                </a:solidFill>
                <a:uFill>
                  <a:solidFill>
                    <a:srgbClr val="FFFFFF"/>
                  </a:solidFill>
                </a:uFill>
                <a:latin typeface="Century Gothic"/>
              </a:rPr>
              <a:t>How Analysis is done</a:t>
            </a:r>
            <a:endParaRPr lang="en-IN" sz="1800" b="0" strike="noStrike" spc="-1">
              <a:solidFill>
                <a:srgbClr val="000000"/>
              </a:solidFill>
              <a:uFill>
                <a:solidFill>
                  <a:srgbClr val="FFFFFF"/>
                </a:solidFill>
              </a:uFill>
              <a:latin typeface="Arial"/>
            </a:endParaRPr>
          </a:p>
        </p:txBody>
      </p:sp>
      <p:sp>
        <p:nvSpPr>
          <p:cNvPr id="149" name="CustomShape 3"/>
          <p:cNvSpPr/>
          <p:nvPr/>
        </p:nvSpPr>
        <p:spPr>
          <a:xfrm>
            <a:off x="1150920" y="1800000"/>
            <a:ext cx="10609920" cy="45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000000"/>
                </a:solidFill>
                <a:uFill>
                  <a:solidFill>
                    <a:srgbClr val="FFFFFF"/>
                  </a:solidFill>
                </a:uFill>
                <a:latin typeface="Century Gothic"/>
              </a:rPr>
              <a:t>Stock market data is saved as .csv file which is comma separated file, which is then uploaded to hdfs.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600" b="1" strike="noStrike" spc="-1">
                <a:solidFill>
                  <a:srgbClr val="000000"/>
                </a:solidFill>
                <a:uFill>
                  <a:solidFill>
                    <a:srgbClr val="FFFFFF"/>
                  </a:solidFill>
                </a:uFill>
                <a:latin typeface="Century Gothic"/>
              </a:rPr>
              <a:t>Then it is exported to Sql tables using Sqoop package.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600" b="1" strike="noStrike" spc="-1">
                <a:solidFill>
                  <a:srgbClr val="000000"/>
                </a:solidFill>
                <a:uFill>
                  <a:solidFill>
                    <a:srgbClr val="FFFFFF"/>
                  </a:solidFill>
                </a:uFill>
                <a:latin typeface="Century Gothic"/>
              </a:rPr>
              <a:t>Data is also loaded into hive using hive commands, mappers, etc.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600" b="1" strike="noStrike" spc="-1">
                <a:solidFill>
                  <a:srgbClr val="000000"/>
                </a:solidFill>
                <a:uFill>
                  <a:solidFill>
                    <a:srgbClr val="FFFFFF"/>
                  </a:solidFill>
                </a:uFill>
                <a:latin typeface="Century Gothic"/>
              </a:rPr>
              <a:t>Analyzing queries are then applied on this data which finally gives us information.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531720" y="787680"/>
            <a:ext cx="779400" cy="364680"/>
          </a:xfrm>
          <a:prstGeom prst="rect">
            <a:avLst/>
          </a:prstGeom>
          <a:noFill/>
          <a:ln>
            <a:noFill/>
          </a:ln>
        </p:spPr>
        <p:txBody>
          <a:bodyPr anchor="ctr"/>
          <a:lstStyle/>
          <a:p>
            <a:pPr algn="r">
              <a:lnSpc>
                <a:spcPct val="100000"/>
              </a:lnSpc>
            </a:pPr>
            <a:fld id="{987EC63F-A78C-4158-8683-44D2B4F22C90}" type="slidenum">
              <a:rPr lang="en-IN" sz="2000" b="0" strike="noStrike" spc="-1">
                <a:solidFill>
                  <a:srgbClr val="FEFFFF"/>
                </a:solidFill>
                <a:uFill>
                  <a:solidFill>
                    <a:srgbClr val="FFFFFF"/>
                  </a:solidFill>
                </a:uFill>
                <a:latin typeface="Century Gothic"/>
              </a:rPr>
              <a:pPr algn="r">
                <a:lnSpc>
                  <a:spcPct val="100000"/>
                </a:lnSpc>
              </a:pPr>
              <a:t>6</a:t>
            </a:fld>
            <a:endParaRPr lang="en-IN" sz="1400" b="0" strike="noStrike" spc="-1">
              <a:solidFill>
                <a:srgbClr val="000000"/>
              </a:solidFill>
              <a:uFill>
                <a:solidFill>
                  <a:srgbClr val="FFFFFF"/>
                </a:solidFill>
              </a:uFill>
              <a:latin typeface="Times New Roman"/>
            </a:endParaRPr>
          </a:p>
        </p:txBody>
      </p:sp>
      <p:sp>
        <p:nvSpPr>
          <p:cNvPr id="151" name="CustomShape 2"/>
          <p:cNvSpPr/>
          <p:nvPr/>
        </p:nvSpPr>
        <p:spPr>
          <a:xfrm>
            <a:off x="3096000" y="130680"/>
            <a:ext cx="5322600" cy="13093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8000" b="0" strike="noStrike" spc="-1">
                <a:solidFill>
                  <a:srgbClr val="000000"/>
                </a:solidFill>
                <a:uFill>
                  <a:solidFill>
                    <a:srgbClr val="FFFFFF"/>
                  </a:solidFill>
                </a:uFill>
                <a:latin typeface="Century Gothic"/>
              </a:rPr>
              <a:t> Strategy</a:t>
            </a:r>
            <a:endParaRPr lang="en-IN" sz="1800" b="0" strike="noStrike" spc="-1">
              <a:solidFill>
                <a:srgbClr val="000000"/>
              </a:solidFill>
              <a:uFill>
                <a:solidFill>
                  <a:srgbClr val="FFFFFF"/>
                </a:solidFill>
              </a:uFill>
              <a:latin typeface="Arial"/>
            </a:endParaRPr>
          </a:p>
        </p:txBody>
      </p:sp>
      <p:sp>
        <p:nvSpPr>
          <p:cNvPr id="152" name="CustomShape 3"/>
          <p:cNvSpPr/>
          <p:nvPr/>
        </p:nvSpPr>
        <p:spPr>
          <a:xfrm>
            <a:off x="1354320" y="1621800"/>
            <a:ext cx="10179720" cy="53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1" strike="noStrike" spc="-1">
                <a:solidFill>
                  <a:srgbClr val="000000"/>
                </a:solidFill>
                <a:uFill>
                  <a:solidFill>
                    <a:srgbClr val="FFFFFF"/>
                  </a:solidFill>
                </a:uFill>
                <a:latin typeface="Century Gothic"/>
              </a:rPr>
              <a:t>The strategy of our project is to give user real time analysis of any company’s stock that whether he/she should buy the shares or not.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600" b="1" strike="noStrike" spc="-1">
                <a:solidFill>
                  <a:srgbClr val="000000"/>
                </a:solidFill>
                <a:uFill>
                  <a:solidFill>
                    <a:srgbClr val="FFFFFF"/>
                  </a:solidFill>
                </a:uFill>
                <a:latin typeface="Century Gothic"/>
              </a:rPr>
              <a:t>Analysis is divided into two parts:</a:t>
            </a:r>
            <a:endParaRPr lang="en-IN" sz="1800" b="0" strike="noStrike" spc="-1">
              <a:solidFill>
                <a:srgbClr val="000000"/>
              </a:solidFill>
              <a:uFill>
                <a:solidFill>
                  <a:srgbClr val="FFFFFF"/>
                </a:solidFill>
              </a:uFill>
              <a:latin typeface="Arial"/>
            </a:endParaRPr>
          </a:p>
          <a:p>
            <a:pPr marL="914400" lvl="1" indent="-456840">
              <a:lnSpc>
                <a:spcPct val="100000"/>
              </a:lnSpc>
              <a:buClr>
                <a:srgbClr val="000000"/>
              </a:buClr>
              <a:buFont typeface="Arial"/>
              <a:buChar char="•"/>
            </a:pPr>
            <a:r>
              <a:rPr lang="en-IN" sz="2600" b="1" strike="noStrike" spc="-1">
                <a:solidFill>
                  <a:srgbClr val="000000"/>
                </a:solidFill>
                <a:uFill>
                  <a:solidFill>
                    <a:srgbClr val="FFFFFF"/>
                  </a:solidFill>
                </a:uFill>
                <a:latin typeface="Century Gothic"/>
              </a:rPr>
              <a:t>Technical</a:t>
            </a:r>
            <a:endParaRPr lang="en-IN" sz="1800" b="0" strike="noStrike" spc="-1">
              <a:solidFill>
                <a:srgbClr val="000000"/>
              </a:solidFill>
              <a:uFill>
                <a:solidFill>
                  <a:srgbClr val="FFFFFF"/>
                </a:solidFill>
              </a:uFill>
              <a:latin typeface="Arial"/>
            </a:endParaRPr>
          </a:p>
          <a:p>
            <a:pPr marL="914400" lvl="1" indent="-456840">
              <a:lnSpc>
                <a:spcPct val="100000"/>
              </a:lnSpc>
              <a:buClr>
                <a:srgbClr val="000000"/>
              </a:buClr>
              <a:buFont typeface="Arial"/>
              <a:buChar char="•"/>
            </a:pPr>
            <a:r>
              <a:rPr lang="en-IN" sz="2600" b="1" strike="noStrike" spc="-1">
                <a:solidFill>
                  <a:srgbClr val="000000"/>
                </a:solidFill>
                <a:uFill>
                  <a:solidFill>
                    <a:srgbClr val="FFFFFF"/>
                  </a:solidFill>
                </a:uFill>
                <a:latin typeface="Century Gothic"/>
              </a:rPr>
              <a:t>Fundamental</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514440" indent="-514080">
              <a:lnSpc>
                <a:spcPct val="100000"/>
              </a:lnSpc>
              <a:buClr>
                <a:srgbClr val="000000"/>
              </a:buClr>
              <a:buFont typeface="Century Gothic"/>
              <a:buAutoNum type="arabicPeriod"/>
            </a:pPr>
            <a:r>
              <a:rPr lang="en-IN" sz="2600" b="1" strike="noStrike" spc="-1">
                <a:solidFill>
                  <a:srgbClr val="000000"/>
                </a:solidFill>
                <a:uFill>
                  <a:solidFill>
                    <a:srgbClr val="FFFFFF"/>
                  </a:solidFill>
                </a:uFill>
                <a:latin typeface="Century Gothic"/>
              </a:rPr>
              <a:t>Technical analysis shows the result for future possible trends.</a:t>
            </a:r>
            <a:endParaRPr lang="en-IN" sz="1800" b="0" strike="noStrike" spc="-1">
              <a:solidFill>
                <a:srgbClr val="000000"/>
              </a:solidFill>
              <a:uFill>
                <a:solidFill>
                  <a:srgbClr val="FFFFFF"/>
                </a:solidFill>
              </a:uFill>
              <a:latin typeface="Arial"/>
            </a:endParaRPr>
          </a:p>
          <a:p>
            <a:pPr marL="514440" indent="-514080">
              <a:lnSpc>
                <a:spcPct val="100000"/>
              </a:lnSpc>
              <a:buClr>
                <a:srgbClr val="000000"/>
              </a:buClr>
              <a:buFont typeface="Century Gothic"/>
              <a:buAutoNum type="arabicPeriod"/>
            </a:pPr>
            <a:r>
              <a:rPr lang="en-IN" sz="2600" b="1" strike="noStrike" spc="-1">
                <a:solidFill>
                  <a:srgbClr val="000000"/>
                </a:solidFill>
                <a:uFill>
                  <a:solidFill>
                    <a:srgbClr val="FFFFFF"/>
                  </a:solidFill>
                </a:uFill>
                <a:latin typeface="Century Gothic"/>
              </a:rPr>
              <a:t>Fundamental analysis shows result on the bases of their performance till now.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31720" y="740520"/>
            <a:ext cx="779400" cy="364680"/>
          </a:xfrm>
          <a:prstGeom prst="rect">
            <a:avLst/>
          </a:prstGeom>
          <a:noFill/>
          <a:ln>
            <a:noFill/>
          </a:ln>
        </p:spPr>
        <p:txBody>
          <a:bodyPr anchor="ctr"/>
          <a:lstStyle/>
          <a:p>
            <a:pPr algn="r">
              <a:lnSpc>
                <a:spcPct val="100000"/>
              </a:lnSpc>
            </a:pPr>
            <a:fld id="{F0155EC5-589A-43CE-929C-F0E68E61492B}" type="slidenum">
              <a:rPr lang="en-IN" sz="2000" b="0" strike="noStrike" spc="-1">
                <a:solidFill>
                  <a:srgbClr val="FEFFFF"/>
                </a:solidFill>
                <a:uFill>
                  <a:solidFill>
                    <a:srgbClr val="FFFFFF"/>
                  </a:solidFill>
                </a:uFill>
                <a:latin typeface="Century Gothic"/>
              </a:rPr>
              <a:pPr algn="r">
                <a:lnSpc>
                  <a:spcPct val="100000"/>
                </a:lnSpc>
              </a:pPr>
              <a:t>7</a:t>
            </a:fld>
            <a:endParaRPr lang="en-IN" sz="1400" b="0" strike="noStrike" spc="-1">
              <a:solidFill>
                <a:srgbClr val="000000"/>
              </a:solidFill>
              <a:uFill>
                <a:solidFill>
                  <a:srgbClr val="FFFFFF"/>
                </a:solidFill>
              </a:uFill>
              <a:latin typeface="Times New Roman"/>
            </a:endParaRPr>
          </a:p>
        </p:txBody>
      </p:sp>
      <p:sp>
        <p:nvSpPr>
          <p:cNvPr id="154" name="CustomShape 2"/>
          <p:cNvSpPr/>
          <p:nvPr/>
        </p:nvSpPr>
        <p:spPr>
          <a:xfrm>
            <a:off x="2671920" y="343800"/>
            <a:ext cx="811872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 Overview to the Analysis </a:t>
            </a:r>
            <a:endParaRPr lang="en-IN" sz="1800" b="0" strike="noStrike" spc="-1">
              <a:solidFill>
                <a:srgbClr val="000000"/>
              </a:solidFill>
              <a:uFill>
                <a:solidFill>
                  <a:srgbClr val="FFFFFF"/>
                </a:solidFill>
              </a:uFill>
              <a:latin typeface="Arial"/>
            </a:endParaRPr>
          </a:p>
        </p:txBody>
      </p:sp>
      <p:pic>
        <p:nvPicPr>
          <p:cNvPr id="155" name="Picture 2"/>
          <p:cNvPicPr/>
          <p:nvPr/>
        </p:nvPicPr>
        <p:blipFill>
          <a:blip r:embed="rId2"/>
          <a:stretch/>
        </p:blipFill>
        <p:spPr>
          <a:xfrm>
            <a:off x="1663560" y="1384200"/>
            <a:ext cx="9791280" cy="52318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531720" y="787680"/>
            <a:ext cx="779400" cy="364680"/>
          </a:xfrm>
          <a:prstGeom prst="rect">
            <a:avLst/>
          </a:prstGeom>
          <a:noFill/>
          <a:ln>
            <a:noFill/>
          </a:ln>
        </p:spPr>
        <p:txBody>
          <a:bodyPr anchor="ctr"/>
          <a:lstStyle/>
          <a:p>
            <a:pPr algn="r">
              <a:lnSpc>
                <a:spcPct val="100000"/>
              </a:lnSpc>
            </a:pPr>
            <a:fld id="{9F7C434C-19AF-47C9-9BDC-3647E840C88F}" type="slidenum">
              <a:rPr lang="en-IN" sz="2000" b="0" strike="noStrike" spc="-1">
                <a:solidFill>
                  <a:srgbClr val="FEFFFF"/>
                </a:solidFill>
                <a:uFill>
                  <a:solidFill>
                    <a:srgbClr val="FFFFFF"/>
                  </a:solidFill>
                </a:uFill>
                <a:latin typeface="Century Gothic"/>
              </a:rPr>
              <a:pPr algn="r">
                <a:lnSpc>
                  <a:spcPct val="100000"/>
                </a:lnSpc>
              </a:pPr>
              <a:t>8</a:t>
            </a:fld>
            <a:endParaRPr lang="en-IN" sz="1400" b="0" strike="noStrike" spc="-1">
              <a:solidFill>
                <a:srgbClr val="000000"/>
              </a:solidFill>
              <a:uFill>
                <a:solidFill>
                  <a:srgbClr val="FFFFFF"/>
                </a:solidFill>
              </a:uFill>
              <a:latin typeface="Times New Roman"/>
            </a:endParaRPr>
          </a:p>
        </p:txBody>
      </p:sp>
      <p:pic>
        <p:nvPicPr>
          <p:cNvPr id="157" name="Picture 2"/>
          <p:cNvPicPr/>
          <p:nvPr/>
        </p:nvPicPr>
        <p:blipFill>
          <a:blip r:embed="rId2"/>
          <a:stretch/>
        </p:blipFill>
        <p:spPr>
          <a:xfrm>
            <a:off x="1853280" y="1365480"/>
            <a:ext cx="8875440" cy="5254560"/>
          </a:xfrm>
          <a:prstGeom prst="rect">
            <a:avLst/>
          </a:prstGeom>
          <a:ln w="9360">
            <a:noFill/>
          </a:ln>
        </p:spPr>
      </p:pic>
      <p:sp>
        <p:nvSpPr>
          <p:cNvPr id="158" name="CustomShape 2"/>
          <p:cNvSpPr/>
          <p:nvPr/>
        </p:nvSpPr>
        <p:spPr>
          <a:xfrm>
            <a:off x="3086280" y="318600"/>
            <a:ext cx="589248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 Financial Analysis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31720" y="787680"/>
            <a:ext cx="779400" cy="364680"/>
          </a:xfrm>
          <a:prstGeom prst="rect">
            <a:avLst/>
          </a:prstGeom>
          <a:noFill/>
          <a:ln>
            <a:noFill/>
          </a:ln>
        </p:spPr>
        <p:txBody>
          <a:bodyPr anchor="ctr"/>
          <a:lstStyle/>
          <a:p>
            <a:pPr algn="r">
              <a:lnSpc>
                <a:spcPct val="100000"/>
              </a:lnSpc>
            </a:pPr>
            <a:fld id="{6310B20D-2DD7-4F96-875A-C39E7E2303D6}" type="slidenum">
              <a:rPr lang="en-IN" sz="2000" b="0" strike="noStrike" spc="-1">
                <a:solidFill>
                  <a:srgbClr val="FEFFFF"/>
                </a:solidFill>
                <a:uFill>
                  <a:solidFill>
                    <a:srgbClr val="FFFFFF"/>
                  </a:solidFill>
                </a:uFill>
                <a:latin typeface="Century Gothic"/>
              </a:rPr>
              <a:pPr algn="r">
                <a:lnSpc>
                  <a:spcPct val="100000"/>
                </a:lnSpc>
              </a:pPr>
              <a:t>9</a:t>
            </a:fld>
            <a:endParaRPr lang="en-IN" sz="1400" b="0" strike="noStrike" spc="-1">
              <a:solidFill>
                <a:srgbClr val="000000"/>
              </a:solidFill>
              <a:uFill>
                <a:solidFill>
                  <a:srgbClr val="FFFFFF"/>
                </a:solidFill>
              </a:uFill>
              <a:latin typeface="Times New Roman"/>
            </a:endParaRPr>
          </a:p>
        </p:txBody>
      </p:sp>
      <p:sp>
        <p:nvSpPr>
          <p:cNvPr id="160" name="CustomShape 2"/>
          <p:cNvSpPr/>
          <p:nvPr/>
        </p:nvSpPr>
        <p:spPr>
          <a:xfrm>
            <a:off x="3121200" y="390240"/>
            <a:ext cx="5920920" cy="821520"/>
          </a:xfrm>
          <a:prstGeom prst="rect">
            <a:avLst/>
          </a:prstGeom>
          <a:gradFill>
            <a:gsLst>
              <a:gs pos="0">
                <a:schemeClr val="bg2">
                  <a:tint val="90000"/>
                  <a:satMod val="92000"/>
                  <a:lumMod val="120000"/>
                </a:schemeClr>
              </a:gs>
              <a:gs pos="100000">
                <a:schemeClr val="bg2">
                  <a:shade val="98000"/>
                  <a:satMod val="120000"/>
                  <a:lumMod val="98000"/>
                </a:schemeClr>
              </a:gs>
            </a:gsLst>
            <a:lin ang="0"/>
          </a:gra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800" b="0" strike="noStrike" spc="-1">
                <a:solidFill>
                  <a:srgbClr val="000000"/>
                </a:solidFill>
                <a:uFill>
                  <a:solidFill>
                    <a:srgbClr val="FFFFFF"/>
                  </a:solidFill>
                </a:uFill>
                <a:latin typeface="Century Gothic"/>
              </a:rPr>
              <a:t> Technical Analysis </a:t>
            </a:r>
            <a:endParaRPr lang="en-IN" sz="1800" b="0" strike="noStrike" spc="-1">
              <a:solidFill>
                <a:srgbClr val="000000"/>
              </a:solidFill>
              <a:uFill>
                <a:solidFill>
                  <a:srgbClr val="FFFFFF"/>
                </a:solidFill>
              </a:uFill>
              <a:latin typeface="Arial"/>
            </a:endParaRPr>
          </a:p>
        </p:txBody>
      </p:sp>
      <p:pic>
        <p:nvPicPr>
          <p:cNvPr id="161" name="Picture 2"/>
          <p:cNvPicPr/>
          <p:nvPr/>
        </p:nvPicPr>
        <p:blipFill>
          <a:blip r:embed="rId2"/>
          <a:stretch/>
        </p:blipFill>
        <p:spPr>
          <a:xfrm>
            <a:off x="1739880" y="1535400"/>
            <a:ext cx="9131040" cy="50047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538</TotalTime>
  <Words>649</Words>
  <Application>LibreOffice/5.1.2.2$Linux_X86_64 LibreOffice_project/10m0$Build-2</Application>
  <PresentationFormat>Custom</PresentationFormat>
  <Paragraphs>70</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HADOOP</dc:title>
  <dc:subject/>
  <dc:creator>Sahil Sharma</dc:creator>
  <dc:description/>
  <cp:lastModifiedBy>MCC</cp:lastModifiedBy>
  <cp:revision>29</cp:revision>
  <dcterms:created xsi:type="dcterms:W3CDTF">2016-09-08T09:18:21Z</dcterms:created>
  <dcterms:modified xsi:type="dcterms:W3CDTF">2017-08-24T10:34:48Z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