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052CE-53BA-81AD-1C31-AB978BEBB5A0}" v="557" dt="2021-12-08T20:09:10.019"/>
    <p1510:client id="{9D1E510F-FA02-ECFA-1334-6A75EE53C578}" v="14" dt="2021-12-09T00:56:43.162"/>
    <p1510:client id="{A84539F2-4A24-7C55-8CB5-534DDCA7F255}" v="39" dt="2021-12-09T01:05:29.157"/>
    <p1510:client id="{BB30A795-AFBC-9AC5-57E2-A7D59B56902C}" v="47" dt="2021-12-09T01:06:15.242"/>
    <p1510:client id="{E7C27085-A40C-B5C5-D542-61CF9E65EFD0}" v="264" dt="2021-12-08T03:14:52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8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lets-talk-talent/how-ai-based-technology-will-enable-newer-jobs-in-hr-2032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1.116064" TargetMode="External"/><Relationship Id="rId2" Type="http://schemas.openxmlformats.org/officeDocument/2006/relationships/hyperlink" Target="https://doi.org/10.4218/etrij.2019-0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zmeena1311/text_summarize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F15CEBA-9BCD-42C1-90D3-E8708B624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20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rgbClr val="FFFFFF"/>
                </a:solidFill>
                <a:cs typeface="Calibri Light"/>
              </a:rPr>
              <a:t>TEXT SUMMARIZATION</a:t>
            </a:r>
            <a:br>
              <a:rPr lang="en-US" sz="6600" b="1">
                <a:cs typeface="Calibri Light"/>
              </a:rPr>
            </a:br>
            <a:r>
              <a:rPr lang="en-US" sz="4400" b="1">
                <a:solidFill>
                  <a:srgbClr val="FFFFFF"/>
                </a:solidFill>
                <a:cs typeface="Calibri Light"/>
              </a:rPr>
              <a:t>USING DEEP LEARNING</a:t>
            </a:r>
            <a:endParaRPr lang="en-US" sz="5400" b="1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4310063" cy="1929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 b="1">
                <a:solidFill>
                  <a:srgbClr val="FFFFFF"/>
                </a:solidFill>
                <a:cs typeface="Calibri" panose="020F0502020204030204"/>
              </a:rPr>
              <a:t>Prepared by: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pPr algn="l"/>
            <a:r>
              <a:rPr lang="en-US">
                <a:solidFill>
                  <a:srgbClr val="FFFFFF"/>
                </a:solidFill>
                <a:cs typeface="Calibri" panose="020F0502020204030204"/>
              </a:rPr>
              <a:t>Azmina </a:t>
            </a:r>
            <a:r>
              <a:rPr lang="en-US" err="1">
                <a:solidFill>
                  <a:srgbClr val="FFFFFF"/>
                </a:solidFill>
                <a:cs typeface="Calibri" panose="020F0502020204030204"/>
              </a:rPr>
              <a:t>Vanzara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pPr algn="l"/>
            <a:r>
              <a:rPr lang="en-US">
                <a:solidFill>
                  <a:srgbClr val="FFFFFF"/>
                </a:solidFill>
                <a:cs typeface="Calibri" panose="020F0502020204030204"/>
              </a:rPr>
              <a:t>Neel Patel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 panose="020F0502020204030204"/>
              </a:rPr>
              <a:t>Nidhi Rana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1E980-69B9-4831-9127-446B6FF788CF}"/>
              </a:ext>
            </a:extLst>
          </p:cNvPr>
          <p:cNvSpPr txBox="1"/>
          <p:nvPr/>
        </p:nvSpPr>
        <p:spPr>
          <a:xfrm>
            <a:off x="973443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32876C-07C1-4B53-9F65-58A3F2D26885}"/>
              </a:ext>
            </a:extLst>
          </p:cNvPr>
          <p:cNvSpPr txBox="1">
            <a:spLocks/>
          </p:cNvSpPr>
          <p:nvPr/>
        </p:nvSpPr>
        <p:spPr>
          <a:xfrm>
            <a:off x="6656260" y="4597051"/>
            <a:ext cx="4310063" cy="1929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600" b="1">
                <a:solidFill>
                  <a:srgbClr val="FFFFFF"/>
                </a:solidFill>
                <a:cs typeface="Calibri" panose="020F0502020204030204"/>
              </a:rPr>
              <a:t>Guided by: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pPr algn="r"/>
            <a:r>
              <a:rPr lang="en-US">
                <a:cs typeface="Calibri"/>
              </a:rPr>
              <a:t>Dr. Ziad </a:t>
            </a:r>
            <a:r>
              <a:rPr lang="en-US" err="1">
                <a:cs typeface="Calibri"/>
              </a:rPr>
              <a:t>Kobti</a:t>
            </a:r>
            <a:endParaRPr lang="en-US" b="1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B787-7956-4048-BE43-48177BD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Results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C61B459-84E4-4874-90CD-B3D0BF43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578374"/>
            <a:ext cx="11220449" cy="39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3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9DFF-FB75-45ED-AAE9-F8AFDDC9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FD2E7E-1F4F-4B6E-B158-6CF9A685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We have successfully trained a model that can perform abstractive summarization</a:t>
            </a:r>
            <a:endParaRPr lang="en-US" b="1"/>
          </a:p>
          <a:p>
            <a:r>
              <a:rPr lang="en-US" b="1" dirty="0">
                <a:ea typeface="+mn-lt"/>
                <a:cs typeface="+mn-lt"/>
              </a:rPr>
              <a:t>Limitations:</a:t>
            </a:r>
            <a:endParaRPr lang="en-US" b="1" dirty="0"/>
          </a:p>
          <a:p>
            <a:pPr lvl="1"/>
            <a:r>
              <a:rPr lang="en-US" dirty="0">
                <a:ea typeface="+mn-lt"/>
                <a:cs typeface="+mn-lt"/>
              </a:rPr>
              <a:t>It works for small sequences only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Encoder is unable to memorize long sequences into a fixed-vector length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4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C1E1-527E-4B08-A960-549EE30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BED4D-1E22-4A01-B10F-82389B08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Improve the model performance by: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Implementing Attention Layer mechanism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Implementing bi-directional LSTM to capture context from both directions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Applying Beam-Search strategy to decode the test sequence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2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C1AC-AC29-4231-941F-4C9059F6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ACC4-BD7F-4E33-AB5F-0A4F4DD1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Rahman, &amp; Siddiqui, F. H. (2021). Multi‐layered attentional peephole convolutional LSTM for abstractive text summarization. ETRI Journal, 43(2), 288–298. </a:t>
            </a:r>
            <a:r>
              <a:rPr lang="en-US" dirty="0">
                <a:ea typeface="+mn-lt"/>
                <a:cs typeface="+mn-lt"/>
                <a:hlinkClick r:id="rId2"/>
              </a:rPr>
              <a:t>https://doi.org/10.4218/etrij.2019-0016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Lal, Singh, K. P., &amp; Tiwary, U. S. (2022). ICE: Information coverage estimate for automatic evaluation abstractive summaries. Expert Systems with Applications, 189, 116064–. </a:t>
            </a:r>
            <a:r>
              <a:rPr lang="en-US" dirty="0">
                <a:ea typeface="+mn-lt"/>
                <a:cs typeface="+mn-lt"/>
                <a:hlinkClick r:id="rId3"/>
              </a:rPr>
              <a:t>https://doi.org/10.1016/j.eswa.2021.116064</a:t>
            </a:r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GitHub </a:t>
            </a:r>
            <a:r>
              <a:rPr lang="en-US" b="1" dirty="0">
                <a:ea typeface="+mn-lt"/>
                <a:cs typeface="+mn-lt"/>
              </a:rPr>
              <a:t>Repository: </a:t>
            </a:r>
            <a:r>
              <a:rPr lang="en-US" dirty="0">
                <a:ea typeface="+mn-lt"/>
                <a:cs typeface="+mn-lt"/>
                <a:hlinkClick r:id="rId4"/>
              </a:rPr>
              <a:t>https://github.com/azmeena1311/text_summarizer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3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8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B65C8-3345-4CF3-B211-459E413F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93" y="1449324"/>
            <a:ext cx="5171185" cy="1391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42594-A038-4AE7-A512-67D4F0049242}"/>
              </a:ext>
            </a:extLst>
          </p:cNvPr>
          <p:cNvSpPr txBox="1"/>
          <p:nvPr/>
        </p:nvSpPr>
        <p:spPr>
          <a:xfrm>
            <a:off x="4569619" y="4271962"/>
            <a:ext cx="3529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ANY QUESTIONS?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35915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76AA60-D5CB-4397-B669-0C5ED1B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EF9B-B42D-4251-93A2-F94DD1B40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Motivation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Hypothesis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Approach &amp; Tools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Demo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Future Work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72235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9B40-41A5-460D-9162-072B5737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3D30-3E7D-4A29-8330-B4431907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common situation we encounter now-a-days</a:t>
            </a:r>
            <a:r>
              <a:rPr lang="en-US"/>
              <a:t>: </a:t>
            </a:r>
            <a:r>
              <a:rPr lang="en-US" b="1" i="1"/>
              <a:t>"I don't need a full report, simply provide me with a rundown of the outcomes"</a:t>
            </a:r>
          </a:p>
          <a:p>
            <a:r>
              <a:rPr lang="en-US"/>
              <a:t>Manual summarization of a lengthy document/article is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370317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D086-61C1-44A0-96F7-EB981F95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BCFB-6838-4F70-BBAC-D11E150B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Developing a model that can understand the context of a document written in a Natural Language (i.e., Human Language), and successfully summarize it in a human understandable and readable format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C96F8-5EBF-457B-91BB-EBE369C4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6533-4A8C-48AC-876C-5E8F0ECE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Text summarization</a:t>
            </a:r>
            <a:r>
              <a:rPr lang="en-US" sz="2000"/>
              <a:t> is the process of producing concise summary while retaining key content of the document and its meaning</a:t>
            </a:r>
          </a:p>
          <a:p>
            <a:r>
              <a:rPr lang="en-US" sz="2000" b="1"/>
              <a:t>Approaches for Text Summarization:</a:t>
            </a:r>
          </a:p>
          <a:p>
            <a:pPr lvl="1"/>
            <a:r>
              <a:rPr lang="en-US" sz="2000"/>
              <a:t>Abstractive Summarization</a:t>
            </a:r>
          </a:p>
          <a:p>
            <a:pPr lvl="1"/>
            <a:r>
              <a:rPr lang="en-US" sz="2000"/>
              <a:t>Extractive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23332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F400E-4486-4EC3-BB11-227DD69C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Approach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D049-944B-49EE-A7E6-C3B1B46D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Chosen Method:</a:t>
            </a:r>
            <a:r>
              <a:rPr lang="en-US" sz="2000">
                <a:ea typeface="+mn-lt"/>
                <a:cs typeface="+mn-lt"/>
              </a:rPr>
              <a:t> Abstractive</a:t>
            </a:r>
          </a:p>
          <a:p>
            <a:r>
              <a:rPr lang="en-US" sz="2000" b="1">
                <a:ea typeface="+mn-lt"/>
                <a:cs typeface="+mn-lt"/>
              </a:rPr>
              <a:t>Modeling Approach:</a:t>
            </a:r>
            <a:r>
              <a:rPr lang="en-US" sz="2000">
                <a:ea typeface="+mn-lt"/>
                <a:cs typeface="+mn-lt"/>
              </a:rPr>
              <a:t> Sequence-to-Sequence (Encoder-Decoder)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Programming Language: </a:t>
            </a:r>
            <a:r>
              <a:rPr lang="en-US" sz="2000">
                <a:ea typeface="+mn-lt"/>
                <a:cs typeface="+mn-lt"/>
              </a:rPr>
              <a:t>Python</a:t>
            </a:r>
          </a:p>
          <a:p>
            <a:r>
              <a:rPr lang="en-US" sz="2000" b="1">
                <a:ea typeface="+mn-lt"/>
                <a:cs typeface="+mn-lt"/>
              </a:rPr>
              <a:t>Machine-Learning Libraries: </a:t>
            </a:r>
            <a:r>
              <a:rPr lang="en-US" sz="2000">
                <a:ea typeface="+mn-lt"/>
                <a:cs typeface="+mn-lt"/>
              </a:rPr>
              <a:t>Tensorflow, Keras</a:t>
            </a:r>
          </a:p>
          <a:p>
            <a:r>
              <a:rPr lang="en-US" sz="2000" b="1">
                <a:ea typeface="+mn-lt"/>
                <a:cs typeface="+mn-lt"/>
              </a:rPr>
              <a:t>NLP Libraries: </a:t>
            </a:r>
            <a:r>
              <a:rPr lang="en-US" sz="2000">
                <a:ea typeface="+mn-lt"/>
                <a:cs typeface="+mn-lt"/>
              </a:rPr>
              <a:t>NLTK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856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22B6-6212-48D5-94BB-A730914B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D84FF5-AF4E-4F4E-8A0C-71364ED7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5518"/>
            <a:ext cx="8825659" cy="3412264"/>
          </a:xfrm>
        </p:spPr>
      </p:pic>
    </p:spTree>
    <p:extLst>
      <p:ext uri="{BB962C8B-B14F-4D97-AF65-F5344CB8AC3E}">
        <p14:creationId xmlns:p14="http://schemas.microsoft.com/office/powerpoint/2010/main" val="429236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74C42-EB1E-420C-AC50-2C810F4F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C9AFFDE9-D89B-4271-8EB4-D6C8EEB47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615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B787-7956-4048-BE43-48177BD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Results</a:t>
            </a: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F570A8-4DCB-481A-9883-E8F540CD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612" y="2628114"/>
            <a:ext cx="5088396" cy="3509946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719B7E6-A7F5-4224-8FF0-983E48DB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" y="2627255"/>
            <a:ext cx="5386385" cy="35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6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TEXT SUMMARIZATION USING DEEP LEARNING</vt:lpstr>
      <vt:lpstr>Overview</vt:lpstr>
      <vt:lpstr>Motivation</vt:lpstr>
      <vt:lpstr>Problem Statement</vt:lpstr>
      <vt:lpstr>Hypothesis</vt:lpstr>
      <vt:lpstr>Approach &amp; Tools</vt:lpstr>
      <vt:lpstr>Model</vt:lpstr>
      <vt:lpstr>Demo</vt:lpstr>
      <vt:lpstr>Results</vt:lpstr>
      <vt:lpstr>Results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Rana, Nidhi Sanjaykumar</cp:lastModifiedBy>
  <cp:revision>40</cp:revision>
  <dcterms:created xsi:type="dcterms:W3CDTF">2021-12-08T03:01:05Z</dcterms:created>
  <dcterms:modified xsi:type="dcterms:W3CDTF">2021-12-09T01:19:45Z</dcterms:modified>
</cp:coreProperties>
</file>