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68FA73-2EA1-4B83-88EB-E4A7F1AB8E41}">
  <a:tblStyle styleId="{7E68FA73-2EA1-4B83-88EB-E4A7F1AB8E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ontserrat-regular.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acbd451e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acbd451e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Race/Unemployment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An important note</a:t>
            </a:r>
            <a:r>
              <a:rPr lang="en" sz="1200">
                <a:solidFill>
                  <a:schemeClr val="dk1"/>
                </a:solidFill>
                <a:latin typeface="Calibri"/>
                <a:ea typeface="Calibri"/>
                <a:cs typeface="Calibri"/>
                <a:sym typeface="Calibri"/>
              </a:rPr>
              <a:t>: Asian Americans were not identified as a race by the BLS until 2003 so their labor participation was not observed until 2003.</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Dot_Com</a:t>
            </a:r>
            <a:r>
              <a:rPr lang="en" sz="1200">
                <a:solidFill>
                  <a:schemeClr val="dk1"/>
                </a:solidFill>
                <a:latin typeface="Calibri"/>
                <a:ea typeface="Calibri"/>
                <a:cs typeface="Calibri"/>
                <a:sym typeface="Calibri"/>
              </a:rPr>
              <a:t>: The Dot-Com recession had a 1% unemployment rate increase and all races but Black tracked closely with the national average. </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Great-Recession</a:t>
            </a:r>
            <a:r>
              <a:rPr lang="en" sz="1200">
                <a:solidFill>
                  <a:schemeClr val="dk1"/>
                </a:solidFill>
                <a:latin typeface="Calibri"/>
                <a:ea typeface="Calibri"/>
                <a:cs typeface="Calibri"/>
                <a:sym typeface="Calibri"/>
              </a:rPr>
              <a:t>: Hispanic/Latinos were unemployed at a 2% lower rate than Black Americans through the Great Recession. Asians consistently had a lower unemployment rate through the Great Recession, generally 0.5-1% behind whites. </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Covid Recession</a:t>
            </a:r>
            <a:r>
              <a:rPr lang="en" sz="1200">
                <a:solidFill>
                  <a:schemeClr val="dk1"/>
                </a:solidFill>
                <a:latin typeface="Calibri"/>
                <a:ea typeface="Calibri"/>
                <a:cs typeface="Calibri"/>
                <a:sym typeface="Calibri"/>
              </a:rPr>
              <a:t>: Hispanics had the largest jump in unemployment for the COVID recession from Mar-April 2020 (12.9%); Black/Af-Am had about .2% less of a jump than Whites in the same period (10.2% vs. 9.9%).</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75f1aac6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75f1aac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Lastly</a:t>
            </a:r>
            <a:r>
              <a:rPr lang="en" sz="1200">
                <a:solidFill>
                  <a:schemeClr val="dk1"/>
                </a:solidFill>
                <a:latin typeface="Calibri"/>
                <a:ea typeface="Calibri"/>
                <a:cs typeface="Calibri"/>
                <a:sym typeface="Calibri"/>
              </a:rPr>
              <a:t>, we are comparing the likelihood of unemployment during times of recession in the US based on race and ethnicity. Again, we analyzed the observed results vs the expected to determine if the observed results is due to chance or due to a relationship between the variables being studied.</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Ho: proportion of unemployed laborers is independent of their race and ethnicity across the last three recessions</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Ha: proportion of unemployed laborers is different based on their race and ethnicity for the last three recessions</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there are noted differences observed that Blacks and Hispanics have a higher unemployment rate across all three recessions, the differences failed to reach significance based on the results of the chi-square tests.</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acbd45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acbd45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1400">
                <a:solidFill>
                  <a:srgbClr val="1A1A1A"/>
                </a:solidFill>
                <a:latin typeface="Calibri"/>
                <a:ea typeface="Calibri"/>
                <a:cs typeface="Calibri"/>
                <a:sym typeface="Calibri"/>
              </a:rPr>
              <a:t>There were obvious observations noted in the comparisons:</a:t>
            </a:r>
            <a:endParaRPr sz="1400">
              <a:solidFill>
                <a:srgbClr val="1A1A1A"/>
              </a:solidFill>
              <a:latin typeface="Calibri"/>
              <a:ea typeface="Calibri"/>
              <a:cs typeface="Calibri"/>
              <a:sym typeface="Calibri"/>
            </a:endParaRPr>
          </a:p>
          <a:p>
            <a:pPr indent="-317500" lvl="0" marL="914400" rtl="0" algn="l">
              <a:lnSpc>
                <a:spcPct val="120000"/>
              </a:lnSpc>
              <a:spcBef>
                <a:spcPts val="0"/>
              </a:spcBef>
              <a:spcAft>
                <a:spcPts val="0"/>
              </a:spcAft>
              <a:buClr>
                <a:srgbClr val="1A1A1A"/>
              </a:buClr>
              <a:buSzPts val="1400"/>
              <a:buFont typeface="Calibri"/>
              <a:buChar char="●"/>
            </a:pPr>
            <a:r>
              <a:rPr lang="en" sz="1400">
                <a:solidFill>
                  <a:srgbClr val="1A1A1A"/>
                </a:solidFill>
                <a:latin typeface="Calibri"/>
                <a:ea typeface="Calibri"/>
                <a:cs typeface="Calibri"/>
                <a:sym typeface="Calibri"/>
              </a:rPr>
              <a:t>Having less than a high school diploma produces higher unemployment rates across each recession</a:t>
            </a:r>
            <a:endParaRPr sz="1400">
              <a:solidFill>
                <a:srgbClr val="1A1A1A"/>
              </a:solidFill>
              <a:latin typeface="Calibri"/>
              <a:ea typeface="Calibri"/>
              <a:cs typeface="Calibri"/>
              <a:sym typeface="Calibri"/>
            </a:endParaRPr>
          </a:p>
          <a:p>
            <a:pPr indent="-317500" lvl="0" marL="914400" rtl="0" algn="l">
              <a:lnSpc>
                <a:spcPct val="120000"/>
              </a:lnSpc>
              <a:spcBef>
                <a:spcPts val="0"/>
              </a:spcBef>
              <a:spcAft>
                <a:spcPts val="0"/>
              </a:spcAft>
              <a:buClr>
                <a:srgbClr val="1A1A1A"/>
              </a:buClr>
              <a:buSzPts val="1400"/>
              <a:buFont typeface="Calibri"/>
              <a:buChar char="●"/>
            </a:pPr>
            <a:r>
              <a:rPr lang="en" sz="1400">
                <a:solidFill>
                  <a:srgbClr val="1A1A1A"/>
                </a:solidFill>
                <a:latin typeface="Calibri"/>
                <a:ea typeface="Calibri"/>
                <a:cs typeface="Calibri"/>
                <a:sym typeface="Calibri"/>
              </a:rPr>
              <a:t>Blacks and Hispanics have a higher unemployment rate across each recession</a:t>
            </a:r>
            <a:endParaRPr sz="1400">
              <a:solidFill>
                <a:srgbClr val="1A1A1A"/>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t/>
            </a:r>
            <a:endParaRPr sz="1400">
              <a:solidFill>
                <a:srgbClr val="1A1A1A"/>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 sz="1400">
                <a:solidFill>
                  <a:srgbClr val="1A1A1A"/>
                </a:solidFill>
                <a:latin typeface="Calibri"/>
                <a:ea typeface="Calibri"/>
                <a:cs typeface="Calibri"/>
                <a:sym typeface="Calibri"/>
              </a:rPr>
              <a:t>In conclusion, while there are noted differences in race and ethnicity, as well as education, these differences did not change during times of recession.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75f1aac6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75f1aac6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a07eb6e9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a07eb6e9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75f1aac6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75f1aac6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This project presents an analysis of data collected from the Bureau of Labor Statistics (BLS).  To begin our project, we conducted research to determine the factors that contribute to the jobless rates in the US.</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A 2018 BLS report completed documented  labor force characteristics by race and ethnicity. This report revealed that in addition to race and ethnicity, there are many associated factors to labor market differences. Some of those measurable factors are listed here.</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Lato"/>
                <a:ea typeface="Lato"/>
                <a:cs typeface="Lato"/>
                <a:sym typeface="Lato"/>
              </a:rPr>
              <a:t>The aim of this project will be to discover basic unemployment trends based on race and ethnicity, educational attainment, and and gender and whether there is a significant effect on labor participation during the last three recessions.</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75f1aac6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75f1aac6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Problem Statement:</a:t>
            </a:r>
            <a:endParaRPr b="1"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We are looking to determine the likelihood of unemployment during times of recession in the US based on the previously mentioned labor characteristics. This will help identify roots of unemployment to address issues of diversity, equity, and inclusion (DEI) and the future of employees in the US labor force.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b="1" lang="en" sz="1200">
                <a:solidFill>
                  <a:schemeClr val="dk1"/>
                </a:solidFill>
                <a:latin typeface="Calibri"/>
                <a:ea typeface="Calibri"/>
                <a:cs typeface="Calibri"/>
                <a:sym typeface="Calibri"/>
              </a:rPr>
              <a:t>Hypothesis:</a:t>
            </a:r>
            <a:endParaRPr b="1"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From this, we hypothesize that groups facing discrimination in the workforce are correlated with recession unemployment status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Race</a:t>
            </a:r>
            <a:r>
              <a:rPr lang="en" sz="1200">
                <a:solidFill>
                  <a:schemeClr val="dk1"/>
                </a:solidFill>
                <a:latin typeface="Calibri"/>
                <a:ea typeface="Calibri"/>
                <a:cs typeface="Calibri"/>
                <a:sym typeface="Calibri"/>
              </a:rPr>
              <a:t>: White employees account for the least amount of employment related discrimination claims based on their race, thus will have the lowest unemployment rates.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Gender</a:t>
            </a:r>
            <a:r>
              <a:rPr lang="en" sz="1200">
                <a:solidFill>
                  <a:schemeClr val="dk1"/>
                </a:solidFill>
                <a:latin typeface="Calibri"/>
                <a:ea typeface="Calibri"/>
                <a:cs typeface="Calibri"/>
                <a:sym typeface="Calibri"/>
              </a:rPr>
              <a:t>: Male employees account for the least amount of employment related discrimination claims compared to women, thus will have the lowest unemployment rates. </a:t>
            </a:r>
            <a:endParaRPr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We can also assume that groups that have attained less education is directly proportional to their unemployment status, in general, and especially during the recession.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Calibri"/>
                <a:ea typeface="Calibri"/>
                <a:cs typeface="Calibri"/>
                <a:sym typeface="Calibri"/>
              </a:rPr>
              <a:t>Education</a:t>
            </a:r>
            <a:r>
              <a:rPr lang="en" sz="12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Employees with less than a high school diploma among all employees thus having lower employment rates compared to more educated workers.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acbd451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acbd451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4000"/>
              </a:lnSpc>
              <a:spcBef>
                <a:spcPts val="0"/>
              </a:spcBef>
              <a:spcAft>
                <a:spcPts val="0"/>
              </a:spcAft>
              <a:buNone/>
            </a:pPr>
            <a:r>
              <a:rPr lang="en" sz="1200">
                <a:solidFill>
                  <a:schemeClr val="dk1"/>
                </a:solidFill>
                <a:latin typeface="Calibri"/>
                <a:ea typeface="Calibri"/>
                <a:cs typeface="Calibri"/>
                <a:sym typeface="Calibri"/>
              </a:rPr>
              <a:t>We evaluated the data over the last t</a:t>
            </a:r>
            <a:r>
              <a:rPr lang="en" sz="1200">
                <a:solidFill>
                  <a:schemeClr val="dk1"/>
                </a:solidFill>
                <a:latin typeface="Calibri"/>
                <a:ea typeface="Calibri"/>
                <a:cs typeface="Calibri"/>
                <a:sym typeface="Calibri"/>
              </a:rPr>
              <a:t>hree recessions that spanned from 2001 - 2021. The recessions are identified by the following time frames: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rgbClr val="595959"/>
              </a:buClr>
              <a:buSzPts val="1200"/>
              <a:buFont typeface="Lato"/>
              <a:buChar char="●"/>
            </a:pPr>
            <a:r>
              <a:rPr lang="en" sz="1200">
                <a:solidFill>
                  <a:srgbClr val="595959"/>
                </a:solidFill>
                <a:latin typeface="Calibri"/>
                <a:ea typeface="Calibri"/>
                <a:cs typeface="Calibri"/>
                <a:sym typeface="Calibri"/>
              </a:rPr>
              <a:t>Dot-Com - </a:t>
            </a:r>
            <a:r>
              <a:rPr b="1" lang="en" sz="1200">
                <a:solidFill>
                  <a:srgbClr val="595959"/>
                </a:solidFill>
                <a:latin typeface="Calibri"/>
                <a:ea typeface="Calibri"/>
                <a:cs typeface="Calibri"/>
                <a:sym typeface="Calibri"/>
              </a:rPr>
              <a:t>March 2001 - November 2001</a:t>
            </a:r>
            <a:endParaRPr b="1" sz="1200">
              <a:solidFill>
                <a:srgbClr val="595959"/>
              </a:solidFill>
              <a:latin typeface="Calibri"/>
              <a:ea typeface="Calibri"/>
              <a:cs typeface="Calibri"/>
              <a:sym typeface="Calibri"/>
            </a:endParaRPr>
          </a:p>
          <a:p>
            <a:pPr indent="-304800" lvl="0" marL="457200" rtl="0" algn="l">
              <a:lnSpc>
                <a:spcPct val="115000"/>
              </a:lnSpc>
              <a:spcBef>
                <a:spcPts val="0"/>
              </a:spcBef>
              <a:spcAft>
                <a:spcPts val="0"/>
              </a:spcAft>
              <a:buClr>
                <a:srgbClr val="595959"/>
              </a:buClr>
              <a:buSzPts val="1200"/>
              <a:buFont typeface="Lato"/>
              <a:buChar char="●"/>
            </a:pPr>
            <a:r>
              <a:rPr lang="en" sz="1200">
                <a:solidFill>
                  <a:srgbClr val="595959"/>
                </a:solidFill>
                <a:latin typeface="Calibri"/>
                <a:ea typeface="Calibri"/>
                <a:cs typeface="Calibri"/>
                <a:sym typeface="Calibri"/>
              </a:rPr>
              <a:t>Great Recession - </a:t>
            </a:r>
            <a:r>
              <a:rPr b="1" lang="en" sz="1200">
                <a:solidFill>
                  <a:srgbClr val="595959"/>
                </a:solidFill>
                <a:latin typeface="Calibri"/>
                <a:ea typeface="Calibri"/>
                <a:cs typeface="Calibri"/>
                <a:sym typeface="Calibri"/>
              </a:rPr>
              <a:t>December 2007 - June 2009</a:t>
            </a:r>
            <a:endParaRPr b="1" sz="1200">
              <a:solidFill>
                <a:srgbClr val="595959"/>
              </a:solidFill>
              <a:latin typeface="Calibri"/>
              <a:ea typeface="Calibri"/>
              <a:cs typeface="Calibri"/>
              <a:sym typeface="Calibri"/>
            </a:endParaRPr>
          </a:p>
          <a:p>
            <a:pPr indent="-304800" lvl="0" marL="457200" rtl="0" algn="l">
              <a:lnSpc>
                <a:spcPct val="115000"/>
              </a:lnSpc>
              <a:spcBef>
                <a:spcPts val="0"/>
              </a:spcBef>
              <a:spcAft>
                <a:spcPts val="0"/>
              </a:spcAft>
              <a:buClr>
                <a:srgbClr val="595959"/>
              </a:buClr>
              <a:buSzPts val="1200"/>
              <a:buFont typeface="Lato"/>
              <a:buChar char="●"/>
            </a:pPr>
            <a:r>
              <a:rPr lang="en" sz="1200">
                <a:solidFill>
                  <a:srgbClr val="595959"/>
                </a:solidFill>
                <a:latin typeface="Calibri"/>
                <a:ea typeface="Calibri"/>
                <a:cs typeface="Calibri"/>
                <a:sym typeface="Calibri"/>
              </a:rPr>
              <a:t>COVID-19 - </a:t>
            </a:r>
            <a:r>
              <a:rPr b="1" lang="en" sz="1200">
                <a:solidFill>
                  <a:srgbClr val="595959"/>
                </a:solidFill>
                <a:latin typeface="Calibri"/>
                <a:ea typeface="Calibri"/>
                <a:cs typeface="Calibri"/>
                <a:sym typeface="Calibri"/>
              </a:rPr>
              <a:t>February 2020 - April 2020</a:t>
            </a:r>
            <a:endParaRPr b="1" sz="1200">
              <a:solidFill>
                <a:srgbClr val="595959"/>
              </a:solidFill>
              <a:latin typeface="Calibri"/>
              <a:ea typeface="Calibri"/>
              <a:cs typeface="Calibri"/>
              <a:sym typeface="Calibri"/>
            </a:endParaRPr>
          </a:p>
          <a:p>
            <a:pPr indent="0" lvl="0" marL="0" rtl="0" algn="l">
              <a:lnSpc>
                <a:spcPct val="115000"/>
              </a:lnSpc>
              <a:spcBef>
                <a:spcPts val="0"/>
              </a:spcBef>
              <a:spcAft>
                <a:spcPts val="0"/>
              </a:spcAft>
              <a:buNone/>
            </a:pPr>
            <a:r>
              <a:t/>
            </a:r>
            <a:endParaRPr b="1" sz="1300">
              <a:solidFill>
                <a:srgbClr val="595959"/>
              </a:solidFill>
              <a:latin typeface="Lato"/>
              <a:ea typeface="Lato"/>
              <a:cs typeface="Lato"/>
              <a:sym typeface="Lato"/>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findings revealed:</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General Findings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All Unemployment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2" marL="13716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Unemployment in the Dot-Com Recession steadily climbed from 4.3% in March 2001 to 5.5% in November 2001.</a:t>
            </a:r>
            <a:endParaRPr sz="1200">
              <a:solidFill>
                <a:schemeClr val="dk1"/>
              </a:solidFill>
              <a:latin typeface="Calibri"/>
              <a:ea typeface="Calibri"/>
              <a:cs typeface="Calibri"/>
              <a:sym typeface="Calibri"/>
            </a:endParaRPr>
          </a:p>
          <a:p>
            <a:pPr indent="-304800" lvl="2" marL="13716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Unemployment in the Great Recession began at 5% in December 2007 and peaked at 9.5% in June 2009.</a:t>
            </a:r>
            <a:endParaRPr sz="1200">
              <a:solidFill>
                <a:schemeClr val="dk1"/>
              </a:solidFill>
              <a:latin typeface="Calibri"/>
              <a:ea typeface="Calibri"/>
              <a:cs typeface="Calibri"/>
              <a:sym typeface="Calibri"/>
            </a:endParaRPr>
          </a:p>
          <a:p>
            <a:pPr indent="-304800" lvl="2" marL="13716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Unemployment in the COVID Recession began at 3.5% in February of 2020 and exploded to 14.8% in April 2020.</a:t>
            </a:r>
            <a:endParaRPr sz="1200">
              <a:solidFill>
                <a:schemeClr val="dk1"/>
              </a:solidFill>
              <a:latin typeface="Calibri"/>
              <a:ea typeface="Calibri"/>
              <a:cs typeface="Calibri"/>
              <a:sym typeface="Calibri"/>
            </a:endParaRPr>
          </a:p>
          <a:p>
            <a:pPr indent="-304800" lvl="2" marL="13716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Unemployment continued to climb even after the official end of the Dot-Com and Great Recessions unlike the Covid-19 Recession which had a sharp decline after its official end.</a:t>
            </a:r>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acbd451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acbd451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Education/Unemployment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Only those with less than a high school diploma have a higher an unemployment rate higher than the average across the 20 year span.</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Dot-Com: </a:t>
            </a:r>
            <a:r>
              <a:rPr lang="en" sz="1200">
                <a:solidFill>
                  <a:schemeClr val="dk1"/>
                </a:solidFill>
                <a:latin typeface="Calibri"/>
                <a:ea typeface="Calibri"/>
                <a:cs typeface="Calibri"/>
                <a:sym typeface="Calibri"/>
              </a:rPr>
              <a:t>In the Dot-Com recession, those with some college/associate’s degree had the largest jump in unemployment compared to other educational attainments. </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Great-Recession</a:t>
            </a:r>
            <a:r>
              <a:rPr lang="en" sz="12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Employees were more than twice as likely to be</a:t>
            </a:r>
            <a:r>
              <a:rPr b="1" lang="en" sz="1200">
                <a:solidFill>
                  <a:schemeClr val="dk1"/>
                </a:solidFill>
                <a:latin typeface="Calibri"/>
                <a:ea typeface="Calibri"/>
                <a:cs typeface="Calibri"/>
                <a:sym typeface="Calibri"/>
              </a:rPr>
              <a:t> </a:t>
            </a:r>
            <a:r>
              <a:rPr b="1" lang="en" sz="1200" u="sng">
                <a:solidFill>
                  <a:schemeClr val="dk1"/>
                </a:solidFill>
                <a:latin typeface="Calibri"/>
                <a:ea typeface="Calibri"/>
                <a:cs typeface="Calibri"/>
                <a:sym typeface="Calibri"/>
              </a:rPr>
              <a:t>unemployed</a:t>
            </a:r>
            <a:r>
              <a:rPr lang="en" sz="1200">
                <a:solidFill>
                  <a:schemeClr val="dk1"/>
                </a:solidFill>
                <a:latin typeface="Calibri"/>
                <a:ea typeface="Calibri"/>
                <a:cs typeface="Calibri"/>
                <a:sym typeface="Calibri"/>
              </a:rPr>
              <a:t> during the Great Recession than those with at least a bachelor's degree. Additionally, even employees with some college or an associate degree were near twice as likely to be </a:t>
            </a:r>
            <a:r>
              <a:rPr b="1" lang="en" sz="1200" u="sng">
                <a:solidFill>
                  <a:schemeClr val="dk1"/>
                </a:solidFill>
                <a:latin typeface="Calibri"/>
                <a:ea typeface="Calibri"/>
                <a:cs typeface="Calibri"/>
                <a:sym typeface="Calibri"/>
              </a:rPr>
              <a:t>un</a:t>
            </a:r>
            <a:r>
              <a:rPr b="1" lang="en" sz="1200" u="sng">
                <a:solidFill>
                  <a:srgbClr val="1A1A1A"/>
                </a:solidFill>
                <a:latin typeface="Calibri"/>
                <a:ea typeface="Calibri"/>
                <a:cs typeface="Calibri"/>
                <a:sym typeface="Calibri"/>
              </a:rPr>
              <a:t>employed</a:t>
            </a:r>
            <a:r>
              <a:rPr lang="en" sz="1200">
                <a:solidFill>
                  <a:srgbClr val="1A1A1A"/>
                </a:solidFill>
                <a:latin typeface="Calibri"/>
                <a:ea typeface="Calibri"/>
                <a:cs typeface="Calibri"/>
                <a:sym typeface="Calibri"/>
              </a:rPr>
              <a:t> during the Great Recession compared to employees with a bachelor's degree.</a:t>
            </a:r>
            <a:r>
              <a:rPr lang="en" sz="1200">
                <a:solidFill>
                  <a:srgbClr val="1A1A1A"/>
                </a:solidFill>
                <a:latin typeface="Calibri"/>
                <a:ea typeface="Calibri"/>
                <a:cs typeface="Calibri"/>
                <a:sym typeface="Calibri"/>
              </a:rPr>
              <a:t> </a:t>
            </a:r>
            <a:endParaRPr sz="1200">
              <a:solidFill>
                <a:srgbClr val="1A1A1A"/>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Covid Recession</a:t>
            </a:r>
            <a:r>
              <a:rPr lang="en" sz="1200">
                <a:solidFill>
                  <a:schemeClr val="dk1"/>
                </a:solidFill>
                <a:latin typeface="Calibri"/>
                <a:ea typeface="Calibri"/>
                <a:cs typeface="Calibri"/>
                <a:sym typeface="Calibri"/>
              </a:rPr>
              <a:t>: The COVID recession tracked heavily with educational attainment; those without a high school degree jumped by 15% between March and April 2020, those with a HS degree by 13%, some college/associate’s by 12%, and bachelor’s degree and up by 5.9%.</a:t>
            </a:r>
            <a:endParaRPr b="1"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75f1aac6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75f1aac6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latin typeface="Calibri"/>
                <a:ea typeface="Calibri"/>
                <a:cs typeface="Calibri"/>
                <a:sym typeface="Calibri"/>
              </a:rPr>
              <a:t>After comparing </a:t>
            </a:r>
            <a:r>
              <a:rPr lang="en" sz="1200">
                <a:solidFill>
                  <a:schemeClr val="dk1"/>
                </a:solidFill>
                <a:latin typeface="Calibri"/>
                <a:ea typeface="Calibri"/>
                <a:cs typeface="Calibri"/>
                <a:sym typeface="Calibri"/>
              </a:rPr>
              <a:t>the likelihood of unemployment during times of recession in the US based on education attained, we analyzed the observed results vs the expected to determine if the observed results is due to chance or due to a relationship between the variables being studied.</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rPr lang="en" sz="1200">
                <a:solidFill>
                  <a:srgbClr val="333333"/>
                </a:solidFill>
                <a:latin typeface="Calibri"/>
                <a:ea typeface="Calibri"/>
                <a:cs typeface="Calibri"/>
                <a:sym typeface="Calibri"/>
              </a:rPr>
              <a:t>Ho: proportion of unemployed laborers is independent of their educational attainment across the last three recessions</a:t>
            </a:r>
            <a:endParaRPr sz="1200">
              <a:solidFill>
                <a:srgbClr val="333333"/>
              </a:solidFill>
              <a:latin typeface="Calibri"/>
              <a:ea typeface="Calibri"/>
              <a:cs typeface="Calibri"/>
              <a:sym typeface="Calibri"/>
            </a:endParaRPr>
          </a:p>
          <a:p>
            <a:pPr indent="0" lvl="0" marL="0" rtl="0" algn="l">
              <a:lnSpc>
                <a:spcPct val="120000"/>
              </a:lnSpc>
              <a:spcBef>
                <a:spcPts val="0"/>
              </a:spcBef>
              <a:spcAft>
                <a:spcPts val="0"/>
              </a:spcAft>
              <a:buNone/>
            </a:pPr>
            <a:r>
              <a:rPr lang="en" sz="1200">
                <a:solidFill>
                  <a:srgbClr val="333333"/>
                </a:solidFill>
                <a:latin typeface="Calibri"/>
                <a:ea typeface="Calibri"/>
                <a:cs typeface="Calibri"/>
                <a:sym typeface="Calibri"/>
              </a:rPr>
              <a:t>Ha: proportion of unemployed laborers is different based on their educational attainment for the last three recessions</a:t>
            </a:r>
            <a:endParaRPr sz="1200">
              <a:solidFill>
                <a:srgbClr val="333333"/>
              </a:solidFill>
              <a:latin typeface="Calibri"/>
              <a:ea typeface="Calibri"/>
              <a:cs typeface="Calibri"/>
              <a:sym typeface="Calibri"/>
            </a:endParaRPr>
          </a:p>
          <a:p>
            <a:pPr indent="0" lvl="0" marL="0" rtl="0" algn="l">
              <a:lnSpc>
                <a:spcPct val="120000"/>
              </a:lnSpc>
              <a:spcBef>
                <a:spcPts val="0"/>
              </a:spcBef>
              <a:spcAft>
                <a:spcPts val="0"/>
              </a:spcAft>
              <a:buNone/>
            </a:pPr>
            <a:r>
              <a:t/>
            </a:r>
            <a:endParaRPr sz="1200">
              <a:solidFill>
                <a:srgbClr val="333333"/>
              </a:solidFill>
              <a:latin typeface="Calibri"/>
              <a:ea typeface="Calibri"/>
              <a:cs typeface="Calibri"/>
              <a:sym typeface="Calibri"/>
            </a:endParaRPr>
          </a:p>
          <a:p>
            <a:pPr indent="0" lvl="0" marL="0" rtl="0" algn="l">
              <a:lnSpc>
                <a:spcPct val="120000"/>
              </a:lnSpc>
              <a:spcBef>
                <a:spcPts val="0"/>
              </a:spcBef>
              <a:spcAft>
                <a:spcPts val="0"/>
              </a:spcAft>
              <a:buNone/>
            </a:pPr>
            <a:r>
              <a:rPr lang="en" sz="1200">
                <a:solidFill>
                  <a:srgbClr val="333333"/>
                </a:solidFill>
                <a:latin typeface="Calibri"/>
                <a:ea typeface="Calibri"/>
                <a:cs typeface="Calibri"/>
                <a:sym typeface="Calibri"/>
              </a:rPr>
              <a:t>While </a:t>
            </a:r>
            <a:r>
              <a:rPr lang="en" sz="1200">
                <a:solidFill>
                  <a:schemeClr val="dk1"/>
                </a:solidFill>
                <a:latin typeface="Calibri"/>
                <a:ea typeface="Calibri"/>
                <a:cs typeface="Calibri"/>
                <a:sym typeface="Calibri"/>
              </a:rPr>
              <a:t>there is a noted difference observed that having less than a high school diploma produces higher unemployment rates across each recession, the difference failed to reach significance based on the results of the chi-square tests. </a:t>
            </a:r>
            <a:endParaRPr sz="1200">
              <a:solidFill>
                <a:srgbClr val="333333"/>
              </a:solidFill>
              <a:latin typeface="Calibri"/>
              <a:ea typeface="Calibri"/>
              <a:cs typeface="Calibri"/>
              <a:sym typeface="Calibri"/>
            </a:endParaRPr>
          </a:p>
          <a:p>
            <a:pPr indent="0" lvl="0" marL="0" rtl="0" algn="l">
              <a:lnSpc>
                <a:spcPct val="120000"/>
              </a:lnSpc>
              <a:spcBef>
                <a:spcPts val="0"/>
              </a:spcBef>
              <a:spcAft>
                <a:spcPts val="0"/>
              </a:spcAft>
              <a:buNone/>
            </a:pPr>
            <a:r>
              <a:t/>
            </a:r>
            <a:endParaRPr sz="1200">
              <a:solidFill>
                <a:srgbClr val="333333"/>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acbd451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acbd451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Gender/All Unemployment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Here the unemployment rate for men closely resembles that of the average unemployment rate and it’s generally higher than women across all three recessions.</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Dot-Com</a:t>
            </a:r>
            <a:r>
              <a:rPr lang="en" sz="1200">
                <a:solidFill>
                  <a:schemeClr val="dk1"/>
                </a:solidFill>
                <a:latin typeface="Calibri"/>
                <a:ea typeface="Calibri"/>
                <a:cs typeface="Calibri"/>
                <a:sym typeface="Calibri"/>
              </a:rPr>
              <a:t>: Men began the Dot-Com recession with a .2% greater unemployment rate and ended with a .1% greater rate compared to women. </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Great-Recession</a:t>
            </a:r>
            <a:r>
              <a:rPr lang="en" sz="1200">
                <a:solidFill>
                  <a:schemeClr val="dk1"/>
                </a:solidFill>
                <a:latin typeface="Calibri"/>
                <a:ea typeface="Calibri"/>
                <a:cs typeface="Calibri"/>
                <a:sym typeface="Calibri"/>
              </a:rPr>
              <a:t>: Men and women diverged in % of unemployment in summer 2008; men proceeded to be 1% more unemployed than women, peaking at 2.3% greater in summer 2009.</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Covid Recession</a:t>
            </a:r>
            <a:r>
              <a:rPr lang="en" sz="1200">
                <a:solidFill>
                  <a:schemeClr val="dk1"/>
                </a:solidFill>
                <a:latin typeface="Calibri"/>
                <a:ea typeface="Calibri"/>
                <a:cs typeface="Calibri"/>
                <a:sym typeface="Calibri"/>
              </a:rPr>
              <a:t>: Men started the pandemic recession with a lower unemployment rate than women, but women ended April 2020 with a 2% greater unemployment rate.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75f1aac6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75f1aac6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Here, we a</a:t>
            </a:r>
            <a:r>
              <a:rPr lang="en" sz="1200">
                <a:solidFill>
                  <a:schemeClr val="dk1"/>
                </a:solidFill>
                <a:latin typeface="Calibri"/>
                <a:ea typeface="Calibri"/>
                <a:cs typeface="Calibri"/>
                <a:sym typeface="Calibri"/>
              </a:rPr>
              <a:t>re comparing the likelihood of unemployment during times of recession in the US based on gender. Again, we analyzed the observed results vs the expected to determine if the observed results is due to chance or due to a relationship between the variables being studied.</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Ho: proportion of unemployed laborers is independent of their gender across the last three recessions</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Ha: proportion of unemployed laborers is different based on their gender for the last three recessions</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there are noted differences observed in the unemployment rates of men vs women across the recessions, the differences failed to reach significance based on the results of the chi-square tests.</a:t>
            </a:r>
            <a:endParaRPr b="1"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hyperlink" Target="https://data.bls.gov/cgi-bin/surveymost?l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thebalance.com/the-history-of-recessions-in-the-united-states-3306011" TargetMode="External"/><Relationship Id="rId4" Type="http://schemas.openxmlformats.org/officeDocument/2006/relationships/hyperlink" Target="https://data.bls.gov/cgi-bin/surveymost?ln" TargetMode="External"/><Relationship Id="rId5" Type="http://schemas.openxmlformats.org/officeDocument/2006/relationships/hyperlink" Target="https://www.bls.gov/cps/rvcps03.pdf" TargetMode="External"/><Relationship Id="rId6" Type="http://schemas.openxmlformats.org/officeDocument/2006/relationships/hyperlink" Target="https://www.betterevaluation.org/en/evaluation-options/LineGraph" TargetMode="External"/><Relationship Id="rId7" Type="http://schemas.openxmlformats.org/officeDocument/2006/relationships/hyperlink" Target="https://www.nber.org/news/business-cycle-dating-committee-announcement-july-19-20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hyperlink" Target="https://data.bls.gov/cgi-bin/surveymost?ln" TargetMode="External"/><Relationship Id="rId7" Type="http://schemas.openxmlformats.org/officeDocument/2006/relationships/hyperlink" Target="https://data.bls.gov/cgi-bin/surveymost?l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hyperlink" Target="https://data.bls.gov/cgi-bin/surveymost?l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Clr>
                <a:schemeClr val="dk1"/>
              </a:buClr>
              <a:buSzPts val="1100"/>
              <a:buFont typeface="Arial"/>
              <a:buNone/>
            </a:pPr>
            <a:r>
              <a:rPr lang="en" sz="1700">
                <a:latin typeface="Lato"/>
                <a:ea typeface="Lato"/>
                <a:cs typeface="Lato"/>
                <a:sym typeface="Lato"/>
              </a:rPr>
              <a:t>Analysis of US Unemployment Data of the last three recessions</a:t>
            </a:r>
            <a:endParaRPr>
              <a:latin typeface="Lato"/>
              <a:ea typeface="Lato"/>
              <a:cs typeface="Lato"/>
              <a:sym typeface="La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800"/>
              </a:spcAft>
              <a:buNone/>
            </a:pPr>
            <a:r>
              <a:rPr lang="en" sz="1100">
                <a:solidFill>
                  <a:srgbClr val="000000"/>
                </a:solidFill>
              </a:rPr>
              <a:t>Hope Diebold, Nepanji Davis, Azmir Suljic, Anggiela Yupanqui, Alex Mull-Dreyer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687250" y="587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vs. Unemployment Rate</a:t>
            </a:r>
            <a:endParaRPr/>
          </a:p>
        </p:txBody>
      </p:sp>
      <p:pic>
        <p:nvPicPr>
          <p:cNvPr id="157" name="Google Shape;157;p22"/>
          <p:cNvPicPr preferRelativeResize="0"/>
          <p:nvPr/>
        </p:nvPicPr>
        <p:blipFill>
          <a:blip r:embed="rId3">
            <a:alphaModFix/>
          </a:blip>
          <a:stretch>
            <a:fillRect/>
          </a:stretch>
        </p:blipFill>
        <p:spPr>
          <a:xfrm>
            <a:off x="914400" y="1274750"/>
            <a:ext cx="7325394" cy="371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7650" y="572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Chi-Square Tests </a:t>
            </a:r>
            <a:r>
              <a:rPr lang="en"/>
              <a:t>for Race vs. Unemployment</a:t>
            </a:r>
            <a:endParaRPr/>
          </a:p>
        </p:txBody>
      </p:sp>
      <p:pic>
        <p:nvPicPr>
          <p:cNvPr id="163" name="Google Shape;163;p23"/>
          <p:cNvPicPr preferRelativeResize="0"/>
          <p:nvPr/>
        </p:nvPicPr>
        <p:blipFill>
          <a:blip r:embed="rId3">
            <a:alphaModFix/>
          </a:blip>
          <a:stretch>
            <a:fillRect/>
          </a:stretch>
        </p:blipFill>
        <p:spPr>
          <a:xfrm>
            <a:off x="90250" y="3323900"/>
            <a:ext cx="4198550" cy="1755875"/>
          </a:xfrm>
          <a:prstGeom prst="rect">
            <a:avLst/>
          </a:prstGeom>
          <a:noFill/>
          <a:ln>
            <a:noFill/>
          </a:ln>
        </p:spPr>
      </p:pic>
      <p:pic>
        <p:nvPicPr>
          <p:cNvPr id="164" name="Google Shape;164;p23"/>
          <p:cNvPicPr preferRelativeResize="0"/>
          <p:nvPr/>
        </p:nvPicPr>
        <p:blipFill>
          <a:blip r:embed="rId4">
            <a:alphaModFix/>
          </a:blip>
          <a:stretch>
            <a:fillRect/>
          </a:stretch>
        </p:blipFill>
        <p:spPr>
          <a:xfrm>
            <a:off x="4572000" y="1341700"/>
            <a:ext cx="4365775" cy="1714075"/>
          </a:xfrm>
          <a:prstGeom prst="rect">
            <a:avLst/>
          </a:prstGeom>
          <a:noFill/>
          <a:ln>
            <a:noFill/>
          </a:ln>
        </p:spPr>
      </p:pic>
      <p:sp>
        <p:nvSpPr>
          <p:cNvPr id="165" name="Google Shape;165;p23"/>
          <p:cNvSpPr txBox="1"/>
          <p:nvPr/>
        </p:nvSpPr>
        <p:spPr>
          <a:xfrm>
            <a:off x="1491800" y="1062825"/>
            <a:ext cx="11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Dot-Com</a:t>
            </a:r>
            <a:endParaRPr>
              <a:latin typeface="Lato"/>
              <a:ea typeface="Lato"/>
              <a:cs typeface="Lato"/>
              <a:sym typeface="Lato"/>
            </a:endParaRPr>
          </a:p>
        </p:txBody>
      </p:sp>
      <p:sp>
        <p:nvSpPr>
          <p:cNvPr id="166" name="Google Shape;166;p23"/>
          <p:cNvSpPr txBox="1"/>
          <p:nvPr/>
        </p:nvSpPr>
        <p:spPr>
          <a:xfrm>
            <a:off x="6065963" y="1062825"/>
            <a:ext cx="11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Great</a:t>
            </a:r>
            <a:endParaRPr>
              <a:latin typeface="Lato"/>
              <a:ea typeface="Lato"/>
              <a:cs typeface="Lato"/>
              <a:sym typeface="Lato"/>
            </a:endParaRPr>
          </a:p>
        </p:txBody>
      </p:sp>
      <p:sp>
        <p:nvSpPr>
          <p:cNvPr id="167" name="Google Shape;167;p23"/>
          <p:cNvSpPr txBox="1"/>
          <p:nvPr/>
        </p:nvSpPr>
        <p:spPr>
          <a:xfrm>
            <a:off x="1509413" y="3045875"/>
            <a:ext cx="11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Covid-19</a:t>
            </a:r>
            <a:endParaRPr>
              <a:latin typeface="Lato"/>
              <a:ea typeface="Lato"/>
              <a:cs typeface="Lato"/>
              <a:sym typeface="Lato"/>
            </a:endParaRPr>
          </a:p>
        </p:txBody>
      </p:sp>
      <p:pic>
        <p:nvPicPr>
          <p:cNvPr id="168" name="Google Shape;168;p23"/>
          <p:cNvPicPr preferRelativeResize="0"/>
          <p:nvPr/>
        </p:nvPicPr>
        <p:blipFill>
          <a:blip r:embed="rId5">
            <a:alphaModFix/>
          </a:blip>
          <a:stretch>
            <a:fillRect/>
          </a:stretch>
        </p:blipFill>
        <p:spPr>
          <a:xfrm>
            <a:off x="90250" y="1341700"/>
            <a:ext cx="4198550" cy="1755875"/>
          </a:xfrm>
          <a:prstGeom prst="rect">
            <a:avLst/>
          </a:prstGeom>
          <a:noFill/>
          <a:ln>
            <a:noFill/>
          </a:ln>
        </p:spPr>
      </p:pic>
      <p:sp>
        <p:nvSpPr>
          <p:cNvPr id="169" name="Google Shape;169;p23"/>
          <p:cNvSpPr txBox="1"/>
          <p:nvPr/>
        </p:nvSpPr>
        <p:spPr>
          <a:xfrm>
            <a:off x="5330300" y="4828500"/>
            <a:ext cx="368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latin typeface="Montserrat"/>
                <a:ea typeface="Montserrat"/>
                <a:cs typeface="Montserrat"/>
                <a:sym typeface="Montserrat"/>
              </a:rPr>
              <a:t>Source: </a:t>
            </a:r>
            <a:r>
              <a:rPr b="1" lang="en" sz="1000" u="sng">
                <a:solidFill>
                  <a:srgbClr val="0563C1"/>
                </a:solidFill>
                <a:latin typeface="Montserrat"/>
                <a:ea typeface="Montserrat"/>
                <a:cs typeface="Montserrat"/>
                <a:sym typeface="Montserrat"/>
                <a:hlinkClick r:id="rId6">
                  <a:extLst>
                    <a:ext uri="{A12FA001-AC4F-418D-AE19-62706E023703}">
                      <ahyp:hlinkClr val="tx"/>
                    </a:ext>
                  </a:extLst>
                </a:hlinkClick>
              </a:rPr>
              <a:t>https://data.bls.gov/cgi-bin/surveymost?ln</a:t>
            </a:r>
            <a:endParaRPr b="1" sz="1000">
              <a:solidFill>
                <a:srgbClr val="0563C1"/>
              </a:solidFill>
              <a:latin typeface="Montserrat"/>
              <a:ea typeface="Montserrat"/>
              <a:cs typeface="Montserrat"/>
              <a:sym typeface="Montserrat"/>
            </a:endParaRPr>
          </a:p>
          <a:p>
            <a:pPr indent="0" lvl="0" marL="0" rtl="0" algn="l">
              <a:spcBef>
                <a:spcPts val="0"/>
              </a:spcBef>
              <a:spcAft>
                <a:spcPts val="0"/>
              </a:spcAft>
              <a:buNone/>
            </a:pPr>
            <a:r>
              <a:t/>
            </a:r>
            <a:endParaRPr b="1" sz="1000">
              <a:solidFill>
                <a:srgbClr val="0563C1"/>
              </a:solidFill>
              <a:latin typeface="Montserrat"/>
              <a:ea typeface="Montserrat"/>
              <a:cs typeface="Montserrat"/>
              <a:sym typeface="Montserrat"/>
            </a:endParaRPr>
          </a:p>
        </p:txBody>
      </p:sp>
      <p:graphicFrame>
        <p:nvGraphicFramePr>
          <p:cNvPr id="170" name="Google Shape;170;p23"/>
          <p:cNvGraphicFramePr/>
          <p:nvPr/>
        </p:nvGraphicFramePr>
        <p:xfrm>
          <a:off x="4572000" y="3289525"/>
          <a:ext cx="3000000" cy="3000000"/>
        </p:xfrm>
        <a:graphic>
          <a:graphicData uri="http://schemas.openxmlformats.org/drawingml/2006/table">
            <a:tbl>
              <a:tblPr>
                <a:noFill/>
                <a:tableStyleId>{7E68FA73-2EA1-4B83-88EB-E4A7F1AB8E41}</a:tableStyleId>
              </a:tblPr>
              <a:tblGrid>
                <a:gridCol w="969675"/>
                <a:gridCol w="1250875"/>
                <a:gridCol w="1110275"/>
                <a:gridCol w="11102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Critical Value</a:t>
                      </a:r>
                      <a:endParaRPr/>
                    </a:p>
                  </a:txBody>
                  <a:tcPr marT="91425" marB="91425" marR="91425" marL="91425"/>
                </a:tc>
                <a:tc>
                  <a:txBody>
                    <a:bodyPr/>
                    <a:lstStyle/>
                    <a:p>
                      <a:pPr indent="0" lvl="0" marL="0" rtl="0" algn="l">
                        <a:spcBef>
                          <a:spcPts val="0"/>
                        </a:spcBef>
                        <a:spcAft>
                          <a:spcPts val="0"/>
                        </a:spcAft>
                        <a:buNone/>
                      </a:pPr>
                      <a:r>
                        <a:rPr lang="en"/>
                        <a:t>Statistic</a:t>
                      </a:r>
                      <a:endParaRPr/>
                    </a:p>
                  </a:txBody>
                  <a:tcPr marT="91425" marB="91425" marR="91425" marL="91425"/>
                </a:tc>
                <a:tc>
                  <a:txBody>
                    <a:bodyPr/>
                    <a:lstStyle/>
                    <a:p>
                      <a:pPr indent="0" lvl="0" marL="0" rtl="0" algn="l">
                        <a:spcBef>
                          <a:spcPts val="0"/>
                        </a:spcBef>
                        <a:spcAft>
                          <a:spcPts val="0"/>
                        </a:spcAft>
                        <a:buNone/>
                      </a:pPr>
                      <a:r>
                        <a:rPr lang="en"/>
                        <a:t>p-value</a:t>
                      </a:r>
                      <a:endParaRPr/>
                    </a:p>
                  </a:txBody>
                  <a:tcPr marT="91425" marB="91425" marR="91425" marL="91425"/>
                </a:tc>
              </a:tr>
              <a:tr h="396200">
                <a:tc>
                  <a:txBody>
                    <a:bodyPr/>
                    <a:lstStyle/>
                    <a:p>
                      <a:pPr indent="0" lvl="0" marL="0" rtl="0" algn="l">
                        <a:spcBef>
                          <a:spcPts val="0"/>
                        </a:spcBef>
                        <a:spcAft>
                          <a:spcPts val="0"/>
                        </a:spcAft>
                        <a:buNone/>
                      </a:pPr>
                      <a:r>
                        <a:rPr lang="en"/>
                        <a:t>Dot-Com</a:t>
                      </a:r>
                      <a:endParaRPr/>
                    </a:p>
                  </a:txBody>
                  <a:tcPr marT="91425" marB="91425" marR="91425" marL="91425"/>
                </a:tc>
                <a:tc>
                  <a:txBody>
                    <a:bodyPr/>
                    <a:lstStyle/>
                    <a:p>
                      <a:pPr indent="0" lvl="0" marL="0" rtl="0" algn="l">
                        <a:spcBef>
                          <a:spcPts val="0"/>
                        </a:spcBef>
                        <a:spcAft>
                          <a:spcPts val="0"/>
                        </a:spcAft>
                        <a:buNone/>
                      </a:pPr>
                      <a:r>
                        <a:rPr lang="en"/>
                        <a:t>7.81</a:t>
                      </a:r>
                      <a:endParaRPr/>
                    </a:p>
                  </a:txBody>
                  <a:tcPr marT="91425" marB="91425" marR="91425" marL="91425"/>
                </a:tc>
                <a:tc>
                  <a:txBody>
                    <a:bodyPr/>
                    <a:lstStyle/>
                    <a:p>
                      <a:pPr indent="0" lvl="0" marL="0" rtl="0" algn="l">
                        <a:spcBef>
                          <a:spcPts val="0"/>
                        </a:spcBef>
                        <a:spcAft>
                          <a:spcPts val="0"/>
                        </a:spcAft>
                        <a:buNone/>
                      </a:pPr>
                      <a:r>
                        <a:rPr lang="en"/>
                        <a:t>1.72</a:t>
                      </a:r>
                      <a:endParaRPr/>
                    </a:p>
                  </a:txBody>
                  <a:tcPr marT="91425" marB="91425" marR="91425" marL="91425"/>
                </a:tc>
                <a:tc>
                  <a:txBody>
                    <a:bodyPr/>
                    <a:lstStyle/>
                    <a:p>
                      <a:pPr indent="0" lvl="0" marL="0" rtl="0" algn="l">
                        <a:spcBef>
                          <a:spcPts val="0"/>
                        </a:spcBef>
                        <a:spcAft>
                          <a:spcPts val="0"/>
                        </a:spcAft>
                        <a:buNone/>
                      </a:pPr>
                      <a:r>
                        <a:rPr lang="en"/>
                        <a:t>0.42</a:t>
                      </a:r>
                      <a:endParaRPr/>
                    </a:p>
                  </a:txBody>
                  <a:tcPr marT="91425" marB="91425" marR="91425" marL="91425"/>
                </a:tc>
              </a:tr>
              <a:tr h="248725">
                <a:tc>
                  <a:txBody>
                    <a:bodyPr/>
                    <a:lstStyle/>
                    <a:p>
                      <a:pPr indent="0" lvl="0" marL="0" rtl="0" algn="l">
                        <a:spcBef>
                          <a:spcPts val="0"/>
                        </a:spcBef>
                        <a:spcAft>
                          <a:spcPts val="0"/>
                        </a:spcAft>
                        <a:buNone/>
                      </a:pPr>
                      <a:r>
                        <a:rPr lang="en"/>
                        <a:t>Great</a:t>
                      </a:r>
                      <a:endParaRPr/>
                    </a:p>
                  </a:txBody>
                  <a:tcPr marT="91425" marB="91425" marR="91425" marL="91425"/>
                </a:tc>
                <a:tc>
                  <a:txBody>
                    <a:bodyPr/>
                    <a:lstStyle/>
                    <a:p>
                      <a:pPr indent="0" lvl="0" marL="0" rtl="0" algn="l">
                        <a:spcBef>
                          <a:spcPts val="0"/>
                        </a:spcBef>
                        <a:spcAft>
                          <a:spcPts val="0"/>
                        </a:spcAft>
                        <a:buNone/>
                      </a:pPr>
                      <a:r>
                        <a:rPr lang="en"/>
                        <a:t>7.81</a:t>
                      </a:r>
                      <a:endParaRPr/>
                    </a:p>
                  </a:txBody>
                  <a:tcPr marT="91425" marB="91425" marR="91425" marL="91425"/>
                </a:tc>
                <a:tc>
                  <a:txBody>
                    <a:bodyPr/>
                    <a:lstStyle/>
                    <a:p>
                      <a:pPr indent="0" lvl="0" marL="0" rtl="0" algn="l">
                        <a:spcBef>
                          <a:spcPts val="0"/>
                        </a:spcBef>
                        <a:spcAft>
                          <a:spcPts val="0"/>
                        </a:spcAft>
                        <a:buNone/>
                      </a:pPr>
                      <a:r>
                        <a:rPr lang="en"/>
                        <a:t>5.98</a:t>
                      </a:r>
                      <a:endParaRPr/>
                    </a:p>
                  </a:txBody>
                  <a:tcPr marT="91425" marB="91425" marR="91425" marL="91425"/>
                </a:tc>
                <a:tc>
                  <a:txBody>
                    <a:bodyPr/>
                    <a:lstStyle/>
                    <a:p>
                      <a:pPr indent="0" lvl="0" marL="0" rtl="0" algn="l">
                        <a:spcBef>
                          <a:spcPts val="0"/>
                        </a:spcBef>
                        <a:spcAft>
                          <a:spcPts val="0"/>
                        </a:spcAft>
                        <a:buNone/>
                      </a:pPr>
                      <a:r>
                        <a:rPr lang="en"/>
                        <a:t>0.11</a:t>
                      </a:r>
                      <a:endParaRPr/>
                    </a:p>
                  </a:txBody>
                  <a:tcPr marT="91425" marB="91425" marR="91425" marL="91425"/>
                </a:tc>
              </a:tr>
              <a:tr h="248725">
                <a:tc>
                  <a:txBody>
                    <a:bodyPr/>
                    <a:lstStyle/>
                    <a:p>
                      <a:pPr indent="0" lvl="0" marL="0" rtl="0" algn="l">
                        <a:spcBef>
                          <a:spcPts val="0"/>
                        </a:spcBef>
                        <a:spcAft>
                          <a:spcPts val="0"/>
                        </a:spcAft>
                        <a:buNone/>
                      </a:pPr>
                      <a:r>
                        <a:rPr lang="en"/>
                        <a:t>Covid</a:t>
                      </a:r>
                      <a:endParaRPr/>
                    </a:p>
                  </a:txBody>
                  <a:tcPr marT="91425" marB="91425" marR="91425" marL="91425"/>
                </a:tc>
                <a:tc>
                  <a:txBody>
                    <a:bodyPr/>
                    <a:lstStyle/>
                    <a:p>
                      <a:pPr indent="0" lvl="0" marL="0" rtl="0" algn="l">
                        <a:spcBef>
                          <a:spcPts val="0"/>
                        </a:spcBef>
                        <a:spcAft>
                          <a:spcPts val="0"/>
                        </a:spcAft>
                        <a:buNone/>
                      </a:pPr>
                      <a:r>
                        <a:rPr lang="en"/>
                        <a:t>7.81</a:t>
                      </a:r>
                      <a:endParaRPr/>
                    </a:p>
                  </a:txBody>
                  <a:tcPr marT="91425" marB="91425" marR="91425" marL="91425"/>
                </a:tc>
                <a:tc>
                  <a:txBody>
                    <a:bodyPr/>
                    <a:lstStyle/>
                    <a:p>
                      <a:pPr indent="0" lvl="0" marL="0" rtl="0" algn="l">
                        <a:spcBef>
                          <a:spcPts val="0"/>
                        </a:spcBef>
                        <a:spcAft>
                          <a:spcPts val="0"/>
                        </a:spcAft>
                        <a:buNone/>
                      </a:pPr>
                      <a:r>
                        <a:rPr lang="en"/>
                        <a:t>4.86</a:t>
                      </a:r>
                      <a:endParaRPr/>
                    </a:p>
                  </a:txBody>
                  <a:tcPr marT="91425" marB="91425" marR="91425" marL="91425"/>
                </a:tc>
                <a:tc>
                  <a:txBody>
                    <a:bodyPr/>
                    <a:lstStyle/>
                    <a:p>
                      <a:pPr indent="0" lvl="0" marL="0" rtl="0" algn="l">
                        <a:spcBef>
                          <a:spcPts val="0"/>
                        </a:spcBef>
                        <a:spcAft>
                          <a:spcPts val="0"/>
                        </a:spcAft>
                        <a:buNone/>
                      </a:pPr>
                      <a:r>
                        <a:rPr lang="en"/>
                        <a:t>0.18</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6" name="Google Shape;17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400">
                <a:solidFill>
                  <a:schemeClr val="dk2"/>
                </a:solidFill>
                <a:latin typeface="Calibri"/>
                <a:ea typeface="Calibri"/>
                <a:cs typeface="Calibri"/>
                <a:sym typeface="Calibri"/>
              </a:rPr>
              <a:t>There were obvious observations noted in the comparisons:</a:t>
            </a:r>
            <a:endParaRPr sz="1400">
              <a:solidFill>
                <a:schemeClr val="dk2"/>
              </a:solidFill>
              <a:latin typeface="Calibri"/>
              <a:ea typeface="Calibri"/>
              <a:cs typeface="Calibri"/>
              <a:sym typeface="Calibri"/>
            </a:endParaRPr>
          </a:p>
          <a:p>
            <a:pPr indent="-317500" lvl="0" marL="914400" rtl="0" algn="l">
              <a:lnSpc>
                <a:spcPct val="120000"/>
              </a:lnSpc>
              <a:spcBef>
                <a:spcPts val="0"/>
              </a:spcBef>
              <a:spcAft>
                <a:spcPts val="0"/>
              </a:spcAft>
              <a:buClr>
                <a:schemeClr val="dk2"/>
              </a:buClr>
              <a:buSzPts val="1400"/>
              <a:buFont typeface="Calibri"/>
              <a:buChar char="●"/>
            </a:pPr>
            <a:r>
              <a:rPr lang="en" sz="1400">
                <a:solidFill>
                  <a:schemeClr val="dk2"/>
                </a:solidFill>
                <a:latin typeface="Calibri"/>
                <a:ea typeface="Calibri"/>
                <a:cs typeface="Calibri"/>
                <a:sym typeface="Calibri"/>
              </a:rPr>
              <a:t>H</a:t>
            </a:r>
            <a:r>
              <a:rPr lang="en" sz="1400">
                <a:solidFill>
                  <a:schemeClr val="dk2"/>
                </a:solidFill>
                <a:latin typeface="Calibri"/>
                <a:ea typeface="Calibri"/>
                <a:cs typeface="Calibri"/>
                <a:sym typeface="Calibri"/>
              </a:rPr>
              <a:t>aving less than a high school diploma produces higher unemployment rates across each recession</a:t>
            </a:r>
            <a:endParaRPr sz="1400">
              <a:solidFill>
                <a:schemeClr val="dk2"/>
              </a:solidFill>
              <a:latin typeface="Calibri"/>
              <a:ea typeface="Calibri"/>
              <a:cs typeface="Calibri"/>
              <a:sym typeface="Calibri"/>
            </a:endParaRPr>
          </a:p>
          <a:p>
            <a:pPr indent="-317500" lvl="0" marL="914400" rtl="0" algn="l">
              <a:lnSpc>
                <a:spcPct val="120000"/>
              </a:lnSpc>
              <a:spcBef>
                <a:spcPts val="0"/>
              </a:spcBef>
              <a:spcAft>
                <a:spcPts val="0"/>
              </a:spcAft>
              <a:buClr>
                <a:schemeClr val="dk2"/>
              </a:buClr>
              <a:buSzPts val="1400"/>
              <a:buFont typeface="Calibri"/>
              <a:buChar char="●"/>
            </a:pPr>
            <a:r>
              <a:rPr lang="en" sz="1400">
                <a:solidFill>
                  <a:schemeClr val="dk2"/>
                </a:solidFill>
                <a:latin typeface="Calibri"/>
                <a:ea typeface="Calibri"/>
                <a:cs typeface="Calibri"/>
                <a:sym typeface="Calibri"/>
              </a:rPr>
              <a:t>Blacks and Hispanics have a higher unemployment rate across each recession</a:t>
            </a:r>
            <a:endParaRPr sz="14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400">
              <a:solidFill>
                <a:schemeClr val="dk2"/>
              </a:solidFill>
              <a:latin typeface="Calibri"/>
              <a:ea typeface="Calibri"/>
              <a:cs typeface="Calibri"/>
              <a:sym typeface="Calibri"/>
            </a:endParaRPr>
          </a:p>
          <a:p>
            <a:pPr indent="0" lvl="0" marL="457200" rtl="0" algn="l">
              <a:spcBef>
                <a:spcPts val="0"/>
              </a:spcBef>
              <a:spcAft>
                <a:spcPts val="0"/>
              </a:spcAft>
              <a:buNone/>
            </a:pPr>
            <a:r>
              <a:rPr lang="en" sz="1400">
                <a:solidFill>
                  <a:schemeClr val="dk2"/>
                </a:solidFill>
                <a:latin typeface="Calibri"/>
                <a:ea typeface="Calibri"/>
                <a:cs typeface="Calibri"/>
                <a:sym typeface="Calibri"/>
              </a:rPr>
              <a:t>In conclusion, while there are noted differences in race and ethnicity, as well as education, these differences did not change during times of recession. </a:t>
            </a:r>
            <a:endParaRPr sz="1400">
              <a:solidFill>
                <a:schemeClr val="dk2"/>
              </a:solidFill>
              <a:latin typeface="Calibri"/>
              <a:ea typeface="Calibri"/>
              <a:cs typeface="Calibri"/>
              <a:sym typeface="Calibri"/>
            </a:endParaRPr>
          </a:p>
          <a:p>
            <a:pPr indent="0" lvl="0" marL="45720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2" name="Google Shape;18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https://www.thebalance.com/the-history-of-recessions-in-the-united-states-3306011</a:t>
            </a:r>
            <a:endParaRPr/>
          </a:p>
          <a:p>
            <a:pPr indent="-311150" lvl="0" marL="457200" rtl="0" algn="l">
              <a:spcBef>
                <a:spcPts val="0"/>
              </a:spcBef>
              <a:spcAft>
                <a:spcPts val="0"/>
              </a:spcAft>
              <a:buSzPts val="1300"/>
              <a:buChar char="●"/>
            </a:pPr>
            <a:r>
              <a:rPr lang="en" u="sng">
                <a:solidFill>
                  <a:schemeClr val="hlink"/>
                </a:solidFill>
                <a:hlinkClick r:id="rId4"/>
              </a:rPr>
              <a:t>https://data.bls.gov/cgi-bin/surveymost?ln</a:t>
            </a:r>
            <a:endParaRPr/>
          </a:p>
          <a:p>
            <a:pPr indent="-311150" lvl="0" marL="457200" rtl="0" algn="l">
              <a:spcBef>
                <a:spcPts val="0"/>
              </a:spcBef>
              <a:spcAft>
                <a:spcPts val="0"/>
              </a:spcAft>
              <a:buSzPts val="1300"/>
              <a:buChar char="●"/>
            </a:pPr>
            <a:r>
              <a:rPr lang="en" u="sng">
                <a:solidFill>
                  <a:schemeClr val="hlink"/>
                </a:solidFill>
                <a:hlinkClick r:id="rId5"/>
              </a:rPr>
              <a:t>https://www.bls.gov/cps/rvcps03.pdf</a:t>
            </a:r>
            <a:endParaRPr/>
          </a:p>
          <a:p>
            <a:pPr indent="-311150" lvl="0" marL="457200" rtl="0" algn="l">
              <a:spcBef>
                <a:spcPts val="0"/>
              </a:spcBef>
              <a:spcAft>
                <a:spcPts val="0"/>
              </a:spcAft>
              <a:buSzPts val="1300"/>
              <a:buChar char="●"/>
            </a:pPr>
            <a:r>
              <a:rPr lang="en" u="sng">
                <a:solidFill>
                  <a:schemeClr val="hlink"/>
                </a:solidFill>
              </a:rPr>
              <a:t>https://www.bls.gov/opub/reports/race-and-ethnicity/2018/home.ht</a:t>
            </a:r>
            <a:r>
              <a:rPr lang="en" u="sng">
                <a:solidFill>
                  <a:schemeClr val="hlink"/>
                </a:solidFill>
              </a:rPr>
              <a:t>m</a:t>
            </a:r>
            <a:endParaRPr/>
          </a:p>
          <a:p>
            <a:pPr indent="-311150" lvl="0" marL="457200" marR="0" rtl="0" algn="l">
              <a:lnSpc>
                <a:spcPct val="115000"/>
              </a:lnSpc>
              <a:spcBef>
                <a:spcPts val="0"/>
              </a:spcBef>
              <a:spcAft>
                <a:spcPts val="0"/>
              </a:spcAft>
              <a:buSzPts val="1300"/>
              <a:buChar char="●"/>
            </a:pPr>
            <a:r>
              <a:rPr lang="en" u="sng">
                <a:solidFill>
                  <a:schemeClr val="hlink"/>
                </a:solidFill>
                <a:hlinkClick r:id="rId6"/>
              </a:rPr>
              <a:t>https://www.betterevaluation.org/en/evaluation-options/LineGraph</a:t>
            </a:r>
            <a:r>
              <a:rPr lang="en" u="sng">
                <a:solidFill>
                  <a:schemeClr val="hlink"/>
                </a:solidFill>
              </a:rPr>
              <a:t> </a:t>
            </a:r>
            <a:endParaRPr u="sng">
              <a:solidFill>
                <a:schemeClr val="hlink"/>
              </a:solidFill>
            </a:endParaRPr>
          </a:p>
          <a:p>
            <a:pPr indent="-311150" lvl="0" marL="457200" marR="0" rtl="0" algn="l">
              <a:lnSpc>
                <a:spcPct val="115000"/>
              </a:lnSpc>
              <a:spcBef>
                <a:spcPts val="0"/>
              </a:spcBef>
              <a:spcAft>
                <a:spcPts val="0"/>
              </a:spcAft>
              <a:buClr>
                <a:schemeClr val="hlink"/>
              </a:buClr>
              <a:buSzPts val="1300"/>
              <a:buChar char="●"/>
            </a:pPr>
            <a:r>
              <a:rPr lang="en" u="sng">
                <a:solidFill>
                  <a:schemeClr val="hlink"/>
                </a:solidFill>
                <a:hlinkClick r:id="rId7"/>
              </a:rPr>
              <a:t>https://www.nber.org/news/business-cycle-dating-committee-announcement-july-19-2021</a:t>
            </a:r>
            <a:endParaRPr u="sng">
              <a:solidFill>
                <a:schemeClr val="hlink"/>
              </a:solidFill>
            </a:endParaRPr>
          </a:p>
          <a:p>
            <a:pPr indent="-311150" lvl="0" marL="457200" marR="0" rtl="0" algn="l">
              <a:lnSpc>
                <a:spcPct val="115000"/>
              </a:lnSpc>
              <a:spcBef>
                <a:spcPts val="0"/>
              </a:spcBef>
              <a:spcAft>
                <a:spcPts val="0"/>
              </a:spcAft>
              <a:buClr>
                <a:schemeClr val="hlink"/>
              </a:buClr>
              <a:buSzPts val="1300"/>
              <a:buChar char="●"/>
            </a:pPr>
            <a:r>
              <a:rPr lang="en" u="sng">
                <a:solidFill>
                  <a:schemeClr val="hlink"/>
                </a:solidFill>
              </a:rPr>
              <a:t>https://en.wikipedia.org/wiki/List_of_recessions_in_the_United_States</a:t>
            </a:r>
            <a:endParaRPr u="sng">
              <a:solidFill>
                <a:schemeClr val="hlin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4375500" cy="10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93" name="Google Shape;93;p14"/>
          <p:cNvSpPr txBox="1"/>
          <p:nvPr>
            <p:ph idx="1" type="body"/>
          </p:nvPr>
        </p:nvSpPr>
        <p:spPr>
          <a:xfrm>
            <a:off x="2849550" y="1047900"/>
            <a:ext cx="3444900" cy="409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Overview</a:t>
            </a:r>
            <a:endParaRPr/>
          </a:p>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Problem Statement &amp; Hypothesis</a:t>
            </a:r>
            <a:endParaRPr/>
          </a:p>
          <a:p>
            <a:pPr indent="-311150" lvl="0" marL="457200" rtl="0" algn="l">
              <a:spcBef>
                <a:spcPts val="0"/>
              </a:spcBef>
              <a:spcAft>
                <a:spcPts val="0"/>
              </a:spcAft>
              <a:buSzPts val="1300"/>
              <a:buChar char="●"/>
            </a:pPr>
            <a:r>
              <a:rPr lang="en"/>
              <a:t>Recession Timelines</a:t>
            </a:r>
            <a:endParaRPr/>
          </a:p>
          <a:p>
            <a:pPr indent="-311150" lvl="0" marL="457200" rtl="0" algn="l">
              <a:spcBef>
                <a:spcPts val="0"/>
              </a:spcBef>
              <a:spcAft>
                <a:spcPts val="0"/>
              </a:spcAft>
              <a:buSzPts val="1300"/>
              <a:buChar char="●"/>
            </a:pPr>
            <a:r>
              <a:rPr lang="en"/>
              <a:t>Mapped Timeline</a:t>
            </a:r>
            <a:endParaRPr/>
          </a:p>
          <a:p>
            <a:pPr indent="-311150" lvl="0" marL="457200" rtl="0" algn="l">
              <a:spcBef>
                <a:spcPts val="0"/>
              </a:spcBef>
              <a:spcAft>
                <a:spcPts val="0"/>
              </a:spcAft>
              <a:buSzPts val="1300"/>
              <a:buChar char="●"/>
            </a:pPr>
            <a:r>
              <a:rPr lang="en"/>
              <a:t>Results</a:t>
            </a:r>
            <a:endParaRPr/>
          </a:p>
          <a:p>
            <a:pPr indent="-311150" lvl="0" marL="457200" rtl="0" algn="l">
              <a:spcBef>
                <a:spcPts val="0"/>
              </a:spcBef>
              <a:spcAft>
                <a:spcPts val="0"/>
              </a:spcAft>
              <a:buSzPts val="1300"/>
              <a:buChar char="●"/>
            </a:pPr>
            <a:r>
              <a:rPr lang="en"/>
              <a:t>Graphs comparing Unemployment rate with education, gender, and race</a:t>
            </a:r>
            <a:endParaRPr/>
          </a:p>
          <a:p>
            <a:pPr indent="-311150" lvl="0" marL="457200" rtl="0" algn="l">
              <a:spcBef>
                <a:spcPts val="0"/>
              </a:spcBef>
              <a:spcAft>
                <a:spcPts val="0"/>
              </a:spcAft>
              <a:buSzPts val="1300"/>
              <a:buChar char="●"/>
            </a:pPr>
            <a:r>
              <a:rPr lang="en"/>
              <a:t>Observations from above graphs</a:t>
            </a:r>
            <a:endParaRPr/>
          </a:p>
          <a:p>
            <a:pPr indent="-311150" lvl="0" marL="457200" rtl="0" algn="l">
              <a:spcBef>
                <a:spcPts val="0"/>
              </a:spcBef>
              <a:spcAft>
                <a:spcPts val="0"/>
              </a:spcAft>
              <a:buSzPts val="13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1853850"/>
            <a:ext cx="3424500" cy="29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2"/>
                </a:solidFill>
                <a:latin typeface="Calibri"/>
                <a:ea typeface="Calibri"/>
                <a:cs typeface="Calibri"/>
                <a:sym typeface="Calibri"/>
              </a:rPr>
              <a:t>This project presents an analysis of data collected from the Bureau of Labor Statistics.</a:t>
            </a:r>
            <a:endParaRPr sz="1400">
              <a:solidFill>
                <a:schemeClr val="dk2"/>
              </a:solidFill>
              <a:latin typeface="Calibri"/>
              <a:ea typeface="Calibri"/>
              <a:cs typeface="Calibri"/>
              <a:sym typeface="Calibri"/>
            </a:endParaRPr>
          </a:p>
          <a:p>
            <a:pPr indent="0" lvl="0" marL="0" rtl="0" algn="l">
              <a:spcBef>
                <a:spcPts val="0"/>
              </a:spcBef>
              <a:spcAft>
                <a:spcPts val="0"/>
              </a:spcAft>
              <a:buNone/>
            </a:pPr>
            <a:r>
              <a:t/>
            </a:r>
            <a:endParaRPr sz="1400">
              <a:solidFill>
                <a:srgbClr val="000000"/>
              </a:solidFill>
              <a:latin typeface="Calibri"/>
              <a:ea typeface="Calibri"/>
              <a:cs typeface="Calibri"/>
              <a:sym typeface="Calibri"/>
            </a:endParaRPr>
          </a:p>
          <a:p>
            <a:pPr indent="0" lvl="0" marL="0" rtl="0" algn="l">
              <a:spcBef>
                <a:spcPts val="0"/>
              </a:spcBef>
              <a:spcAft>
                <a:spcPts val="0"/>
              </a:spcAft>
              <a:buNone/>
            </a:pPr>
            <a:r>
              <a:rPr lang="en" sz="1400">
                <a:solidFill>
                  <a:srgbClr val="000000"/>
                </a:solidFill>
                <a:latin typeface="Calibri"/>
                <a:ea typeface="Calibri"/>
                <a:cs typeface="Calibri"/>
                <a:sym typeface="Calibri"/>
              </a:rPr>
              <a:t>The aim of this project is to discover basic unemployment trends based on race and ethnicity, educational attainment, and gender and whether there is a significant effect on labor participation during the last three recessions.</a:t>
            </a:r>
            <a:endParaRPr sz="1400">
              <a:solidFill>
                <a:srgbClr val="000000"/>
              </a:solidFill>
              <a:latin typeface="Calibri"/>
              <a:ea typeface="Calibri"/>
              <a:cs typeface="Calibri"/>
              <a:sym typeface="Calibri"/>
            </a:endParaRPr>
          </a:p>
        </p:txBody>
      </p:sp>
      <p:sp>
        <p:nvSpPr>
          <p:cNvPr id="100" name="Google Shape;100;p15"/>
          <p:cNvSpPr txBox="1"/>
          <p:nvPr/>
        </p:nvSpPr>
        <p:spPr>
          <a:xfrm>
            <a:off x="4414275" y="1853850"/>
            <a:ext cx="43491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alibri"/>
                <a:ea typeface="Calibri"/>
                <a:cs typeface="Calibri"/>
                <a:sym typeface="Calibri"/>
              </a:rPr>
              <a:t>Some common associated factors that attribute to labor market differences include variations in: </a:t>
            </a:r>
            <a:endParaRPr>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2"/>
                </a:solidFill>
                <a:latin typeface="Calibri"/>
                <a:ea typeface="Calibri"/>
                <a:cs typeface="Calibri"/>
                <a:sym typeface="Calibri"/>
              </a:rPr>
              <a:t> </a:t>
            </a:r>
            <a:endParaRPr>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educational attainment across the groups</a:t>
            </a:r>
            <a:endParaRPr>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occupations and industries in which the groups work</a:t>
            </a:r>
            <a:endParaRPr>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geographic areas of the country in which the groups are concentrated</a:t>
            </a:r>
            <a:endParaRPr>
              <a:solidFill>
                <a:schemeClr val="dk2"/>
              </a:solidFill>
              <a:latin typeface="Calibri"/>
              <a:ea typeface="Calibri"/>
              <a:cs typeface="Calibri"/>
              <a:sym typeface="Calibri"/>
            </a:endParaRPr>
          </a:p>
          <a:p>
            <a:pPr indent="-317500" lvl="0" marL="457200" rtl="0" algn="l">
              <a:lnSpc>
                <a:spcPct val="115000"/>
              </a:lnSpc>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degree of discrimination encountered in the workplace</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p:txBody>
      </p:sp>
      <p:cxnSp>
        <p:nvCxnSpPr>
          <p:cNvPr id="101" name="Google Shape;101;p15"/>
          <p:cNvCxnSpPr/>
          <p:nvPr/>
        </p:nvCxnSpPr>
        <p:spPr>
          <a:xfrm flipH="1">
            <a:off x="4172232" y="1874520"/>
            <a:ext cx="9000" cy="20445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and Hypothesis</a:t>
            </a:r>
            <a:endParaRPr/>
          </a:p>
        </p:txBody>
      </p:sp>
      <p:sp>
        <p:nvSpPr>
          <p:cNvPr id="107" name="Google Shape;107;p16"/>
          <p:cNvSpPr txBox="1"/>
          <p:nvPr>
            <p:ph idx="1" type="body"/>
          </p:nvPr>
        </p:nvSpPr>
        <p:spPr>
          <a:xfrm>
            <a:off x="729450" y="1812800"/>
            <a:ext cx="7688700" cy="3185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solidFill>
                  <a:srgbClr val="000000"/>
                </a:solidFill>
              </a:rPr>
              <a:t>Problem Statement</a:t>
            </a:r>
            <a:r>
              <a:rPr lang="en" sz="1200">
                <a:solidFill>
                  <a:srgbClr val="000000"/>
                </a:solidFill>
              </a:rPr>
              <a: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Finding out the roots of unemployment helps address issues of labor participation and DEI emphasis in future of workforce.</a:t>
            </a:r>
            <a:endParaRPr sz="1200">
              <a:solidFill>
                <a:srgbClr val="000000"/>
              </a:solidFill>
            </a:endParaRPr>
          </a:p>
          <a:p>
            <a:pPr indent="0" lvl="0" marL="0" rtl="0" algn="l">
              <a:spcBef>
                <a:spcPts val="0"/>
              </a:spcBef>
              <a:spcAft>
                <a:spcPts val="0"/>
              </a:spcAft>
              <a:buNone/>
            </a:pPr>
            <a:r>
              <a:rPr lang="en" sz="1200">
                <a:solidFill>
                  <a:srgbClr val="000000"/>
                </a:solidFill>
              </a:rPr>
              <a:t> </a:t>
            </a:r>
            <a:endParaRPr sz="1200">
              <a:solidFill>
                <a:srgbClr val="000000"/>
              </a:solidFill>
            </a:endParaRPr>
          </a:p>
          <a:p>
            <a:pPr indent="0" lvl="0" marL="0" rtl="0" algn="l">
              <a:spcBef>
                <a:spcPts val="0"/>
              </a:spcBef>
              <a:spcAft>
                <a:spcPts val="0"/>
              </a:spcAft>
              <a:buNone/>
            </a:pPr>
            <a:r>
              <a:rPr b="1" lang="en" sz="1200">
                <a:solidFill>
                  <a:srgbClr val="000000"/>
                </a:solidFill>
              </a:rPr>
              <a:t>Hypothesis</a:t>
            </a:r>
            <a:r>
              <a:rPr lang="en" sz="1200">
                <a:solidFill>
                  <a:srgbClr val="000000"/>
                </a:solidFill>
              </a:rPr>
              <a: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Groups facing discrimination in the workforce are correlated with recession unemployment status.</a:t>
            </a:r>
            <a:endParaRPr sz="1200">
              <a:solidFill>
                <a:srgbClr val="000000"/>
              </a:solidFill>
            </a:endParaRPr>
          </a:p>
          <a:p>
            <a:pPr indent="0" lvl="0" marL="0" rtl="0" algn="l">
              <a:spcBef>
                <a:spcPts val="0"/>
              </a:spcBef>
              <a:spcAft>
                <a:spcPts val="0"/>
              </a:spcAft>
              <a:buNone/>
            </a:pPr>
            <a:r>
              <a:rPr lang="en" sz="1200">
                <a:solidFill>
                  <a:srgbClr val="000000"/>
                </a:solidFill>
              </a:rPr>
              <a:t> </a:t>
            </a:r>
            <a:endParaRPr sz="1200">
              <a:solidFill>
                <a:srgbClr val="000000"/>
              </a:solidFill>
            </a:endParaRPr>
          </a:p>
          <a:p>
            <a:pPr indent="0" lvl="0" marL="457200" rtl="0" algn="l">
              <a:spcBef>
                <a:spcPts val="0"/>
              </a:spcBef>
              <a:spcAft>
                <a:spcPts val="0"/>
              </a:spcAft>
              <a:buNone/>
            </a:pPr>
            <a:r>
              <a:rPr lang="en" sz="1100">
                <a:solidFill>
                  <a:srgbClr val="000000"/>
                </a:solidFill>
              </a:rPr>
              <a:t>·</a:t>
            </a:r>
            <a:r>
              <a:rPr lang="en" sz="700">
                <a:solidFill>
                  <a:srgbClr val="000000"/>
                </a:solidFill>
              </a:rPr>
              <a:t>      </a:t>
            </a:r>
            <a:r>
              <a:rPr b="1" lang="en" sz="1100">
                <a:solidFill>
                  <a:srgbClr val="000000"/>
                </a:solidFill>
              </a:rPr>
              <a:t>Race</a:t>
            </a:r>
            <a:r>
              <a:rPr lang="en" sz="1100">
                <a:solidFill>
                  <a:srgbClr val="000000"/>
                </a:solidFill>
              </a:rPr>
              <a:t>: White employees account for the least amount of employment related discrimination claims based on their race thus will have lower unemployment rates.</a:t>
            </a:r>
            <a:endParaRPr sz="1100">
              <a:solidFill>
                <a:srgbClr val="000000"/>
              </a:solidFill>
            </a:endParaRPr>
          </a:p>
          <a:p>
            <a:pPr indent="0" lvl="0" marL="457200" rtl="0" algn="l">
              <a:spcBef>
                <a:spcPts val="0"/>
              </a:spcBef>
              <a:spcAft>
                <a:spcPts val="0"/>
              </a:spcAft>
              <a:buNone/>
            </a:pPr>
            <a:r>
              <a:rPr lang="en" sz="1100">
                <a:solidFill>
                  <a:srgbClr val="000000"/>
                </a:solidFill>
              </a:rPr>
              <a:t>·</a:t>
            </a:r>
            <a:r>
              <a:rPr lang="en" sz="700">
                <a:solidFill>
                  <a:srgbClr val="000000"/>
                </a:solidFill>
              </a:rPr>
              <a:t>      </a:t>
            </a:r>
            <a:r>
              <a:rPr b="1" lang="en" sz="1100">
                <a:solidFill>
                  <a:srgbClr val="000000"/>
                </a:solidFill>
              </a:rPr>
              <a:t>Gender</a:t>
            </a:r>
            <a:r>
              <a:rPr lang="en" sz="1100">
                <a:solidFill>
                  <a:srgbClr val="000000"/>
                </a:solidFill>
              </a:rPr>
              <a:t>: Male employees account for the least amount of employment related discrimination claims compared to women, thus will have lower unemployment rates.</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rPr lang="en" sz="1200">
                <a:solidFill>
                  <a:srgbClr val="000000"/>
                </a:solidFill>
              </a:rPr>
              <a:t>We can also assume that groups that have attained less education is directly proportional to their ability to be employed, in general, and especially during recessions.</a:t>
            </a:r>
            <a:endParaRPr sz="1200">
              <a:solidFill>
                <a:srgbClr val="000000"/>
              </a:solidFill>
            </a:endParaRPr>
          </a:p>
          <a:p>
            <a:pPr indent="0" lvl="0" marL="0" rtl="0" algn="l">
              <a:spcBef>
                <a:spcPts val="0"/>
              </a:spcBef>
              <a:spcAft>
                <a:spcPts val="0"/>
              </a:spcAft>
              <a:buNone/>
            </a:pPr>
            <a:r>
              <a:rPr lang="en" sz="1200">
                <a:solidFill>
                  <a:srgbClr val="000000"/>
                </a:solidFill>
              </a:rPr>
              <a:t> </a:t>
            </a:r>
            <a:endParaRPr sz="1200">
              <a:solidFill>
                <a:srgbClr val="000000"/>
              </a:solidFill>
            </a:endParaRPr>
          </a:p>
          <a:p>
            <a:pPr indent="0" lvl="0" marL="457200" rtl="0" algn="l">
              <a:spcBef>
                <a:spcPts val="0"/>
              </a:spcBef>
              <a:spcAft>
                <a:spcPts val="0"/>
              </a:spcAft>
              <a:buNone/>
            </a:pPr>
            <a:r>
              <a:rPr lang="en" sz="1100">
                <a:solidFill>
                  <a:srgbClr val="000000"/>
                </a:solidFill>
              </a:rPr>
              <a:t>·</a:t>
            </a:r>
            <a:r>
              <a:rPr lang="en" sz="700">
                <a:solidFill>
                  <a:srgbClr val="000000"/>
                </a:solidFill>
              </a:rPr>
              <a:t>      </a:t>
            </a:r>
            <a:r>
              <a:rPr b="1" lang="en" sz="1100">
                <a:solidFill>
                  <a:srgbClr val="000000"/>
                </a:solidFill>
              </a:rPr>
              <a:t>Education</a:t>
            </a:r>
            <a:r>
              <a:rPr lang="en" sz="1100">
                <a:solidFill>
                  <a:srgbClr val="000000"/>
                </a:solidFill>
              </a:rPr>
              <a:t>: Employees with less than a high school diploma among all employees thus having lower employment rates compared to more educated workers.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80225" y="601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American Unemployment Arc (2001-2021)</a:t>
            </a:r>
            <a:endParaRPr/>
          </a:p>
        </p:txBody>
      </p:sp>
      <p:pic>
        <p:nvPicPr>
          <p:cNvPr id="113" name="Google Shape;113;p17"/>
          <p:cNvPicPr preferRelativeResize="0"/>
          <p:nvPr/>
        </p:nvPicPr>
        <p:blipFill>
          <a:blip r:embed="rId3">
            <a:alphaModFix/>
          </a:blip>
          <a:stretch>
            <a:fillRect/>
          </a:stretch>
        </p:blipFill>
        <p:spPr>
          <a:xfrm>
            <a:off x="853775" y="1278625"/>
            <a:ext cx="7688699" cy="3702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593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Education vs. Unemployment Rate</a:t>
            </a:r>
            <a:endParaRPr/>
          </a:p>
        </p:txBody>
      </p:sp>
      <p:pic>
        <p:nvPicPr>
          <p:cNvPr id="119" name="Google Shape;119;p18"/>
          <p:cNvPicPr preferRelativeResize="0"/>
          <p:nvPr/>
        </p:nvPicPr>
        <p:blipFill>
          <a:blip r:embed="rId3">
            <a:alphaModFix/>
          </a:blip>
          <a:stretch>
            <a:fillRect/>
          </a:stretch>
        </p:blipFill>
        <p:spPr>
          <a:xfrm>
            <a:off x="990600" y="1281550"/>
            <a:ext cx="7276974" cy="3709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603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Chi-Square Test</a:t>
            </a:r>
            <a:r>
              <a:rPr lang="en"/>
              <a:t>s for Education vs. Unemployment</a:t>
            </a:r>
            <a:endParaRPr/>
          </a:p>
        </p:txBody>
      </p:sp>
      <p:pic>
        <p:nvPicPr>
          <p:cNvPr id="125" name="Google Shape;125;p19"/>
          <p:cNvPicPr preferRelativeResize="0"/>
          <p:nvPr/>
        </p:nvPicPr>
        <p:blipFill rotWithShape="1">
          <a:blip r:embed="rId3">
            <a:alphaModFix/>
          </a:blip>
          <a:srcRect b="8725" l="0" r="0" t="0"/>
          <a:stretch/>
        </p:blipFill>
        <p:spPr>
          <a:xfrm>
            <a:off x="4413150" y="1429775"/>
            <a:ext cx="4455524" cy="1757275"/>
          </a:xfrm>
          <a:prstGeom prst="rect">
            <a:avLst/>
          </a:prstGeom>
          <a:noFill/>
          <a:ln>
            <a:noFill/>
          </a:ln>
        </p:spPr>
      </p:pic>
      <p:pic>
        <p:nvPicPr>
          <p:cNvPr id="126" name="Google Shape;126;p19"/>
          <p:cNvPicPr preferRelativeResize="0"/>
          <p:nvPr/>
        </p:nvPicPr>
        <p:blipFill rotWithShape="1">
          <a:blip r:embed="rId4">
            <a:alphaModFix/>
          </a:blip>
          <a:srcRect b="8725" l="0" r="0" t="0"/>
          <a:stretch/>
        </p:blipFill>
        <p:spPr>
          <a:xfrm>
            <a:off x="166025" y="1429775"/>
            <a:ext cx="4122824" cy="1757275"/>
          </a:xfrm>
          <a:prstGeom prst="rect">
            <a:avLst/>
          </a:prstGeom>
          <a:noFill/>
          <a:ln>
            <a:noFill/>
          </a:ln>
        </p:spPr>
      </p:pic>
      <p:pic>
        <p:nvPicPr>
          <p:cNvPr id="127" name="Google Shape;127;p19"/>
          <p:cNvPicPr preferRelativeResize="0"/>
          <p:nvPr/>
        </p:nvPicPr>
        <p:blipFill>
          <a:blip r:embed="rId5">
            <a:alphaModFix/>
          </a:blip>
          <a:stretch>
            <a:fillRect/>
          </a:stretch>
        </p:blipFill>
        <p:spPr>
          <a:xfrm>
            <a:off x="175350" y="3386225"/>
            <a:ext cx="4122824" cy="1757275"/>
          </a:xfrm>
          <a:prstGeom prst="rect">
            <a:avLst/>
          </a:prstGeom>
          <a:noFill/>
          <a:ln>
            <a:noFill/>
          </a:ln>
        </p:spPr>
      </p:pic>
      <p:sp>
        <p:nvSpPr>
          <p:cNvPr id="128" name="Google Shape;128;p19"/>
          <p:cNvSpPr txBox="1"/>
          <p:nvPr/>
        </p:nvSpPr>
        <p:spPr>
          <a:xfrm>
            <a:off x="1491800" y="1139025"/>
            <a:ext cx="11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Dot-Com</a:t>
            </a:r>
            <a:endParaRPr>
              <a:latin typeface="Lato"/>
              <a:ea typeface="Lato"/>
              <a:cs typeface="Lato"/>
              <a:sym typeface="Lato"/>
            </a:endParaRPr>
          </a:p>
        </p:txBody>
      </p:sp>
      <p:sp>
        <p:nvSpPr>
          <p:cNvPr id="129" name="Google Shape;129;p19"/>
          <p:cNvSpPr txBox="1"/>
          <p:nvPr/>
        </p:nvSpPr>
        <p:spPr>
          <a:xfrm>
            <a:off x="6065963" y="1139025"/>
            <a:ext cx="11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Great</a:t>
            </a:r>
            <a:endParaRPr>
              <a:latin typeface="Lato"/>
              <a:ea typeface="Lato"/>
              <a:cs typeface="Lato"/>
              <a:sym typeface="Lato"/>
            </a:endParaRPr>
          </a:p>
        </p:txBody>
      </p:sp>
      <p:sp>
        <p:nvSpPr>
          <p:cNvPr id="130" name="Google Shape;130;p19"/>
          <p:cNvSpPr txBox="1"/>
          <p:nvPr/>
        </p:nvSpPr>
        <p:spPr>
          <a:xfrm>
            <a:off x="1509413" y="3122075"/>
            <a:ext cx="11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Covid-19</a:t>
            </a:r>
            <a:endParaRPr>
              <a:latin typeface="Lato"/>
              <a:ea typeface="Lato"/>
              <a:cs typeface="Lato"/>
              <a:sym typeface="Lato"/>
            </a:endParaRPr>
          </a:p>
        </p:txBody>
      </p:sp>
      <p:sp>
        <p:nvSpPr>
          <p:cNvPr id="131" name="Google Shape;131;p19"/>
          <p:cNvSpPr txBox="1"/>
          <p:nvPr/>
        </p:nvSpPr>
        <p:spPr>
          <a:xfrm>
            <a:off x="5390050" y="4850725"/>
            <a:ext cx="368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latin typeface="Montserrat"/>
                <a:ea typeface="Montserrat"/>
                <a:cs typeface="Montserrat"/>
                <a:sym typeface="Montserrat"/>
              </a:rPr>
              <a:t>Source: </a:t>
            </a:r>
            <a:r>
              <a:rPr b="1" lang="en" sz="1000" u="sng">
                <a:solidFill>
                  <a:srgbClr val="0563C1"/>
                </a:solidFill>
                <a:latin typeface="Montserrat"/>
                <a:ea typeface="Montserrat"/>
                <a:cs typeface="Montserrat"/>
                <a:sym typeface="Montserrat"/>
                <a:hlinkClick r:id="rId6">
                  <a:extLst>
                    <a:ext uri="{A12FA001-AC4F-418D-AE19-62706E023703}">
                      <ahyp:hlinkClr val="tx"/>
                    </a:ext>
                  </a:extLst>
                </a:hlinkClick>
              </a:rPr>
              <a:t>https://data.bls.gov/cgi-bin/surveymost?l</a:t>
            </a:r>
            <a:r>
              <a:rPr b="1" lang="en" sz="1000" u="sng">
                <a:solidFill>
                  <a:srgbClr val="0563C1"/>
                </a:solidFill>
                <a:latin typeface="Montserrat"/>
                <a:ea typeface="Montserrat"/>
                <a:cs typeface="Montserrat"/>
                <a:sym typeface="Montserrat"/>
                <a:hlinkClick r:id="rId7">
                  <a:extLst>
                    <a:ext uri="{A12FA001-AC4F-418D-AE19-62706E023703}">
                      <ahyp:hlinkClr val="tx"/>
                    </a:ext>
                  </a:extLst>
                </a:hlinkClick>
              </a:rPr>
              <a:t>n</a:t>
            </a:r>
            <a:endParaRPr b="1" sz="1000">
              <a:solidFill>
                <a:srgbClr val="0563C1"/>
              </a:solidFill>
              <a:latin typeface="Montserrat"/>
              <a:ea typeface="Montserrat"/>
              <a:cs typeface="Montserrat"/>
              <a:sym typeface="Montserrat"/>
            </a:endParaRPr>
          </a:p>
          <a:p>
            <a:pPr indent="0" lvl="0" marL="0" rtl="0" algn="l">
              <a:spcBef>
                <a:spcPts val="0"/>
              </a:spcBef>
              <a:spcAft>
                <a:spcPts val="0"/>
              </a:spcAft>
              <a:buNone/>
            </a:pPr>
            <a:r>
              <a:t/>
            </a:r>
            <a:endParaRPr b="1" sz="1000">
              <a:solidFill>
                <a:srgbClr val="0563C1"/>
              </a:solidFill>
              <a:latin typeface="Montserrat"/>
              <a:ea typeface="Montserrat"/>
              <a:cs typeface="Montserrat"/>
              <a:sym typeface="Montserrat"/>
            </a:endParaRPr>
          </a:p>
        </p:txBody>
      </p:sp>
      <p:graphicFrame>
        <p:nvGraphicFramePr>
          <p:cNvPr id="132" name="Google Shape;132;p19"/>
          <p:cNvGraphicFramePr/>
          <p:nvPr/>
        </p:nvGraphicFramePr>
        <p:xfrm>
          <a:off x="4420363" y="3351300"/>
          <a:ext cx="3000000" cy="3000000"/>
        </p:xfrm>
        <a:graphic>
          <a:graphicData uri="http://schemas.openxmlformats.org/drawingml/2006/table">
            <a:tbl>
              <a:tblPr>
                <a:noFill/>
                <a:tableStyleId>{7E68FA73-2EA1-4B83-88EB-E4A7F1AB8E41}</a:tableStyleId>
              </a:tblPr>
              <a:tblGrid>
                <a:gridCol w="969675"/>
                <a:gridCol w="1250875"/>
                <a:gridCol w="1110275"/>
                <a:gridCol w="11102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Critical Value</a:t>
                      </a:r>
                      <a:endParaRPr/>
                    </a:p>
                  </a:txBody>
                  <a:tcPr marT="91425" marB="91425" marR="91425" marL="91425"/>
                </a:tc>
                <a:tc>
                  <a:txBody>
                    <a:bodyPr/>
                    <a:lstStyle/>
                    <a:p>
                      <a:pPr indent="0" lvl="0" marL="0" rtl="0" algn="l">
                        <a:spcBef>
                          <a:spcPts val="0"/>
                        </a:spcBef>
                        <a:spcAft>
                          <a:spcPts val="0"/>
                        </a:spcAft>
                        <a:buNone/>
                      </a:pPr>
                      <a:r>
                        <a:rPr lang="en"/>
                        <a:t>Statistic</a:t>
                      </a:r>
                      <a:endParaRPr/>
                    </a:p>
                  </a:txBody>
                  <a:tcPr marT="91425" marB="91425" marR="91425" marL="91425"/>
                </a:tc>
                <a:tc>
                  <a:txBody>
                    <a:bodyPr/>
                    <a:lstStyle/>
                    <a:p>
                      <a:pPr indent="0" lvl="0" marL="0" rtl="0" algn="l">
                        <a:spcBef>
                          <a:spcPts val="0"/>
                        </a:spcBef>
                        <a:spcAft>
                          <a:spcPts val="0"/>
                        </a:spcAft>
                        <a:buNone/>
                      </a:pPr>
                      <a:r>
                        <a:rPr lang="en"/>
                        <a:t>p-value</a:t>
                      </a:r>
                      <a:endParaRPr/>
                    </a:p>
                  </a:txBody>
                  <a:tcPr marT="91425" marB="91425" marR="91425" marL="91425"/>
                </a:tc>
              </a:tr>
              <a:tr h="396200">
                <a:tc>
                  <a:txBody>
                    <a:bodyPr/>
                    <a:lstStyle/>
                    <a:p>
                      <a:pPr indent="0" lvl="0" marL="0" rtl="0" algn="l">
                        <a:spcBef>
                          <a:spcPts val="0"/>
                        </a:spcBef>
                        <a:spcAft>
                          <a:spcPts val="0"/>
                        </a:spcAft>
                        <a:buNone/>
                      </a:pPr>
                      <a:r>
                        <a:rPr lang="en"/>
                        <a:t>Dot-Com</a:t>
                      </a:r>
                      <a:endParaRPr/>
                    </a:p>
                  </a:txBody>
                  <a:tcPr marT="91425" marB="91425" marR="91425" marL="91425"/>
                </a:tc>
                <a:tc>
                  <a:txBody>
                    <a:bodyPr/>
                    <a:lstStyle/>
                    <a:p>
                      <a:pPr indent="0" lvl="0" marL="0" rtl="0" algn="l">
                        <a:spcBef>
                          <a:spcPts val="0"/>
                        </a:spcBef>
                        <a:spcAft>
                          <a:spcPts val="0"/>
                        </a:spcAft>
                        <a:buNone/>
                      </a:pPr>
                      <a:r>
                        <a:rPr lang="en"/>
                        <a:t>7.81</a:t>
                      </a:r>
                      <a:endParaRPr/>
                    </a:p>
                  </a:txBody>
                  <a:tcPr marT="91425" marB="91425" marR="91425" marL="91425"/>
                </a:tc>
                <a:tc>
                  <a:txBody>
                    <a:bodyPr/>
                    <a:lstStyle/>
                    <a:p>
                      <a:pPr indent="0" lvl="0" marL="0" rtl="0" algn="l">
                        <a:spcBef>
                          <a:spcPts val="0"/>
                        </a:spcBef>
                        <a:spcAft>
                          <a:spcPts val="0"/>
                        </a:spcAft>
                        <a:buNone/>
                      </a:pPr>
                      <a:r>
                        <a:rPr lang="en"/>
                        <a:t>4.36</a:t>
                      </a:r>
                      <a:endParaRPr/>
                    </a:p>
                  </a:txBody>
                  <a:tcPr marT="91425" marB="91425" marR="91425" marL="91425"/>
                </a:tc>
                <a:tc>
                  <a:txBody>
                    <a:bodyPr/>
                    <a:lstStyle/>
                    <a:p>
                      <a:pPr indent="0" lvl="0" marL="0" rtl="0" algn="l">
                        <a:spcBef>
                          <a:spcPts val="0"/>
                        </a:spcBef>
                        <a:spcAft>
                          <a:spcPts val="0"/>
                        </a:spcAft>
                        <a:buNone/>
                      </a:pPr>
                      <a:r>
                        <a:rPr lang="en"/>
                        <a:t>0.22</a:t>
                      </a:r>
                      <a:endParaRPr/>
                    </a:p>
                  </a:txBody>
                  <a:tcPr marT="91425" marB="91425" marR="91425" marL="91425"/>
                </a:tc>
              </a:tr>
              <a:tr h="248725">
                <a:tc>
                  <a:txBody>
                    <a:bodyPr/>
                    <a:lstStyle/>
                    <a:p>
                      <a:pPr indent="0" lvl="0" marL="0" rtl="0" algn="l">
                        <a:spcBef>
                          <a:spcPts val="0"/>
                        </a:spcBef>
                        <a:spcAft>
                          <a:spcPts val="0"/>
                        </a:spcAft>
                        <a:buNone/>
                      </a:pPr>
                      <a:r>
                        <a:rPr lang="en"/>
                        <a:t>Great</a:t>
                      </a:r>
                      <a:endParaRPr/>
                    </a:p>
                  </a:txBody>
                  <a:tcPr marT="91425" marB="91425" marR="91425" marL="91425"/>
                </a:tc>
                <a:tc>
                  <a:txBody>
                    <a:bodyPr/>
                    <a:lstStyle/>
                    <a:p>
                      <a:pPr indent="0" lvl="0" marL="0" rtl="0" algn="l">
                        <a:spcBef>
                          <a:spcPts val="0"/>
                        </a:spcBef>
                        <a:spcAft>
                          <a:spcPts val="0"/>
                        </a:spcAft>
                        <a:buNone/>
                      </a:pPr>
                      <a:r>
                        <a:rPr lang="en"/>
                        <a:t>7.81</a:t>
                      </a:r>
                      <a:endParaRPr/>
                    </a:p>
                  </a:txBody>
                  <a:tcPr marT="91425" marB="91425" marR="91425" marL="91425"/>
                </a:tc>
                <a:tc>
                  <a:txBody>
                    <a:bodyPr/>
                    <a:lstStyle/>
                    <a:p>
                      <a:pPr indent="0" lvl="0" marL="0" rtl="0" algn="l">
                        <a:spcBef>
                          <a:spcPts val="0"/>
                        </a:spcBef>
                        <a:spcAft>
                          <a:spcPts val="0"/>
                        </a:spcAft>
                        <a:buNone/>
                      </a:pPr>
                      <a:r>
                        <a:rPr lang="en"/>
                        <a:t>4.95</a:t>
                      </a:r>
                      <a:endParaRPr/>
                    </a:p>
                  </a:txBody>
                  <a:tcPr marT="91425" marB="91425" marR="91425" marL="91425"/>
                </a:tc>
                <a:tc>
                  <a:txBody>
                    <a:bodyPr/>
                    <a:lstStyle/>
                    <a:p>
                      <a:pPr indent="0" lvl="0" marL="0" rtl="0" algn="l">
                        <a:spcBef>
                          <a:spcPts val="0"/>
                        </a:spcBef>
                        <a:spcAft>
                          <a:spcPts val="0"/>
                        </a:spcAft>
                        <a:buNone/>
                      </a:pPr>
                      <a:r>
                        <a:rPr lang="en"/>
                        <a:t>0.18</a:t>
                      </a:r>
                      <a:endParaRPr/>
                    </a:p>
                  </a:txBody>
                  <a:tcPr marT="91425" marB="91425" marR="91425" marL="91425"/>
                </a:tc>
              </a:tr>
              <a:tr h="248725">
                <a:tc>
                  <a:txBody>
                    <a:bodyPr/>
                    <a:lstStyle/>
                    <a:p>
                      <a:pPr indent="0" lvl="0" marL="0" rtl="0" algn="l">
                        <a:spcBef>
                          <a:spcPts val="0"/>
                        </a:spcBef>
                        <a:spcAft>
                          <a:spcPts val="0"/>
                        </a:spcAft>
                        <a:buNone/>
                      </a:pPr>
                      <a:r>
                        <a:rPr lang="en"/>
                        <a:t>Covid</a:t>
                      </a:r>
                      <a:endParaRPr/>
                    </a:p>
                  </a:txBody>
                  <a:tcPr marT="91425" marB="91425" marR="91425" marL="91425"/>
                </a:tc>
                <a:tc>
                  <a:txBody>
                    <a:bodyPr/>
                    <a:lstStyle/>
                    <a:p>
                      <a:pPr indent="0" lvl="0" marL="0" rtl="0" algn="l">
                        <a:spcBef>
                          <a:spcPts val="0"/>
                        </a:spcBef>
                        <a:spcAft>
                          <a:spcPts val="0"/>
                        </a:spcAft>
                        <a:buNone/>
                      </a:pPr>
                      <a:r>
                        <a:rPr lang="en"/>
                        <a:t>7.81</a:t>
                      </a:r>
                      <a:endParaRPr/>
                    </a:p>
                  </a:txBody>
                  <a:tcPr marT="91425" marB="91425" marR="91425" marL="91425"/>
                </a:tc>
                <a:tc>
                  <a:txBody>
                    <a:bodyPr/>
                    <a:lstStyle/>
                    <a:p>
                      <a:pPr indent="0" lvl="0" marL="0" rtl="0" algn="l">
                        <a:spcBef>
                          <a:spcPts val="0"/>
                        </a:spcBef>
                        <a:spcAft>
                          <a:spcPts val="0"/>
                        </a:spcAft>
                        <a:buNone/>
                      </a:pPr>
                      <a:r>
                        <a:rPr lang="en"/>
                        <a:t>6.01</a:t>
                      </a:r>
                      <a:endParaRPr/>
                    </a:p>
                  </a:txBody>
                  <a:tcPr marT="91425" marB="91425" marR="91425" marL="91425"/>
                </a:tc>
                <a:tc>
                  <a:txBody>
                    <a:bodyPr/>
                    <a:lstStyle/>
                    <a:p>
                      <a:pPr indent="0" lvl="0" marL="0" rtl="0" algn="l">
                        <a:spcBef>
                          <a:spcPts val="0"/>
                        </a:spcBef>
                        <a:spcAft>
                          <a:spcPts val="0"/>
                        </a:spcAft>
                        <a:buNone/>
                      </a:pPr>
                      <a:r>
                        <a:rPr lang="en"/>
                        <a:t>0.11</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7650" y="566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vs. Unemployment Rate</a:t>
            </a:r>
            <a:endParaRPr/>
          </a:p>
        </p:txBody>
      </p:sp>
      <p:pic>
        <p:nvPicPr>
          <p:cNvPr id="138" name="Google Shape;138;p20"/>
          <p:cNvPicPr preferRelativeResize="0"/>
          <p:nvPr/>
        </p:nvPicPr>
        <p:blipFill>
          <a:blip r:embed="rId3">
            <a:alphaModFix/>
          </a:blip>
          <a:stretch>
            <a:fillRect/>
          </a:stretch>
        </p:blipFill>
        <p:spPr>
          <a:xfrm>
            <a:off x="914400" y="1253625"/>
            <a:ext cx="7367035" cy="373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7650" y="557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Chi-Square Tests</a:t>
            </a:r>
            <a:r>
              <a:rPr lang="en"/>
              <a:t> for Gender vs. Unemployment</a:t>
            </a:r>
            <a:endParaRPr/>
          </a:p>
        </p:txBody>
      </p:sp>
      <p:pic>
        <p:nvPicPr>
          <p:cNvPr id="144" name="Google Shape;144;p21"/>
          <p:cNvPicPr preferRelativeResize="0"/>
          <p:nvPr/>
        </p:nvPicPr>
        <p:blipFill>
          <a:blip r:embed="rId3">
            <a:alphaModFix/>
          </a:blip>
          <a:stretch>
            <a:fillRect/>
          </a:stretch>
        </p:blipFill>
        <p:spPr>
          <a:xfrm>
            <a:off x="152400" y="1397225"/>
            <a:ext cx="4136408" cy="1757275"/>
          </a:xfrm>
          <a:prstGeom prst="rect">
            <a:avLst/>
          </a:prstGeom>
          <a:noFill/>
          <a:ln>
            <a:noFill/>
          </a:ln>
        </p:spPr>
      </p:pic>
      <p:pic>
        <p:nvPicPr>
          <p:cNvPr id="145" name="Google Shape;145;p21"/>
          <p:cNvPicPr preferRelativeResize="0"/>
          <p:nvPr/>
        </p:nvPicPr>
        <p:blipFill>
          <a:blip r:embed="rId4">
            <a:alphaModFix/>
          </a:blip>
          <a:stretch>
            <a:fillRect/>
          </a:stretch>
        </p:blipFill>
        <p:spPr>
          <a:xfrm>
            <a:off x="4587250" y="1397225"/>
            <a:ext cx="4441049" cy="1757275"/>
          </a:xfrm>
          <a:prstGeom prst="rect">
            <a:avLst/>
          </a:prstGeom>
          <a:noFill/>
          <a:ln>
            <a:noFill/>
          </a:ln>
        </p:spPr>
      </p:pic>
      <p:pic>
        <p:nvPicPr>
          <p:cNvPr id="146" name="Google Shape;146;p21"/>
          <p:cNvPicPr preferRelativeResize="0"/>
          <p:nvPr/>
        </p:nvPicPr>
        <p:blipFill>
          <a:blip r:embed="rId5">
            <a:alphaModFix/>
          </a:blip>
          <a:stretch>
            <a:fillRect/>
          </a:stretch>
        </p:blipFill>
        <p:spPr>
          <a:xfrm>
            <a:off x="152400" y="3306900"/>
            <a:ext cx="4136400" cy="1684200"/>
          </a:xfrm>
          <a:prstGeom prst="rect">
            <a:avLst/>
          </a:prstGeom>
          <a:noFill/>
          <a:ln>
            <a:noFill/>
          </a:ln>
        </p:spPr>
      </p:pic>
      <p:sp>
        <p:nvSpPr>
          <p:cNvPr id="147" name="Google Shape;147;p21"/>
          <p:cNvSpPr txBox="1"/>
          <p:nvPr/>
        </p:nvSpPr>
        <p:spPr>
          <a:xfrm>
            <a:off x="1491800" y="1062825"/>
            <a:ext cx="11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Dot-Com</a:t>
            </a:r>
            <a:endParaRPr>
              <a:latin typeface="Lato"/>
              <a:ea typeface="Lato"/>
              <a:cs typeface="Lato"/>
              <a:sym typeface="Lato"/>
            </a:endParaRPr>
          </a:p>
        </p:txBody>
      </p:sp>
      <p:sp>
        <p:nvSpPr>
          <p:cNvPr id="148" name="Google Shape;148;p21"/>
          <p:cNvSpPr txBox="1"/>
          <p:nvPr/>
        </p:nvSpPr>
        <p:spPr>
          <a:xfrm>
            <a:off x="6065963" y="1062825"/>
            <a:ext cx="11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Great</a:t>
            </a:r>
            <a:endParaRPr>
              <a:latin typeface="Lato"/>
              <a:ea typeface="Lato"/>
              <a:cs typeface="Lato"/>
              <a:sym typeface="Lato"/>
            </a:endParaRPr>
          </a:p>
        </p:txBody>
      </p:sp>
      <p:sp>
        <p:nvSpPr>
          <p:cNvPr id="149" name="Google Shape;149;p21"/>
          <p:cNvSpPr txBox="1"/>
          <p:nvPr/>
        </p:nvSpPr>
        <p:spPr>
          <a:xfrm>
            <a:off x="1509413" y="3045875"/>
            <a:ext cx="114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Covid-19</a:t>
            </a:r>
            <a:endParaRPr>
              <a:latin typeface="Lato"/>
              <a:ea typeface="Lato"/>
              <a:cs typeface="Lato"/>
              <a:sym typeface="Lato"/>
            </a:endParaRPr>
          </a:p>
        </p:txBody>
      </p:sp>
      <p:sp>
        <p:nvSpPr>
          <p:cNvPr id="150" name="Google Shape;150;p21"/>
          <p:cNvSpPr txBox="1"/>
          <p:nvPr/>
        </p:nvSpPr>
        <p:spPr>
          <a:xfrm>
            <a:off x="5345500" y="4785050"/>
            <a:ext cx="368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latin typeface="Montserrat"/>
                <a:ea typeface="Montserrat"/>
                <a:cs typeface="Montserrat"/>
                <a:sym typeface="Montserrat"/>
              </a:rPr>
              <a:t>Source: </a:t>
            </a:r>
            <a:r>
              <a:rPr b="1" lang="en" sz="1000" u="sng">
                <a:solidFill>
                  <a:srgbClr val="0563C1"/>
                </a:solidFill>
                <a:latin typeface="Montserrat"/>
                <a:ea typeface="Montserrat"/>
                <a:cs typeface="Montserrat"/>
                <a:sym typeface="Montserrat"/>
                <a:hlinkClick r:id="rId6">
                  <a:extLst>
                    <a:ext uri="{A12FA001-AC4F-418D-AE19-62706E023703}">
                      <ahyp:hlinkClr val="tx"/>
                    </a:ext>
                  </a:extLst>
                </a:hlinkClick>
              </a:rPr>
              <a:t>https://data.bls.gov/cgi-bin/surveymost?ln</a:t>
            </a:r>
            <a:endParaRPr b="1" sz="1000">
              <a:solidFill>
                <a:srgbClr val="0563C1"/>
              </a:solidFill>
              <a:latin typeface="Montserrat"/>
              <a:ea typeface="Montserrat"/>
              <a:cs typeface="Montserrat"/>
              <a:sym typeface="Montserrat"/>
            </a:endParaRPr>
          </a:p>
          <a:p>
            <a:pPr indent="0" lvl="0" marL="0" rtl="0" algn="l">
              <a:spcBef>
                <a:spcPts val="0"/>
              </a:spcBef>
              <a:spcAft>
                <a:spcPts val="0"/>
              </a:spcAft>
              <a:buNone/>
            </a:pPr>
            <a:r>
              <a:t/>
            </a:r>
            <a:endParaRPr b="1" sz="1000">
              <a:solidFill>
                <a:srgbClr val="0563C1"/>
              </a:solidFill>
              <a:latin typeface="Montserrat"/>
              <a:ea typeface="Montserrat"/>
              <a:cs typeface="Montserrat"/>
              <a:sym typeface="Montserrat"/>
            </a:endParaRPr>
          </a:p>
        </p:txBody>
      </p:sp>
      <p:graphicFrame>
        <p:nvGraphicFramePr>
          <p:cNvPr id="151" name="Google Shape;151;p21"/>
          <p:cNvGraphicFramePr/>
          <p:nvPr/>
        </p:nvGraphicFramePr>
        <p:xfrm>
          <a:off x="4587250" y="3306900"/>
          <a:ext cx="3000000" cy="3000000"/>
        </p:xfrm>
        <a:graphic>
          <a:graphicData uri="http://schemas.openxmlformats.org/drawingml/2006/table">
            <a:tbl>
              <a:tblPr>
                <a:noFill/>
                <a:tableStyleId>{7E68FA73-2EA1-4B83-88EB-E4A7F1AB8E41}</a:tableStyleId>
              </a:tblPr>
              <a:tblGrid>
                <a:gridCol w="969675"/>
                <a:gridCol w="1250875"/>
                <a:gridCol w="1110275"/>
                <a:gridCol w="11102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Critical Value</a:t>
                      </a:r>
                      <a:endParaRPr/>
                    </a:p>
                  </a:txBody>
                  <a:tcPr marT="91425" marB="91425" marR="91425" marL="91425"/>
                </a:tc>
                <a:tc>
                  <a:txBody>
                    <a:bodyPr/>
                    <a:lstStyle/>
                    <a:p>
                      <a:pPr indent="0" lvl="0" marL="0" rtl="0" algn="l">
                        <a:spcBef>
                          <a:spcPts val="0"/>
                        </a:spcBef>
                        <a:spcAft>
                          <a:spcPts val="0"/>
                        </a:spcAft>
                        <a:buNone/>
                      </a:pPr>
                      <a:r>
                        <a:rPr lang="en"/>
                        <a:t>Statistic</a:t>
                      </a:r>
                      <a:endParaRPr/>
                    </a:p>
                  </a:txBody>
                  <a:tcPr marT="91425" marB="91425" marR="91425" marL="91425"/>
                </a:tc>
                <a:tc>
                  <a:txBody>
                    <a:bodyPr/>
                    <a:lstStyle/>
                    <a:p>
                      <a:pPr indent="0" lvl="0" marL="0" rtl="0" algn="l">
                        <a:spcBef>
                          <a:spcPts val="0"/>
                        </a:spcBef>
                        <a:spcAft>
                          <a:spcPts val="0"/>
                        </a:spcAft>
                        <a:buNone/>
                      </a:pPr>
                      <a:r>
                        <a:rPr lang="en"/>
                        <a:t>p-value</a:t>
                      </a:r>
                      <a:endParaRPr/>
                    </a:p>
                  </a:txBody>
                  <a:tcPr marT="91425" marB="91425" marR="91425" marL="91425"/>
                </a:tc>
              </a:tr>
              <a:tr h="396200">
                <a:tc>
                  <a:txBody>
                    <a:bodyPr/>
                    <a:lstStyle/>
                    <a:p>
                      <a:pPr indent="0" lvl="0" marL="0" rtl="0" algn="l">
                        <a:spcBef>
                          <a:spcPts val="0"/>
                        </a:spcBef>
                        <a:spcAft>
                          <a:spcPts val="0"/>
                        </a:spcAft>
                        <a:buNone/>
                      </a:pPr>
                      <a:r>
                        <a:rPr lang="en"/>
                        <a:t>Dot-Com</a:t>
                      </a:r>
                      <a:endParaRPr/>
                    </a:p>
                  </a:txBody>
                  <a:tcPr marT="91425" marB="91425" marR="91425" marL="91425"/>
                </a:tc>
                <a:tc>
                  <a:txBody>
                    <a:bodyPr/>
                    <a:lstStyle/>
                    <a:p>
                      <a:pPr indent="0" lvl="0" marL="0" rtl="0" algn="l">
                        <a:spcBef>
                          <a:spcPts val="0"/>
                        </a:spcBef>
                        <a:spcAft>
                          <a:spcPts val="0"/>
                        </a:spcAft>
                        <a:buNone/>
                      </a:pPr>
                      <a:r>
                        <a:rPr lang="en"/>
                        <a:t>3.84</a:t>
                      </a:r>
                      <a:endParaRPr/>
                    </a:p>
                  </a:txBody>
                  <a:tcPr marT="91425" marB="91425" marR="91425" marL="91425"/>
                </a:tc>
                <a:tc>
                  <a:txBody>
                    <a:bodyPr/>
                    <a:lstStyle/>
                    <a:p>
                      <a:pPr indent="0" lvl="0" marL="0" rtl="0" algn="l">
                        <a:spcBef>
                          <a:spcPts val="0"/>
                        </a:spcBef>
                        <a:spcAft>
                          <a:spcPts val="0"/>
                        </a:spcAft>
                        <a:buNone/>
                      </a:pPr>
                      <a:r>
                        <a:rPr lang="en"/>
                        <a:t>1.18</a:t>
                      </a:r>
                      <a:endParaRPr/>
                    </a:p>
                  </a:txBody>
                  <a:tcPr marT="91425" marB="91425" marR="91425" marL="91425"/>
                </a:tc>
                <a:tc>
                  <a:txBody>
                    <a:bodyPr/>
                    <a:lstStyle/>
                    <a:p>
                      <a:pPr indent="0" lvl="0" marL="0" rtl="0" algn="l">
                        <a:spcBef>
                          <a:spcPts val="0"/>
                        </a:spcBef>
                        <a:spcAft>
                          <a:spcPts val="0"/>
                        </a:spcAft>
                        <a:buNone/>
                      </a:pPr>
                      <a:r>
                        <a:rPr lang="en"/>
                        <a:t>0.28</a:t>
                      </a:r>
                      <a:endParaRPr/>
                    </a:p>
                  </a:txBody>
                  <a:tcPr marT="91425" marB="91425" marR="91425" marL="91425"/>
                </a:tc>
              </a:tr>
              <a:tr h="248725">
                <a:tc>
                  <a:txBody>
                    <a:bodyPr/>
                    <a:lstStyle/>
                    <a:p>
                      <a:pPr indent="0" lvl="0" marL="0" rtl="0" algn="l">
                        <a:spcBef>
                          <a:spcPts val="0"/>
                        </a:spcBef>
                        <a:spcAft>
                          <a:spcPts val="0"/>
                        </a:spcAft>
                        <a:buNone/>
                      </a:pPr>
                      <a:r>
                        <a:rPr lang="en"/>
                        <a:t>Great</a:t>
                      </a:r>
                      <a:endParaRPr/>
                    </a:p>
                  </a:txBody>
                  <a:tcPr marT="91425" marB="91425" marR="91425" marL="91425"/>
                </a:tc>
                <a:tc>
                  <a:txBody>
                    <a:bodyPr/>
                    <a:lstStyle/>
                    <a:p>
                      <a:pPr indent="0" lvl="0" marL="0" rtl="0" algn="l">
                        <a:spcBef>
                          <a:spcPts val="0"/>
                        </a:spcBef>
                        <a:spcAft>
                          <a:spcPts val="0"/>
                        </a:spcAft>
                        <a:buNone/>
                      </a:pPr>
                      <a:r>
                        <a:rPr lang="en"/>
                        <a:t>3.84</a:t>
                      </a:r>
                      <a:endParaRPr/>
                    </a:p>
                  </a:txBody>
                  <a:tcPr marT="91425" marB="91425" marR="91425" marL="91425"/>
                </a:tc>
                <a:tc>
                  <a:txBody>
                    <a:bodyPr/>
                    <a:lstStyle/>
                    <a:p>
                      <a:pPr indent="0" lvl="0" marL="0" rtl="0" algn="l">
                        <a:spcBef>
                          <a:spcPts val="0"/>
                        </a:spcBef>
                        <a:spcAft>
                          <a:spcPts val="0"/>
                        </a:spcAft>
                        <a:buNone/>
                      </a:pPr>
                      <a:r>
                        <a:rPr lang="en"/>
                        <a:t>0.08</a:t>
                      </a:r>
                      <a:endParaRPr/>
                    </a:p>
                  </a:txBody>
                  <a:tcPr marT="91425" marB="91425" marR="91425" marL="91425"/>
                </a:tc>
                <a:tc>
                  <a:txBody>
                    <a:bodyPr/>
                    <a:lstStyle/>
                    <a:p>
                      <a:pPr indent="0" lvl="0" marL="0" rtl="0" algn="l">
                        <a:spcBef>
                          <a:spcPts val="0"/>
                        </a:spcBef>
                        <a:spcAft>
                          <a:spcPts val="0"/>
                        </a:spcAft>
                        <a:buNone/>
                      </a:pPr>
                      <a:r>
                        <a:rPr lang="en"/>
                        <a:t>0.77</a:t>
                      </a:r>
                      <a:endParaRPr/>
                    </a:p>
                  </a:txBody>
                  <a:tcPr marT="91425" marB="91425" marR="91425" marL="91425"/>
                </a:tc>
              </a:tr>
              <a:tr h="248725">
                <a:tc>
                  <a:txBody>
                    <a:bodyPr/>
                    <a:lstStyle/>
                    <a:p>
                      <a:pPr indent="0" lvl="0" marL="0" rtl="0" algn="l">
                        <a:spcBef>
                          <a:spcPts val="0"/>
                        </a:spcBef>
                        <a:spcAft>
                          <a:spcPts val="0"/>
                        </a:spcAft>
                        <a:buNone/>
                      </a:pPr>
                      <a:r>
                        <a:rPr lang="en"/>
                        <a:t>Covid</a:t>
                      </a:r>
                      <a:endParaRPr/>
                    </a:p>
                  </a:txBody>
                  <a:tcPr marT="91425" marB="91425" marR="91425" marL="91425"/>
                </a:tc>
                <a:tc>
                  <a:txBody>
                    <a:bodyPr/>
                    <a:lstStyle/>
                    <a:p>
                      <a:pPr indent="0" lvl="0" marL="0" rtl="0" algn="l">
                        <a:spcBef>
                          <a:spcPts val="0"/>
                        </a:spcBef>
                        <a:spcAft>
                          <a:spcPts val="0"/>
                        </a:spcAft>
                        <a:buNone/>
                      </a:pPr>
                      <a:r>
                        <a:rPr lang="en"/>
                        <a:t>3.84</a:t>
                      </a:r>
                      <a:endParaRPr/>
                    </a:p>
                  </a:txBody>
                  <a:tcPr marT="91425" marB="91425" marR="91425" marL="91425"/>
                </a:tc>
                <a:tc>
                  <a:txBody>
                    <a:bodyPr/>
                    <a:lstStyle/>
                    <a:p>
                      <a:pPr indent="0" lvl="0" marL="0" rtl="0" algn="l">
                        <a:spcBef>
                          <a:spcPts val="0"/>
                        </a:spcBef>
                        <a:spcAft>
                          <a:spcPts val="0"/>
                        </a:spcAft>
                        <a:buNone/>
                      </a:pPr>
                      <a:r>
                        <a:rPr lang="en"/>
                        <a:t>0.44</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