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66" r:id="rId2"/>
    <p:sldId id="257" r:id="rId3"/>
    <p:sldId id="258" r:id="rId4"/>
    <p:sldId id="259" r:id="rId5"/>
    <p:sldId id="277" r:id="rId6"/>
    <p:sldId id="282" r:id="rId7"/>
    <p:sldId id="260" r:id="rId8"/>
    <p:sldId id="263" r:id="rId9"/>
    <p:sldId id="261" r:id="rId10"/>
    <p:sldId id="285" r:id="rId11"/>
    <p:sldId id="267" r:id="rId12"/>
    <p:sldId id="264" r:id="rId13"/>
    <p:sldId id="286" r:id="rId14"/>
    <p:sldId id="287" r:id="rId15"/>
    <p:sldId id="288" r:id="rId16"/>
    <p:sldId id="289" r:id="rId17"/>
    <p:sldId id="290" r:id="rId18"/>
    <p:sldId id="291" r:id="rId19"/>
    <p:sldId id="279" r:id="rId20"/>
    <p:sldId id="280" r:id="rId21"/>
    <p:sldId id="281" r:id="rId22"/>
    <p:sldId id="283" r:id="rId23"/>
    <p:sldId id="272" r:id="rId24"/>
    <p:sldId id="274" r:id="rId25"/>
    <p:sldId id="273" r:id="rId26"/>
    <p:sldId id="275" r:id="rId27"/>
    <p:sldId id="276" r:id="rId28"/>
    <p:sldId id="278" r:id="rId29"/>
    <p:sldId id="284" r:id="rId30"/>
    <p:sldId id="26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10260E-9BE0-43B2-8471-C002A6EBEBD9}"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2B66D-AB2E-48AA-9E6C-1567840F31F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426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10260E-9BE0-43B2-8471-C002A6EBEBD9}"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2B66D-AB2E-48AA-9E6C-1567840F31FF}" type="slidenum">
              <a:rPr lang="en-US" smtClean="0"/>
              <a:t>‹#›</a:t>
            </a:fld>
            <a:endParaRPr lang="en-US"/>
          </a:p>
        </p:txBody>
      </p:sp>
    </p:spTree>
    <p:extLst>
      <p:ext uri="{BB962C8B-B14F-4D97-AF65-F5344CB8AC3E}">
        <p14:creationId xmlns:p14="http://schemas.microsoft.com/office/powerpoint/2010/main" val="1565100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10260E-9BE0-43B2-8471-C002A6EBEBD9}"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2B66D-AB2E-48AA-9E6C-1567840F31FF}" type="slidenum">
              <a:rPr lang="en-US" smtClean="0"/>
              <a:t>‹#›</a:t>
            </a:fld>
            <a:endParaRPr lang="en-US"/>
          </a:p>
        </p:txBody>
      </p:sp>
    </p:spTree>
    <p:extLst>
      <p:ext uri="{BB962C8B-B14F-4D97-AF65-F5344CB8AC3E}">
        <p14:creationId xmlns:p14="http://schemas.microsoft.com/office/powerpoint/2010/main" val="1898420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10260E-9BE0-43B2-8471-C002A6EBEBD9}"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2B66D-AB2E-48AA-9E6C-1567840F31FF}" type="slidenum">
              <a:rPr lang="en-US" smtClean="0"/>
              <a:t>‹#›</a:t>
            </a:fld>
            <a:endParaRPr lang="en-US"/>
          </a:p>
        </p:txBody>
      </p:sp>
    </p:spTree>
    <p:extLst>
      <p:ext uri="{BB962C8B-B14F-4D97-AF65-F5344CB8AC3E}">
        <p14:creationId xmlns:p14="http://schemas.microsoft.com/office/powerpoint/2010/main" val="2601701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10260E-9BE0-43B2-8471-C002A6EBEBD9}"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2B66D-AB2E-48AA-9E6C-1567840F31F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771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10260E-9BE0-43B2-8471-C002A6EBEBD9}"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C2B66D-AB2E-48AA-9E6C-1567840F31FF}" type="slidenum">
              <a:rPr lang="en-US" smtClean="0"/>
              <a:t>‹#›</a:t>
            </a:fld>
            <a:endParaRPr lang="en-US"/>
          </a:p>
        </p:txBody>
      </p:sp>
    </p:spTree>
    <p:extLst>
      <p:ext uri="{BB962C8B-B14F-4D97-AF65-F5344CB8AC3E}">
        <p14:creationId xmlns:p14="http://schemas.microsoft.com/office/powerpoint/2010/main" val="1665191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10260E-9BE0-43B2-8471-C002A6EBEBD9}" type="datetimeFigureOut">
              <a:rPr lang="en-US" smtClean="0"/>
              <a:t>9/27/2023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C2B66D-AB2E-48AA-9E6C-1567840F31FF}" type="slidenum">
              <a:rPr lang="en-US" smtClean="0"/>
              <a:t>‹#›</a:t>
            </a:fld>
            <a:endParaRPr lang="en-US"/>
          </a:p>
        </p:txBody>
      </p:sp>
    </p:spTree>
    <p:extLst>
      <p:ext uri="{BB962C8B-B14F-4D97-AF65-F5344CB8AC3E}">
        <p14:creationId xmlns:p14="http://schemas.microsoft.com/office/powerpoint/2010/main" val="234757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10260E-9BE0-43B2-8471-C002A6EBEBD9}" type="datetimeFigureOut">
              <a:rPr lang="en-US" smtClean="0"/>
              <a:t>9/27/2023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C2B66D-AB2E-48AA-9E6C-1567840F31FF}" type="slidenum">
              <a:rPr lang="en-US" smtClean="0"/>
              <a:t>‹#›</a:t>
            </a:fld>
            <a:endParaRPr lang="en-US"/>
          </a:p>
        </p:txBody>
      </p:sp>
    </p:spTree>
    <p:extLst>
      <p:ext uri="{BB962C8B-B14F-4D97-AF65-F5344CB8AC3E}">
        <p14:creationId xmlns:p14="http://schemas.microsoft.com/office/powerpoint/2010/main" val="3208672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C10260E-9BE0-43B2-8471-C002A6EBEBD9}" type="datetimeFigureOut">
              <a:rPr lang="en-US" smtClean="0"/>
              <a:t>9/27/2023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1C2B66D-AB2E-48AA-9E6C-1567840F31FF}" type="slidenum">
              <a:rPr lang="en-US" smtClean="0"/>
              <a:t>‹#›</a:t>
            </a:fld>
            <a:endParaRPr lang="en-US"/>
          </a:p>
        </p:txBody>
      </p:sp>
    </p:spTree>
    <p:extLst>
      <p:ext uri="{BB962C8B-B14F-4D97-AF65-F5344CB8AC3E}">
        <p14:creationId xmlns:p14="http://schemas.microsoft.com/office/powerpoint/2010/main" val="37664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C10260E-9BE0-43B2-8471-C002A6EBEBD9}" type="datetimeFigureOut">
              <a:rPr lang="en-US" smtClean="0"/>
              <a:t>9/27/2023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1C2B66D-AB2E-48AA-9E6C-1567840F31FF}" type="slidenum">
              <a:rPr lang="en-US" smtClean="0"/>
              <a:t>‹#›</a:t>
            </a:fld>
            <a:endParaRPr lang="en-US"/>
          </a:p>
        </p:txBody>
      </p:sp>
    </p:spTree>
    <p:extLst>
      <p:ext uri="{BB962C8B-B14F-4D97-AF65-F5344CB8AC3E}">
        <p14:creationId xmlns:p14="http://schemas.microsoft.com/office/powerpoint/2010/main" val="1375547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C10260E-9BE0-43B2-8471-C002A6EBEBD9}"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C2B66D-AB2E-48AA-9E6C-1567840F31FF}" type="slidenum">
              <a:rPr lang="en-US" smtClean="0"/>
              <a:t>‹#›</a:t>
            </a:fld>
            <a:endParaRPr lang="en-US"/>
          </a:p>
        </p:txBody>
      </p:sp>
    </p:spTree>
    <p:extLst>
      <p:ext uri="{BB962C8B-B14F-4D97-AF65-F5344CB8AC3E}">
        <p14:creationId xmlns:p14="http://schemas.microsoft.com/office/powerpoint/2010/main" val="3242937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C10260E-9BE0-43B2-8471-C002A6EBEBD9}" type="datetimeFigureOut">
              <a:rPr lang="en-US" smtClean="0"/>
              <a:t>9/27/2023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1C2B66D-AB2E-48AA-9E6C-1567840F31F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49815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68D20F-9035-4D25-833C-0CE87560323E}"/>
              </a:ext>
            </a:extLst>
          </p:cNvPr>
          <p:cNvSpPr txBox="1"/>
          <p:nvPr/>
        </p:nvSpPr>
        <p:spPr>
          <a:xfrm>
            <a:off x="1572280" y="766690"/>
            <a:ext cx="8434874" cy="577402"/>
          </a:xfrm>
          <a:prstGeom prst="rect">
            <a:avLst/>
          </a:prstGeom>
          <a:noFill/>
        </p:spPr>
        <p:txBody>
          <a:bodyPr wrap="square">
            <a:spAutoFit/>
          </a:bodyPr>
          <a:lstStyle/>
          <a:p>
            <a:pPr algn="ctr">
              <a:lnSpc>
                <a:spcPts val="3157"/>
              </a:lnSpc>
              <a:spcBef>
                <a:spcPct val="0"/>
              </a:spcBef>
            </a:pPr>
            <a:r>
              <a:rPr lang="en-US" sz="5400" b="1" dirty="0">
                <a:solidFill>
                  <a:srgbClr val="0070C0"/>
                </a:solidFill>
              </a:rPr>
              <a:t>Hotel Management System</a:t>
            </a:r>
            <a:endParaRPr lang="en-US" sz="11500" b="1" dirty="0">
              <a:solidFill>
                <a:srgbClr val="0070C0"/>
              </a:solidFill>
              <a:latin typeface="Lato"/>
            </a:endParaRPr>
          </a:p>
        </p:txBody>
      </p:sp>
      <p:pic>
        <p:nvPicPr>
          <p:cNvPr id="2" name="Picture 1">
            <a:extLst>
              <a:ext uri="{FF2B5EF4-FFF2-40B4-BE49-F238E27FC236}">
                <a16:creationId xmlns:a16="http://schemas.microsoft.com/office/drawing/2014/main" id="{D720DFD0-EB2C-4FD5-8B09-8350B84162E4}"/>
              </a:ext>
            </a:extLst>
          </p:cNvPr>
          <p:cNvPicPr>
            <a:picLocks noChangeAspect="1"/>
          </p:cNvPicPr>
          <p:nvPr/>
        </p:nvPicPr>
        <p:blipFill>
          <a:blip r:embed="rId2"/>
          <a:stretch>
            <a:fillRect/>
          </a:stretch>
        </p:blipFill>
        <p:spPr>
          <a:xfrm>
            <a:off x="1139483" y="1911884"/>
            <a:ext cx="9566031" cy="4179426"/>
          </a:xfrm>
          <a:prstGeom prst="rect">
            <a:avLst/>
          </a:prstGeom>
        </p:spPr>
      </p:pic>
    </p:spTree>
    <p:extLst>
      <p:ext uri="{BB962C8B-B14F-4D97-AF65-F5344CB8AC3E}">
        <p14:creationId xmlns:p14="http://schemas.microsoft.com/office/powerpoint/2010/main" val="651003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1D4CF3-3A96-473B-880D-9BB5A168C674}"/>
              </a:ext>
            </a:extLst>
          </p:cNvPr>
          <p:cNvSpPr/>
          <p:nvPr/>
        </p:nvSpPr>
        <p:spPr>
          <a:xfrm>
            <a:off x="1359877" y="684014"/>
            <a:ext cx="3699731" cy="523220"/>
          </a:xfrm>
          <a:prstGeom prst="rect">
            <a:avLst/>
          </a:prstGeom>
        </p:spPr>
        <p:txBody>
          <a:bodyPr wrap="none">
            <a:spAutoFit/>
          </a:bodyPr>
          <a:lstStyle/>
          <a:p>
            <a:r>
              <a:rPr lang="en-US" sz="2800" b="1" dirty="0">
                <a:solidFill>
                  <a:srgbClr val="212529"/>
                </a:solidFill>
                <a:latin typeface="Poppins"/>
              </a:rPr>
              <a:t>Customer Management</a:t>
            </a:r>
            <a:endParaRPr lang="en-US" sz="2800" b="1" i="0" dirty="0">
              <a:solidFill>
                <a:srgbClr val="212529"/>
              </a:solidFill>
              <a:effectLst/>
              <a:latin typeface="Poppins"/>
            </a:endParaRPr>
          </a:p>
        </p:txBody>
      </p:sp>
      <p:sp>
        <p:nvSpPr>
          <p:cNvPr id="3" name="Rectangle 2">
            <a:extLst>
              <a:ext uri="{FF2B5EF4-FFF2-40B4-BE49-F238E27FC236}">
                <a16:creationId xmlns:a16="http://schemas.microsoft.com/office/drawing/2014/main" id="{3FC69018-5978-4BFB-904E-C3BD779A9BCD}"/>
              </a:ext>
            </a:extLst>
          </p:cNvPr>
          <p:cNvSpPr/>
          <p:nvPr/>
        </p:nvSpPr>
        <p:spPr>
          <a:xfrm>
            <a:off x="1359877" y="1792898"/>
            <a:ext cx="5026855" cy="2677656"/>
          </a:xfrm>
          <a:prstGeom prst="rect">
            <a:avLst/>
          </a:prstGeom>
        </p:spPr>
        <p:txBody>
          <a:bodyPr wrap="square">
            <a:spAutoFit/>
          </a:bodyPr>
          <a:lstStyle/>
          <a:p>
            <a:r>
              <a:rPr lang="en-US" sz="2400" dirty="0"/>
              <a:t>This module can allow you to add new customers and handle the existing customers.</a:t>
            </a:r>
          </a:p>
          <a:p>
            <a:pPr>
              <a:buFont typeface="Arial" panose="020B0604020202020204" pitchFamily="34" charset="0"/>
              <a:buChar char="•"/>
            </a:pPr>
            <a:endParaRPr lang="en-US" sz="2400" dirty="0">
              <a:solidFill>
                <a:srgbClr val="212529"/>
              </a:solidFill>
              <a:latin typeface="Poppins"/>
            </a:endParaRPr>
          </a:p>
          <a:p>
            <a:endParaRPr lang="en-US" sz="2400" b="1" dirty="0">
              <a:solidFill>
                <a:srgbClr val="212529"/>
              </a:solidFill>
              <a:latin typeface="Poppins"/>
            </a:endParaRPr>
          </a:p>
          <a:p>
            <a:pPr>
              <a:buFont typeface="Arial" panose="020B0604020202020204" pitchFamily="34" charset="0"/>
              <a:buChar char="•"/>
            </a:pPr>
            <a:r>
              <a:rPr lang="en-US" sz="2400" b="1" dirty="0">
                <a:solidFill>
                  <a:srgbClr val="212529"/>
                </a:solidFill>
                <a:latin typeface="Poppins"/>
              </a:rPr>
              <a:t>Add Customer</a:t>
            </a:r>
          </a:p>
          <a:p>
            <a:pPr>
              <a:buFont typeface="Arial" panose="020B0604020202020204" pitchFamily="34" charset="0"/>
              <a:buChar char="•"/>
            </a:pPr>
            <a:r>
              <a:rPr lang="en-US" sz="2400" b="1" dirty="0">
                <a:solidFill>
                  <a:srgbClr val="212529"/>
                </a:solidFill>
                <a:latin typeface="Poppins"/>
              </a:rPr>
              <a:t>Manage Customer</a:t>
            </a:r>
            <a:endParaRPr lang="en-US" sz="2400" b="1" i="0" dirty="0">
              <a:solidFill>
                <a:srgbClr val="212529"/>
              </a:solidFill>
              <a:effectLst/>
              <a:latin typeface="Poppins"/>
            </a:endParaRPr>
          </a:p>
        </p:txBody>
      </p:sp>
      <p:pic>
        <p:nvPicPr>
          <p:cNvPr id="4" name="Picture 3">
            <a:extLst>
              <a:ext uri="{FF2B5EF4-FFF2-40B4-BE49-F238E27FC236}">
                <a16:creationId xmlns:a16="http://schemas.microsoft.com/office/drawing/2014/main" id="{547493AF-A1DE-4077-8061-1485A4BBAAEB}"/>
              </a:ext>
            </a:extLst>
          </p:cNvPr>
          <p:cNvPicPr>
            <a:picLocks noChangeAspect="1"/>
          </p:cNvPicPr>
          <p:nvPr/>
        </p:nvPicPr>
        <p:blipFill>
          <a:blip r:embed="rId2"/>
          <a:stretch>
            <a:fillRect/>
          </a:stretch>
        </p:blipFill>
        <p:spPr>
          <a:xfrm>
            <a:off x="6405490" y="1207233"/>
            <a:ext cx="5636455" cy="4307301"/>
          </a:xfrm>
          <a:prstGeom prst="rect">
            <a:avLst/>
          </a:prstGeom>
        </p:spPr>
      </p:pic>
    </p:spTree>
    <p:extLst>
      <p:ext uri="{BB962C8B-B14F-4D97-AF65-F5344CB8AC3E}">
        <p14:creationId xmlns:p14="http://schemas.microsoft.com/office/powerpoint/2010/main" val="2422566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FF913A-FB35-4D33-B738-80F080ED29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9483" y="145165"/>
            <a:ext cx="9326880" cy="6213432"/>
          </a:xfrm>
          <a:prstGeom prst="rect">
            <a:avLst/>
          </a:prstGeom>
        </p:spPr>
      </p:pic>
    </p:spTree>
    <p:extLst>
      <p:ext uri="{BB962C8B-B14F-4D97-AF65-F5344CB8AC3E}">
        <p14:creationId xmlns:p14="http://schemas.microsoft.com/office/powerpoint/2010/main" val="2509439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56B5026-E688-4DE9-B463-0C673FAD7D6B}"/>
              </a:ext>
            </a:extLst>
          </p:cNvPr>
          <p:cNvSpPr/>
          <p:nvPr/>
        </p:nvSpPr>
        <p:spPr>
          <a:xfrm>
            <a:off x="1121469" y="703784"/>
            <a:ext cx="3944350" cy="584775"/>
          </a:xfrm>
          <a:prstGeom prst="rect">
            <a:avLst/>
          </a:prstGeom>
        </p:spPr>
        <p:txBody>
          <a:bodyPr wrap="none">
            <a:spAutoFit/>
          </a:bodyPr>
          <a:lstStyle/>
          <a:p>
            <a:r>
              <a:rPr lang="en-US" sz="3200" b="1" dirty="0">
                <a:solidFill>
                  <a:srgbClr val="212529"/>
                </a:solidFill>
                <a:latin typeface="Poppins"/>
              </a:rPr>
              <a:t>Interactive Dashboard</a:t>
            </a:r>
            <a:endParaRPr lang="en-US" sz="3200" b="1" i="0" dirty="0">
              <a:solidFill>
                <a:srgbClr val="212529"/>
              </a:solidFill>
              <a:effectLst/>
              <a:latin typeface="Poppins"/>
            </a:endParaRPr>
          </a:p>
        </p:txBody>
      </p:sp>
      <p:sp>
        <p:nvSpPr>
          <p:cNvPr id="4" name="Rectangle 3">
            <a:extLst>
              <a:ext uri="{FF2B5EF4-FFF2-40B4-BE49-F238E27FC236}">
                <a16:creationId xmlns:a16="http://schemas.microsoft.com/office/drawing/2014/main" id="{EB04A4E8-F3E8-4031-A1B4-117A89C4C970}"/>
              </a:ext>
            </a:extLst>
          </p:cNvPr>
          <p:cNvSpPr/>
          <p:nvPr/>
        </p:nvSpPr>
        <p:spPr>
          <a:xfrm>
            <a:off x="1121469" y="2190822"/>
            <a:ext cx="6096000" cy="2246769"/>
          </a:xfrm>
          <a:prstGeom prst="rect">
            <a:avLst/>
          </a:prstGeom>
        </p:spPr>
        <p:txBody>
          <a:bodyPr>
            <a:spAutoFit/>
          </a:bodyPr>
          <a:lstStyle/>
          <a:p>
            <a:pPr>
              <a:buFont typeface="Arial" panose="020B0604020202020204" pitchFamily="34" charset="0"/>
              <a:buChar char="•"/>
            </a:pPr>
            <a:r>
              <a:rPr lang="en-US" sz="2800" dirty="0">
                <a:solidFill>
                  <a:srgbClr val="212529"/>
                </a:solidFill>
                <a:latin typeface="Poppins"/>
              </a:rPr>
              <a:t>Total Booking history</a:t>
            </a:r>
          </a:p>
          <a:p>
            <a:pPr>
              <a:buFont typeface="Arial" panose="020B0604020202020204" pitchFamily="34" charset="0"/>
              <a:buChar char="•"/>
            </a:pPr>
            <a:r>
              <a:rPr lang="en-US" sz="2800" dirty="0">
                <a:solidFill>
                  <a:srgbClr val="212529"/>
                </a:solidFill>
                <a:latin typeface="Poppins"/>
              </a:rPr>
              <a:t>Total Reservation</a:t>
            </a:r>
          </a:p>
          <a:p>
            <a:pPr>
              <a:buFont typeface="Arial" panose="020B0604020202020204" pitchFamily="34" charset="0"/>
              <a:buChar char="•"/>
            </a:pPr>
            <a:r>
              <a:rPr lang="en-US" sz="2800" dirty="0">
                <a:solidFill>
                  <a:srgbClr val="212529"/>
                </a:solidFill>
                <a:latin typeface="Poppins"/>
              </a:rPr>
              <a:t>Today Booking List</a:t>
            </a:r>
          </a:p>
          <a:p>
            <a:pPr>
              <a:buFont typeface="Arial" panose="020B0604020202020204" pitchFamily="34" charset="0"/>
              <a:buChar char="•"/>
            </a:pPr>
            <a:r>
              <a:rPr lang="en-US" sz="2800" dirty="0">
                <a:solidFill>
                  <a:srgbClr val="212529"/>
                </a:solidFill>
                <a:latin typeface="Poppins"/>
              </a:rPr>
              <a:t>Next-Day Booking List</a:t>
            </a:r>
          </a:p>
          <a:p>
            <a:pPr>
              <a:buFont typeface="Arial" panose="020B0604020202020204" pitchFamily="34" charset="0"/>
              <a:buChar char="•"/>
            </a:pPr>
            <a:r>
              <a:rPr lang="en-US" sz="2800" dirty="0">
                <a:solidFill>
                  <a:srgbClr val="212529"/>
                </a:solidFill>
                <a:latin typeface="Poppins"/>
              </a:rPr>
              <a:t>Customer List and more!</a:t>
            </a:r>
            <a:endParaRPr lang="en-US" sz="2800" b="0" i="0" dirty="0">
              <a:solidFill>
                <a:srgbClr val="212529"/>
              </a:solidFill>
              <a:effectLst/>
              <a:latin typeface="Poppins"/>
            </a:endParaRPr>
          </a:p>
        </p:txBody>
      </p:sp>
      <p:pic>
        <p:nvPicPr>
          <p:cNvPr id="5" name="Picture 4">
            <a:extLst>
              <a:ext uri="{FF2B5EF4-FFF2-40B4-BE49-F238E27FC236}">
                <a16:creationId xmlns:a16="http://schemas.microsoft.com/office/drawing/2014/main" id="{92A6FEBB-A5BF-4ABC-9098-A3758EE44141}"/>
              </a:ext>
            </a:extLst>
          </p:cNvPr>
          <p:cNvPicPr>
            <a:picLocks noChangeAspect="1"/>
          </p:cNvPicPr>
          <p:nvPr/>
        </p:nvPicPr>
        <p:blipFill>
          <a:blip r:embed="rId2"/>
          <a:stretch>
            <a:fillRect/>
          </a:stretch>
        </p:blipFill>
        <p:spPr>
          <a:xfrm>
            <a:off x="5432044" y="1542624"/>
            <a:ext cx="5740639" cy="3772752"/>
          </a:xfrm>
          <a:prstGeom prst="rect">
            <a:avLst/>
          </a:prstGeom>
        </p:spPr>
      </p:pic>
    </p:spTree>
    <p:extLst>
      <p:ext uri="{BB962C8B-B14F-4D97-AF65-F5344CB8AC3E}">
        <p14:creationId xmlns:p14="http://schemas.microsoft.com/office/powerpoint/2010/main" val="4213407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2D2203-2C93-4E4C-8CD2-2A7F615BF696}"/>
              </a:ext>
            </a:extLst>
          </p:cNvPr>
          <p:cNvSpPr/>
          <p:nvPr/>
        </p:nvSpPr>
        <p:spPr>
          <a:xfrm>
            <a:off x="723607" y="620837"/>
            <a:ext cx="2908810" cy="523220"/>
          </a:xfrm>
          <a:prstGeom prst="rect">
            <a:avLst/>
          </a:prstGeom>
        </p:spPr>
        <p:txBody>
          <a:bodyPr wrap="none">
            <a:spAutoFit/>
          </a:bodyPr>
          <a:lstStyle/>
          <a:p>
            <a:r>
              <a:rPr lang="en-US" sz="2800" b="1" dirty="0">
                <a:solidFill>
                  <a:srgbClr val="212529"/>
                </a:solidFill>
                <a:latin typeface="Poppins"/>
              </a:rPr>
              <a:t>Room Reservation</a:t>
            </a:r>
            <a:endParaRPr lang="en-US" sz="2800" b="1" i="0" dirty="0">
              <a:solidFill>
                <a:srgbClr val="212529"/>
              </a:solidFill>
              <a:effectLst/>
              <a:latin typeface="Poppins"/>
            </a:endParaRPr>
          </a:p>
        </p:txBody>
      </p:sp>
      <p:sp>
        <p:nvSpPr>
          <p:cNvPr id="3" name="Rectangle 2">
            <a:extLst>
              <a:ext uri="{FF2B5EF4-FFF2-40B4-BE49-F238E27FC236}">
                <a16:creationId xmlns:a16="http://schemas.microsoft.com/office/drawing/2014/main" id="{7AB3BDFC-BB27-4BFE-8C2B-4DEFAC1BAFFD}"/>
              </a:ext>
            </a:extLst>
          </p:cNvPr>
          <p:cNvSpPr/>
          <p:nvPr/>
        </p:nvSpPr>
        <p:spPr>
          <a:xfrm>
            <a:off x="723607" y="1451238"/>
            <a:ext cx="5470867" cy="4524315"/>
          </a:xfrm>
          <a:prstGeom prst="rect">
            <a:avLst/>
          </a:prstGeom>
        </p:spPr>
        <p:txBody>
          <a:bodyPr wrap="square">
            <a:spAutoFit/>
          </a:bodyPr>
          <a:lstStyle/>
          <a:p>
            <a:r>
              <a:rPr lang="en-US" sz="2400" dirty="0">
                <a:solidFill>
                  <a:srgbClr val="212529"/>
                </a:solidFill>
                <a:latin typeface="Poppins"/>
              </a:rPr>
              <a:t> Hotel Management System provides a complete room reservation system that can allow you to handle all booking-related activities. For example, you can add check-in and check-out times, and this module can automatically generate booking numbers according to the booking information.</a:t>
            </a:r>
          </a:p>
          <a:p>
            <a:endParaRPr lang="en-US" sz="2400" dirty="0">
              <a:solidFill>
                <a:srgbClr val="212529"/>
              </a:solidFill>
              <a:latin typeface="Poppins"/>
            </a:endParaRPr>
          </a:p>
          <a:p>
            <a:pPr>
              <a:buFont typeface="Arial" panose="020B0604020202020204" pitchFamily="34" charset="0"/>
              <a:buChar char="•"/>
            </a:pPr>
            <a:r>
              <a:rPr lang="en-US" sz="2400" b="1" dirty="0">
                <a:solidFill>
                  <a:srgbClr val="212529"/>
                </a:solidFill>
                <a:latin typeface="Poppins"/>
              </a:rPr>
              <a:t>Room Booking</a:t>
            </a:r>
          </a:p>
          <a:p>
            <a:pPr>
              <a:buFont typeface="Arial" panose="020B0604020202020204" pitchFamily="34" charset="0"/>
              <a:buChar char="•"/>
            </a:pPr>
            <a:r>
              <a:rPr lang="en-US" sz="2400" b="1" dirty="0">
                <a:solidFill>
                  <a:srgbClr val="212529"/>
                </a:solidFill>
                <a:latin typeface="Poppins"/>
              </a:rPr>
              <a:t>Check In</a:t>
            </a:r>
          </a:p>
          <a:p>
            <a:pPr>
              <a:buFont typeface="Arial" panose="020B0604020202020204" pitchFamily="34" charset="0"/>
              <a:buChar char="•"/>
            </a:pPr>
            <a:r>
              <a:rPr lang="en-US" sz="2400" b="1" dirty="0">
                <a:solidFill>
                  <a:srgbClr val="212529"/>
                </a:solidFill>
                <a:latin typeface="Poppins"/>
              </a:rPr>
              <a:t>Check Out</a:t>
            </a:r>
            <a:endParaRPr lang="en-US" sz="2400" b="1" i="0" dirty="0">
              <a:solidFill>
                <a:srgbClr val="212529"/>
              </a:solidFill>
              <a:effectLst/>
              <a:latin typeface="Poppins"/>
            </a:endParaRPr>
          </a:p>
        </p:txBody>
      </p:sp>
      <p:pic>
        <p:nvPicPr>
          <p:cNvPr id="4" name="Picture 3">
            <a:extLst>
              <a:ext uri="{FF2B5EF4-FFF2-40B4-BE49-F238E27FC236}">
                <a16:creationId xmlns:a16="http://schemas.microsoft.com/office/drawing/2014/main" id="{61F06106-C6D8-4B7D-9CDA-481662338093}"/>
              </a:ext>
            </a:extLst>
          </p:cNvPr>
          <p:cNvPicPr>
            <a:picLocks noChangeAspect="1"/>
          </p:cNvPicPr>
          <p:nvPr/>
        </p:nvPicPr>
        <p:blipFill>
          <a:blip r:embed="rId2"/>
          <a:stretch>
            <a:fillRect/>
          </a:stretch>
        </p:blipFill>
        <p:spPr>
          <a:xfrm>
            <a:off x="6583679" y="1506376"/>
            <a:ext cx="4726746" cy="4087319"/>
          </a:xfrm>
          <a:prstGeom prst="rect">
            <a:avLst/>
          </a:prstGeom>
        </p:spPr>
      </p:pic>
    </p:spTree>
    <p:extLst>
      <p:ext uri="{BB962C8B-B14F-4D97-AF65-F5344CB8AC3E}">
        <p14:creationId xmlns:p14="http://schemas.microsoft.com/office/powerpoint/2010/main" val="331376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DCFD95-A650-4A63-B349-990AE95E3E12}"/>
              </a:ext>
            </a:extLst>
          </p:cNvPr>
          <p:cNvSpPr/>
          <p:nvPr/>
        </p:nvSpPr>
        <p:spPr>
          <a:xfrm>
            <a:off x="1166977" y="773722"/>
            <a:ext cx="2743842" cy="523220"/>
          </a:xfrm>
          <a:prstGeom prst="rect">
            <a:avLst/>
          </a:prstGeom>
        </p:spPr>
        <p:txBody>
          <a:bodyPr wrap="square">
            <a:spAutoFit/>
          </a:bodyPr>
          <a:lstStyle/>
          <a:p>
            <a:r>
              <a:rPr lang="en-US" sz="2800" b="1" dirty="0">
                <a:solidFill>
                  <a:srgbClr val="212529"/>
                </a:solidFill>
                <a:latin typeface="Poppins"/>
              </a:rPr>
              <a:t>Room Settings</a:t>
            </a:r>
            <a:endParaRPr lang="en-US" sz="2800" b="1" i="0" dirty="0">
              <a:solidFill>
                <a:srgbClr val="212529"/>
              </a:solidFill>
              <a:effectLst/>
              <a:latin typeface="Poppins"/>
            </a:endParaRPr>
          </a:p>
        </p:txBody>
      </p:sp>
      <p:sp>
        <p:nvSpPr>
          <p:cNvPr id="3" name="Rectangle 2">
            <a:extLst>
              <a:ext uri="{FF2B5EF4-FFF2-40B4-BE49-F238E27FC236}">
                <a16:creationId xmlns:a16="http://schemas.microsoft.com/office/drawing/2014/main" id="{C3BC4C69-62AF-4900-9266-ACC413730F78}"/>
              </a:ext>
            </a:extLst>
          </p:cNvPr>
          <p:cNvSpPr/>
          <p:nvPr/>
        </p:nvSpPr>
        <p:spPr>
          <a:xfrm>
            <a:off x="1036320" y="1536174"/>
            <a:ext cx="6096000" cy="3785652"/>
          </a:xfrm>
          <a:prstGeom prst="rect">
            <a:avLst/>
          </a:prstGeom>
        </p:spPr>
        <p:txBody>
          <a:bodyPr>
            <a:spAutoFit/>
          </a:bodyPr>
          <a:lstStyle/>
          <a:p>
            <a:r>
              <a:rPr lang="en-US" sz="2400" dirty="0">
                <a:solidFill>
                  <a:srgbClr val="212529"/>
                </a:solidFill>
                <a:latin typeface="Poppins"/>
              </a:rPr>
              <a:t>The most significant advantage of this module is that it can allow you to manage the floor plan and upload all the images of your rooms.</a:t>
            </a:r>
          </a:p>
          <a:p>
            <a:endParaRPr lang="en-US" sz="2400" dirty="0">
              <a:solidFill>
                <a:srgbClr val="212529"/>
              </a:solidFill>
              <a:latin typeface="Poppins"/>
            </a:endParaRPr>
          </a:p>
          <a:p>
            <a:pPr>
              <a:buFont typeface="Arial" panose="020B0604020202020204" pitchFamily="34" charset="0"/>
              <a:buChar char="•"/>
            </a:pPr>
            <a:r>
              <a:rPr lang="en-US" sz="2400" b="1" dirty="0">
                <a:solidFill>
                  <a:srgbClr val="212529"/>
                </a:solidFill>
                <a:latin typeface="Poppins"/>
              </a:rPr>
              <a:t>Bed List</a:t>
            </a:r>
          </a:p>
          <a:p>
            <a:pPr>
              <a:buFont typeface="Arial" panose="020B0604020202020204" pitchFamily="34" charset="0"/>
              <a:buChar char="•"/>
            </a:pPr>
            <a:r>
              <a:rPr lang="en-US" sz="2400" b="1" dirty="0">
                <a:solidFill>
                  <a:srgbClr val="212529"/>
                </a:solidFill>
                <a:latin typeface="Poppins"/>
              </a:rPr>
              <a:t>Start Class List</a:t>
            </a:r>
          </a:p>
          <a:p>
            <a:pPr>
              <a:buFont typeface="Arial" panose="020B0604020202020204" pitchFamily="34" charset="0"/>
              <a:buChar char="•"/>
            </a:pPr>
            <a:r>
              <a:rPr lang="en-US" sz="2400" b="1" dirty="0">
                <a:solidFill>
                  <a:srgbClr val="212529"/>
                </a:solidFill>
                <a:latin typeface="Poppins"/>
              </a:rPr>
              <a:t>Manage Booking Types</a:t>
            </a:r>
          </a:p>
          <a:p>
            <a:pPr>
              <a:buFont typeface="Arial" panose="020B0604020202020204" pitchFamily="34" charset="0"/>
              <a:buChar char="•"/>
            </a:pPr>
            <a:r>
              <a:rPr lang="en-US" sz="2400" b="1" dirty="0">
                <a:solidFill>
                  <a:srgbClr val="212529"/>
                </a:solidFill>
                <a:latin typeface="Poppins"/>
              </a:rPr>
              <a:t>Manage Floor Plan</a:t>
            </a:r>
          </a:p>
          <a:p>
            <a:pPr>
              <a:buFont typeface="Arial" panose="020B0604020202020204" pitchFamily="34" charset="0"/>
              <a:buChar char="•"/>
            </a:pPr>
            <a:r>
              <a:rPr lang="en-US" sz="2400" b="1" dirty="0">
                <a:solidFill>
                  <a:srgbClr val="212529"/>
                </a:solidFill>
                <a:latin typeface="Poppins"/>
              </a:rPr>
              <a:t>Room List</a:t>
            </a:r>
          </a:p>
          <a:p>
            <a:pPr>
              <a:buFont typeface="Arial" panose="020B0604020202020204" pitchFamily="34" charset="0"/>
              <a:buChar char="•"/>
            </a:pPr>
            <a:r>
              <a:rPr lang="en-US" sz="2400" b="1" dirty="0">
                <a:solidFill>
                  <a:srgbClr val="212529"/>
                </a:solidFill>
                <a:latin typeface="Poppins"/>
              </a:rPr>
              <a:t>Room Image</a:t>
            </a:r>
            <a:endParaRPr lang="en-US" sz="2400" b="1" i="0" dirty="0">
              <a:solidFill>
                <a:srgbClr val="212529"/>
              </a:solidFill>
              <a:effectLst/>
              <a:latin typeface="Poppins"/>
            </a:endParaRPr>
          </a:p>
        </p:txBody>
      </p:sp>
      <p:pic>
        <p:nvPicPr>
          <p:cNvPr id="4" name="Picture 3">
            <a:extLst>
              <a:ext uri="{FF2B5EF4-FFF2-40B4-BE49-F238E27FC236}">
                <a16:creationId xmlns:a16="http://schemas.microsoft.com/office/drawing/2014/main" id="{4D20FC01-00C8-4A30-BCD0-DEA29FA20C21}"/>
              </a:ext>
            </a:extLst>
          </p:cNvPr>
          <p:cNvPicPr>
            <a:picLocks noChangeAspect="1"/>
          </p:cNvPicPr>
          <p:nvPr/>
        </p:nvPicPr>
        <p:blipFill>
          <a:blip r:embed="rId2"/>
          <a:stretch>
            <a:fillRect/>
          </a:stretch>
        </p:blipFill>
        <p:spPr>
          <a:xfrm>
            <a:off x="6096000" y="2579215"/>
            <a:ext cx="5371608" cy="3122520"/>
          </a:xfrm>
          <a:prstGeom prst="rect">
            <a:avLst/>
          </a:prstGeom>
        </p:spPr>
      </p:pic>
    </p:spTree>
    <p:extLst>
      <p:ext uri="{BB962C8B-B14F-4D97-AF65-F5344CB8AC3E}">
        <p14:creationId xmlns:p14="http://schemas.microsoft.com/office/powerpoint/2010/main" val="3317588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E8AA9F-DD90-4803-A987-96D8DC11027E}"/>
              </a:ext>
            </a:extLst>
          </p:cNvPr>
          <p:cNvSpPr/>
          <p:nvPr/>
        </p:nvSpPr>
        <p:spPr>
          <a:xfrm>
            <a:off x="1110052" y="735378"/>
            <a:ext cx="2423997" cy="523220"/>
          </a:xfrm>
          <a:prstGeom prst="rect">
            <a:avLst/>
          </a:prstGeom>
        </p:spPr>
        <p:txBody>
          <a:bodyPr wrap="none">
            <a:spAutoFit/>
          </a:bodyPr>
          <a:lstStyle/>
          <a:p>
            <a:r>
              <a:rPr lang="en-US" sz="2800" b="1" dirty="0">
                <a:solidFill>
                  <a:srgbClr val="212529"/>
                </a:solidFill>
                <a:latin typeface="Poppins"/>
              </a:rPr>
              <a:t>Room Facilities</a:t>
            </a:r>
            <a:endParaRPr lang="en-US" sz="2800" b="1" i="0" dirty="0">
              <a:solidFill>
                <a:srgbClr val="212529"/>
              </a:solidFill>
              <a:effectLst/>
              <a:latin typeface="Poppins"/>
            </a:endParaRPr>
          </a:p>
        </p:txBody>
      </p:sp>
      <p:sp>
        <p:nvSpPr>
          <p:cNvPr id="3" name="Rectangle 2">
            <a:extLst>
              <a:ext uri="{FF2B5EF4-FFF2-40B4-BE49-F238E27FC236}">
                <a16:creationId xmlns:a16="http://schemas.microsoft.com/office/drawing/2014/main" id="{FE284DCB-52A1-4795-9394-73395E048E68}"/>
              </a:ext>
            </a:extLst>
          </p:cNvPr>
          <p:cNvSpPr/>
          <p:nvPr/>
        </p:nvSpPr>
        <p:spPr>
          <a:xfrm>
            <a:off x="983443" y="1411351"/>
            <a:ext cx="6096000" cy="3416320"/>
          </a:xfrm>
          <a:prstGeom prst="rect">
            <a:avLst/>
          </a:prstGeom>
        </p:spPr>
        <p:txBody>
          <a:bodyPr>
            <a:spAutoFit/>
          </a:bodyPr>
          <a:lstStyle/>
          <a:p>
            <a:r>
              <a:rPr lang="en-US" sz="2400" dirty="0">
                <a:solidFill>
                  <a:srgbClr val="212529"/>
                </a:solidFill>
                <a:latin typeface="Poppins"/>
              </a:rPr>
              <a:t>By using this module, you can add any kind of facility, whatever you want; you just need to put the facility name. Also, you can manage these facilities and create a list of all room sizes through this module.</a:t>
            </a:r>
          </a:p>
          <a:p>
            <a:endParaRPr lang="en-US" sz="2400" dirty="0">
              <a:solidFill>
                <a:srgbClr val="212529"/>
              </a:solidFill>
              <a:latin typeface="Poppins"/>
            </a:endParaRPr>
          </a:p>
          <a:p>
            <a:pPr>
              <a:buFont typeface="Arial" panose="020B0604020202020204" pitchFamily="34" charset="0"/>
              <a:buChar char="•"/>
            </a:pPr>
            <a:r>
              <a:rPr lang="en-US" sz="2400" b="1" dirty="0">
                <a:solidFill>
                  <a:srgbClr val="212529"/>
                </a:solidFill>
                <a:latin typeface="Poppins"/>
              </a:rPr>
              <a:t>Manage Facility</a:t>
            </a:r>
          </a:p>
          <a:p>
            <a:pPr>
              <a:buFont typeface="Arial" panose="020B0604020202020204" pitchFamily="34" charset="0"/>
              <a:buChar char="•"/>
            </a:pPr>
            <a:r>
              <a:rPr lang="en-US" sz="2400" b="1" dirty="0">
                <a:solidFill>
                  <a:srgbClr val="212529"/>
                </a:solidFill>
                <a:latin typeface="Poppins"/>
              </a:rPr>
              <a:t>Facility Details List</a:t>
            </a:r>
          </a:p>
          <a:p>
            <a:pPr>
              <a:buFont typeface="Arial" panose="020B0604020202020204" pitchFamily="34" charset="0"/>
              <a:buChar char="•"/>
            </a:pPr>
            <a:r>
              <a:rPr lang="en-US" sz="2400" b="1" dirty="0">
                <a:solidFill>
                  <a:srgbClr val="212529"/>
                </a:solidFill>
                <a:latin typeface="Poppins"/>
              </a:rPr>
              <a:t>Room Size List</a:t>
            </a:r>
            <a:endParaRPr lang="en-US" sz="2400" b="1" i="0" dirty="0">
              <a:solidFill>
                <a:srgbClr val="212529"/>
              </a:solidFill>
              <a:effectLst/>
              <a:latin typeface="Poppins"/>
            </a:endParaRPr>
          </a:p>
        </p:txBody>
      </p:sp>
      <p:pic>
        <p:nvPicPr>
          <p:cNvPr id="4" name="Picture 3">
            <a:extLst>
              <a:ext uri="{FF2B5EF4-FFF2-40B4-BE49-F238E27FC236}">
                <a16:creationId xmlns:a16="http://schemas.microsoft.com/office/drawing/2014/main" id="{63D13AE2-B2FB-4A8A-96E2-9A6674E7865F}"/>
              </a:ext>
            </a:extLst>
          </p:cNvPr>
          <p:cNvPicPr>
            <a:picLocks noChangeAspect="1"/>
          </p:cNvPicPr>
          <p:nvPr/>
        </p:nvPicPr>
        <p:blipFill>
          <a:blip r:embed="rId2"/>
          <a:stretch>
            <a:fillRect/>
          </a:stretch>
        </p:blipFill>
        <p:spPr>
          <a:xfrm>
            <a:off x="6556840" y="3119511"/>
            <a:ext cx="4651717" cy="2848367"/>
          </a:xfrm>
          <a:prstGeom prst="rect">
            <a:avLst/>
          </a:prstGeom>
        </p:spPr>
      </p:pic>
    </p:spTree>
    <p:extLst>
      <p:ext uri="{BB962C8B-B14F-4D97-AF65-F5344CB8AC3E}">
        <p14:creationId xmlns:p14="http://schemas.microsoft.com/office/powerpoint/2010/main" val="4283678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0FB047-188A-475A-9EAB-9AEEED04C4D8}"/>
              </a:ext>
            </a:extLst>
          </p:cNvPr>
          <p:cNvSpPr/>
          <p:nvPr/>
        </p:nvSpPr>
        <p:spPr>
          <a:xfrm>
            <a:off x="1137142" y="796555"/>
            <a:ext cx="3614066" cy="523220"/>
          </a:xfrm>
          <a:prstGeom prst="rect">
            <a:avLst/>
          </a:prstGeom>
        </p:spPr>
        <p:txBody>
          <a:bodyPr wrap="none">
            <a:spAutoFit/>
          </a:bodyPr>
          <a:lstStyle/>
          <a:p>
            <a:r>
              <a:rPr lang="en-US" sz="2800" b="1" dirty="0">
                <a:solidFill>
                  <a:srgbClr val="212529"/>
                </a:solidFill>
                <a:latin typeface="Poppins"/>
              </a:rPr>
              <a:t>Purchase Management</a:t>
            </a:r>
            <a:endParaRPr lang="en-US" sz="2800" b="1" i="0" dirty="0">
              <a:solidFill>
                <a:srgbClr val="212529"/>
              </a:solidFill>
              <a:effectLst/>
              <a:latin typeface="Poppins"/>
            </a:endParaRPr>
          </a:p>
        </p:txBody>
      </p:sp>
      <p:sp>
        <p:nvSpPr>
          <p:cNvPr id="3" name="Rectangle 2">
            <a:extLst>
              <a:ext uri="{FF2B5EF4-FFF2-40B4-BE49-F238E27FC236}">
                <a16:creationId xmlns:a16="http://schemas.microsoft.com/office/drawing/2014/main" id="{BBBAFA74-725C-4308-962A-5012504E4D62}"/>
              </a:ext>
            </a:extLst>
          </p:cNvPr>
          <p:cNvSpPr/>
          <p:nvPr/>
        </p:nvSpPr>
        <p:spPr>
          <a:xfrm>
            <a:off x="1137142" y="1709953"/>
            <a:ext cx="6096000" cy="3046988"/>
          </a:xfrm>
          <a:prstGeom prst="rect">
            <a:avLst/>
          </a:prstGeom>
        </p:spPr>
        <p:txBody>
          <a:bodyPr>
            <a:spAutoFit/>
          </a:bodyPr>
          <a:lstStyle/>
          <a:p>
            <a:r>
              <a:rPr lang="en-US" sz="2400" dirty="0">
                <a:solidFill>
                  <a:srgbClr val="212529"/>
                </a:solidFill>
                <a:latin typeface="Poppins"/>
              </a:rPr>
              <a:t>Here you also can get a Purchase Return sub-module that will allow you to return any defect items which you have purchased.</a:t>
            </a:r>
          </a:p>
          <a:p>
            <a:endParaRPr lang="en-US" sz="2400" dirty="0">
              <a:solidFill>
                <a:srgbClr val="212529"/>
              </a:solidFill>
              <a:latin typeface="Poppins"/>
            </a:endParaRPr>
          </a:p>
          <a:p>
            <a:pPr>
              <a:buFont typeface="Arial" panose="020B0604020202020204" pitchFamily="34" charset="0"/>
              <a:buChar char="•"/>
            </a:pPr>
            <a:r>
              <a:rPr lang="en-US" sz="2400" b="1" dirty="0">
                <a:solidFill>
                  <a:srgbClr val="212529"/>
                </a:solidFill>
                <a:latin typeface="Poppins"/>
              </a:rPr>
              <a:t>Add Purchase</a:t>
            </a:r>
          </a:p>
          <a:p>
            <a:pPr>
              <a:buFont typeface="Arial" panose="020B0604020202020204" pitchFamily="34" charset="0"/>
              <a:buChar char="•"/>
            </a:pPr>
            <a:r>
              <a:rPr lang="en-US" sz="2400" b="1" dirty="0">
                <a:solidFill>
                  <a:srgbClr val="212529"/>
                </a:solidFill>
                <a:latin typeface="Poppins"/>
              </a:rPr>
              <a:t>Manage Purchase</a:t>
            </a:r>
          </a:p>
          <a:p>
            <a:pPr>
              <a:buFont typeface="Arial" panose="020B0604020202020204" pitchFamily="34" charset="0"/>
              <a:buChar char="•"/>
            </a:pPr>
            <a:r>
              <a:rPr lang="en-US" sz="2400" b="1" dirty="0">
                <a:solidFill>
                  <a:srgbClr val="212529"/>
                </a:solidFill>
                <a:latin typeface="Poppins"/>
              </a:rPr>
              <a:t>Purchase Return</a:t>
            </a:r>
          </a:p>
          <a:p>
            <a:pPr>
              <a:buFont typeface="Arial" panose="020B0604020202020204" pitchFamily="34" charset="0"/>
              <a:buChar char="•"/>
            </a:pPr>
            <a:r>
              <a:rPr lang="en-US" sz="2400" b="1" dirty="0">
                <a:solidFill>
                  <a:srgbClr val="212529"/>
                </a:solidFill>
                <a:latin typeface="Poppins"/>
              </a:rPr>
              <a:t>Return Invoice</a:t>
            </a:r>
            <a:endParaRPr lang="en-US" sz="2400" b="1" i="0" dirty="0">
              <a:solidFill>
                <a:srgbClr val="212529"/>
              </a:solidFill>
              <a:effectLst/>
              <a:latin typeface="Poppins"/>
            </a:endParaRPr>
          </a:p>
        </p:txBody>
      </p:sp>
      <p:pic>
        <p:nvPicPr>
          <p:cNvPr id="4" name="Picture 3">
            <a:extLst>
              <a:ext uri="{FF2B5EF4-FFF2-40B4-BE49-F238E27FC236}">
                <a16:creationId xmlns:a16="http://schemas.microsoft.com/office/drawing/2014/main" id="{621CF735-4C57-4D04-BA48-90B1C449AA50}"/>
              </a:ext>
            </a:extLst>
          </p:cNvPr>
          <p:cNvPicPr>
            <a:picLocks noChangeAspect="1"/>
          </p:cNvPicPr>
          <p:nvPr/>
        </p:nvPicPr>
        <p:blipFill>
          <a:blip r:embed="rId2"/>
          <a:stretch>
            <a:fillRect/>
          </a:stretch>
        </p:blipFill>
        <p:spPr>
          <a:xfrm>
            <a:off x="5737053" y="2563617"/>
            <a:ext cx="5503033" cy="3315492"/>
          </a:xfrm>
          <a:prstGeom prst="rect">
            <a:avLst/>
          </a:prstGeom>
        </p:spPr>
      </p:pic>
    </p:spTree>
    <p:extLst>
      <p:ext uri="{BB962C8B-B14F-4D97-AF65-F5344CB8AC3E}">
        <p14:creationId xmlns:p14="http://schemas.microsoft.com/office/powerpoint/2010/main" val="1690104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3AC722-2683-4355-A9C9-1C5C2C22D143}"/>
              </a:ext>
            </a:extLst>
          </p:cNvPr>
          <p:cNvSpPr/>
          <p:nvPr/>
        </p:nvSpPr>
        <p:spPr>
          <a:xfrm>
            <a:off x="1250280" y="895029"/>
            <a:ext cx="3006592" cy="461665"/>
          </a:xfrm>
          <a:prstGeom prst="rect">
            <a:avLst/>
          </a:prstGeom>
        </p:spPr>
        <p:txBody>
          <a:bodyPr wrap="none">
            <a:spAutoFit/>
          </a:bodyPr>
          <a:lstStyle/>
          <a:p>
            <a:r>
              <a:rPr lang="en-US" sz="2400" b="1" dirty="0">
                <a:solidFill>
                  <a:srgbClr val="212529"/>
                </a:solidFill>
                <a:latin typeface="Poppins"/>
              </a:rPr>
              <a:t>Account Management</a:t>
            </a:r>
            <a:endParaRPr lang="en-US" sz="2400" b="1" i="0" dirty="0">
              <a:solidFill>
                <a:srgbClr val="212529"/>
              </a:solidFill>
              <a:effectLst/>
              <a:latin typeface="Poppins"/>
            </a:endParaRPr>
          </a:p>
        </p:txBody>
      </p:sp>
      <p:sp>
        <p:nvSpPr>
          <p:cNvPr id="3" name="Rectangle 2">
            <a:extLst>
              <a:ext uri="{FF2B5EF4-FFF2-40B4-BE49-F238E27FC236}">
                <a16:creationId xmlns:a16="http://schemas.microsoft.com/office/drawing/2014/main" id="{3796192F-2ABE-418D-8BC8-4223C441C4C1}"/>
              </a:ext>
            </a:extLst>
          </p:cNvPr>
          <p:cNvSpPr/>
          <p:nvPr/>
        </p:nvSpPr>
        <p:spPr>
          <a:xfrm>
            <a:off x="1709822" y="1430694"/>
            <a:ext cx="3006592" cy="1938992"/>
          </a:xfrm>
          <a:prstGeom prst="rect">
            <a:avLst/>
          </a:prstGeom>
        </p:spPr>
        <p:txBody>
          <a:bodyPr wrap="square">
            <a:spAutoFit/>
          </a:bodyPr>
          <a:lstStyle/>
          <a:p>
            <a:pPr>
              <a:buFont typeface="Arial" panose="020B0604020202020204" pitchFamily="34" charset="0"/>
              <a:buChar char="•"/>
            </a:pPr>
            <a:r>
              <a:rPr lang="en-US" sz="2000" dirty="0">
                <a:solidFill>
                  <a:srgbClr val="212529"/>
                </a:solidFill>
                <a:latin typeface="Poppins"/>
              </a:rPr>
              <a:t>Chart of Accounts (COA)</a:t>
            </a:r>
          </a:p>
          <a:p>
            <a:pPr>
              <a:buFont typeface="Arial" panose="020B0604020202020204" pitchFamily="34" charset="0"/>
              <a:buChar char="•"/>
            </a:pPr>
            <a:r>
              <a:rPr lang="en-US" sz="2000" dirty="0">
                <a:solidFill>
                  <a:srgbClr val="212529"/>
                </a:solidFill>
                <a:latin typeface="Poppins"/>
              </a:rPr>
              <a:t>Debit Voucher</a:t>
            </a:r>
          </a:p>
          <a:p>
            <a:pPr>
              <a:buFont typeface="Arial" panose="020B0604020202020204" pitchFamily="34" charset="0"/>
              <a:buChar char="•"/>
            </a:pPr>
            <a:r>
              <a:rPr lang="en-US" sz="2000" dirty="0">
                <a:solidFill>
                  <a:srgbClr val="212529"/>
                </a:solidFill>
                <a:latin typeface="Poppins"/>
              </a:rPr>
              <a:t>Credit Voucher</a:t>
            </a:r>
          </a:p>
          <a:p>
            <a:pPr>
              <a:buFont typeface="Arial" panose="020B0604020202020204" pitchFamily="34" charset="0"/>
              <a:buChar char="•"/>
            </a:pPr>
            <a:r>
              <a:rPr lang="en-US" sz="2000" dirty="0">
                <a:solidFill>
                  <a:srgbClr val="212529"/>
                </a:solidFill>
                <a:latin typeface="Poppins"/>
              </a:rPr>
              <a:t>Contra Voucher</a:t>
            </a:r>
          </a:p>
          <a:p>
            <a:pPr>
              <a:buFont typeface="Arial" panose="020B0604020202020204" pitchFamily="34" charset="0"/>
              <a:buChar char="•"/>
            </a:pPr>
            <a:r>
              <a:rPr lang="en-US" sz="2000" dirty="0">
                <a:solidFill>
                  <a:srgbClr val="212529"/>
                </a:solidFill>
                <a:latin typeface="Poppins"/>
              </a:rPr>
              <a:t>Journal Voucher</a:t>
            </a:r>
          </a:p>
          <a:p>
            <a:pPr>
              <a:buFont typeface="Arial" panose="020B0604020202020204" pitchFamily="34" charset="0"/>
              <a:buChar char="•"/>
            </a:pPr>
            <a:r>
              <a:rPr lang="en-US" sz="2000" dirty="0">
                <a:solidFill>
                  <a:srgbClr val="212529"/>
                </a:solidFill>
                <a:latin typeface="Poppins"/>
              </a:rPr>
              <a:t>Account Reports</a:t>
            </a:r>
            <a:endParaRPr lang="en-US" sz="2000" b="0" i="0" dirty="0">
              <a:solidFill>
                <a:srgbClr val="212529"/>
              </a:solidFill>
              <a:effectLst/>
              <a:latin typeface="Poppins"/>
            </a:endParaRPr>
          </a:p>
        </p:txBody>
      </p:sp>
      <p:pic>
        <p:nvPicPr>
          <p:cNvPr id="4" name="Picture 3">
            <a:extLst>
              <a:ext uri="{FF2B5EF4-FFF2-40B4-BE49-F238E27FC236}">
                <a16:creationId xmlns:a16="http://schemas.microsoft.com/office/drawing/2014/main" id="{1713F57A-6DAC-40CF-9277-2D1EDB867827}"/>
              </a:ext>
            </a:extLst>
          </p:cNvPr>
          <p:cNvPicPr>
            <a:picLocks noChangeAspect="1"/>
          </p:cNvPicPr>
          <p:nvPr/>
        </p:nvPicPr>
        <p:blipFill>
          <a:blip r:embed="rId2"/>
          <a:stretch>
            <a:fillRect/>
          </a:stretch>
        </p:blipFill>
        <p:spPr>
          <a:xfrm>
            <a:off x="5336345" y="1023186"/>
            <a:ext cx="3202744" cy="2034987"/>
          </a:xfrm>
          <a:prstGeom prst="rect">
            <a:avLst/>
          </a:prstGeom>
        </p:spPr>
      </p:pic>
      <p:sp>
        <p:nvSpPr>
          <p:cNvPr id="5" name="Rectangle 4">
            <a:extLst>
              <a:ext uri="{FF2B5EF4-FFF2-40B4-BE49-F238E27FC236}">
                <a16:creationId xmlns:a16="http://schemas.microsoft.com/office/drawing/2014/main" id="{03AEB433-35E1-475B-80ED-A9F7D24DF754}"/>
              </a:ext>
            </a:extLst>
          </p:cNvPr>
          <p:cNvSpPr/>
          <p:nvPr/>
        </p:nvSpPr>
        <p:spPr>
          <a:xfrm>
            <a:off x="1250280" y="3905516"/>
            <a:ext cx="2425279" cy="461665"/>
          </a:xfrm>
          <a:prstGeom prst="rect">
            <a:avLst/>
          </a:prstGeom>
        </p:spPr>
        <p:txBody>
          <a:bodyPr wrap="none">
            <a:spAutoFit/>
          </a:bodyPr>
          <a:lstStyle/>
          <a:p>
            <a:r>
              <a:rPr lang="en-US" sz="2400" b="1" dirty="0">
                <a:solidFill>
                  <a:srgbClr val="212529"/>
                </a:solidFill>
                <a:latin typeface="Poppins"/>
              </a:rPr>
              <a:t>Reporting System</a:t>
            </a:r>
            <a:endParaRPr lang="en-US" sz="2400" b="1" i="0" dirty="0">
              <a:solidFill>
                <a:srgbClr val="212529"/>
              </a:solidFill>
              <a:effectLst/>
              <a:latin typeface="Poppins"/>
            </a:endParaRPr>
          </a:p>
        </p:txBody>
      </p:sp>
      <p:sp>
        <p:nvSpPr>
          <p:cNvPr id="6" name="Rectangle 5">
            <a:extLst>
              <a:ext uri="{FF2B5EF4-FFF2-40B4-BE49-F238E27FC236}">
                <a16:creationId xmlns:a16="http://schemas.microsoft.com/office/drawing/2014/main" id="{83BB9BC4-C63D-41F5-A814-D7FAC23E4498}"/>
              </a:ext>
            </a:extLst>
          </p:cNvPr>
          <p:cNvSpPr/>
          <p:nvPr/>
        </p:nvSpPr>
        <p:spPr>
          <a:xfrm>
            <a:off x="1776269" y="4428808"/>
            <a:ext cx="2317429" cy="1015663"/>
          </a:xfrm>
          <a:prstGeom prst="rect">
            <a:avLst/>
          </a:prstGeom>
        </p:spPr>
        <p:txBody>
          <a:bodyPr wrap="square">
            <a:spAutoFit/>
          </a:bodyPr>
          <a:lstStyle/>
          <a:p>
            <a:pPr>
              <a:buFont typeface="Arial" panose="020B0604020202020204" pitchFamily="34" charset="0"/>
              <a:buChar char="•"/>
            </a:pPr>
            <a:r>
              <a:rPr lang="en-US" sz="2000" dirty="0">
                <a:solidFill>
                  <a:srgbClr val="212529"/>
                </a:solidFill>
                <a:latin typeface="Poppins"/>
              </a:rPr>
              <a:t>Booking Reports</a:t>
            </a:r>
          </a:p>
          <a:p>
            <a:pPr>
              <a:buFont typeface="Arial" panose="020B0604020202020204" pitchFamily="34" charset="0"/>
              <a:buChar char="•"/>
            </a:pPr>
            <a:r>
              <a:rPr lang="en-US" sz="2000" dirty="0">
                <a:solidFill>
                  <a:srgbClr val="212529"/>
                </a:solidFill>
                <a:latin typeface="Poppins"/>
              </a:rPr>
              <a:t>Purchase Reports</a:t>
            </a:r>
          </a:p>
          <a:p>
            <a:pPr>
              <a:buFont typeface="Arial" panose="020B0604020202020204" pitchFamily="34" charset="0"/>
              <a:buChar char="•"/>
            </a:pPr>
            <a:r>
              <a:rPr lang="en-US" sz="2000" dirty="0">
                <a:solidFill>
                  <a:srgbClr val="212529"/>
                </a:solidFill>
                <a:latin typeface="Poppins"/>
              </a:rPr>
              <a:t>Stock Reports</a:t>
            </a:r>
            <a:endParaRPr lang="en-US" sz="2000" b="0" i="0" dirty="0">
              <a:solidFill>
                <a:srgbClr val="212529"/>
              </a:solidFill>
              <a:effectLst/>
              <a:latin typeface="Poppins"/>
            </a:endParaRPr>
          </a:p>
        </p:txBody>
      </p:sp>
      <p:pic>
        <p:nvPicPr>
          <p:cNvPr id="7" name="Picture 6">
            <a:extLst>
              <a:ext uri="{FF2B5EF4-FFF2-40B4-BE49-F238E27FC236}">
                <a16:creationId xmlns:a16="http://schemas.microsoft.com/office/drawing/2014/main" id="{9C599351-6789-4491-9B0B-1B552239135C}"/>
              </a:ext>
            </a:extLst>
          </p:cNvPr>
          <p:cNvPicPr>
            <a:picLocks noChangeAspect="1"/>
          </p:cNvPicPr>
          <p:nvPr/>
        </p:nvPicPr>
        <p:blipFill>
          <a:blip r:embed="rId3"/>
          <a:stretch>
            <a:fillRect/>
          </a:stretch>
        </p:blipFill>
        <p:spPr>
          <a:xfrm>
            <a:off x="5305279" y="3799828"/>
            <a:ext cx="3233809" cy="1854258"/>
          </a:xfrm>
          <a:prstGeom prst="rect">
            <a:avLst/>
          </a:prstGeom>
        </p:spPr>
      </p:pic>
    </p:spTree>
    <p:extLst>
      <p:ext uri="{BB962C8B-B14F-4D97-AF65-F5344CB8AC3E}">
        <p14:creationId xmlns:p14="http://schemas.microsoft.com/office/powerpoint/2010/main" val="3441913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544BB0-E075-4E31-A1FF-85F1402D016A}"/>
              </a:ext>
            </a:extLst>
          </p:cNvPr>
          <p:cNvSpPr/>
          <p:nvPr/>
        </p:nvSpPr>
        <p:spPr>
          <a:xfrm>
            <a:off x="1016200" y="528535"/>
            <a:ext cx="4250844" cy="461665"/>
          </a:xfrm>
          <a:prstGeom prst="rect">
            <a:avLst/>
          </a:prstGeom>
        </p:spPr>
        <p:txBody>
          <a:bodyPr wrap="none">
            <a:spAutoFit/>
          </a:bodyPr>
          <a:lstStyle/>
          <a:p>
            <a:r>
              <a:rPr lang="en-US" sz="2400" b="1" dirty="0">
                <a:solidFill>
                  <a:srgbClr val="212529"/>
                </a:solidFill>
                <a:latin typeface="Poppins"/>
              </a:rPr>
              <a:t>Human Resources Management</a:t>
            </a:r>
            <a:endParaRPr lang="en-US" sz="2400" b="1" i="0" dirty="0">
              <a:solidFill>
                <a:srgbClr val="212529"/>
              </a:solidFill>
              <a:effectLst/>
              <a:latin typeface="Poppins"/>
            </a:endParaRPr>
          </a:p>
        </p:txBody>
      </p:sp>
      <p:sp>
        <p:nvSpPr>
          <p:cNvPr id="3" name="Rectangle 2">
            <a:extLst>
              <a:ext uri="{FF2B5EF4-FFF2-40B4-BE49-F238E27FC236}">
                <a16:creationId xmlns:a16="http://schemas.microsoft.com/office/drawing/2014/main" id="{89B1F0DE-064F-4A36-A22A-904F0B213A5D}"/>
              </a:ext>
            </a:extLst>
          </p:cNvPr>
          <p:cNvSpPr/>
          <p:nvPr/>
        </p:nvSpPr>
        <p:spPr>
          <a:xfrm>
            <a:off x="1359714" y="1120676"/>
            <a:ext cx="3563816" cy="2308324"/>
          </a:xfrm>
          <a:prstGeom prst="rect">
            <a:avLst/>
          </a:prstGeom>
        </p:spPr>
        <p:txBody>
          <a:bodyPr wrap="square">
            <a:spAutoFit/>
          </a:bodyPr>
          <a:lstStyle/>
          <a:p>
            <a:pPr>
              <a:buFont typeface="Arial" panose="020B0604020202020204" pitchFamily="34" charset="0"/>
              <a:buChar char="•"/>
            </a:pPr>
            <a:r>
              <a:rPr lang="en-US" sz="2400" dirty="0">
                <a:solidFill>
                  <a:srgbClr val="212529"/>
                </a:solidFill>
                <a:latin typeface="Poppins"/>
              </a:rPr>
              <a:t>Employee Management</a:t>
            </a:r>
          </a:p>
          <a:p>
            <a:pPr>
              <a:buFont typeface="Arial" panose="020B0604020202020204" pitchFamily="34" charset="0"/>
              <a:buChar char="•"/>
            </a:pPr>
            <a:r>
              <a:rPr lang="en-US" sz="2400" dirty="0">
                <a:solidFill>
                  <a:srgbClr val="212529"/>
                </a:solidFill>
                <a:latin typeface="Poppins"/>
              </a:rPr>
              <a:t>Recruitment System</a:t>
            </a:r>
          </a:p>
          <a:p>
            <a:pPr>
              <a:buFont typeface="Arial" panose="020B0604020202020204" pitchFamily="34" charset="0"/>
              <a:buChar char="•"/>
            </a:pPr>
            <a:r>
              <a:rPr lang="en-US" sz="2400" dirty="0">
                <a:solidFill>
                  <a:srgbClr val="212529"/>
                </a:solidFill>
                <a:latin typeface="Poppins"/>
              </a:rPr>
              <a:t>Department</a:t>
            </a:r>
          </a:p>
          <a:p>
            <a:pPr>
              <a:buFont typeface="Arial" panose="020B0604020202020204" pitchFamily="34" charset="0"/>
              <a:buChar char="•"/>
            </a:pPr>
            <a:r>
              <a:rPr lang="en-US" sz="2400" dirty="0">
                <a:solidFill>
                  <a:srgbClr val="212529"/>
                </a:solidFill>
                <a:latin typeface="Poppins"/>
              </a:rPr>
              <a:t>Attendance System</a:t>
            </a:r>
          </a:p>
          <a:p>
            <a:pPr>
              <a:buFont typeface="Arial" panose="020B0604020202020204" pitchFamily="34" charset="0"/>
              <a:buChar char="•"/>
            </a:pPr>
            <a:r>
              <a:rPr lang="en-US" sz="2400" dirty="0">
                <a:solidFill>
                  <a:srgbClr val="212529"/>
                </a:solidFill>
                <a:latin typeface="Poppins"/>
              </a:rPr>
              <a:t>Leave management</a:t>
            </a:r>
          </a:p>
          <a:p>
            <a:pPr>
              <a:buFont typeface="Arial" panose="020B0604020202020204" pitchFamily="34" charset="0"/>
              <a:buChar char="•"/>
            </a:pPr>
            <a:r>
              <a:rPr lang="en-US" sz="2400" dirty="0">
                <a:solidFill>
                  <a:srgbClr val="212529"/>
                </a:solidFill>
                <a:latin typeface="Poppins"/>
              </a:rPr>
              <a:t>Payroll System</a:t>
            </a:r>
            <a:endParaRPr lang="en-US" sz="2400" b="0" i="0" dirty="0">
              <a:solidFill>
                <a:srgbClr val="212529"/>
              </a:solidFill>
              <a:effectLst/>
              <a:latin typeface="Poppins"/>
            </a:endParaRPr>
          </a:p>
        </p:txBody>
      </p:sp>
      <p:pic>
        <p:nvPicPr>
          <p:cNvPr id="4" name="Picture 3">
            <a:extLst>
              <a:ext uri="{FF2B5EF4-FFF2-40B4-BE49-F238E27FC236}">
                <a16:creationId xmlns:a16="http://schemas.microsoft.com/office/drawing/2014/main" id="{9817B8C7-7298-4F1B-AADD-B09E7FFAEA6E}"/>
              </a:ext>
            </a:extLst>
          </p:cNvPr>
          <p:cNvPicPr>
            <a:picLocks noChangeAspect="1"/>
          </p:cNvPicPr>
          <p:nvPr/>
        </p:nvPicPr>
        <p:blipFill>
          <a:blip r:embed="rId2"/>
          <a:stretch>
            <a:fillRect/>
          </a:stretch>
        </p:blipFill>
        <p:spPr>
          <a:xfrm>
            <a:off x="5413278" y="1120676"/>
            <a:ext cx="4629150" cy="2743200"/>
          </a:xfrm>
          <a:prstGeom prst="rect">
            <a:avLst/>
          </a:prstGeom>
        </p:spPr>
      </p:pic>
      <p:sp>
        <p:nvSpPr>
          <p:cNvPr id="5" name="Rectangle 4">
            <a:extLst>
              <a:ext uri="{FF2B5EF4-FFF2-40B4-BE49-F238E27FC236}">
                <a16:creationId xmlns:a16="http://schemas.microsoft.com/office/drawing/2014/main" id="{4EE1C26E-4C23-4EDD-BD09-5EF33B19A9B0}"/>
              </a:ext>
            </a:extLst>
          </p:cNvPr>
          <p:cNvSpPr/>
          <p:nvPr/>
        </p:nvSpPr>
        <p:spPr>
          <a:xfrm>
            <a:off x="1359714" y="3863876"/>
            <a:ext cx="3123612" cy="461665"/>
          </a:xfrm>
          <a:prstGeom prst="rect">
            <a:avLst/>
          </a:prstGeom>
        </p:spPr>
        <p:txBody>
          <a:bodyPr wrap="none">
            <a:spAutoFit/>
          </a:bodyPr>
          <a:lstStyle/>
          <a:p>
            <a:r>
              <a:rPr lang="en-US" sz="2400" b="1" dirty="0">
                <a:solidFill>
                  <a:srgbClr val="212529"/>
                </a:solidFill>
                <a:latin typeface="Poppins"/>
              </a:rPr>
              <a:t>Purchase Management</a:t>
            </a:r>
            <a:endParaRPr lang="en-US" sz="2400" b="1" i="0" dirty="0">
              <a:solidFill>
                <a:srgbClr val="212529"/>
              </a:solidFill>
              <a:effectLst/>
              <a:latin typeface="Poppins"/>
            </a:endParaRPr>
          </a:p>
        </p:txBody>
      </p:sp>
      <p:sp>
        <p:nvSpPr>
          <p:cNvPr id="6" name="Rectangle 5">
            <a:extLst>
              <a:ext uri="{FF2B5EF4-FFF2-40B4-BE49-F238E27FC236}">
                <a16:creationId xmlns:a16="http://schemas.microsoft.com/office/drawing/2014/main" id="{F030C4AE-240F-4979-82B4-1DD0BF91EB94}"/>
              </a:ext>
            </a:extLst>
          </p:cNvPr>
          <p:cNvSpPr/>
          <p:nvPr/>
        </p:nvSpPr>
        <p:spPr>
          <a:xfrm>
            <a:off x="1617622" y="4494792"/>
            <a:ext cx="2607796" cy="1569660"/>
          </a:xfrm>
          <a:prstGeom prst="rect">
            <a:avLst/>
          </a:prstGeom>
        </p:spPr>
        <p:txBody>
          <a:bodyPr wrap="square">
            <a:spAutoFit/>
          </a:bodyPr>
          <a:lstStyle/>
          <a:p>
            <a:pPr>
              <a:buFont typeface="Arial" panose="020B0604020202020204" pitchFamily="34" charset="0"/>
              <a:buChar char="•"/>
            </a:pPr>
            <a:r>
              <a:rPr lang="en-US" sz="2400" dirty="0">
                <a:solidFill>
                  <a:srgbClr val="212529"/>
                </a:solidFill>
                <a:latin typeface="Poppins"/>
              </a:rPr>
              <a:t>Add Purchase</a:t>
            </a:r>
          </a:p>
          <a:p>
            <a:pPr>
              <a:buFont typeface="Arial" panose="020B0604020202020204" pitchFamily="34" charset="0"/>
              <a:buChar char="•"/>
            </a:pPr>
            <a:r>
              <a:rPr lang="en-US" sz="2400" dirty="0">
                <a:solidFill>
                  <a:srgbClr val="212529"/>
                </a:solidFill>
                <a:latin typeface="Poppins"/>
              </a:rPr>
              <a:t>Manage Purchase</a:t>
            </a:r>
          </a:p>
          <a:p>
            <a:pPr>
              <a:buFont typeface="Arial" panose="020B0604020202020204" pitchFamily="34" charset="0"/>
              <a:buChar char="•"/>
            </a:pPr>
            <a:r>
              <a:rPr lang="en-US" sz="2400" dirty="0">
                <a:solidFill>
                  <a:srgbClr val="212529"/>
                </a:solidFill>
                <a:latin typeface="Poppins"/>
              </a:rPr>
              <a:t>Purchase Return</a:t>
            </a:r>
          </a:p>
          <a:p>
            <a:pPr>
              <a:buFont typeface="Arial" panose="020B0604020202020204" pitchFamily="34" charset="0"/>
              <a:buChar char="•"/>
            </a:pPr>
            <a:r>
              <a:rPr lang="en-US" sz="2400" dirty="0">
                <a:solidFill>
                  <a:srgbClr val="212529"/>
                </a:solidFill>
                <a:latin typeface="Poppins"/>
              </a:rPr>
              <a:t>Return Invoice</a:t>
            </a:r>
            <a:endParaRPr lang="en-US" sz="2400" b="0" i="0" dirty="0">
              <a:solidFill>
                <a:srgbClr val="212529"/>
              </a:solidFill>
              <a:effectLst/>
              <a:latin typeface="Poppins"/>
            </a:endParaRPr>
          </a:p>
        </p:txBody>
      </p:sp>
      <p:pic>
        <p:nvPicPr>
          <p:cNvPr id="8" name="Picture 7">
            <a:extLst>
              <a:ext uri="{FF2B5EF4-FFF2-40B4-BE49-F238E27FC236}">
                <a16:creationId xmlns:a16="http://schemas.microsoft.com/office/drawing/2014/main" id="{43FAB63A-F813-4A15-8505-F59E335EC84A}"/>
              </a:ext>
            </a:extLst>
          </p:cNvPr>
          <p:cNvPicPr>
            <a:picLocks noChangeAspect="1"/>
          </p:cNvPicPr>
          <p:nvPr/>
        </p:nvPicPr>
        <p:blipFill>
          <a:blip r:embed="rId3"/>
          <a:stretch>
            <a:fillRect/>
          </a:stretch>
        </p:blipFill>
        <p:spPr>
          <a:xfrm>
            <a:off x="5856063" y="4094708"/>
            <a:ext cx="4382364" cy="1757452"/>
          </a:xfrm>
          <a:prstGeom prst="rect">
            <a:avLst/>
          </a:prstGeom>
        </p:spPr>
      </p:pic>
    </p:spTree>
    <p:extLst>
      <p:ext uri="{BB962C8B-B14F-4D97-AF65-F5344CB8AC3E}">
        <p14:creationId xmlns:p14="http://schemas.microsoft.com/office/powerpoint/2010/main" val="1918866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A22E64-B86B-45DE-9B98-D1007F9222D4}"/>
              </a:ext>
            </a:extLst>
          </p:cNvPr>
          <p:cNvPicPr>
            <a:picLocks noChangeAspect="1"/>
          </p:cNvPicPr>
          <p:nvPr/>
        </p:nvPicPr>
        <p:blipFill>
          <a:blip r:embed="rId2"/>
          <a:stretch>
            <a:fillRect/>
          </a:stretch>
        </p:blipFill>
        <p:spPr>
          <a:xfrm>
            <a:off x="801859" y="440955"/>
            <a:ext cx="9186203" cy="5495318"/>
          </a:xfrm>
          <a:prstGeom prst="rect">
            <a:avLst/>
          </a:prstGeom>
        </p:spPr>
      </p:pic>
    </p:spTree>
    <p:extLst>
      <p:ext uri="{BB962C8B-B14F-4D97-AF65-F5344CB8AC3E}">
        <p14:creationId xmlns:p14="http://schemas.microsoft.com/office/powerpoint/2010/main" val="2928052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0" y="1063691"/>
            <a:ext cx="11066106" cy="1440010"/>
          </a:xfrm>
          <a:prstGeom prst="rect">
            <a:avLst/>
          </a:prstGeom>
        </p:spPr>
        <p:txBody>
          <a:bodyPr wrap="square" lIns="0" tIns="0" rIns="0" bIns="0" rtlCol="0" anchor="t">
            <a:spAutoFit/>
          </a:bodyPr>
          <a:lstStyle/>
          <a:p>
            <a:pPr algn="ctr">
              <a:lnSpc>
                <a:spcPts val="2815"/>
              </a:lnSpc>
            </a:pPr>
            <a:r>
              <a:rPr lang="en-US" sz="2400" spc="-4" dirty="0">
                <a:latin typeface="Kollektif Bold"/>
              </a:rPr>
              <a:t>CONSULTANT.</a:t>
            </a:r>
          </a:p>
          <a:p>
            <a:pPr algn="ctr">
              <a:lnSpc>
                <a:spcPts val="2815"/>
              </a:lnSpc>
            </a:pPr>
            <a:r>
              <a:rPr lang="en-US" sz="2400" spc="-4" dirty="0">
                <a:latin typeface="Kollektif Bold"/>
              </a:rPr>
              <a:t>Md. </a:t>
            </a:r>
            <a:r>
              <a:rPr lang="en-US" sz="2400" spc="-4" dirty="0" err="1">
                <a:latin typeface="Kollektif Bold"/>
              </a:rPr>
              <a:t>Moshaidul</a:t>
            </a:r>
            <a:r>
              <a:rPr lang="en-US" sz="2400" spc="-4" dirty="0">
                <a:latin typeface="Kollektif Bold"/>
              </a:rPr>
              <a:t> Islam</a:t>
            </a:r>
          </a:p>
          <a:p>
            <a:pPr algn="ctr">
              <a:lnSpc>
                <a:spcPts val="2815"/>
              </a:lnSpc>
            </a:pPr>
            <a:r>
              <a:rPr lang="en-US" sz="2400" spc="-4" dirty="0" err="1">
                <a:latin typeface="Kollektif Bold"/>
              </a:rPr>
              <a:t>wdpf.idb-bisew</a:t>
            </a:r>
            <a:r>
              <a:rPr lang="en-US" sz="2400" spc="-4" dirty="0">
                <a:latin typeface="Kollektif Bold"/>
              </a:rPr>
              <a:t> it scholarship</a:t>
            </a:r>
          </a:p>
          <a:p>
            <a:pPr algn="ctr">
              <a:lnSpc>
                <a:spcPts val="2815"/>
              </a:lnSpc>
            </a:pPr>
            <a:r>
              <a:rPr lang="en-US" sz="2400" spc="-4" dirty="0">
                <a:latin typeface="Kollektif Bold"/>
              </a:rPr>
              <a:t>Email: moshaidul@gmail.com</a:t>
            </a:r>
          </a:p>
        </p:txBody>
      </p:sp>
      <p:sp>
        <p:nvSpPr>
          <p:cNvPr id="7" name="TextBox 7"/>
          <p:cNvSpPr txBox="1"/>
          <p:nvPr/>
        </p:nvSpPr>
        <p:spPr>
          <a:xfrm>
            <a:off x="821706" y="3822767"/>
            <a:ext cx="5410200" cy="1436291"/>
          </a:xfrm>
          <a:prstGeom prst="rect">
            <a:avLst/>
          </a:prstGeom>
        </p:spPr>
        <p:txBody>
          <a:bodyPr lIns="0" tIns="0" rIns="0" bIns="0" rtlCol="0" anchor="t">
            <a:spAutoFit/>
          </a:bodyPr>
          <a:lstStyle/>
          <a:p>
            <a:pPr>
              <a:lnSpc>
                <a:spcPts val="2815"/>
              </a:lnSpc>
            </a:pPr>
            <a:r>
              <a:rPr lang="en-US" sz="2800" spc="-4" dirty="0">
                <a:latin typeface="Kollektif Bold"/>
              </a:rPr>
              <a:t>FARHANA AKTER LUCKY</a:t>
            </a:r>
          </a:p>
          <a:p>
            <a:pPr>
              <a:lnSpc>
                <a:spcPts val="2815"/>
              </a:lnSpc>
            </a:pPr>
            <a:r>
              <a:rPr lang="en-US" sz="2800" spc="-4" dirty="0">
                <a:latin typeface="Kollektif Bold"/>
              </a:rPr>
              <a:t>Instructor:</a:t>
            </a:r>
          </a:p>
          <a:p>
            <a:pPr>
              <a:lnSpc>
                <a:spcPts val="2815"/>
              </a:lnSpc>
            </a:pPr>
            <a:r>
              <a:rPr lang="en-US" sz="2800" spc="-4" dirty="0" err="1">
                <a:latin typeface="Kollektif Bold"/>
              </a:rPr>
              <a:t>wdpf</a:t>
            </a:r>
            <a:r>
              <a:rPr lang="en-US" sz="2800" spc="-4" dirty="0">
                <a:latin typeface="Kollektif Bold"/>
              </a:rPr>
              <a:t> </a:t>
            </a:r>
            <a:r>
              <a:rPr lang="en-US" sz="2800" spc="-4" dirty="0" err="1">
                <a:latin typeface="Kollektif Bold"/>
              </a:rPr>
              <a:t>idb-bisew</a:t>
            </a:r>
            <a:r>
              <a:rPr lang="en-US" sz="2800" spc="-4" dirty="0">
                <a:latin typeface="Kollektif Bold"/>
              </a:rPr>
              <a:t> it scholarship</a:t>
            </a:r>
          </a:p>
          <a:p>
            <a:pPr>
              <a:lnSpc>
                <a:spcPts val="2815"/>
              </a:lnSpc>
            </a:pPr>
            <a:r>
              <a:rPr lang="en-US" sz="2800" spc="-4" dirty="0">
                <a:latin typeface="Kollektif Bold"/>
              </a:rPr>
              <a:t>Email: farhanawdpf@gmail.com</a:t>
            </a:r>
          </a:p>
        </p:txBody>
      </p:sp>
      <p:sp>
        <p:nvSpPr>
          <p:cNvPr id="8" name="TextBox 8"/>
          <p:cNvSpPr txBox="1"/>
          <p:nvPr/>
        </p:nvSpPr>
        <p:spPr>
          <a:xfrm>
            <a:off x="7197012" y="3804039"/>
            <a:ext cx="6131973" cy="1795363"/>
          </a:xfrm>
          <a:prstGeom prst="rect">
            <a:avLst/>
          </a:prstGeom>
        </p:spPr>
        <p:txBody>
          <a:bodyPr wrap="square" lIns="0" tIns="0" rIns="0" bIns="0" rtlCol="0" anchor="t">
            <a:spAutoFit/>
          </a:bodyPr>
          <a:lstStyle/>
          <a:p>
            <a:pPr>
              <a:lnSpc>
                <a:spcPts val="2815"/>
              </a:lnSpc>
            </a:pPr>
            <a:r>
              <a:rPr lang="en-US" sz="2400" spc="-4" dirty="0">
                <a:latin typeface="Kollektif Bold"/>
              </a:rPr>
              <a:t>DEVELOPED BY.</a:t>
            </a:r>
          </a:p>
          <a:p>
            <a:pPr>
              <a:lnSpc>
                <a:spcPts val="2815"/>
              </a:lnSpc>
            </a:pPr>
            <a:r>
              <a:rPr lang="en-US" sz="2400" spc="-4" dirty="0">
                <a:latin typeface="Kollektif Bold"/>
              </a:rPr>
              <a:t>Name: Md Tarikul Islam</a:t>
            </a:r>
          </a:p>
          <a:p>
            <a:pPr>
              <a:lnSpc>
                <a:spcPts val="2815"/>
              </a:lnSpc>
            </a:pPr>
            <a:r>
              <a:rPr lang="en-US" sz="2400" spc="-4" dirty="0">
                <a:latin typeface="Kollektif Bold"/>
              </a:rPr>
              <a:t>Trainee ID:1273629</a:t>
            </a:r>
          </a:p>
          <a:p>
            <a:pPr>
              <a:lnSpc>
                <a:spcPts val="2815"/>
              </a:lnSpc>
            </a:pPr>
            <a:r>
              <a:rPr lang="en-US" sz="2400" spc="-4" dirty="0">
                <a:latin typeface="Kollektif Bold"/>
              </a:rPr>
              <a:t>Batch: WDPF/NCLC-M/54/01</a:t>
            </a:r>
          </a:p>
          <a:p>
            <a:pPr>
              <a:lnSpc>
                <a:spcPts val="2815"/>
              </a:lnSpc>
            </a:pPr>
            <a:r>
              <a:rPr lang="en-US" sz="2400" spc="-4" dirty="0">
                <a:latin typeface="Kollektif Bold"/>
              </a:rPr>
              <a:t>Email:tarikulat124@gmail.com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EB9F601-9DCD-4B83-BA7E-1B575589CBE7}"/>
              </a:ext>
            </a:extLst>
          </p:cNvPr>
          <p:cNvPicPr>
            <a:picLocks noChangeAspect="1"/>
          </p:cNvPicPr>
          <p:nvPr/>
        </p:nvPicPr>
        <p:blipFill>
          <a:blip r:embed="rId2"/>
          <a:stretch>
            <a:fillRect/>
          </a:stretch>
        </p:blipFill>
        <p:spPr>
          <a:xfrm>
            <a:off x="661182" y="628017"/>
            <a:ext cx="10325685" cy="5601965"/>
          </a:xfrm>
          <a:prstGeom prst="rect">
            <a:avLst/>
          </a:prstGeom>
        </p:spPr>
      </p:pic>
    </p:spTree>
    <p:extLst>
      <p:ext uri="{BB962C8B-B14F-4D97-AF65-F5344CB8AC3E}">
        <p14:creationId xmlns:p14="http://schemas.microsoft.com/office/powerpoint/2010/main" val="800959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AC204A8-C3E5-4C84-AB44-9104D1533DC0}"/>
              </a:ext>
            </a:extLst>
          </p:cNvPr>
          <p:cNvPicPr>
            <a:picLocks noChangeAspect="1"/>
          </p:cNvPicPr>
          <p:nvPr/>
        </p:nvPicPr>
        <p:blipFill>
          <a:blip r:embed="rId2"/>
          <a:stretch>
            <a:fillRect/>
          </a:stretch>
        </p:blipFill>
        <p:spPr>
          <a:xfrm>
            <a:off x="1463039" y="975242"/>
            <a:ext cx="9704795" cy="5423119"/>
          </a:xfrm>
          <a:prstGeom prst="rect">
            <a:avLst/>
          </a:prstGeom>
        </p:spPr>
      </p:pic>
      <p:sp>
        <p:nvSpPr>
          <p:cNvPr id="4" name="TextBox 3">
            <a:extLst>
              <a:ext uri="{FF2B5EF4-FFF2-40B4-BE49-F238E27FC236}">
                <a16:creationId xmlns:a16="http://schemas.microsoft.com/office/drawing/2014/main" id="{3134B982-AC59-4C62-8E07-5A12A62067D3}"/>
              </a:ext>
            </a:extLst>
          </p:cNvPr>
          <p:cNvSpPr txBox="1"/>
          <p:nvPr/>
        </p:nvSpPr>
        <p:spPr>
          <a:xfrm>
            <a:off x="1024165" y="605910"/>
            <a:ext cx="3941731" cy="369332"/>
          </a:xfrm>
          <a:prstGeom prst="rect">
            <a:avLst/>
          </a:prstGeom>
        </p:spPr>
        <p:txBody>
          <a:bodyPr wrap="square" lIns="0" tIns="0" rIns="0" bIns="0" rtlCol="0" anchor="t">
            <a:spAutoFit/>
          </a:bodyPr>
          <a:lstStyle/>
          <a:p>
            <a:r>
              <a:rPr lang="en-US" sz="2400" b="1" dirty="0">
                <a:latin typeface="Kollektif Bold" panose="020B0604020202020204" charset="0"/>
              </a:rPr>
              <a:t>Hotel Booking From</a:t>
            </a:r>
          </a:p>
        </p:txBody>
      </p:sp>
    </p:spTree>
    <p:extLst>
      <p:ext uri="{BB962C8B-B14F-4D97-AF65-F5344CB8AC3E}">
        <p14:creationId xmlns:p14="http://schemas.microsoft.com/office/powerpoint/2010/main" val="1834383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BA2B96-C3DC-4915-AFBA-CD2601012F62}"/>
              </a:ext>
            </a:extLst>
          </p:cNvPr>
          <p:cNvPicPr>
            <a:picLocks noChangeAspect="1"/>
          </p:cNvPicPr>
          <p:nvPr/>
        </p:nvPicPr>
        <p:blipFill>
          <a:blip r:embed="rId2"/>
          <a:stretch>
            <a:fillRect/>
          </a:stretch>
        </p:blipFill>
        <p:spPr>
          <a:xfrm>
            <a:off x="1153550" y="690315"/>
            <a:ext cx="9143999" cy="4905537"/>
          </a:xfrm>
          <a:prstGeom prst="rect">
            <a:avLst/>
          </a:prstGeom>
        </p:spPr>
      </p:pic>
    </p:spTree>
    <p:extLst>
      <p:ext uri="{BB962C8B-B14F-4D97-AF65-F5344CB8AC3E}">
        <p14:creationId xmlns:p14="http://schemas.microsoft.com/office/powerpoint/2010/main" val="834015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136706" y="920566"/>
            <a:ext cx="5181599" cy="553998"/>
          </a:xfrm>
          <a:prstGeom prst="rect">
            <a:avLst/>
          </a:prstGeom>
        </p:spPr>
        <p:txBody>
          <a:bodyPr wrap="square" lIns="0" tIns="0" rIns="0" bIns="0" rtlCol="0" anchor="t">
            <a:spAutoFit/>
          </a:bodyPr>
          <a:lstStyle/>
          <a:p>
            <a:r>
              <a:rPr lang="en-US" sz="3600" b="1" dirty="0">
                <a:latin typeface="Kollektif Bold" panose="020B0604020202020204" charset="0"/>
              </a:rPr>
              <a:t>List Of Reports</a:t>
            </a:r>
          </a:p>
        </p:txBody>
      </p:sp>
      <p:sp>
        <p:nvSpPr>
          <p:cNvPr id="4" name="TextBox 4"/>
          <p:cNvSpPr txBox="1"/>
          <p:nvPr/>
        </p:nvSpPr>
        <p:spPr>
          <a:xfrm>
            <a:off x="1267048" y="1874221"/>
            <a:ext cx="5378019" cy="3447098"/>
          </a:xfrm>
          <a:prstGeom prst="rect">
            <a:avLst/>
          </a:prstGeom>
        </p:spPr>
        <p:txBody>
          <a:bodyPr wrap="square" lIns="0" tIns="0" rIns="0" bIns="0" rtlCol="0" anchor="t">
            <a:spAutoFit/>
          </a:bodyPr>
          <a:lstStyle/>
          <a:p>
            <a:pPr fontAlgn="base">
              <a:buFont typeface="Arial" panose="020B0604020202020204" pitchFamily="34" charset="0"/>
              <a:buChar char="•"/>
            </a:pPr>
            <a:r>
              <a:rPr lang="en-US" sz="2800" dirty="0">
                <a:latin typeface="Kollektif Bold" panose="020B0604020202020204" charset="0"/>
              </a:rPr>
              <a:t> Customer Report</a:t>
            </a:r>
          </a:p>
          <a:p>
            <a:pPr fontAlgn="base">
              <a:buFont typeface="Arial" panose="020B0604020202020204" pitchFamily="34" charset="0"/>
              <a:buChar char="•"/>
            </a:pPr>
            <a:r>
              <a:rPr lang="en-US" sz="2800" dirty="0">
                <a:latin typeface="Kollektif Bold" panose="020B0604020202020204" charset="0"/>
              </a:rPr>
              <a:t> Packages Type of Report</a:t>
            </a:r>
          </a:p>
          <a:p>
            <a:pPr fontAlgn="base">
              <a:buFont typeface="Arial" panose="020B0604020202020204" pitchFamily="34" charset="0"/>
              <a:buChar char="•"/>
            </a:pPr>
            <a:r>
              <a:rPr lang="en-US" sz="2800" dirty="0">
                <a:latin typeface="Kollektif Bold" panose="020B0604020202020204" charset="0"/>
              </a:rPr>
              <a:t> Booking Category Report</a:t>
            </a:r>
          </a:p>
          <a:p>
            <a:pPr fontAlgn="base">
              <a:buFont typeface="Arial" panose="020B0604020202020204" pitchFamily="34" charset="0"/>
              <a:buChar char="•"/>
            </a:pPr>
            <a:r>
              <a:rPr lang="en-US" sz="2800" dirty="0">
                <a:latin typeface="Kollektif Bold" panose="020B0604020202020204" charset="0"/>
              </a:rPr>
              <a:t> Rooms Package Report</a:t>
            </a:r>
          </a:p>
          <a:p>
            <a:pPr fontAlgn="base">
              <a:buFont typeface="Arial" panose="020B0604020202020204" pitchFamily="34" charset="0"/>
              <a:buChar char="•"/>
            </a:pPr>
            <a:r>
              <a:rPr lang="en-US" sz="2800" dirty="0">
                <a:latin typeface="Kollektif Bold" panose="020B0604020202020204" charset="0"/>
              </a:rPr>
              <a:t> Services Report</a:t>
            </a:r>
          </a:p>
          <a:p>
            <a:pPr fontAlgn="base">
              <a:buFont typeface="Arial" panose="020B0604020202020204" pitchFamily="34" charset="0"/>
              <a:buChar char="•"/>
            </a:pPr>
            <a:r>
              <a:rPr lang="en-US" sz="2800" dirty="0">
                <a:latin typeface="Kollektif Bold" panose="020B0604020202020204" charset="0"/>
              </a:rPr>
              <a:t> Payment Report</a:t>
            </a:r>
          </a:p>
          <a:p>
            <a:pPr fontAlgn="base">
              <a:buFont typeface="Arial" panose="020B0604020202020204" pitchFamily="34" charset="0"/>
              <a:buChar char="•"/>
            </a:pPr>
            <a:r>
              <a:rPr lang="en-US" sz="2800" dirty="0">
                <a:latin typeface="Kollektif Bold" panose="020B0604020202020204" charset="0"/>
              </a:rPr>
              <a:t> Hotel Places</a:t>
            </a:r>
          </a:p>
          <a:p>
            <a:pPr fontAlgn="base">
              <a:buFont typeface="Arial" panose="020B0604020202020204" pitchFamily="34" charset="0"/>
              <a:buChar char="•"/>
            </a:pPr>
            <a:endParaRPr lang="en-US" sz="2800" dirty="0">
              <a:latin typeface="Kollektif Bold" panose="020B0604020202020204" charset="0"/>
            </a:endParaRPr>
          </a:p>
        </p:txBody>
      </p:sp>
      <p:sp>
        <p:nvSpPr>
          <p:cNvPr id="6" name="TextBox 4">
            <a:extLst>
              <a:ext uri="{FF2B5EF4-FFF2-40B4-BE49-F238E27FC236}">
                <a16:creationId xmlns:a16="http://schemas.microsoft.com/office/drawing/2014/main" id="{80F64704-9D88-468D-B332-FDF8FC0F274A}"/>
              </a:ext>
            </a:extLst>
          </p:cNvPr>
          <p:cNvSpPr txBox="1"/>
          <p:nvPr/>
        </p:nvSpPr>
        <p:spPr>
          <a:xfrm>
            <a:off x="5931014" y="1919642"/>
            <a:ext cx="4169590" cy="2585323"/>
          </a:xfrm>
          <a:prstGeom prst="rect">
            <a:avLst/>
          </a:prstGeom>
        </p:spPr>
        <p:txBody>
          <a:bodyPr wrap="square" lIns="0" tIns="0" rIns="0" bIns="0" rtlCol="0" anchor="t">
            <a:spAutoFit/>
          </a:bodyPr>
          <a:lstStyle/>
          <a:p>
            <a:pPr fontAlgn="base">
              <a:buFont typeface="Arial" panose="020B0604020202020204" pitchFamily="34" charset="0"/>
              <a:buChar char="•"/>
            </a:pPr>
            <a:r>
              <a:rPr lang="en-US" sz="2400" dirty="0">
                <a:latin typeface="Kollektif Bold" panose="020B0604020202020204" charset="0"/>
              </a:rPr>
              <a:t> Hotel/Room Report</a:t>
            </a:r>
          </a:p>
          <a:p>
            <a:pPr fontAlgn="base">
              <a:buFont typeface="Arial" panose="020B0604020202020204" pitchFamily="34" charset="0"/>
              <a:buChar char="•"/>
            </a:pPr>
            <a:r>
              <a:rPr lang="en-US" sz="2400" dirty="0">
                <a:latin typeface="Kollektif Bold" panose="020B0604020202020204" charset="0"/>
              </a:rPr>
              <a:t> Profit and Benefit</a:t>
            </a:r>
          </a:p>
          <a:p>
            <a:pPr fontAlgn="base">
              <a:buFont typeface="Arial" panose="020B0604020202020204" pitchFamily="34" charset="0"/>
              <a:buChar char="•"/>
            </a:pPr>
            <a:r>
              <a:rPr lang="en-US" sz="2400" dirty="0">
                <a:latin typeface="Kollektif Bold" panose="020B0604020202020204" charset="0"/>
              </a:rPr>
              <a:t> Order Report</a:t>
            </a:r>
          </a:p>
          <a:p>
            <a:pPr fontAlgn="base">
              <a:buFont typeface="Arial" panose="020B0604020202020204" pitchFamily="34" charset="0"/>
              <a:buChar char="•"/>
            </a:pPr>
            <a:r>
              <a:rPr lang="en-US" sz="2400" dirty="0">
                <a:latin typeface="Kollektif Bold" panose="020B0604020202020204" charset="0"/>
              </a:rPr>
              <a:t> Received Report</a:t>
            </a:r>
          </a:p>
          <a:p>
            <a:pPr fontAlgn="base">
              <a:buFont typeface="Arial" panose="020B0604020202020204" pitchFamily="34" charset="0"/>
              <a:buChar char="•"/>
            </a:pPr>
            <a:r>
              <a:rPr lang="en-US" sz="2400" dirty="0">
                <a:latin typeface="Kollektif Bold" panose="020B0604020202020204" charset="0"/>
              </a:rPr>
              <a:t> User Report</a:t>
            </a:r>
          </a:p>
          <a:p>
            <a:pPr fontAlgn="base">
              <a:buFont typeface="Arial" panose="020B0604020202020204" pitchFamily="34" charset="0"/>
              <a:buChar char="•"/>
            </a:pPr>
            <a:r>
              <a:rPr lang="en-US" sz="2400" dirty="0">
                <a:latin typeface="Kollektif Bold" panose="020B0604020202020204" charset="0"/>
              </a:rPr>
              <a:t> Audit Report</a:t>
            </a:r>
          </a:p>
          <a:p>
            <a:pPr fontAlgn="base">
              <a:buFont typeface="Arial" panose="020B0604020202020204" pitchFamily="34" charset="0"/>
              <a:buChar char="•"/>
            </a:pPr>
            <a:r>
              <a:rPr lang="en-US" sz="2400" dirty="0">
                <a:latin typeface="Kollektif Bold" panose="020B0604020202020204" charset="0"/>
              </a:rPr>
              <a:t> Menu Form</a:t>
            </a:r>
          </a:p>
        </p:txBody>
      </p:sp>
    </p:spTree>
    <p:extLst>
      <p:ext uri="{BB962C8B-B14F-4D97-AF65-F5344CB8AC3E}">
        <p14:creationId xmlns:p14="http://schemas.microsoft.com/office/powerpoint/2010/main" val="2939270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331001" y="795986"/>
            <a:ext cx="5181599" cy="547522"/>
          </a:xfrm>
          <a:prstGeom prst="rect">
            <a:avLst/>
          </a:prstGeom>
        </p:spPr>
        <p:txBody>
          <a:bodyPr wrap="square" lIns="0" tIns="0" rIns="0" bIns="0" rtlCol="0" anchor="t">
            <a:spAutoFit/>
          </a:bodyPr>
          <a:lstStyle/>
          <a:p>
            <a:pPr algn="ctr">
              <a:lnSpc>
                <a:spcPts val="4612"/>
              </a:lnSpc>
              <a:spcBef>
                <a:spcPct val="0"/>
              </a:spcBef>
            </a:pPr>
            <a:r>
              <a:rPr lang="en-US" sz="3200" b="1" dirty="0">
                <a:latin typeface="Kollektif Bold" panose="020B0604020202020204" charset="0"/>
              </a:rPr>
              <a:t>Software Features</a:t>
            </a:r>
            <a:endParaRPr lang="en-US" sz="3200" b="1" spc="-7" dirty="0">
              <a:latin typeface="Kollektif Bold" panose="020B0604020202020204" charset="0"/>
            </a:endParaRPr>
          </a:p>
        </p:txBody>
      </p:sp>
      <p:sp>
        <p:nvSpPr>
          <p:cNvPr id="4" name="TextBox 4"/>
          <p:cNvSpPr txBox="1"/>
          <p:nvPr/>
        </p:nvSpPr>
        <p:spPr>
          <a:xfrm>
            <a:off x="2181447" y="1697150"/>
            <a:ext cx="9827411" cy="4093428"/>
          </a:xfrm>
          <a:prstGeom prst="rect">
            <a:avLst/>
          </a:prstGeom>
        </p:spPr>
        <p:txBody>
          <a:bodyPr lIns="0" tIns="0" rIns="0" bIns="0" rtlCol="0" anchor="t">
            <a:spAutoFit/>
          </a:bodyPr>
          <a:lstStyle/>
          <a:p>
            <a:pPr fontAlgn="base">
              <a:buFont typeface="Arial" panose="020B0604020202020204" pitchFamily="34" charset="0"/>
              <a:buChar char="•"/>
            </a:pPr>
            <a:r>
              <a:rPr lang="en-US" sz="2400" dirty="0">
                <a:latin typeface="Kollektif Bold" panose="020B0604020202020204" charset="0"/>
              </a:rPr>
              <a:t> Different login system</a:t>
            </a:r>
          </a:p>
          <a:p>
            <a:pPr fontAlgn="base">
              <a:spcBef>
                <a:spcPts val="387"/>
              </a:spcBef>
              <a:buFont typeface="Arial" panose="020B0604020202020204" pitchFamily="34" charset="0"/>
              <a:buChar char="•"/>
            </a:pPr>
            <a:r>
              <a:rPr lang="en-US" sz="2400" dirty="0">
                <a:latin typeface="Kollektif Bold" panose="020B0604020202020204" charset="0"/>
              </a:rPr>
              <a:t> Controlling Access to perform specific tasks.</a:t>
            </a:r>
          </a:p>
          <a:p>
            <a:pPr fontAlgn="base">
              <a:spcBef>
                <a:spcPts val="387"/>
              </a:spcBef>
              <a:buFont typeface="Arial" panose="020B0604020202020204" pitchFamily="34" charset="0"/>
              <a:buChar char="•"/>
            </a:pPr>
            <a:r>
              <a:rPr lang="en-US" sz="2400" dirty="0">
                <a:latin typeface="Kollektif Bold" panose="020B0604020202020204" charset="0"/>
              </a:rPr>
              <a:t> Control by Rooms type, category, and rooms package base.</a:t>
            </a:r>
          </a:p>
          <a:p>
            <a:pPr fontAlgn="base">
              <a:spcBef>
                <a:spcPts val="387"/>
              </a:spcBef>
              <a:buFont typeface="Arial" panose="020B0604020202020204" pitchFamily="34" charset="0"/>
              <a:buChar char="•"/>
            </a:pPr>
            <a:r>
              <a:rPr lang="en-US" sz="2400" dirty="0">
                <a:latin typeface="Kollektif Bold" panose="020B0604020202020204" charset="0"/>
              </a:rPr>
              <a:t> Hotel Booking notification.</a:t>
            </a:r>
          </a:p>
          <a:p>
            <a:pPr fontAlgn="base">
              <a:spcBef>
                <a:spcPts val="387"/>
              </a:spcBef>
              <a:buFont typeface="Arial" panose="020B0604020202020204" pitchFamily="34" charset="0"/>
              <a:buChar char="•"/>
            </a:pPr>
            <a:r>
              <a:rPr lang="en-US" sz="2400" dirty="0">
                <a:latin typeface="Kollektif Bold" panose="020B0604020202020204" charset="0"/>
              </a:rPr>
              <a:t> Hotel Management system.</a:t>
            </a:r>
          </a:p>
          <a:p>
            <a:pPr fontAlgn="base">
              <a:spcBef>
                <a:spcPts val="387"/>
              </a:spcBef>
              <a:buFont typeface="Arial" panose="020B0604020202020204" pitchFamily="34" charset="0"/>
              <a:buChar char="•"/>
            </a:pPr>
            <a:r>
              <a:rPr lang="en-US" sz="2400" dirty="0">
                <a:latin typeface="Kollektif Bold" panose="020B0604020202020204" charset="0"/>
              </a:rPr>
              <a:t> Many type Services based.</a:t>
            </a:r>
          </a:p>
          <a:p>
            <a:pPr fontAlgn="base">
              <a:spcBef>
                <a:spcPts val="387"/>
              </a:spcBef>
              <a:buFont typeface="Arial" panose="020B0604020202020204" pitchFamily="34" charset="0"/>
              <a:buChar char="•"/>
            </a:pPr>
            <a:r>
              <a:rPr lang="en-US" sz="2400" dirty="0">
                <a:latin typeface="Kollektif Bold" panose="020B0604020202020204" charset="0"/>
              </a:rPr>
              <a:t> Hotel Room and Event base system.</a:t>
            </a:r>
          </a:p>
          <a:p>
            <a:pPr fontAlgn="base">
              <a:spcBef>
                <a:spcPts val="387"/>
              </a:spcBef>
              <a:buFont typeface="Arial" panose="020B0604020202020204" pitchFamily="34" charset="0"/>
              <a:buChar char="•"/>
            </a:pPr>
            <a:r>
              <a:rPr lang="en-US" sz="2400" dirty="0">
                <a:latin typeface="Kollektif Bold" panose="020B0604020202020204" charset="0"/>
              </a:rPr>
              <a:t> Package price and discount system.</a:t>
            </a:r>
          </a:p>
          <a:p>
            <a:pPr fontAlgn="base">
              <a:spcBef>
                <a:spcPts val="387"/>
              </a:spcBef>
              <a:buFont typeface="Arial" panose="020B0604020202020204" pitchFamily="34" charset="0"/>
              <a:buChar char="•"/>
            </a:pPr>
            <a:r>
              <a:rPr lang="en-US" sz="2400" dirty="0">
                <a:latin typeface="Kollektif Bold" panose="020B0604020202020204" charset="0"/>
              </a:rPr>
              <a:t> Online booking control system.</a:t>
            </a:r>
          </a:p>
          <a:p>
            <a:pPr>
              <a:lnSpc>
                <a:spcPts val="2816"/>
              </a:lnSpc>
            </a:pPr>
            <a:endParaRPr lang="en-US" sz="2400" spc="-4" dirty="0">
              <a:latin typeface="Kollektif Bold" panose="020B0604020202020204" charset="0"/>
            </a:endParaRPr>
          </a:p>
        </p:txBody>
      </p:sp>
    </p:spTree>
    <p:extLst>
      <p:ext uri="{BB962C8B-B14F-4D97-AF65-F5344CB8AC3E}">
        <p14:creationId xmlns:p14="http://schemas.microsoft.com/office/powerpoint/2010/main" val="3601140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16032" y="632351"/>
            <a:ext cx="5181599" cy="564322"/>
          </a:xfrm>
          <a:prstGeom prst="rect">
            <a:avLst/>
          </a:prstGeom>
        </p:spPr>
        <p:txBody>
          <a:bodyPr wrap="square" lIns="0" tIns="0" rIns="0" bIns="0" rtlCol="0" anchor="t">
            <a:spAutoFit/>
          </a:bodyPr>
          <a:lstStyle/>
          <a:p>
            <a:pPr algn="ctr">
              <a:lnSpc>
                <a:spcPts val="4612"/>
              </a:lnSpc>
              <a:spcBef>
                <a:spcPct val="0"/>
              </a:spcBef>
            </a:pPr>
            <a:r>
              <a:rPr lang="en-US" sz="3600" b="1" dirty="0">
                <a:latin typeface="Kollektif Bold" panose="020B0604020202020204" charset="0"/>
              </a:rPr>
              <a:t>Software Features</a:t>
            </a:r>
            <a:endParaRPr lang="en-US" sz="3600" b="1" spc="-7" dirty="0">
              <a:latin typeface="Kollektif Bold" panose="020B0604020202020204" charset="0"/>
            </a:endParaRPr>
          </a:p>
        </p:txBody>
      </p:sp>
      <p:sp>
        <p:nvSpPr>
          <p:cNvPr id="4" name="TextBox 4"/>
          <p:cNvSpPr txBox="1"/>
          <p:nvPr/>
        </p:nvSpPr>
        <p:spPr>
          <a:xfrm>
            <a:off x="1492129" y="1598676"/>
            <a:ext cx="9827411" cy="4062651"/>
          </a:xfrm>
          <a:prstGeom prst="rect">
            <a:avLst/>
          </a:prstGeom>
        </p:spPr>
        <p:txBody>
          <a:bodyPr lIns="0" tIns="0" rIns="0" bIns="0" rtlCol="0" anchor="t">
            <a:spAutoFit/>
          </a:bodyPr>
          <a:lstStyle/>
          <a:p>
            <a:pPr fontAlgn="base">
              <a:buFont typeface="Arial" panose="020B0604020202020204" pitchFamily="34" charset="0"/>
              <a:buChar char="•"/>
            </a:pPr>
            <a:r>
              <a:rPr lang="en-US" sz="2400" dirty="0">
                <a:latin typeface="Kollektif Bold" panose="020B0604020202020204" charset="0"/>
              </a:rPr>
              <a:t> Audit information system.</a:t>
            </a:r>
          </a:p>
          <a:p>
            <a:pPr fontAlgn="base">
              <a:buFont typeface="Arial" panose="020B0604020202020204" pitchFamily="34" charset="0"/>
              <a:buChar char="•"/>
            </a:pPr>
            <a:r>
              <a:rPr lang="en-US" sz="2400" dirty="0">
                <a:latin typeface="Kollektif Bold" panose="020B0604020202020204" charset="0"/>
              </a:rPr>
              <a:t> Flexible purchase and Hotel report.</a:t>
            </a:r>
          </a:p>
          <a:p>
            <a:pPr fontAlgn="base">
              <a:buFont typeface="Arial" panose="020B0604020202020204" pitchFamily="34" charset="0"/>
              <a:buChar char="•"/>
            </a:pPr>
            <a:r>
              <a:rPr lang="en-US" sz="2400" dirty="0">
                <a:latin typeface="Kollektif Bold" panose="020B0604020202020204" charset="0"/>
              </a:rPr>
              <a:t> Flexible dues calculation.</a:t>
            </a:r>
          </a:p>
          <a:p>
            <a:pPr fontAlgn="base">
              <a:buFont typeface="Arial" panose="020B0604020202020204" pitchFamily="34" charset="0"/>
              <a:buChar char="•"/>
            </a:pPr>
            <a:r>
              <a:rPr lang="en-US" sz="2400" dirty="0">
                <a:latin typeface="Kollektif Bold" panose="020B0604020202020204" charset="0"/>
              </a:rPr>
              <a:t> Rooms Package price life cycle report.</a:t>
            </a:r>
          </a:p>
          <a:p>
            <a:pPr fontAlgn="base">
              <a:buFont typeface="Arial" panose="020B0604020202020204" pitchFamily="34" charset="0"/>
              <a:buChar char="•"/>
            </a:pPr>
            <a:r>
              <a:rPr lang="en-US" sz="2400" dirty="0">
                <a:latin typeface="Kollektif Bold" panose="020B0604020202020204" charset="0"/>
              </a:rPr>
              <a:t> Payment analysis report.</a:t>
            </a:r>
          </a:p>
          <a:p>
            <a:pPr fontAlgn="base">
              <a:buFont typeface="Arial" panose="020B0604020202020204" pitchFamily="34" charset="0"/>
              <a:buChar char="•"/>
            </a:pPr>
            <a:r>
              <a:rPr lang="en-US" sz="2400" dirty="0">
                <a:latin typeface="Kollektif Bold" panose="020B0604020202020204" charset="0"/>
              </a:rPr>
              <a:t> Update report of the software.</a:t>
            </a:r>
          </a:p>
          <a:p>
            <a:pPr fontAlgn="base">
              <a:buFont typeface="Arial" panose="020B0604020202020204" pitchFamily="34" charset="0"/>
              <a:buChar char="•"/>
            </a:pPr>
            <a:r>
              <a:rPr lang="en-US" sz="2400" dirty="0">
                <a:latin typeface="Kollektif Bold" panose="020B0604020202020204" charset="0"/>
              </a:rPr>
              <a:t> Online report system.</a:t>
            </a:r>
          </a:p>
          <a:p>
            <a:pPr fontAlgn="base">
              <a:buFont typeface="Arial" panose="020B0604020202020204" pitchFamily="34" charset="0"/>
              <a:buChar char="•"/>
            </a:pPr>
            <a:r>
              <a:rPr lang="en-US" sz="2400" dirty="0">
                <a:latin typeface="Kollektif Bold" panose="020B0604020202020204" charset="0"/>
              </a:rPr>
              <a:t> Repots with graphical view.</a:t>
            </a:r>
          </a:p>
          <a:p>
            <a:pPr fontAlgn="base">
              <a:buFont typeface="Arial" panose="020B0604020202020204" pitchFamily="34" charset="0"/>
              <a:buChar char="•"/>
            </a:pPr>
            <a:r>
              <a:rPr lang="en-US" sz="2400" dirty="0">
                <a:latin typeface="Kollektif Bold" panose="020B0604020202020204" charset="0"/>
              </a:rPr>
              <a:t> communicate by text and calling one to another user.</a:t>
            </a:r>
          </a:p>
          <a:p>
            <a:pPr fontAlgn="base">
              <a:buFont typeface="Arial" panose="020B0604020202020204" pitchFamily="34" charset="0"/>
              <a:buChar char="•"/>
            </a:pPr>
            <a:r>
              <a:rPr lang="en-US" sz="2400" dirty="0">
                <a:latin typeface="Kollektif Bold" panose="020B0604020202020204" charset="0"/>
              </a:rPr>
              <a:t> Auto backup Database.</a:t>
            </a:r>
          </a:p>
          <a:p>
            <a:pPr fontAlgn="base">
              <a:buFont typeface="Arial" panose="020B0604020202020204" pitchFamily="34" charset="0"/>
              <a:buChar char="•"/>
            </a:pPr>
            <a:r>
              <a:rPr lang="en-US" sz="2400" dirty="0">
                <a:latin typeface="Kollektif Bold" panose="020B0604020202020204" charset="0"/>
              </a:rPr>
              <a:t> Safe from Hacker and third parties.</a:t>
            </a:r>
          </a:p>
        </p:txBody>
      </p:sp>
    </p:spTree>
    <p:extLst>
      <p:ext uri="{BB962C8B-B14F-4D97-AF65-F5344CB8AC3E}">
        <p14:creationId xmlns:p14="http://schemas.microsoft.com/office/powerpoint/2010/main" val="3757015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0" y="670848"/>
            <a:ext cx="7342551" cy="547714"/>
          </a:xfrm>
          <a:prstGeom prst="rect">
            <a:avLst/>
          </a:prstGeom>
        </p:spPr>
        <p:txBody>
          <a:bodyPr lIns="0" tIns="0" rIns="0" bIns="0" rtlCol="0" anchor="t">
            <a:spAutoFit/>
          </a:bodyPr>
          <a:lstStyle/>
          <a:p>
            <a:pPr algn="ctr">
              <a:lnSpc>
                <a:spcPts val="4612"/>
              </a:lnSpc>
              <a:spcBef>
                <a:spcPct val="0"/>
              </a:spcBef>
            </a:pPr>
            <a:r>
              <a:rPr lang="en-US" sz="3200" b="1" spc="-7" dirty="0">
                <a:latin typeface="Kollektif Bold"/>
              </a:rPr>
              <a:t>Server Software Configuration </a:t>
            </a:r>
          </a:p>
        </p:txBody>
      </p:sp>
      <p:sp>
        <p:nvSpPr>
          <p:cNvPr id="4" name="TextBox 4"/>
          <p:cNvSpPr txBox="1"/>
          <p:nvPr/>
        </p:nvSpPr>
        <p:spPr>
          <a:xfrm>
            <a:off x="1022060" y="1646396"/>
            <a:ext cx="9284606" cy="3565207"/>
          </a:xfrm>
          <a:prstGeom prst="rect">
            <a:avLst/>
          </a:prstGeom>
        </p:spPr>
        <p:txBody>
          <a:bodyPr wrap="square" lIns="0" tIns="0" rIns="0" bIns="0" rtlCol="0" anchor="t">
            <a:spAutoFit/>
          </a:bodyPr>
          <a:lstStyle/>
          <a:p>
            <a:pPr>
              <a:lnSpc>
                <a:spcPts val="2816"/>
              </a:lnSpc>
            </a:pPr>
            <a:r>
              <a:rPr lang="en-US" sz="2200" spc="-4" dirty="0">
                <a:latin typeface="Kollektif Bold"/>
              </a:rPr>
              <a:t>Server Software Configuration:</a:t>
            </a:r>
          </a:p>
          <a:p>
            <a:pPr>
              <a:lnSpc>
                <a:spcPts val="2816"/>
              </a:lnSpc>
            </a:pPr>
            <a:r>
              <a:rPr lang="en-US" sz="2200" spc="-4" dirty="0">
                <a:latin typeface="Kollektif Bold"/>
              </a:rPr>
              <a:t>Operating System: Windows 7 and higher</a:t>
            </a:r>
          </a:p>
          <a:p>
            <a:pPr>
              <a:lnSpc>
                <a:spcPts val="2816"/>
              </a:lnSpc>
            </a:pPr>
            <a:r>
              <a:rPr lang="en-US" sz="2200" spc="-4" dirty="0">
                <a:latin typeface="Kollektif Bold"/>
              </a:rPr>
              <a:t>Language: React</a:t>
            </a:r>
          </a:p>
          <a:p>
            <a:pPr>
              <a:lnSpc>
                <a:spcPts val="2816"/>
              </a:lnSpc>
            </a:pPr>
            <a:r>
              <a:rPr lang="en-US" sz="2200" spc="-4" dirty="0">
                <a:latin typeface="Kollektif Bold"/>
              </a:rPr>
              <a:t>Database: MySQL</a:t>
            </a:r>
          </a:p>
          <a:p>
            <a:pPr>
              <a:lnSpc>
                <a:spcPts val="2816"/>
              </a:lnSpc>
            </a:pPr>
            <a:r>
              <a:rPr lang="en-US" sz="2200" spc="-4" dirty="0">
                <a:latin typeface="Kollektif Bold"/>
              </a:rPr>
              <a:t>Server Hardware Configuration:</a:t>
            </a:r>
          </a:p>
          <a:p>
            <a:pPr>
              <a:lnSpc>
                <a:spcPts val="2816"/>
              </a:lnSpc>
            </a:pPr>
            <a:r>
              <a:rPr lang="en-US" sz="2200" spc="-4" dirty="0">
                <a:latin typeface="Kollektif Bold"/>
              </a:rPr>
              <a:t>Processor: Intel(R) Core(TM) 2Duo CPU @ 2.93 GHz</a:t>
            </a:r>
          </a:p>
          <a:p>
            <a:pPr>
              <a:lnSpc>
                <a:spcPts val="2816"/>
              </a:lnSpc>
            </a:pPr>
            <a:r>
              <a:rPr lang="en-US" sz="2200" spc="-4" dirty="0">
                <a:latin typeface="Kollektif Bold"/>
              </a:rPr>
              <a:t>RAM: 2 GB</a:t>
            </a:r>
          </a:p>
          <a:p>
            <a:pPr>
              <a:lnSpc>
                <a:spcPts val="2816"/>
              </a:lnSpc>
            </a:pPr>
            <a:r>
              <a:rPr lang="en-US" sz="2200" spc="-4" dirty="0">
                <a:latin typeface="Kollektif Bold"/>
              </a:rPr>
              <a:t>Hard Disk Drive: 20 GB</a:t>
            </a:r>
          </a:p>
          <a:p>
            <a:pPr>
              <a:lnSpc>
                <a:spcPts val="2816"/>
              </a:lnSpc>
            </a:pPr>
            <a:r>
              <a:rPr lang="en-US" sz="2200" spc="-4" dirty="0">
                <a:latin typeface="Kollektif Bold"/>
              </a:rPr>
              <a:t>Keyboard: 122 Keys</a:t>
            </a:r>
          </a:p>
          <a:p>
            <a:pPr>
              <a:lnSpc>
                <a:spcPts val="2816"/>
              </a:lnSpc>
            </a:pPr>
            <a:endParaRPr lang="en-US" sz="2200" spc="-4" dirty="0">
              <a:latin typeface="Kollektif Bo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65495" y="913881"/>
            <a:ext cx="4441555" cy="564385"/>
          </a:xfrm>
          <a:prstGeom prst="rect">
            <a:avLst/>
          </a:prstGeom>
        </p:spPr>
        <p:txBody>
          <a:bodyPr wrap="square" lIns="0" tIns="0" rIns="0" bIns="0" rtlCol="0" anchor="t">
            <a:spAutoFit/>
          </a:bodyPr>
          <a:lstStyle/>
          <a:p>
            <a:pPr algn="ctr">
              <a:lnSpc>
                <a:spcPts val="4612"/>
              </a:lnSpc>
              <a:spcBef>
                <a:spcPct val="0"/>
              </a:spcBef>
            </a:pPr>
            <a:r>
              <a:rPr lang="en-US" sz="3603" b="1" spc="-7" dirty="0">
                <a:latin typeface="Kollektif Bold"/>
              </a:rPr>
              <a:t>Technology Stack:</a:t>
            </a:r>
          </a:p>
        </p:txBody>
      </p:sp>
      <p:sp>
        <p:nvSpPr>
          <p:cNvPr id="4" name="TextBox 4"/>
          <p:cNvSpPr txBox="1"/>
          <p:nvPr/>
        </p:nvSpPr>
        <p:spPr>
          <a:xfrm>
            <a:off x="1378634" y="1097279"/>
            <a:ext cx="11165058" cy="4308872"/>
          </a:xfrm>
          <a:prstGeom prst="rect">
            <a:avLst/>
          </a:prstGeom>
        </p:spPr>
        <p:txBody>
          <a:bodyPr wrap="square" lIns="0" tIns="0" rIns="0" bIns="0" rtlCol="0" anchor="t">
            <a:spAutoFit/>
          </a:bodyPr>
          <a:lstStyle/>
          <a:p>
            <a:pPr>
              <a:lnSpc>
                <a:spcPts val="2816"/>
              </a:lnSpc>
            </a:pPr>
            <a:endParaRPr sz="1400" dirty="0"/>
          </a:p>
          <a:p>
            <a:pPr>
              <a:lnSpc>
                <a:spcPts val="2816"/>
              </a:lnSpc>
            </a:pPr>
            <a:endParaRPr sz="1400" dirty="0"/>
          </a:p>
          <a:p>
            <a:pPr>
              <a:lnSpc>
                <a:spcPts val="2816"/>
              </a:lnSpc>
            </a:pPr>
            <a:r>
              <a:rPr lang="en-US" sz="2400" spc="-4" dirty="0">
                <a:latin typeface="Kollektif Bold"/>
              </a:rPr>
              <a:t>To ensure a robust and scalable web application, we propose </a:t>
            </a:r>
          </a:p>
          <a:p>
            <a:pPr>
              <a:lnSpc>
                <a:spcPts val="2816"/>
              </a:lnSpc>
            </a:pPr>
            <a:r>
              <a:rPr lang="en-US" sz="2400" spc="-4" dirty="0">
                <a:latin typeface="Kollektif Bold"/>
              </a:rPr>
              <a:t>utilizing the following technologies:</a:t>
            </a:r>
          </a:p>
          <a:p>
            <a:pPr>
              <a:lnSpc>
                <a:spcPts val="2816"/>
              </a:lnSpc>
            </a:pPr>
            <a:endParaRPr lang="en-US" sz="2400" spc="-4" dirty="0">
              <a:latin typeface="Kollektif Bold"/>
            </a:endParaRPr>
          </a:p>
          <a:p>
            <a:pPr>
              <a:lnSpc>
                <a:spcPts val="2816"/>
              </a:lnSpc>
            </a:pPr>
            <a:r>
              <a:rPr lang="en-US" sz="2400" spc="-4" dirty="0">
                <a:latin typeface="Kollektif Bold"/>
              </a:rPr>
              <a:t>- Front-end Development: HTML5, CSS3, Bootstrap and CodeIgniter.</a:t>
            </a:r>
          </a:p>
          <a:p>
            <a:pPr>
              <a:lnSpc>
                <a:spcPts val="2816"/>
              </a:lnSpc>
            </a:pPr>
            <a:r>
              <a:rPr lang="en-US" sz="2400" spc="-4" dirty="0">
                <a:latin typeface="Kollektif Bold"/>
              </a:rPr>
              <a:t>- Back-end Development: php, MySQL.</a:t>
            </a:r>
          </a:p>
          <a:p>
            <a:pPr>
              <a:lnSpc>
                <a:spcPts val="2816"/>
              </a:lnSpc>
            </a:pPr>
            <a:r>
              <a:rPr lang="en-US" sz="2400" spc="-4" dirty="0">
                <a:latin typeface="Kollektif Bold"/>
              </a:rPr>
              <a:t>- Payment Gateway Integration: Virtual Payment, Bank payment</a:t>
            </a:r>
          </a:p>
          <a:p>
            <a:pPr>
              <a:lnSpc>
                <a:spcPts val="2816"/>
              </a:lnSpc>
            </a:pPr>
            <a:r>
              <a:rPr lang="en-US" sz="2400" spc="-4" dirty="0">
                <a:latin typeface="Kollektif Bold"/>
              </a:rPr>
              <a:t>- Map Integration: Google Maps API</a:t>
            </a:r>
          </a:p>
          <a:p>
            <a:pPr>
              <a:lnSpc>
                <a:spcPts val="2816"/>
              </a:lnSpc>
            </a:pPr>
            <a:r>
              <a:rPr lang="en-US" sz="2400" spc="-4" dirty="0">
                <a:latin typeface="Kollektif Bold"/>
              </a:rPr>
              <a:t>- Authentication and Security: JWT, SSL encryption</a:t>
            </a:r>
          </a:p>
          <a:p>
            <a:pPr>
              <a:lnSpc>
                <a:spcPts val="2816"/>
              </a:lnSpc>
            </a:pPr>
            <a:r>
              <a:rPr lang="en-US" sz="2400" spc="-4" dirty="0">
                <a:latin typeface="Kollektif Bold"/>
              </a:rPr>
              <a:t>- Hosting and Deployment: Amazon Web Services (AWS)</a:t>
            </a:r>
          </a:p>
          <a:p>
            <a:pPr>
              <a:lnSpc>
                <a:spcPts val="2816"/>
              </a:lnSpc>
            </a:pPr>
            <a:endParaRPr lang="en-US" sz="2400" spc="-4" dirty="0">
              <a:latin typeface="Kollektif Bo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D37DFE-FABA-4777-95DD-0D62EC84EB97}"/>
              </a:ext>
            </a:extLst>
          </p:cNvPr>
          <p:cNvSpPr/>
          <p:nvPr/>
        </p:nvSpPr>
        <p:spPr>
          <a:xfrm>
            <a:off x="1294228" y="815927"/>
            <a:ext cx="9523827" cy="5324535"/>
          </a:xfrm>
          <a:prstGeom prst="rect">
            <a:avLst/>
          </a:prstGeom>
        </p:spPr>
        <p:txBody>
          <a:bodyPr wrap="square">
            <a:spAutoFit/>
          </a:bodyPr>
          <a:lstStyle/>
          <a:p>
            <a:r>
              <a:rPr lang="en-US" sz="2800" b="1" dirty="0"/>
              <a:t>Hardware and software requirements:</a:t>
            </a:r>
          </a:p>
          <a:p>
            <a:endParaRPr lang="en-US" sz="2400" dirty="0"/>
          </a:p>
          <a:p>
            <a:r>
              <a:rPr lang="en-US" sz="2400" dirty="0"/>
              <a:t>Hardware Requirements: -</a:t>
            </a:r>
          </a:p>
          <a:p>
            <a:r>
              <a:rPr lang="en-US" sz="2400" dirty="0"/>
              <a:t>Quad core 2GHz+ CPU.</a:t>
            </a:r>
          </a:p>
          <a:p>
            <a:r>
              <a:rPr lang="en-US" sz="2400" dirty="0"/>
              <a:t>6GB Ram.</a:t>
            </a:r>
          </a:p>
          <a:p>
            <a:r>
              <a:rPr lang="en-US" sz="2400" dirty="0"/>
              <a:t>Hard disk 1 TB.</a:t>
            </a:r>
          </a:p>
          <a:p>
            <a:r>
              <a:rPr lang="en-US" sz="2400" dirty="0"/>
              <a:t>Minimum database space: 10GB.</a:t>
            </a:r>
          </a:p>
          <a:p>
            <a:endParaRPr lang="en-US" sz="2400" dirty="0"/>
          </a:p>
          <a:p>
            <a:r>
              <a:rPr lang="en-US" sz="2400" dirty="0"/>
              <a:t>Software Requirements: -</a:t>
            </a:r>
          </a:p>
          <a:p>
            <a:r>
              <a:rPr lang="en-US" sz="2400" dirty="0"/>
              <a:t>Operating System : Windows</a:t>
            </a:r>
          </a:p>
          <a:p>
            <a:r>
              <a:rPr lang="en-US" sz="2400" dirty="0"/>
              <a:t>Web-Technology: pup</a:t>
            </a:r>
          </a:p>
          <a:p>
            <a:r>
              <a:rPr lang="en-US" sz="2400" dirty="0"/>
              <a:t>Front-End: html5,php</a:t>
            </a:r>
          </a:p>
          <a:p>
            <a:r>
              <a:rPr lang="en-US" sz="2400" dirty="0"/>
              <a:t>Back-End: myself</a:t>
            </a:r>
          </a:p>
          <a:p>
            <a:r>
              <a:rPr lang="en-US" sz="2400" dirty="0"/>
              <a:t>Web Server: apache</a:t>
            </a:r>
          </a:p>
        </p:txBody>
      </p:sp>
    </p:spTree>
    <p:extLst>
      <p:ext uri="{BB962C8B-B14F-4D97-AF65-F5344CB8AC3E}">
        <p14:creationId xmlns:p14="http://schemas.microsoft.com/office/powerpoint/2010/main" val="35590404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CD938A-3BFB-4EF2-842D-DBD4656C2199}"/>
              </a:ext>
            </a:extLst>
          </p:cNvPr>
          <p:cNvSpPr/>
          <p:nvPr/>
        </p:nvSpPr>
        <p:spPr>
          <a:xfrm>
            <a:off x="1059766" y="436099"/>
            <a:ext cx="10072468" cy="5447645"/>
          </a:xfrm>
          <a:prstGeom prst="rect">
            <a:avLst/>
          </a:prstGeom>
        </p:spPr>
        <p:txBody>
          <a:bodyPr wrap="square">
            <a:spAutoFit/>
          </a:bodyPr>
          <a:lstStyle/>
          <a:p>
            <a:r>
              <a:rPr lang="en-US" sz="3200" b="1" dirty="0"/>
              <a:t>Conclusion:</a:t>
            </a:r>
          </a:p>
          <a:p>
            <a:endParaRPr lang="en-US" sz="2800" b="1" dirty="0"/>
          </a:p>
          <a:p>
            <a:r>
              <a:rPr lang="en-US" sz="2400" dirty="0"/>
              <a:t>This is to conclude that the project that I undertook was worked upon with a sincere effort.</a:t>
            </a:r>
          </a:p>
          <a:p>
            <a:r>
              <a:rPr lang="en-US" sz="2400" dirty="0"/>
              <a:t>Most of the requirements have been fulfilled up to the mark and the requirements which have</a:t>
            </a:r>
          </a:p>
          <a:p>
            <a:r>
              <a:rPr lang="en-US" sz="2400" dirty="0"/>
              <a:t>been remaining, can be completed with a short extension.</a:t>
            </a:r>
          </a:p>
          <a:p>
            <a:r>
              <a:rPr lang="en-US" sz="2400" dirty="0"/>
              <a:t>The project made here is just to ensure that this product could be valid in today real</a:t>
            </a:r>
          </a:p>
          <a:p>
            <a:r>
              <a:rPr lang="en-US" sz="2400" dirty="0"/>
              <a:t>challenging world. Here all the facilities are made and tested.</a:t>
            </a:r>
          </a:p>
          <a:p>
            <a:r>
              <a:rPr lang="en-US" sz="2400" dirty="0"/>
              <a:t>Currently the system works for limited number of administrators to work. In near future it will</a:t>
            </a:r>
          </a:p>
          <a:p>
            <a:r>
              <a:rPr lang="en-US" sz="2400" dirty="0"/>
              <a:t>be extended for many types of insurance policies so that efficiency can be improved</a:t>
            </a:r>
          </a:p>
        </p:txBody>
      </p:sp>
    </p:spTree>
    <p:extLst>
      <p:ext uri="{BB962C8B-B14F-4D97-AF65-F5344CB8AC3E}">
        <p14:creationId xmlns:p14="http://schemas.microsoft.com/office/powerpoint/2010/main" val="1974979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0" y="248432"/>
            <a:ext cx="3320205" cy="333489"/>
          </a:xfrm>
          <a:prstGeom prst="rect">
            <a:avLst/>
          </a:prstGeom>
        </p:spPr>
        <p:txBody>
          <a:bodyPr wrap="square" lIns="0" tIns="0" rIns="0" bIns="0" rtlCol="0" anchor="t">
            <a:spAutoFit/>
          </a:bodyPr>
          <a:lstStyle/>
          <a:p>
            <a:pPr algn="ctr">
              <a:lnSpc>
                <a:spcPts val="2815"/>
              </a:lnSpc>
              <a:spcBef>
                <a:spcPct val="0"/>
              </a:spcBef>
            </a:pPr>
            <a:r>
              <a:rPr lang="en-US" sz="2199" spc="-4" dirty="0">
                <a:latin typeface="Kollektif Bold"/>
              </a:rPr>
              <a:t>Md. </a:t>
            </a:r>
            <a:r>
              <a:rPr lang="en-US" sz="2199" spc="-4" dirty="0" err="1">
                <a:latin typeface="Kollektif Bold"/>
              </a:rPr>
              <a:t>Moshaidul</a:t>
            </a:r>
            <a:r>
              <a:rPr lang="en-US" sz="2199" spc="-4" dirty="0">
                <a:latin typeface="Kollektif Bold"/>
              </a:rPr>
              <a:t> Islam</a:t>
            </a:r>
          </a:p>
        </p:txBody>
      </p:sp>
      <p:sp>
        <p:nvSpPr>
          <p:cNvPr id="4" name="TextBox 4"/>
          <p:cNvSpPr txBox="1"/>
          <p:nvPr/>
        </p:nvSpPr>
        <p:spPr>
          <a:xfrm>
            <a:off x="404900" y="544812"/>
            <a:ext cx="1432937" cy="333489"/>
          </a:xfrm>
          <a:prstGeom prst="rect">
            <a:avLst/>
          </a:prstGeom>
        </p:spPr>
        <p:txBody>
          <a:bodyPr wrap="square" lIns="0" tIns="0" rIns="0" bIns="0" rtlCol="0" anchor="t">
            <a:spAutoFit/>
          </a:bodyPr>
          <a:lstStyle/>
          <a:p>
            <a:pPr algn="ctr">
              <a:lnSpc>
                <a:spcPts val="2815"/>
              </a:lnSpc>
              <a:spcBef>
                <a:spcPct val="0"/>
              </a:spcBef>
            </a:pPr>
            <a:r>
              <a:rPr lang="en-US" sz="2199" spc="-4" dirty="0">
                <a:latin typeface="Kollektif Bold"/>
              </a:rPr>
              <a:t>Consultant</a:t>
            </a:r>
          </a:p>
        </p:txBody>
      </p:sp>
      <p:sp>
        <p:nvSpPr>
          <p:cNvPr id="5" name="TextBox 5"/>
          <p:cNvSpPr txBox="1"/>
          <p:nvPr/>
        </p:nvSpPr>
        <p:spPr>
          <a:xfrm>
            <a:off x="56527" y="878301"/>
            <a:ext cx="2829658" cy="333489"/>
          </a:xfrm>
          <a:prstGeom prst="rect">
            <a:avLst/>
          </a:prstGeom>
        </p:spPr>
        <p:txBody>
          <a:bodyPr wrap="square" lIns="0" tIns="0" rIns="0" bIns="0" rtlCol="0" anchor="t">
            <a:spAutoFit/>
          </a:bodyPr>
          <a:lstStyle/>
          <a:p>
            <a:pPr algn="ctr">
              <a:lnSpc>
                <a:spcPts val="2815"/>
              </a:lnSpc>
              <a:spcBef>
                <a:spcPct val="0"/>
              </a:spcBef>
            </a:pPr>
            <a:r>
              <a:rPr lang="en-US" sz="2199" spc="-4" dirty="0">
                <a:latin typeface="Kollektif Bold"/>
              </a:rPr>
              <a:t>WDPF-IDB-BISEW</a:t>
            </a:r>
          </a:p>
        </p:txBody>
      </p:sp>
      <p:sp>
        <p:nvSpPr>
          <p:cNvPr id="7" name="TextBox 7"/>
          <p:cNvSpPr txBox="1"/>
          <p:nvPr/>
        </p:nvSpPr>
        <p:spPr>
          <a:xfrm>
            <a:off x="-468666" y="1211790"/>
            <a:ext cx="5088452" cy="333489"/>
          </a:xfrm>
          <a:prstGeom prst="rect">
            <a:avLst/>
          </a:prstGeom>
        </p:spPr>
        <p:txBody>
          <a:bodyPr wrap="square" lIns="0" tIns="0" rIns="0" bIns="0" rtlCol="0" anchor="t">
            <a:spAutoFit/>
          </a:bodyPr>
          <a:lstStyle/>
          <a:p>
            <a:pPr algn="ctr">
              <a:lnSpc>
                <a:spcPts val="2815"/>
              </a:lnSpc>
              <a:spcBef>
                <a:spcPct val="0"/>
              </a:spcBef>
            </a:pPr>
            <a:r>
              <a:rPr lang="en-US" sz="2199" spc="-4" dirty="0">
                <a:latin typeface="Kollektif Bold"/>
              </a:rPr>
              <a:t>Sher-e-Bangla Nagar, Dhaka</a:t>
            </a:r>
          </a:p>
        </p:txBody>
      </p:sp>
      <p:sp>
        <p:nvSpPr>
          <p:cNvPr id="8" name="TextBox 8"/>
          <p:cNvSpPr txBox="1"/>
          <p:nvPr/>
        </p:nvSpPr>
        <p:spPr>
          <a:xfrm>
            <a:off x="187061" y="1714373"/>
            <a:ext cx="10437972" cy="820738"/>
          </a:xfrm>
          <a:prstGeom prst="rect">
            <a:avLst/>
          </a:prstGeom>
        </p:spPr>
        <p:txBody>
          <a:bodyPr wrap="square" lIns="0" tIns="0" rIns="0" bIns="0" rtlCol="0" anchor="t">
            <a:spAutoFit/>
          </a:bodyPr>
          <a:lstStyle/>
          <a:p>
            <a:pPr algn="ctr">
              <a:lnSpc>
                <a:spcPts val="3157"/>
              </a:lnSpc>
              <a:spcBef>
                <a:spcPct val="0"/>
              </a:spcBef>
            </a:pPr>
            <a:r>
              <a:rPr lang="en-US" sz="2800" spc="-5" dirty="0">
                <a:latin typeface="Kollektif Bold"/>
              </a:rPr>
              <a:t>Subject: </a:t>
            </a:r>
            <a:r>
              <a:rPr lang="en-US" sz="2800" dirty="0"/>
              <a:t>Hotel Management System </a:t>
            </a:r>
          </a:p>
          <a:p>
            <a:pPr algn="ctr">
              <a:lnSpc>
                <a:spcPts val="3157"/>
              </a:lnSpc>
              <a:spcBef>
                <a:spcPct val="0"/>
              </a:spcBef>
            </a:pPr>
            <a:r>
              <a:rPr lang="en-US" sz="2800" spc="-5" dirty="0">
                <a:latin typeface="Kollektif Bold"/>
              </a:rPr>
              <a:t>Project Proposal</a:t>
            </a:r>
          </a:p>
        </p:txBody>
      </p:sp>
      <p:sp>
        <p:nvSpPr>
          <p:cNvPr id="9" name="TextBox 9"/>
          <p:cNvSpPr txBox="1"/>
          <p:nvPr/>
        </p:nvSpPr>
        <p:spPr>
          <a:xfrm>
            <a:off x="568767" y="2546252"/>
            <a:ext cx="11177756" cy="2409570"/>
          </a:xfrm>
          <a:prstGeom prst="rect">
            <a:avLst/>
          </a:prstGeom>
        </p:spPr>
        <p:txBody>
          <a:bodyPr wrap="square" lIns="0" tIns="0" rIns="0" bIns="0" rtlCol="0" anchor="t">
            <a:spAutoFit/>
          </a:bodyPr>
          <a:lstStyle/>
          <a:p>
            <a:pPr algn="just">
              <a:lnSpc>
                <a:spcPts val="2735"/>
              </a:lnSpc>
            </a:pPr>
            <a:r>
              <a:rPr lang="en-US" sz="2137" spc="-4" dirty="0">
                <a:latin typeface="Kollektif Bold"/>
              </a:rPr>
              <a:t>Dear Sir,</a:t>
            </a:r>
          </a:p>
          <a:p>
            <a:pPr algn="just">
              <a:lnSpc>
                <a:spcPts val="2735"/>
              </a:lnSpc>
              <a:spcBef>
                <a:spcPct val="0"/>
              </a:spcBef>
            </a:pPr>
            <a:r>
              <a:rPr lang="en-US" sz="2137" spc="-4" dirty="0">
                <a:latin typeface="Kollektif Bold"/>
              </a:rPr>
              <a:t>Thank you for offering me a great opportunity to make a real life project based on our core course that is Web Development with PHP and Framework (WDPF). In this respect, | would like to inform you that | have decided to make a project on hotel management system, which is most importance for every business communities. | have studied about the various aspects of this system and make a proposal accordingly which is enclosed herewith for your kind perusal. So, I think you will finally Approved the project and help to utilize my creativity.</a:t>
            </a:r>
          </a:p>
        </p:txBody>
      </p:sp>
      <p:sp>
        <p:nvSpPr>
          <p:cNvPr id="10" name="TextBox 10"/>
          <p:cNvSpPr txBox="1"/>
          <p:nvPr/>
        </p:nvSpPr>
        <p:spPr>
          <a:xfrm>
            <a:off x="621158" y="5234824"/>
            <a:ext cx="4530054" cy="1051635"/>
          </a:xfrm>
          <a:prstGeom prst="rect">
            <a:avLst/>
          </a:prstGeom>
        </p:spPr>
        <p:txBody>
          <a:bodyPr wrap="square" lIns="0" tIns="0" rIns="0" bIns="0" rtlCol="0" anchor="t">
            <a:spAutoFit/>
          </a:bodyPr>
          <a:lstStyle/>
          <a:p>
            <a:pPr algn="just">
              <a:lnSpc>
                <a:spcPts val="2815"/>
              </a:lnSpc>
            </a:pPr>
            <a:r>
              <a:rPr lang="en-US" sz="2199" spc="-4" dirty="0">
                <a:latin typeface="Kollektif Bold"/>
              </a:rPr>
              <a:t>Sincerely</a:t>
            </a:r>
          </a:p>
          <a:p>
            <a:pPr algn="just">
              <a:lnSpc>
                <a:spcPts val="2815"/>
              </a:lnSpc>
            </a:pPr>
            <a:r>
              <a:rPr lang="en-US" sz="2199" spc="-4" dirty="0">
                <a:latin typeface="Kollektif Bold"/>
              </a:rPr>
              <a:t>Name :Md Tarikul Islam</a:t>
            </a:r>
          </a:p>
          <a:p>
            <a:pPr algn="just">
              <a:lnSpc>
                <a:spcPts val="2815"/>
              </a:lnSpc>
              <a:spcBef>
                <a:spcPct val="0"/>
              </a:spcBef>
            </a:pPr>
            <a:r>
              <a:rPr lang="en-US" sz="2199" spc="-4" dirty="0">
                <a:latin typeface="Kollektif Bold"/>
              </a:rPr>
              <a:t>ID:1273629</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7616D1-5051-4551-8AA3-084557BF219D}"/>
              </a:ext>
            </a:extLst>
          </p:cNvPr>
          <p:cNvSpPr txBox="1"/>
          <p:nvPr/>
        </p:nvSpPr>
        <p:spPr>
          <a:xfrm>
            <a:off x="2097056" y="2080574"/>
            <a:ext cx="7009622" cy="1515864"/>
          </a:xfrm>
          <a:prstGeom prst="rect">
            <a:avLst/>
          </a:prstGeom>
          <a:noFill/>
        </p:spPr>
        <p:txBody>
          <a:bodyPr wrap="square">
            <a:spAutoFit/>
          </a:bodyPr>
          <a:lstStyle/>
          <a:p>
            <a:pPr algn="ctr">
              <a:lnSpc>
                <a:spcPts val="5809"/>
              </a:lnSpc>
            </a:pPr>
            <a:r>
              <a:rPr lang="en-US" sz="3600" b="1" spc="900" dirty="0">
                <a:solidFill>
                  <a:srgbClr val="00B050"/>
                </a:solidFill>
                <a:latin typeface="Kollektif Bold"/>
              </a:rPr>
              <a:t>THANKS</a:t>
            </a:r>
            <a:r>
              <a:rPr lang="en-US" sz="3600" b="1" spc="1000" dirty="0">
                <a:solidFill>
                  <a:srgbClr val="00B050"/>
                </a:solidFill>
                <a:latin typeface="Kollektif Bold"/>
              </a:rPr>
              <a:t> FOR </a:t>
            </a:r>
          </a:p>
          <a:p>
            <a:pPr algn="ctr">
              <a:lnSpc>
                <a:spcPts val="5809"/>
              </a:lnSpc>
            </a:pPr>
            <a:r>
              <a:rPr lang="en-US" sz="3600" b="1" spc="1000" dirty="0">
                <a:solidFill>
                  <a:srgbClr val="00B050"/>
                </a:solidFill>
                <a:latin typeface="Kollektif Bold"/>
              </a:rPr>
              <a:t>STAYING WITHME </a:t>
            </a:r>
          </a:p>
        </p:txBody>
      </p:sp>
    </p:spTree>
    <p:extLst>
      <p:ext uri="{BB962C8B-B14F-4D97-AF65-F5344CB8AC3E}">
        <p14:creationId xmlns:p14="http://schemas.microsoft.com/office/powerpoint/2010/main" val="2766886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6427FF-89FF-4F7D-942D-A363FBE59FAE}"/>
              </a:ext>
            </a:extLst>
          </p:cNvPr>
          <p:cNvSpPr/>
          <p:nvPr/>
        </p:nvSpPr>
        <p:spPr>
          <a:xfrm>
            <a:off x="1378634" y="1153550"/>
            <a:ext cx="9186203" cy="4339650"/>
          </a:xfrm>
          <a:prstGeom prst="rect">
            <a:avLst/>
          </a:prstGeom>
        </p:spPr>
        <p:txBody>
          <a:bodyPr wrap="square">
            <a:spAutoFit/>
          </a:bodyPr>
          <a:lstStyle/>
          <a:p>
            <a:pPr algn="ctr"/>
            <a:r>
              <a:rPr lang="en-US" sz="2800" b="1" dirty="0">
                <a:latin typeface="Lato"/>
              </a:rPr>
              <a:t>Hotel Management System</a:t>
            </a:r>
          </a:p>
          <a:p>
            <a:pPr algn="ctr"/>
            <a:endParaRPr lang="en-US" sz="2800" b="1" dirty="0">
              <a:latin typeface="Lato"/>
            </a:endParaRPr>
          </a:p>
          <a:p>
            <a:r>
              <a:rPr lang="en-US" sz="2000" b="1" dirty="0">
                <a:latin typeface="Lato"/>
              </a:rPr>
              <a:t>User Management</a:t>
            </a:r>
            <a:endParaRPr lang="en-US" sz="2000" dirty="0">
              <a:latin typeface="Lato"/>
            </a:endParaRPr>
          </a:p>
          <a:p>
            <a:r>
              <a:rPr lang="en-US" sz="2000" dirty="0">
                <a:latin typeface="Lato"/>
              </a:rPr>
              <a:t>a. Login.</a:t>
            </a:r>
          </a:p>
          <a:p>
            <a:r>
              <a:rPr lang="en-US" sz="2000" dirty="0">
                <a:latin typeface="Lato"/>
              </a:rPr>
              <a:t>b. User profile.</a:t>
            </a:r>
          </a:p>
          <a:p>
            <a:r>
              <a:rPr lang="en-US" sz="2000" dirty="0">
                <a:latin typeface="Lato"/>
              </a:rPr>
              <a:t>c. Update information.</a:t>
            </a:r>
          </a:p>
          <a:p>
            <a:r>
              <a:rPr lang="en-US" sz="2000" dirty="0">
                <a:latin typeface="Lato"/>
              </a:rPr>
              <a:t>d. Role based rights.</a:t>
            </a:r>
          </a:p>
          <a:p>
            <a:endParaRPr lang="en-US" sz="2000" dirty="0">
              <a:latin typeface="Lato"/>
            </a:endParaRPr>
          </a:p>
          <a:p>
            <a:r>
              <a:rPr lang="en-US" sz="2000" b="1" dirty="0"/>
              <a:t>Package Modules</a:t>
            </a:r>
            <a:endParaRPr lang="en-US" sz="2000" dirty="0"/>
          </a:p>
          <a:p>
            <a:r>
              <a:rPr lang="en-US" sz="2000" dirty="0"/>
              <a:t>User can view different room packages available for customers. User can select any packages from this module he can also check the details of various in hotel management system. A user can select any packages from this module.</a:t>
            </a:r>
          </a:p>
          <a:p>
            <a:endParaRPr lang="en-US" sz="2000" dirty="0">
              <a:latin typeface="Lato"/>
            </a:endParaRPr>
          </a:p>
        </p:txBody>
      </p:sp>
    </p:spTree>
    <p:extLst>
      <p:ext uri="{BB962C8B-B14F-4D97-AF65-F5344CB8AC3E}">
        <p14:creationId xmlns:p14="http://schemas.microsoft.com/office/powerpoint/2010/main" val="147159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26349C3-88E3-4B76-A63F-CA0A58E7A816}"/>
              </a:ext>
            </a:extLst>
          </p:cNvPr>
          <p:cNvSpPr/>
          <p:nvPr/>
        </p:nvSpPr>
        <p:spPr>
          <a:xfrm>
            <a:off x="661182" y="492371"/>
            <a:ext cx="11366696" cy="5201424"/>
          </a:xfrm>
          <a:prstGeom prst="rect">
            <a:avLst/>
          </a:prstGeom>
        </p:spPr>
        <p:txBody>
          <a:bodyPr wrap="square">
            <a:spAutoFit/>
          </a:bodyPr>
          <a:lstStyle/>
          <a:p>
            <a:pPr algn="ctr"/>
            <a:r>
              <a:rPr lang="en-US" sz="2800" b="1" dirty="0"/>
              <a:t>Description of procedures and function</a:t>
            </a:r>
          </a:p>
          <a:p>
            <a:pPr algn="ctr"/>
            <a:r>
              <a:rPr lang="en-US" sz="2800" b="1" dirty="0"/>
              <a:t>This project contains 3 modules namely:-</a:t>
            </a:r>
          </a:p>
          <a:p>
            <a:pPr algn="ctr"/>
            <a:endParaRPr lang="en-US" sz="2400" b="1" dirty="0"/>
          </a:p>
          <a:p>
            <a:r>
              <a:rPr lang="en-US" sz="2400" b="1" dirty="0"/>
              <a:t>1. User Registration,</a:t>
            </a:r>
          </a:p>
          <a:p>
            <a:r>
              <a:rPr lang="en-US" sz="2400" b="1" dirty="0"/>
              <a:t>2. Booking Rooms,</a:t>
            </a:r>
          </a:p>
          <a:p>
            <a:r>
              <a:rPr lang="en-US" sz="2400" b="1" dirty="0"/>
              <a:t>3. Submission module,</a:t>
            </a:r>
          </a:p>
          <a:p>
            <a:endParaRPr lang="en-US" sz="2000" dirty="0"/>
          </a:p>
          <a:p>
            <a:r>
              <a:rPr lang="en-US" sz="2000" b="1" dirty="0"/>
              <a:t>User Creation:-</a:t>
            </a:r>
          </a:p>
          <a:p>
            <a:r>
              <a:rPr lang="en-US" sz="2000" dirty="0"/>
              <a:t>In this module we are Registration the username, password, phone and card id’ are user creations.</a:t>
            </a:r>
          </a:p>
          <a:p>
            <a:r>
              <a:rPr lang="en-US" sz="2000" b="1" dirty="0"/>
              <a:t>Booking Room:-</a:t>
            </a:r>
          </a:p>
          <a:p>
            <a:r>
              <a:rPr lang="en-US" sz="2000" dirty="0"/>
              <a:t>In this module we are Registered the Customer Name, hotel number, room price as well as</a:t>
            </a:r>
          </a:p>
          <a:p>
            <a:r>
              <a:rPr lang="en-US" sz="2000" dirty="0"/>
              <a:t>paying the money.</a:t>
            </a:r>
          </a:p>
          <a:p>
            <a:r>
              <a:rPr lang="en-US" sz="2000" b="1" dirty="0"/>
              <a:t>Submission Module;-</a:t>
            </a:r>
          </a:p>
          <a:p>
            <a:r>
              <a:rPr lang="en-US" sz="2000" dirty="0"/>
              <a:t>In this module the admin is confirmed the order and before registering the</a:t>
            </a:r>
          </a:p>
          <a:p>
            <a:r>
              <a:rPr lang="en-US" sz="2000" dirty="0"/>
              <a:t>Customer name, order no and phone</a:t>
            </a:r>
          </a:p>
        </p:txBody>
      </p:sp>
    </p:spTree>
    <p:extLst>
      <p:ext uri="{BB962C8B-B14F-4D97-AF65-F5344CB8AC3E}">
        <p14:creationId xmlns:p14="http://schemas.microsoft.com/office/powerpoint/2010/main" val="2041339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4838817-4D3B-4FF4-8F42-3DFE2FBF9BAA}"/>
              </a:ext>
            </a:extLst>
          </p:cNvPr>
          <p:cNvPicPr>
            <a:picLocks noChangeAspect="1"/>
          </p:cNvPicPr>
          <p:nvPr/>
        </p:nvPicPr>
        <p:blipFill>
          <a:blip r:embed="rId2"/>
          <a:stretch>
            <a:fillRect/>
          </a:stretch>
        </p:blipFill>
        <p:spPr>
          <a:xfrm>
            <a:off x="1024165" y="1285234"/>
            <a:ext cx="10044333" cy="4966856"/>
          </a:xfrm>
          <a:prstGeom prst="rect">
            <a:avLst/>
          </a:prstGeom>
        </p:spPr>
      </p:pic>
      <p:sp>
        <p:nvSpPr>
          <p:cNvPr id="3" name="TextBox 2">
            <a:extLst>
              <a:ext uri="{FF2B5EF4-FFF2-40B4-BE49-F238E27FC236}">
                <a16:creationId xmlns:a16="http://schemas.microsoft.com/office/drawing/2014/main" id="{E54F0DA8-48A0-420B-B470-ADB979334555}"/>
              </a:ext>
            </a:extLst>
          </p:cNvPr>
          <p:cNvSpPr txBox="1"/>
          <p:nvPr/>
        </p:nvSpPr>
        <p:spPr>
          <a:xfrm>
            <a:off x="1024165" y="605910"/>
            <a:ext cx="3941731" cy="430887"/>
          </a:xfrm>
          <a:prstGeom prst="rect">
            <a:avLst/>
          </a:prstGeom>
        </p:spPr>
        <p:txBody>
          <a:bodyPr wrap="square" lIns="0" tIns="0" rIns="0" bIns="0" rtlCol="0" anchor="t">
            <a:spAutoFit/>
          </a:bodyPr>
          <a:lstStyle/>
          <a:p>
            <a:r>
              <a:rPr lang="en-US" sz="2800" b="1" dirty="0">
                <a:latin typeface="Kollektif Bold" panose="020B0604020202020204" charset="0"/>
              </a:rPr>
              <a:t>Hotel Reservation</a:t>
            </a:r>
          </a:p>
        </p:txBody>
      </p:sp>
    </p:spTree>
    <p:extLst>
      <p:ext uri="{BB962C8B-B14F-4D97-AF65-F5344CB8AC3E}">
        <p14:creationId xmlns:p14="http://schemas.microsoft.com/office/powerpoint/2010/main" val="677473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281D49-4C87-477D-BD36-A71E88066284}"/>
              </a:ext>
            </a:extLst>
          </p:cNvPr>
          <p:cNvSpPr/>
          <p:nvPr/>
        </p:nvSpPr>
        <p:spPr>
          <a:xfrm>
            <a:off x="1392702" y="1228397"/>
            <a:ext cx="9101796" cy="4401205"/>
          </a:xfrm>
          <a:prstGeom prst="rect">
            <a:avLst/>
          </a:prstGeom>
        </p:spPr>
        <p:txBody>
          <a:bodyPr wrap="square">
            <a:spAutoFit/>
          </a:bodyPr>
          <a:lstStyle/>
          <a:p>
            <a:r>
              <a:rPr lang="en-US" sz="2000" b="1" dirty="0">
                <a:solidFill>
                  <a:srgbClr val="212121"/>
                </a:solidFill>
                <a:latin typeface="Lato"/>
              </a:rPr>
              <a:t>Administrator/Admin : </a:t>
            </a:r>
          </a:p>
          <a:p>
            <a:endParaRPr lang="en-US" sz="2000" dirty="0">
              <a:solidFill>
                <a:srgbClr val="212121"/>
              </a:solidFill>
              <a:latin typeface="Lato"/>
            </a:endParaRPr>
          </a:p>
          <a:p>
            <a:r>
              <a:rPr lang="en-US" sz="2000" dirty="0">
                <a:solidFill>
                  <a:srgbClr val="212121"/>
                </a:solidFill>
                <a:latin typeface="Lato"/>
              </a:rPr>
              <a:t>This module provides administrator related functionality like from this module use can add route information, room information, packages, hotel services details, etc. From this module Admin can view daily, weekly and monthly report. This module is develop for admin of the website and admin can add, delete, edit and view the data related to places , hotel, rooms routes, bookings from this module.</a:t>
            </a:r>
          </a:p>
          <a:p>
            <a:endParaRPr lang="en-US" sz="2000" dirty="0">
              <a:solidFill>
                <a:srgbClr val="212121"/>
              </a:solidFill>
              <a:latin typeface="Lato"/>
            </a:endParaRPr>
          </a:p>
          <a:p>
            <a:r>
              <a:rPr lang="en-US" sz="2000" dirty="0">
                <a:solidFill>
                  <a:srgbClr val="212121"/>
                </a:solidFill>
                <a:latin typeface="Lato"/>
              </a:rPr>
              <a:t>a. Manage user information.</a:t>
            </a:r>
          </a:p>
          <a:p>
            <a:r>
              <a:rPr lang="en-US" sz="2000" dirty="0">
                <a:solidFill>
                  <a:srgbClr val="212121"/>
                </a:solidFill>
                <a:latin typeface="Lato"/>
              </a:rPr>
              <a:t>b. Update information.</a:t>
            </a:r>
          </a:p>
          <a:p>
            <a:r>
              <a:rPr lang="en-US" sz="2000" dirty="0">
                <a:solidFill>
                  <a:srgbClr val="212121"/>
                </a:solidFill>
                <a:latin typeface="Lato"/>
              </a:rPr>
              <a:t>c. Manage Services.</a:t>
            </a:r>
          </a:p>
          <a:p>
            <a:r>
              <a:rPr lang="en-US" sz="2000" dirty="0">
                <a:solidFill>
                  <a:srgbClr val="212121"/>
                </a:solidFill>
                <a:latin typeface="Lato"/>
              </a:rPr>
              <a:t>d. Manage Packages.</a:t>
            </a:r>
          </a:p>
          <a:p>
            <a:r>
              <a:rPr lang="en-US" sz="2000" dirty="0">
                <a:solidFill>
                  <a:srgbClr val="212121"/>
                </a:solidFill>
                <a:latin typeface="Lato"/>
              </a:rPr>
              <a:t>e. Manage hotel, Bookings.</a:t>
            </a:r>
          </a:p>
        </p:txBody>
      </p:sp>
    </p:spTree>
    <p:extLst>
      <p:ext uri="{BB962C8B-B14F-4D97-AF65-F5344CB8AC3E}">
        <p14:creationId xmlns:p14="http://schemas.microsoft.com/office/powerpoint/2010/main" val="92444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D847C95-A194-4EEA-B3DC-B4D2DD2007FE}"/>
              </a:ext>
            </a:extLst>
          </p:cNvPr>
          <p:cNvSpPr/>
          <p:nvPr/>
        </p:nvSpPr>
        <p:spPr>
          <a:xfrm>
            <a:off x="1055077" y="612845"/>
            <a:ext cx="10100603" cy="5232202"/>
          </a:xfrm>
          <a:prstGeom prst="rect">
            <a:avLst/>
          </a:prstGeom>
        </p:spPr>
        <p:txBody>
          <a:bodyPr wrap="square">
            <a:spAutoFit/>
          </a:bodyPr>
          <a:lstStyle/>
          <a:p>
            <a:r>
              <a:rPr lang="en-US" sz="2400" b="1" dirty="0">
                <a:solidFill>
                  <a:srgbClr val="000000"/>
                </a:solidFill>
                <a:latin typeface="Open Sans"/>
              </a:rPr>
              <a:t>Key functions of the reservation module include:</a:t>
            </a:r>
          </a:p>
          <a:p>
            <a:endParaRPr lang="en-US" dirty="0">
              <a:solidFill>
                <a:srgbClr val="000000"/>
              </a:solidFill>
              <a:latin typeface="Open Sans"/>
            </a:endParaRPr>
          </a:p>
          <a:p>
            <a:r>
              <a:rPr lang="en-US" b="1" dirty="0">
                <a:solidFill>
                  <a:srgbClr val="000000"/>
                </a:solidFill>
                <a:latin typeface="Open Sans"/>
              </a:rPr>
              <a:t>Room bookings. </a:t>
            </a:r>
            <a:r>
              <a:rPr lang="en-US" dirty="0">
                <a:solidFill>
                  <a:srgbClr val="000000"/>
                </a:solidFill>
                <a:latin typeface="Open Sans"/>
              </a:rPr>
              <a:t>The system checks room availability and status, shows free rooms across different channels and the website booking engine. This function monitors double bookings and allows group reservations. Then it schedules bookings and displays information about current and upcoming bookings on a dashboard.</a:t>
            </a:r>
          </a:p>
          <a:p>
            <a:pPr>
              <a:buFont typeface="Arial" panose="020B0604020202020204" pitchFamily="34" charset="0"/>
              <a:buChar char="•"/>
            </a:pPr>
            <a:endParaRPr lang="en-US" dirty="0">
              <a:solidFill>
                <a:srgbClr val="000000"/>
              </a:solidFill>
              <a:latin typeface="Open Sans"/>
            </a:endParaRPr>
          </a:p>
          <a:p>
            <a:r>
              <a:rPr lang="en-US" b="1" dirty="0">
                <a:solidFill>
                  <a:srgbClr val="000000"/>
                </a:solidFill>
                <a:latin typeface="Open Sans"/>
              </a:rPr>
              <a:t>E-payments processing.</a:t>
            </a:r>
            <a:r>
              <a:rPr lang="en-US" dirty="0">
                <a:solidFill>
                  <a:srgbClr val="000000"/>
                </a:solidFill>
                <a:latin typeface="Open Sans"/>
              </a:rPr>
              <a:t> Software collects online transactions and classifies them according to their types and categories.</a:t>
            </a:r>
          </a:p>
          <a:p>
            <a:pPr>
              <a:buFont typeface="Arial" panose="020B0604020202020204" pitchFamily="34" charset="0"/>
              <a:buChar char="•"/>
            </a:pPr>
            <a:endParaRPr lang="en-US" dirty="0">
              <a:solidFill>
                <a:srgbClr val="000000"/>
              </a:solidFill>
              <a:latin typeface="Open Sans"/>
            </a:endParaRPr>
          </a:p>
          <a:p>
            <a:r>
              <a:rPr lang="en-US" b="1" dirty="0">
                <a:solidFill>
                  <a:srgbClr val="000000"/>
                </a:solidFill>
                <a:latin typeface="Open Sans"/>
              </a:rPr>
              <a:t>Management of room inventory and allocation.</a:t>
            </a:r>
            <a:r>
              <a:rPr lang="en-US" dirty="0">
                <a:solidFill>
                  <a:srgbClr val="000000"/>
                </a:solidFill>
                <a:latin typeface="Open Sans"/>
              </a:rPr>
              <a:t> Reservation tools prevent overbookings and double bookings. In some software, this function is part of a channel management module.</a:t>
            </a:r>
          </a:p>
          <a:p>
            <a:pPr>
              <a:buFont typeface="Arial" panose="020B0604020202020204" pitchFamily="34" charset="0"/>
              <a:buChar char="•"/>
            </a:pPr>
            <a:endParaRPr lang="en-US" dirty="0">
              <a:solidFill>
                <a:srgbClr val="000000"/>
              </a:solidFill>
              <a:latin typeface="Open Sans"/>
            </a:endParaRPr>
          </a:p>
          <a:p>
            <a:r>
              <a:rPr lang="en-US" b="1" dirty="0">
                <a:solidFill>
                  <a:srgbClr val="000000"/>
                </a:solidFill>
                <a:latin typeface="Open Sans"/>
              </a:rPr>
              <a:t>Reservation emails</a:t>
            </a:r>
            <a:r>
              <a:rPr lang="en-US" dirty="0">
                <a:solidFill>
                  <a:srgbClr val="000000"/>
                </a:solidFill>
                <a:latin typeface="Open Sans"/>
              </a:rPr>
              <a:t>. The system sends confirmations to guests after they complete their booking. In some PMSs, this function is a part of the front-desk operations module.</a:t>
            </a:r>
          </a:p>
          <a:p>
            <a:pPr>
              <a:buFont typeface="Arial" panose="020B0604020202020204" pitchFamily="34" charset="0"/>
              <a:buChar char="•"/>
            </a:pPr>
            <a:endParaRPr lang="en-US" dirty="0">
              <a:solidFill>
                <a:srgbClr val="000000"/>
              </a:solidFill>
              <a:latin typeface="Open Sans"/>
            </a:endParaRPr>
          </a:p>
          <a:p>
            <a:r>
              <a:rPr lang="en-US" b="1" dirty="0">
                <a:solidFill>
                  <a:srgbClr val="000000"/>
                </a:solidFill>
                <a:latin typeface="Open Sans"/>
              </a:rPr>
              <a:t>Activities booking</a:t>
            </a:r>
            <a:r>
              <a:rPr lang="en-US" dirty="0">
                <a:solidFill>
                  <a:srgbClr val="000000"/>
                </a:solidFill>
                <a:latin typeface="Open Sans"/>
              </a:rPr>
              <a:t>. Some software allows guests to book not only accommodation but also activities with this system.</a:t>
            </a:r>
            <a:endParaRPr lang="en-US" b="0" i="0" dirty="0">
              <a:solidFill>
                <a:srgbClr val="000000"/>
              </a:solidFill>
              <a:effectLst/>
              <a:latin typeface="Open Sans"/>
            </a:endParaRPr>
          </a:p>
        </p:txBody>
      </p:sp>
    </p:spTree>
    <p:extLst>
      <p:ext uri="{BB962C8B-B14F-4D97-AF65-F5344CB8AC3E}">
        <p14:creationId xmlns:p14="http://schemas.microsoft.com/office/powerpoint/2010/main" val="2322214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B9B90F-31AA-4D6D-94F7-E0C841EC4297}"/>
              </a:ext>
            </a:extLst>
          </p:cNvPr>
          <p:cNvSpPr/>
          <p:nvPr/>
        </p:nvSpPr>
        <p:spPr>
          <a:xfrm>
            <a:off x="1364566" y="759655"/>
            <a:ext cx="9059594" cy="5016758"/>
          </a:xfrm>
          <a:prstGeom prst="rect">
            <a:avLst/>
          </a:prstGeom>
        </p:spPr>
        <p:txBody>
          <a:bodyPr wrap="square">
            <a:spAutoFit/>
          </a:bodyPr>
          <a:lstStyle/>
          <a:p>
            <a:r>
              <a:rPr lang="en-US" sz="2000" b="1" dirty="0">
                <a:solidFill>
                  <a:srgbClr val="212121"/>
                </a:solidFill>
                <a:latin typeface="Lato"/>
              </a:rPr>
              <a:t>Hotel Module</a:t>
            </a:r>
          </a:p>
          <a:p>
            <a:endParaRPr lang="en-US" sz="2000" dirty="0">
              <a:solidFill>
                <a:srgbClr val="212121"/>
              </a:solidFill>
              <a:latin typeface="Lato"/>
            </a:endParaRPr>
          </a:p>
          <a:p>
            <a:pPr lvl="1"/>
            <a:r>
              <a:rPr lang="en-US" sz="2000" dirty="0">
                <a:solidFill>
                  <a:srgbClr val="212121"/>
                </a:solidFill>
                <a:latin typeface="Lato"/>
              </a:rPr>
              <a:t>Details of the hotels in which the accommodation of the customer will be done during the tours. Details like availability of meals, station-pickup and drop facility and contact no. of the hotels are also provided to the customers on special request.</a:t>
            </a:r>
          </a:p>
          <a:p>
            <a:pPr lvl="1"/>
            <a:endParaRPr lang="en-US" sz="2000" dirty="0">
              <a:solidFill>
                <a:srgbClr val="212121"/>
              </a:solidFill>
              <a:latin typeface="Lato"/>
            </a:endParaRPr>
          </a:p>
          <a:p>
            <a:pPr lvl="1"/>
            <a:r>
              <a:rPr lang="en-US" sz="2000" dirty="0">
                <a:solidFill>
                  <a:srgbClr val="212121"/>
                </a:solidFill>
                <a:latin typeface="Lato"/>
              </a:rPr>
              <a:t>a. Registration (as user)</a:t>
            </a:r>
          </a:p>
          <a:p>
            <a:pPr lvl="1"/>
            <a:r>
              <a:rPr lang="en-US" sz="2000" dirty="0">
                <a:solidFill>
                  <a:srgbClr val="212121"/>
                </a:solidFill>
                <a:latin typeface="Lato"/>
              </a:rPr>
              <a:t>b. Registration (as Hotel)</a:t>
            </a:r>
          </a:p>
          <a:p>
            <a:pPr lvl="1"/>
            <a:r>
              <a:rPr lang="en-US" sz="2000" dirty="0">
                <a:solidFill>
                  <a:srgbClr val="212121"/>
                </a:solidFill>
                <a:latin typeface="Lato"/>
              </a:rPr>
              <a:t>c. Search</a:t>
            </a:r>
          </a:p>
          <a:p>
            <a:pPr lvl="1"/>
            <a:endParaRPr lang="en-US" sz="2000" dirty="0">
              <a:solidFill>
                <a:srgbClr val="212121"/>
              </a:solidFill>
              <a:latin typeface="Lato"/>
            </a:endParaRPr>
          </a:p>
          <a:p>
            <a:r>
              <a:rPr lang="en-US" sz="2000" b="1" dirty="0">
                <a:solidFill>
                  <a:srgbClr val="212121"/>
                </a:solidFill>
                <a:latin typeface="Lato"/>
              </a:rPr>
              <a:t>Payment Module</a:t>
            </a:r>
            <a:endParaRPr lang="en-US" sz="2000" dirty="0">
              <a:solidFill>
                <a:srgbClr val="212121"/>
              </a:solidFill>
              <a:latin typeface="Lato"/>
            </a:endParaRPr>
          </a:p>
          <a:p>
            <a:pPr lvl="1"/>
            <a:r>
              <a:rPr lang="en-US" sz="2000" dirty="0">
                <a:solidFill>
                  <a:srgbClr val="212121"/>
                </a:solidFill>
                <a:latin typeface="Lato"/>
              </a:rPr>
              <a:t>a. pay payment through Bank Account</a:t>
            </a:r>
          </a:p>
          <a:p>
            <a:pPr lvl="1"/>
            <a:r>
              <a:rPr lang="en-US" sz="2000" dirty="0">
                <a:solidFill>
                  <a:srgbClr val="212121"/>
                </a:solidFill>
                <a:latin typeface="Lato"/>
              </a:rPr>
              <a:t>b. pay payment through Mobile banking</a:t>
            </a:r>
          </a:p>
          <a:p>
            <a:pPr lvl="1"/>
            <a:endParaRPr lang="en-US" sz="2000" dirty="0">
              <a:solidFill>
                <a:srgbClr val="212121"/>
              </a:solidFill>
              <a:latin typeface="Lato"/>
            </a:endParaRPr>
          </a:p>
          <a:p>
            <a:endParaRPr lang="en-US" sz="2000" dirty="0">
              <a:solidFill>
                <a:srgbClr val="212121"/>
              </a:solidFill>
              <a:latin typeface="Lato"/>
            </a:endParaRPr>
          </a:p>
        </p:txBody>
      </p:sp>
    </p:spTree>
    <p:extLst>
      <p:ext uri="{BB962C8B-B14F-4D97-AF65-F5344CB8AC3E}">
        <p14:creationId xmlns:p14="http://schemas.microsoft.com/office/powerpoint/2010/main" val="189767184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272</TotalTime>
  <Words>1464</Words>
  <Application>Microsoft Office PowerPoint</Application>
  <PresentationFormat>Widescreen</PresentationFormat>
  <Paragraphs>230</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Calibri Light</vt:lpstr>
      <vt:lpstr>Kollektif Bold</vt:lpstr>
      <vt:lpstr>Lato</vt:lpstr>
      <vt:lpstr>Open Sans</vt:lpstr>
      <vt:lpstr>Poppins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IDB-CF</cp:lastModifiedBy>
  <cp:revision>33</cp:revision>
  <dcterms:created xsi:type="dcterms:W3CDTF">2023-08-30T06:17:44Z</dcterms:created>
  <dcterms:modified xsi:type="dcterms:W3CDTF">2023-09-27T06:49:14Z</dcterms:modified>
</cp:coreProperties>
</file>