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orient="horz" pos="576">
          <p15:clr>
            <a:srgbClr val="000000"/>
          </p15:clr>
        </p15:guide>
        <p15:guide id="3" pos="2880">
          <p15:clr>
            <a:srgbClr val="000000"/>
          </p15:clr>
        </p15:guide>
        <p15:guide id="4" pos="288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gMNp2TJ0AezaQ0ytxUc5QXXRq8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3812A2-6A9B-42B4-B51D-AE3144D2CCFD}">
  <a:tblStyle styleId="{463812A2-6A9B-42B4-B51D-AE3144D2CC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576" orient="horz"/>
        <p:guide pos="2880"/>
        <p:guide pos="28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This template can be used as a starter file to give updates for project milestones.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000"/>
              <a:t>Sections</a:t>
            </a:r>
            <a:endParaRPr b="0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1000"/>
              <a:t>Right-click on a slide to add sections. Sections can help to organize your slides or facilitate collaboration between multiple authors.</a:t>
            </a:r>
            <a:endParaRPr b="0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000"/>
              <a:t>Notes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Use the Notes section for delivery notes or to provide additional details for the audience. View these notes in Presentation View during your presentation.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/>
              <a:t>Keep in mind the font size (important for accessibility, visibility, videotaping, and online production)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1" lang="en-US" sz="1000"/>
              <a:t>Coordinated colors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/>
              <a:t>Pay particular attention to the graphs, charts, and text boxes. 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Consider that attendees will print in black and white or grayscale. Run a test print to make sure your colors work when printed in pure black and white and grayscale.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b="1" lang="en-US" sz="1000"/>
              <a:t>Graphics, tables, and graphs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Keep it simple: If possible, use consistent, non-distracting styles and colors.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Label all graphs and tables.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3" name="Google Shape;17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jpg"/><Relationship Id="rId4" Type="http://schemas.openxmlformats.org/officeDocument/2006/relationships/image" Target="../media/image14.jpg"/><Relationship Id="rId5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733203"/>
            <a:ext cx="9144000" cy="6124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noFill/>
          <a:ln>
            <a:noFill/>
          </a:ln>
          <a:effectLst>
            <a:outerShdw blurRad="292100" rotWithShape="0" algn="tl" dir="2700000" dist="76200">
              <a:srgbClr val="333333">
                <a:alpha val="49411"/>
              </a:srgbClr>
            </a:outerShdw>
          </a:effectLst>
        </p:spPr>
      </p:pic>
      <p:pic>
        <p:nvPicPr>
          <p:cNvPr id="19" name="Google Shape;1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noFill/>
          <a:ln>
            <a:noFill/>
          </a:ln>
          <a:effectLst>
            <a:outerShdw blurRad="292100" rotWithShape="0" algn="tl" dir="2700000" dist="76200">
              <a:srgbClr val="333333">
                <a:alpha val="49411"/>
              </a:srgbClr>
            </a:outerShdw>
          </a:effectLst>
        </p:spPr>
      </p:pic>
      <p:pic>
        <p:nvPicPr>
          <p:cNvPr id="20" name="Google Shape;2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noFill/>
          <a:ln>
            <a:noFill/>
          </a:ln>
          <a:effectLst>
            <a:outerShdw blurRad="292100" rotWithShape="0" algn="tl" dir="2700000" dist="76200">
              <a:srgbClr val="333333">
                <a:alpha val="49411"/>
              </a:srgbClr>
            </a:outerShdw>
          </a:effectLst>
        </p:spPr>
      </p:pic>
      <p:sp>
        <p:nvSpPr>
          <p:cNvPr id="21" name="Google Shape;21;p22"/>
          <p:cNvSpPr txBox="1"/>
          <p:nvPr>
            <p:ph type="ctrTitle"/>
          </p:nvPr>
        </p:nvSpPr>
        <p:spPr>
          <a:xfrm>
            <a:off x="381000" y="381001"/>
            <a:ext cx="7772400" cy="761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subTitle"/>
          </p:nvPr>
        </p:nvSpPr>
        <p:spPr>
          <a:xfrm>
            <a:off x="439948" y="1219200"/>
            <a:ext cx="5275052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 p14:dur="1600">
    <p:blinds dir="vert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/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" type="body"/>
          </p:nvPr>
        </p:nvSpPr>
        <p:spPr>
          <a:xfrm rot="5400000">
            <a:off x="2423319" y="-137318"/>
            <a:ext cx="42973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" type="body"/>
          </p:nvPr>
        </p:nvSpPr>
        <p:spPr>
          <a:xfrm rot="5400000">
            <a:off x="861219" y="510381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" type="body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3700" lvl="0" marL="4572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sz="2000">
                <a:latin typeface="Georgia"/>
                <a:ea typeface="Georgia"/>
                <a:cs typeface="Georgia"/>
                <a:sym typeface="Georgia"/>
              </a:defRPr>
            </a:lvl1pPr>
            <a:lvl2pPr indent="-297180" lvl="1" marL="9144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Courier New"/>
              <a:buChar char="o"/>
              <a:defRPr sz="1800">
                <a:latin typeface="Georgia"/>
                <a:ea typeface="Georgia"/>
                <a:cs typeface="Georgia"/>
                <a:sym typeface="Georgia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Georgia"/>
                <a:ea typeface="Georgia"/>
                <a:cs typeface="Georgia"/>
                <a:sym typeface="Georgia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Georgia"/>
                <a:ea typeface="Georgia"/>
                <a:cs typeface="Georgia"/>
                <a:sym typeface="Georgia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26"/>
          <p:cNvPicPr preferRelativeResize="0"/>
          <p:nvPr/>
        </p:nvPicPr>
        <p:blipFill rotWithShape="1">
          <a:blip r:embed="rId2">
            <a:alphaModFix/>
          </a:blip>
          <a:srcRect b="-588" l="-92" r="45394" t="50810"/>
          <a:stretch/>
        </p:blipFill>
        <p:spPr>
          <a:xfrm>
            <a:off x="-13648" y="0"/>
            <a:ext cx="9157648" cy="5582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44" name="Google Shape;44;p26"/>
          <p:cNvSpPr txBox="1"/>
          <p:nvPr>
            <p:ph type="title"/>
          </p:nvPr>
        </p:nvSpPr>
        <p:spPr>
          <a:xfrm>
            <a:off x="3768304" y="1905000"/>
            <a:ext cx="5105400" cy="11430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eorgia"/>
              <a:buNone/>
              <a:defRPr b="0" sz="3600" cap="none"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" type="body"/>
          </p:nvPr>
        </p:nvSpPr>
        <p:spPr>
          <a:xfrm>
            <a:off x="3810000" y="3048000"/>
            <a:ext cx="5105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" type="body"/>
          </p:nvPr>
        </p:nvSpPr>
        <p:spPr>
          <a:xfrm>
            <a:off x="457200" y="1828800"/>
            <a:ext cx="4038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2" name="Google Shape;52;p27"/>
          <p:cNvSpPr txBox="1"/>
          <p:nvPr>
            <p:ph idx="2" type="body"/>
          </p:nvPr>
        </p:nvSpPr>
        <p:spPr>
          <a:xfrm>
            <a:off x="4648200" y="1828800"/>
            <a:ext cx="4038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/>
          <p:nvPr>
            <p:ph type="title"/>
          </p:nvPr>
        </p:nvSpPr>
        <p:spPr>
          <a:xfrm>
            <a:off x="457200" y="91440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75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457200" y="914400"/>
            <a:ext cx="3008313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" type="body"/>
          </p:nvPr>
        </p:nvSpPr>
        <p:spPr>
          <a:xfrm>
            <a:off x="3575050" y="914400"/>
            <a:ext cx="5111750" cy="521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29"/>
          <p:cNvSpPr txBox="1"/>
          <p:nvPr>
            <p:ph idx="2" type="body"/>
          </p:nvPr>
        </p:nvSpPr>
        <p:spPr>
          <a:xfrm>
            <a:off x="457200" y="1752600"/>
            <a:ext cx="3008313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21"/>
          <p:cNvPicPr preferRelativeResize="0"/>
          <p:nvPr/>
        </p:nvPicPr>
        <p:blipFill rotWithShape="1">
          <a:blip r:embed="rId1">
            <a:alphaModFix/>
          </a:blip>
          <a:srcRect b="0" l="-144" r="0" t="0"/>
          <a:stretch/>
        </p:blipFill>
        <p:spPr>
          <a:xfrm>
            <a:off x="-13251" y="0"/>
            <a:ext cx="9157252" cy="66044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381000" y="381001"/>
            <a:ext cx="7848600" cy="106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4000"/>
              <a:buFont typeface="Georgia"/>
              <a:buNone/>
            </a:pPr>
            <a:r>
              <a:rPr lang="en-US" sz="4000">
                <a:solidFill>
                  <a:srgbClr val="4F6128"/>
                </a:solidFill>
              </a:rPr>
              <a:t>SALES MANAGEMENT SYSTEM</a:t>
            </a:r>
            <a:endParaRPr sz="4000">
              <a:solidFill>
                <a:srgbClr val="4F6128"/>
              </a:solidFill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439948" y="1219200"/>
            <a:ext cx="2912852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2400"/>
              <a:buNone/>
            </a:pPr>
            <a:r>
              <a:rPr lang="en-US" sz="2400">
                <a:solidFill>
                  <a:srgbClr val="632423"/>
                </a:solidFill>
              </a:rPr>
              <a:t>For Retails,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32423"/>
              </a:buClr>
              <a:buSzPts val="2400"/>
              <a:buNone/>
            </a:pPr>
            <a:r>
              <a:rPr lang="en-US" sz="2400">
                <a:solidFill>
                  <a:srgbClr val="632423"/>
                </a:solidFill>
              </a:rPr>
              <a:t>Textile Company</a:t>
            </a:r>
            <a:endParaRPr sz="2400">
              <a:solidFill>
                <a:srgbClr val="632423"/>
              </a:solidFill>
            </a:endParaRPr>
          </a:p>
        </p:txBody>
      </p:sp>
    </p:spTree>
  </p:cSld>
  <p:clrMapOvr>
    <a:masterClrMapping/>
  </p:clrMapOvr>
  <p:transition spd="slow" p14:dur="1600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/>
              <a:t>Sales Invoice Form</a:t>
            </a:r>
            <a:endParaRPr/>
          </a:p>
        </p:txBody>
      </p:sp>
      <p:pic>
        <p:nvPicPr>
          <p:cNvPr descr="ppt.PNG" id="154" name="Google Shape;15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828800"/>
            <a:ext cx="8000999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/>
              <a:t>Example of Invoice Report</a:t>
            </a:r>
            <a:endParaRPr/>
          </a:p>
        </p:txBody>
      </p:sp>
      <p:pic>
        <p:nvPicPr>
          <p:cNvPr descr="company-invoice-template-72684329.png" id="160" name="Google Shape;160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752600"/>
            <a:ext cx="77724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47" y="1234101"/>
            <a:ext cx="8888653" cy="4328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990600"/>
            <a:ext cx="8610600" cy="4204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00" y="914400"/>
            <a:ext cx="7239000" cy="4987246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4"/>
          <p:cNvSpPr txBox="1"/>
          <p:nvPr/>
        </p:nvSpPr>
        <p:spPr>
          <a:xfrm>
            <a:off x="2971800" y="6019800"/>
            <a:ext cx="3429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366092"/>
                </a:solidFill>
                <a:latin typeface="Georgia"/>
                <a:ea typeface="Georgia"/>
                <a:cs typeface="Georgia"/>
                <a:sym typeface="Georgia"/>
              </a:rPr>
              <a:t>Figure: Modules of ERP</a:t>
            </a:r>
            <a:endParaRPr b="0" i="0" sz="1800" u="none" cap="none" strike="noStrike">
              <a:solidFill>
                <a:srgbClr val="36609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/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Milestone/Timeline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2" name="Google Shape;18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015" y="1776528"/>
            <a:ext cx="7779170" cy="3938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/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Information Source &amp; Reference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88" name="Google Shape;188;p16"/>
          <p:cNvGrpSpPr/>
          <p:nvPr/>
        </p:nvGrpSpPr>
        <p:grpSpPr>
          <a:xfrm>
            <a:off x="1219199" y="1443840"/>
            <a:ext cx="7391053" cy="4499759"/>
            <a:chOff x="473816" y="1951628"/>
            <a:chExt cx="7718697" cy="3970318"/>
          </a:xfrm>
        </p:grpSpPr>
        <p:sp>
          <p:nvSpPr>
            <p:cNvPr id="189" name="Google Shape;189;p16"/>
            <p:cNvSpPr txBox="1"/>
            <p:nvPr/>
          </p:nvSpPr>
          <p:spPr>
            <a:xfrm>
              <a:off x="473816" y="1951628"/>
              <a:ext cx="3844887" cy="39703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PHP.Net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MySql.com</a:t>
              </a:r>
              <a:endParaRPr b="0" i="0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Vcampus</a:t>
              </a:r>
              <a:endParaRPr b="0" i="0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W3School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Income Tax Authority</a:t>
              </a:r>
              <a:endParaRPr b="0" i="0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Audit Information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Supply chain management</a:t>
              </a:r>
              <a:endParaRPr b="0" i="0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4318703" y="1951628"/>
              <a:ext cx="3873810" cy="3014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Stock Management</a:t>
              </a:r>
              <a:endParaRPr b="0" i="0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Bar Council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Ministry of Law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Wikipedia</a:t>
              </a:r>
              <a:endParaRPr b="0" i="0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Legal Aid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/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Use Of Tools And Technology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952500" y="1002352"/>
            <a:ext cx="72517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Georgia"/>
              <a:buNone/>
            </a:pPr>
            <a:r>
              <a:rPr b="0" i="0" lang="en-US" sz="18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This is a web based software and can be run either offline or online or both systems. It is based on frontend and backend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p17"/>
          <p:cNvGraphicFramePr/>
          <p:nvPr/>
        </p:nvGraphicFramePr>
        <p:xfrm>
          <a:off x="951487" y="17803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{463812A2-6A9B-42B4-B51D-AE3144D2CCFD}</a:tableStyleId>
              </a:tblPr>
              <a:tblGrid>
                <a:gridCol w="2756925"/>
                <a:gridCol w="4484125"/>
              </a:tblGrid>
              <a:tr h="26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C0C0C"/>
                          </a:solidFill>
                        </a:rPr>
                        <a:t>Frontend</a:t>
                      </a:r>
                      <a:endParaRPr b="0" sz="2000" u="none" cap="none" strike="noStrike">
                        <a:solidFill>
                          <a:srgbClr val="0C0C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C0C0C"/>
                          </a:solidFill>
                        </a:rPr>
                        <a:t>Html 5, CSS3, Bootstrap, JavaScript</a:t>
                      </a:r>
                      <a:endParaRPr b="0" sz="2000" u="none" cap="none" strike="noStrike">
                        <a:solidFill>
                          <a:srgbClr val="0C0C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5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C0C0C"/>
                          </a:solidFill>
                        </a:rPr>
                        <a:t>Back end</a:t>
                      </a:r>
                      <a:endParaRPr b="0" sz="2000" u="none" cap="none" strike="noStrike">
                        <a:solidFill>
                          <a:srgbClr val="0C0C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lang="en-US" sz="2000" u="none" cap="none" strike="noStrike">
                          <a:solidFill>
                            <a:srgbClr val="0C0C0C"/>
                          </a:solidFill>
                        </a:rPr>
                        <a:t>PHP, MYSQL</a:t>
                      </a:r>
                      <a:endParaRPr b="0" sz="2000" u="none" cap="none" strike="noStrike">
                        <a:solidFill>
                          <a:srgbClr val="0C0C0C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8" name="Google Shape;198;p17"/>
          <p:cNvGraphicFramePr/>
          <p:nvPr/>
        </p:nvGraphicFramePr>
        <p:xfrm>
          <a:off x="951487" y="27267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{463812A2-6A9B-42B4-B51D-AE3144D2CCFD}</a:tableStyleId>
              </a:tblPr>
              <a:tblGrid>
                <a:gridCol w="3270150"/>
                <a:gridCol w="3970875"/>
              </a:tblGrid>
              <a:tr h="321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C0C0C"/>
                          </a:solidFill>
                        </a:rPr>
                        <a:t>Server Software Configuration</a:t>
                      </a:r>
                      <a:endParaRPr b="0" sz="24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C0C0C"/>
                          </a:solidFill>
                        </a:rPr>
                        <a:t>Operating System</a:t>
                      </a:r>
                      <a:endParaRPr b="0" sz="18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C0C0C"/>
                          </a:solidFill>
                        </a:rPr>
                        <a:t>Windows 7 and higher</a:t>
                      </a:r>
                      <a:endParaRPr b="0" sz="18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C0C0C"/>
                          </a:solidFill>
                        </a:rPr>
                        <a:t>Language</a:t>
                      </a:r>
                      <a:endParaRPr b="0" sz="18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C0C0C"/>
                          </a:solidFill>
                        </a:rPr>
                        <a:t>PHP</a:t>
                      </a:r>
                      <a:endParaRPr b="0" sz="18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C0C0C"/>
                          </a:solidFill>
                        </a:rPr>
                        <a:t>Database</a:t>
                      </a:r>
                      <a:endParaRPr b="0" sz="18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C0C0C"/>
                          </a:solidFill>
                        </a:rPr>
                        <a:t>MYSQL</a:t>
                      </a:r>
                      <a:endParaRPr b="0" sz="18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C0C0C"/>
                          </a:solidFill>
                        </a:rPr>
                        <a:t>Operating System</a:t>
                      </a:r>
                      <a:endParaRPr b="0" sz="18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C0C0C"/>
                          </a:solidFill>
                        </a:rPr>
                        <a:t>Windows 7 and higher</a:t>
                      </a:r>
                      <a:endParaRPr b="0" sz="18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9" name="Google Shape;199;p17"/>
          <p:cNvGraphicFramePr/>
          <p:nvPr/>
        </p:nvGraphicFramePr>
        <p:xfrm>
          <a:off x="951487" y="45443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{463812A2-6A9B-42B4-B51D-AE3144D2CCFD}</a:tableStyleId>
              </a:tblPr>
              <a:tblGrid>
                <a:gridCol w="3335025"/>
                <a:gridCol w="3906000"/>
              </a:tblGrid>
              <a:tr h="321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cap="none" strike="noStrike">
                          <a:solidFill>
                            <a:srgbClr val="0C0C0C"/>
                          </a:solidFill>
                        </a:rPr>
                        <a:t>Server Hardware Configuration</a:t>
                      </a:r>
                      <a:endParaRPr b="0" sz="24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29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C0C0C"/>
                          </a:solidFill>
                        </a:rPr>
                        <a:t>Processor</a:t>
                      </a:r>
                      <a:endParaRPr b="0" sz="18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C0C0C"/>
                          </a:solidFill>
                        </a:rPr>
                        <a:t>Intel(R) Core(TM) 2Duo CPU @ 2.93 GHZ</a:t>
                      </a:r>
                      <a:endParaRPr b="0" sz="16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C0C0C"/>
                          </a:solidFill>
                        </a:rPr>
                        <a:t>RAM</a:t>
                      </a:r>
                      <a:endParaRPr b="0" sz="18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C0C0C"/>
                          </a:solidFill>
                        </a:rPr>
                        <a:t>2 GB</a:t>
                      </a:r>
                      <a:endParaRPr b="0" sz="18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C0C0C"/>
                          </a:solidFill>
                        </a:rPr>
                        <a:t>Hard Disk Drive</a:t>
                      </a:r>
                      <a:endParaRPr b="0" sz="18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C0C0C"/>
                          </a:solidFill>
                        </a:rPr>
                        <a:t>20 GB</a:t>
                      </a:r>
                      <a:endParaRPr b="0" sz="18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1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C0C0C"/>
                          </a:solidFill>
                        </a:rPr>
                        <a:t>Keyboard</a:t>
                      </a:r>
                      <a:endParaRPr b="0" sz="18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0C0C0C"/>
                          </a:solidFill>
                        </a:rPr>
                        <a:t>122 Keys</a:t>
                      </a:r>
                      <a:endParaRPr b="0" sz="1800" u="none" cap="none" strike="noStrike">
                        <a:solidFill>
                          <a:srgbClr val="0C0C0C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/>
        </p:nvSpPr>
        <p:spPr>
          <a:xfrm>
            <a:off x="539087" y="267815"/>
            <a:ext cx="7653426" cy="748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Implementation Cost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539087" y="1487604"/>
            <a:ext cx="8065827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implementation will cover the following areas: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Analysis of Super Shop management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Core coding of the application.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Database designing.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Frontend design.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Developing the business and database logic.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Module level unit testing.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Bug fixing and final release including server setup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 txBox="1"/>
          <p:nvPr>
            <p:ph idx="12" type="sldNum"/>
          </p:nvPr>
        </p:nvSpPr>
        <p:spPr>
          <a:xfrm>
            <a:off x="8030476" y="6007737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/>
          <p:nvPr/>
        </p:nvSpPr>
        <p:spPr>
          <a:xfrm>
            <a:off x="539087" y="267815"/>
            <a:ext cx="7653426" cy="748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Future Plan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539087" y="1016000"/>
            <a:ext cx="8065827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The future plan of this project software to improve its features and user friendly interface and also more flexible. Some of Future plan are listed below.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More user flexibility.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Reports are Diagram base.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Security Improvement.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Full responsive design.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Bug fixing and improve speed.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Online Order and payment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b="0" i="0" lang="en-US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Communication Improvement.</a:t>
            </a:r>
            <a:endParaRPr b="0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p19"/>
          <p:cNvSpPr txBox="1"/>
          <p:nvPr>
            <p:ph idx="12" type="sldNum"/>
          </p:nvPr>
        </p:nvSpPr>
        <p:spPr>
          <a:xfrm>
            <a:off x="8030476" y="6007737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2590800" y="609600"/>
            <a:ext cx="3581400" cy="22713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it scholarship</a:t>
            </a:r>
            <a:br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1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Em</a:t>
            </a:r>
            <a:r>
              <a:rPr b="1" i="1" lang="en-US" sz="3200" u="sng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Consultant.</a:t>
            </a:r>
            <a:endParaRPr b="1" i="1" sz="2400" u="sng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Md. Moshaidul Islam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wdpf.idb-bisew it scholarship</a:t>
            </a:r>
            <a:b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Email: moshaidul@gmail.com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idul@gmail.com</a:t>
            </a:r>
            <a:endParaRPr b="0" i="0" sz="1800" u="none" cap="none" strike="noStrik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609600" y="3962400"/>
            <a:ext cx="3657600" cy="1200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Supervisor &amp; Coordinator.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Instructor: Farhana akter Lucky</a:t>
            </a:r>
            <a:br>
              <a:rPr b="0" i="1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1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wdpf.idb-bisew it scholarship</a:t>
            </a:r>
            <a:br>
              <a:rPr b="0" i="1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1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Email:farhanawdpf@gmail.com</a:t>
            </a:r>
            <a:endParaRPr b="0" i="1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5029200" y="3886201"/>
            <a:ext cx="3733800" cy="1508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Developed By.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Name:</a:t>
            </a:r>
            <a:endParaRPr b="0" i="1" sz="20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Trainee ID:</a:t>
            </a:r>
            <a:br>
              <a:rPr b="0" i="1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1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Batch: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WDPF/</a:t>
            </a:r>
            <a:br>
              <a:rPr b="1" i="1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1" lang="en-US" sz="1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Email:</a:t>
            </a:r>
            <a:endParaRPr b="0" i="1" sz="1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/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eorgia"/>
              <a:buNone/>
            </a:pPr>
            <a:r>
              <a:rPr lang="en-US" sz="4400">
                <a:solidFill>
                  <a:srgbClr val="C00000"/>
                </a:solidFill>
              </a:rPr>
              <a:t>            Thanks For Watching</a:t>
            </a:r>
            <a:br>
              <a:rPr lang="en-US" sz="3600"/>
            </a:br>
            <a:endParaRPr sz="3600"/>
          </a:p>
        </p:txBody>
      </p:sp>
      <p:pic>
        <p:nvPicPr>
          <p:cNvPr descr="C:\Users\user\Downloads\37937562_428168734356380_6377283972153475072_n.jpg" id="219" name="Google Shape;219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28800"/>
            <a:ext cx="9143999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b="1" lang="en-US"/>
              <a:t>Application</a:t>
            </a:r>
            <a:endParaRPr b="1"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828800"/>
            <a:ext cx="79248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/>
              <a:t>Index of the project</a:t>
            </a:r>
            <a:endParaRPr/>
          </a:p>
        </p:txBody>
      </p:sp>
      <p:sp>
        <p:nvSpPr>
          <p:cNvPr id="116" name="Google Shape;116;p4"/>
          <p:cNvSpPr/>
          <p:nvPr/>
        </p:nvSpPr>
        <p:spPr>
          <a:xfrm>
            <a:off x="685800" y="1447800"/>
            <a:ext cx="7772400" cy="54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Project Background and Objective -------------------------5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Software Features and Scope -------------------------------- 6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ERD Diagram ------------------------------------------------------ 7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List Of Reports ---------------------------------------------------- 8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Product Registration Forms--------------------------------------9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Sales Invoice Form-----------------------------------------------10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Example of Invoice Report---------------------------------------11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Milestone/Timeline -------------------------------------------- 12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Information Source &amp; Reference ---------------------------- 13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Use Of Tools And Technology -------------------------------- 14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Implementation Cost ------------------------------------------ 15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Critical Review --------------------------------------------------- 16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Future Plan ------------------------------------------------------- 17</a:t>
            </a:r>
            <a:endParaRPr b="0" i="0" sz="1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914400"/>
            <a:ext cx="7620000" cy="4990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</a:pPr>
            <a:r>
              <a:rPr lang="en-US"/>
              <a:t>Software Features</a:t>
            </a:r>
            <a:br>
              <a:rPr lang="en-US"/>
            </a:br>
            <a:endParaRPr/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457200" y="1828800"/>
            <a:ext cx="4038600" cy="4297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Different login system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Controlling Access to perform specific task.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Control product by type, category and manufacture base.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Product Expired date notification.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Stock Management system.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Lot Base Product Stock.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FIFO and LIFO Sales system.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Multiple unit of measurement base sales.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Product price and discount system.</a:t>
            </a:r>
            <a:endParaRPr/>
          </a:p>
          <a:p>
            <a:pPr indent="-285750" lvl="0" marL="28575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>
                <a:solidFill>
                  <a:srgbClr val="0C0C0C"/>
                </a:solidFill>
              </a:rPr>
              <a:t> Tax control system.</a:t>
            </a:r>
            <a:endParaRPr/>
          </a:p>
          <a:p>
            <a:pPr indent="-214947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998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4495800" y="1676400"/>
            <a:ext cx="4267200" cy="493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Audit information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Flexible purchase and sales report.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Flexible dues calculation.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Product price life cycle report.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Sales analysis report.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Current stock and assets report of the shop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Online report system.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Repots with graphical view.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communicate by text and calling one to another user.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Auto backup Database.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rgbClr val="0C0C0C"/>
                </a:solidFill>
                <a:latin typeface="Georgia"/>
                <a:ea typeface="Georgia"/>
                <a:cs typeface="Georgia"/>
                <a:sym typeface="Georgia"/>
              </a:rPr>
              <a:t> Safe from Hacker and third parties.</a:t>
            </a:r>
            <a:endParaRPr b="0" i="0" sz="1800" u="none" cap="none" strike="noStrike">
              <a:solidFill>
                <a:srgbClr val="0C0C0C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Georgia"/>
              <a:buNone/>
            </a:pPr>
            <a:r>
              <a:rPr lang="en-US">
                <a:solidFill>
                  <a:srgbClr val="002060"/>
                </a:solidFill>
              </a:rPr>
              <a:t>ERD - Entity Relationship Diagrams</a:t>
            </a:r>
            <a:br>
              <a:rPr lang="en-US">
                <a:solidFill>
                  <a:srgbClr val="002060"/>
                </a:solidFill>
              </a:rPr>
            </a:br>
            <a:endParaRPr>
              <a:solidFill>
                <a:srgbClr val="002060"/>
              </a:solidFill>
            </a:endParaRPr>
          </a:p>
        </p:txBody>
      </p:sp>
      <p:pic>
        <p:nvPicPr>
          <p:cNvPr id="134" name="Google Shape;13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828800"/>
            <a:ext cx="8229600" cy="429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/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Georgia"/>
              <a:buNone/>
            </a:pPr>
            <a:r>
              <a:rPr b="0" i="0" lang="en-US" sz="3200" u="none" cap="none" strike="noStrike">
                <a:solidFill>
                  <a:srgbClr val="002060"/>
                </a:solidFill>
                <a:latin typeface="Georgia"/>
                <a:ea typeface="Georgia"/>
                <a:cs typeface="Georgia"/>
                <a:sym typeface="Georgia"/>
              </a:rPr>
              <a:t>List Of Reports</a:t>
            </a:r>
            <a:endParaRPr b="0" i="0" sz="3200" u="none" cap="none" strike="noStrike">
              <a:solidFill>
                <a:srgbClr val="00206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40" name="Google Shape;140;p8"/>
          <p:cNvGrpSpPr/>
          <p:nvPr/>
        </p:nvGrpSpPr>
        <p:grpSpPr>
          <a:xfrm>
            <a:off x="829669" y="1524000"/>
            <a:ext cx="8064690" cy="4154973"/>
            <a:chOff x="533400" y="1815188"/>
            <a:chExt cx="8064690" cy="2816596"/>
          </a:xfrm>
        </p:grpSpPr>
        <p:sp>
          <p:nvSpPr>
            <p:cNvPr id="141" name="Google Shape;141;p8"/>
            <p:cNvSpPr txBox="1"/>
            <p:nvPr/>
          </p:nvSpPr>
          <p:spPr>
            <a:xfrm>
              <a:off x="533400" y="1815188"/>
              <a:ext cx="4189861" cy="28165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Designation Report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Employee Report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Product Type Report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Product Category Report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Purchase Report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Stock Report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Wastage Report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Expired Date Report</a:t>
              </a:r>
              <a:endParaRPr b="0" i="0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2" name="Google Shape;142;p8"/>
            <p:cNvSpPr txBox="1"/>
            <p:nvPr/>
          </p:nvSpPr>
          <p:spPr>
            <a:xfrm>
              <a:off x="4862014" y="1815188"/>
              <a:ext cx="3736076" cy="28165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Sales Report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Profit and Benefit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Order Report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Received Report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User Report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Audit Report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Menu Form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285750" lvl="0" marL="28575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Georgia"/>
                  <a:ea typeface="Georgia"/>
                  <a:cs typeface="Georgia"/>
                  <a:sym typeface="Georgia"/>
                </a:rPr>
                <a:t> Password Form</a:t>
              </a:r>
              <a:endParaRPr b="0" i="0" sz="20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/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Product Registration Forms</a:t>
            </a:r>
            <a:endParaRPr b="0" i="0" sz="28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186" y="1371600"/>
            <a:ext cx="7737629" cy="4419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ject Status Rep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2018-07-28T07:17:51Z</dcterms:created>
</cp:coreProperties>
</file>