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9/27/2023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8E592-B4E1-4104-8F62-2437ED3CAACC}"/>
              </a:ext>
            </a:extLst>
          </p:cNvPr>
          <p:cNvSpPr>
            <a:spLocks noGrp="1"/>
          </p:cNvSpPr>
          <p:nvPr>
            <p:ph type="ctrTitle"/>
          </p:nvPr>
        </p:nvSpPr>
        <p:spPr/>
        <p:txBody>
          <a:bodyPr/>
          <a:lstStyle/>
          <a:p>
            <a:r>
              <a:rPr lang="en-US" dirty="0"/>
              <a:t>Library management system</a:t>
            </a:r>
          </a:p>
        </p:txBody>
      </p:sp>
      <p:sp>
        <p:nvSpPr>
          <p:cNvPr id="3" name="Subtitle 2">
            <a:extLst>
              <a:ext uri="{FF2B5EF4-FFF2-40B4-BE49-F238E27FC236}">
                <a16:creationId xmlns:a16="http://schemas.microsoft.com/office/drawing/2014/main" id="{2B3064A2-F6F7-4D59-AEE3-ED3914856CCD}"/>
              </a:ext>
            </a:extLst>
          </p:cNvPr>
          <p:cNvSpPr>
            <a:spLocks noGrp="1"/>
          </p:cNvSpPr>
          <p:nvPr>
            <p:ph type="subTitle" idx="1"/>
          </p:nvPr>
        </p:nvSpPr>
        <p:spPr/>
        <p:txBody>
          <a:bodyPr/>
          <a:lstStyle/>
          <a:p>
            <a:r>
              <a:rPr lang="en-US" dirty="0"/>
              <a:t>Simple solution for tracking books</a:t>
            </a:r>
          </a:p>
        </p:txBody>
      </p:sp>
    </p:spTree>
    <p:extLst>
      <p:ext uri="{BB962C8B-B14F-4D97-AF65-F5344CB8AC3E}">
        <p14:creationId xmlns:p14="http://schemas.microsoft.com/office/powerpoint/2010/main" val="946048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395;p29" descr="A screenshot of a login screen&#10;&#10;Description automatically generated with medium confidence">
            <a:extLst>
              <a:ext uri="{FF2B5EF4-FFF2-40B4-BE49-F238E27FC236}">
                <a16:creationId xmlns:a16="http://schemas.microsoft.com/office/drawing/2014/main" id="{999C54D6-D549-4675-9E2A-FFAAD7653CAD}"/>
              </a:ext>
            </a:extLst>
          </p:cNvPr>
          <p:cNvPicPr preferRelativeResize="0"/>
          <p:nvPr/>
        </p:nvPicPr>
        <p:blipFill rotWithShape="1">
          <a:blip r:embed="rId2">
            <a:alphaModFix/>
          </a:blip>
          <a:srcRect r="29"/>
          <a:stretch/>
        </p:blipFill>
        <p:spPr>
          <a:xfrm>
            <a:off x="20" y="10"/>
            <a:ext cx="12188933" cy="6857990"/>
          </a:xfrm>
          <a:prstGeom prst="rect">
            <a:avLst/>
          </a:prstGeom>
          <a:noFill/>
          <a:ln>
            <a:noFill/>
          </a:ln>
        </p:spPr>
      </p:pic>
    </p:spTree>
    <p:extLst>
      <p:ext uri="{BB962C8B-B14F-4D97-AF65-F5344CB8AC3E}">
        <p14:creationId xmlns:p14="http://schemas.microsoft.com/office/powerpoint/2010/main" val="586389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4C88BC-B0B8-4CE1-8449-2244F4165DDA}"/>
              </a:ext>
            </a:extLst>
          </p:cNvPr>
          <p:cNvPicPr>
            <a:picLocks noChangeAspect="1"/>
          </p:cNvPicPr>
          <p:nvPr/>
        </p:nvPicPr>
        <p:blipFill>
          <a:blip r:embed="rId2"/>
          <a:stretch>
            <a:fillRect/>
          </a:stretch>
        </p:blipFill>
        <p:spPr>
          <a:xfrm>
            <a:off x="235527" y="648393"/>
            <a:ext cx="11715104" cy="5558443"/>
          </a:xfrm>
          <a:prstGeom prst="rect">
            <a:avLst/>
          </a:prstGeom>
        </p:spPr>
      </p:pic>
    </p:spTree>
    <p:extLst>
      <p:ext uri="{BB962C8B-B14F-4D97-AF65-F5344CB8AC3E}">
        <p14:creationId xmlns:p14="http://schemas.microsoft.com/office/powerpoint/2010/main" val="2211390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06;p30">
            <a:extLst>
              <a:ext uri="{FF2B5EF4-FFF2-40B4-BE49-F238E27FC236}">
                <a16:creationId xmlns:a16="http://schemas.microsoft.com/office/drawing/2014/main" id="{2243655F-D5A9-4946-B2E9-D6E0CB5FE0FD}"/>
              </a:ext>
            </a:extLst>
          </p:cNvPr>
          <p:cNvSpPr txBox="1">
            <a:spLocks/>
          </p:cNvSpPr>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dk1"/>
              </a:buClr>
              <a:buSzPts val="4400"/>
              <a:buFont typeface="Questrial"/>
              <a:buNone/>
            </a:pPr>
            <a:r>
              <a:rPr lang="en-US"/>
              <a:t>Cost and future</a:t>
            </a:r>
            <a:endParaRPr lang="en-US" dirty="0"/>
          </a:p>
        </p:txBody>
      </p:sp>
      <p:sp>
        <p:nvSpPr>
          <p:cNvPr id="3" name="Google Shape;407;p30">
            <a:extLst>
              <a:ext uri="{FF2B5EF4-FFF2-40B4-BE49-F238E27FC236}">
                <a16:creationId xmlns:a16="http://schemas.microsoft.com/office/drawing/2014/main" id="{C9594FDC-6A83-4CC9-95D1-7444F9D5B6B5}"/>
              </a:ext>
            </a:extLst>
          </p:cNvPr>
          <p:cNvSpPr txBox="1">
            <a:spLocks/>
          </p:cNvSpPr>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90000"/>
              </a:lnSpc>
              <a:spcBef>
                <a:spcPts val="0"/>
              </a:spcBef>
              <a:buClr>
                <a:schemeClr val="dk1"/>
              </a:buClr>
              <a:buSzPts val="2400"/>
              <a:buFont typeface="Wingdings 3" charset="2"/>
              <a:buNone/>
            </a:pPr>
            <a:r>
              <a:rPr lang="en-US"/>
              <a:t>Future</a:t>
            </a:r>
            <a:endParaRPr lang="en-US" dirty="0"/>
          </a:p>
        </p:txBody>
      </p:sp>
      <p:grpSp>
        <p:nvGrpSpPr>
          <p:cNvPr id="4" name="Google Shape;408;p30">
            <a:extLst>
              <a:ext uri="{FF2B5EF4-FFF2-40B4-BE49-F238E27FC236}">
                <a16:creationId xmlns:a16="http://schemas.microsoft.com/office/drawing/2014/main" id="{190BF329-1CCA-49FB-B896-BBF24A185809}"/>
              </a:ext>
            </a:extLst>
          </p:cNvPr>
          <p:cNvGrpSpPr/>
          <p:nvPr/>
        </p:nvGrpSpPr>
        <p:grpSpPr>
          <a:xfrm>
            <a:off x="995493" y="2715781"/>
            <a:ext cx="4846297" cy="3263204"/>
            <a:chOff x="155705" y="210706"/>
            <a:chExt cx="4846297" cy="3263204"/>
          </a:xfrm>
        </p:grpSpPr>
        <p:sp>
          <p:nvSpPr>
            <p:cNvPr id="5" name="Google Shape;409;p30">
              <a:extLst>
                <a:ext uri="{FF2B5EF4-FFF2-40B4-BE49-F238E27FC236}">
                  <a16:creationId xmlns:a16="http://schemas.microsoft.com/office/drawing/2014/main" id="{550BE259-E3D0-4D10-A4D1-E3D5E50E02A6}"/>
                </a:ext>
              </a:extLst>
            </p:cNvPr>
            <p:cNvSpPr/>
            <p:nvPr/>
          </p:nvSpPr>
          <p:spPr>
            <a:xfrm>
              <a:off x="553541" y="210706"/>
              <a:ext cx="651000" cy="651000"/>
            </a:xfrm>
            <a:prstGeom prst="rect">
              <a:avLst/>
            </a:prstGeom>
            <a:blipFill rotWithShape="1">
              <a:blip r:embed="rId2">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10;p30">
              <a:extLst>
                <a:ext uri="{FF2B5EF4-FFF2-40B4-BE49-F238E27FC236}">
                  <a16:creationId xmlns:a16="http://schemas.microsoft.com/office/drawing/2014/main" id="{218A3BB2-534D-4988-9968-6DA072840FDA}"/>
                </a:ext>
              </a:extLst>
            </p:cNvPr>
            <p:cNvSpPr/>
            <p:nvPr/>
          </p:nvSpPr>
          <p:spPr>
            <a:xfrm>
              <a:off x="155705" y="1082787"/>
              <a:ext cx="1446600" cy="57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11;p30">
              <a:extLst>
                <a:ext uri="{FF2B5EF4-FFF2-40B4-BE49-F238E27FC236}">
                  <a16:creationId xmlns:a16="http://schemas.microsoft.com/office/drawing/2014/main" id="{A501B81D-A521-4BF3-A023-645510BBE27B}"/>
                </a:ext>
              </a:extLst>
            </p:cNvPr>
            <p:cNvSpPr txBox="1"/>
            <p:nvPr/>
          </p:nvSpPr>
          <p:spPr>
            <a:xfrm>
              <a:off x="155705" y="1082787"/>
              <a:ext cx="1446600" cy="578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100"/>
                <a:buFont typeface="Avenir"/>
                <a:buNone/>
              </a:pPr>
              <a:r>
                <a:rPr lang="en-US" sz="1100">
                  <a:solidFill>
                    <a:schemeClr val="dk1"/>
                  </a:solidFill>
                  <a:latin typeface="Avenir"/>
                  <a:ea typeface="Avenir"/>
                  <a:cs typeface="Avenir"/>
                  <a:sym typeface="Avenir"/>
                </a:rPr>
                <a:t>Add Factorial for Best  performance tracking and payroll processing.</a:t>
              </a:r>
              <a:endParaRPr/>
            </a:p>
          </p:txBody>
        </p:sp>
        <p:sp>
          <p:nvSpPr>
            <p:cNvPr id="8" name="Google Shape;412;p30">
              <a:extLst>
                <a:ext uri="{FF2B5EF4-FFF2-40B4-BE49-F238E27FC236}">
                  <a16:creationId xmlns:a16="http://schemas.microsoft.com/office/drawing/2014/main" id="{ECBF929E-4E0F-4189-B666-ADB12CF6D09C}"/>
                </a:ext>
              </a:extLst>
            </p:cNvPr>
            <p:cNvSpPr/>
            <p:nvPr/>
          </p:nvSpPr>
          <p:spPr>
            <a:xfrm>
              <a:off x="2253390" y="210706"/>
              <a:ext cx="651000" cy="651000"/>
            </a:xfrm>
            <a:prstGeom prst="rect">
              <a:avLst/>
            </a:prstGeom>
            <a:blipFill rotWithShape="1">
              <a:blip r:embed="rId3">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13;p30">
              <a:extLst>
                <a:ext uri="{FF2B5EF4-FFF2-40B4-BE49-F238E27FC236}">
                  <a16:creationId xmlns:a16="http://schemas.microsoft.com/office/drawing/2014/main" id="{111390E2-5CEE-47C0-9B7E-E3ED535E07ED}"/>
                </a:ext>
              </a:extLst>
            </p:cNvPr>
            <p:cNvSpPr/>
            <p:nvPr/>
          </p:nvSpPr>
          <p:spPr>
            <a:xfrm>
              <a:off x="1855553" y="1082787"/>
              <a:ext cx="1446600" cy="57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14;p30">
              <a:extLst>
                <a:ext uri="{FF2B5EF4-FFF2-40B4-BE49-F238E27FC236}">
                  <a16:creationId xmlns:a16="http://schemas.microsoft.com/office/drawing/2014/main" id="{3CBDC678-4A66-44BA-B2EE-0B745D0252FE}"/>
                </a:ext>
              </a:extLst>
            </p:cNvPr>
            <p:cNvSpPr txBox="1"/>
            <p:nvPr/>
          </p:nvSpPr>
          <p:spPr>
            <a:xfrm>
              <a:off x="1855553" y="1082787"/>
              <a:ext cx="1446600" cy="578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100"/>
                <a:buFont typeface="Avenir"/>
                <a:buNone/>
              </a:pPr>
              <a:r>
                <a:rPr lang="en-US" sz="1100">
                  <a:solidFill>
                    <a:schemeClr val="dk1"/>
                  </a:solidFill>
                  <a:latin typeface="Avenir"/>
                  <a:ea typeface="Avenir"/>
                  <a:cs typeface="Avenir"/>
                  <a:sym typeface="Avenir"/>
                </a:rPr>
                <a:t>More user flexibility.</a:t>
              </a:r>
              <a:endParaRPr/>
            </a:p>
          </p:txBody>
        </p:sp>
        <p:sp>
          <p:nvSpPr>
            <p:cNvPr id="11" name="Google Shape;415;p30">
              <a:extLst>
                <a:ext uri="{FF2B5EF4-FFF2-40B4-BE49-F238E27FC236}">
                  <a16:creationId xmlns:a16="http://schemas.microsoft.com/office/drawing/2014/main" id="{A328AFEA-04FD-4D05-BE59-CD55F6A66006}"/>
                </a:ext>
              </a:extLst>
            </p:cNvPr>
            <p:cNvSpPr/>
            <p:nvPr/>
          </p:nvSpPr>
          <p:spPr>
            <a:xfrm>
              <a:off x="3953239" y="210706"/>
              <a:ext cx="651000" cy="651000"/>
            </a:xfrm>
            <a:prstGeom prst="rect">
              <a:avLst/>
            </a:prstGeom>
            <a:blipFill rotWithShape="1">
              <a:blip r:embed="rId4">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16;p30">
              <a:extLst>
                <a:ext uri="{FF2B5EF4-FFF2-40B4-BE49-F238E27FC236}">
                  <a16:creationId xmlns:a16="http://schemas.microsoft.com/office/drawing/2014/main" id="{2B41B368-C2D1-45EC-902D-363EC319B894}"/>
                </a:ext>
              </a:extLst>
            </p:cNvPr>
            <p:cNvSpPr/>
            <p:nvPr/>
          </p:nvSpPr>
          <p:spPr>
            <a:xfrm>
              <a:off x="3555402" y="1082787"/>
              <a:ext cx="1446600" cy="57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17;p30">
              <a:extLst>
                <a:ext uri="{FF2B5EF4-FFF2-40B4-BE49-F238E27FC236}">
                  <a16:creationId xmlns:a16="http://schemas.microsoft.com/office/drawing/2014/main" id="{002A61BA-FAE0-4DB0-8A96-AB271003D978}"/>
                </a:ext>
              </a:extLst>
            </p:cNvPr>
            <p:cNvSpPr txBox="1"/>
            <p:nvPr/>
          </p:nvSpPr>
          <p:spPr>
            <a:xfrm>
              <a:off x="3555402" y="1082787"/>
              <a:ext cx="1446600" cy="578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100"/>
                <a:buFont typeface="Avenir"/>
                <a:buNone/>
              </a:pPr>
              <a:r>
                <a:rPr lang="en-US" sz="1100">
                  <a:solidFill>
                    <a:schemeClr val="dk1"/>
                  </a:solidFill>
                  <a:latin typeface="Avenir"/>
                  <a:ea typeface="Avenir"/>
                  <a:cs typeface="Avenir"/>
                  <a:sym typeface="Avenir"/>
                </a:rPr>
                <a:t>Reports are Diagram base.</a:t>
              </a:r>
              <a:endParaRPr/>
            </a:p>
          </p:txBody>
        </p:sp>
        <p:sp>
          <p:nvSpPr>
            <p:cNvPr id="14" name="Google Shape;418;p30">
              <a:extLst>
                <a:ext uri="{FF2B5EF4-FFF2-40B4-BE49-F238E27FC236}">
                  <a16:creationId xmlns:a16="http://schemas.microsoft.com/office/drawing/2014/main" id="{AC21D83B-2CA3-41E3-8725-15B7A4DD7A1C}"/>
                </a:ext>
              </a:extLst>
            </p:cNvPr>
            <p:cNvSpPr/>
            <p:nvPr/>
          </p:nvSpPr>
          <p:spPr>
            <a:xfrm>
              <a:off x="553541" y="2023128"/>
              <a:ext cx="651000" cy="651000"/>
            </a:xfrm>
            <a:prstGeom prst="rect">
              <a:avLst/>
            </a:prstGeom>
            <a:blipFill rotWithShape="1">
              <a:blip r:embed="rId5">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19;p30">
              <a:extLst>
                <a:ext uri="{FF2B5EF4-FFF2-40B4-BE49-F238E27FC236}">
                  <a16:creationId xmlns:a16="http://schemas.microsoft.com/office/drawing/2014/main" id="{855F3266-9501-4AB9-BBDF-A3C64FA10126}"/>
                </a:ext>
              </a:extLst>
            </p:cNvPr>
            <p:cNvSpPr/>
            <p:nvPr/>
          </p:nvSpPr>
          <p:spPr>
            <a:xfrm>
              <a:off x="155705" y="2895210"/>
              <a:ext cx="1446600" cy="57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0;p30">
              <a:extLst>
                <a:ext uri="{FF2B5EF4-FFF2-40B4-BE49-F238E27FC236}">
                  <a16:creationId xmlns:a16="http://schemas.microsoft.com/office/drawing/2014/main" id="{73673757-E7A4-41F8-BEF2-A3C5036DBE17}"/>
                </a:ext>
              </a:extLst>
            </p:cNvPr>
            <p:cNvSpPr txBox="1"/>
            <p:nvPr/>
          </p:nvSpPr>
          <p:spPr>
            <a:xfrm>
              <a:off x="155705" y="2895210"/>
              <a:ext cx="1446600" cy="578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100"/>
                <a:buFont typeface="Avenir"/>
                <a:buNone/>
              </a:pPr>
              <a:r>
                <a:rPr lang="en-US" sz="1100">
                  <a:solidFill>
                    <a:schemeClr val="dk1"/>
                  </a:solidFill>
                  <a:latin typeface="Avenir"/>
                  <a:ea typeface="Avenir"/>
                  <a:cs typeface="Avenir"/>
                  <a:sym typeface="Avenir"/>
                </a:rPr>
                <a:t>Security Improvement.</a:t>
              </a:r>
              <a:endParaRPr/>
            </a:p>
          </p:txBody>
        </p:sp>
        <p:sp>
          <p:nvSpPr>
            <p:cNvPr id="17" name="Google Shape;421;p30">
              <a:extLst>
                <a:ext uri="{FF2B5EF4-FFF2-40B4-BE49-F238E27FC236}">
                  <a16:creationId xmlns:a16="http://schemas.microsoft.com/office/drawing/2014/main" id="{76734D55-2586-4572-99A6-D3FA3EAED17B}"/>
                </a:ext>
              </a:extLst>
            </p:cNvPr>
            <p:cNvSpPr/>
            <p:nvPr/>
          </p:nvSpPr>
          <p:spPr>
            <a:xfrm>
              <a:off x="2253390" y="2023128"/>
              <a:ext cx="651000" cy="651000"/>
            </a:xfrm>
            <a:prstGeom prst="rect">
              <a:avLst/>
            </a:prstGeom>
            <a:blipFill rotWithShape="1">
              <a:blip r:embed="rId6">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2;p30">
              <a:extLst>
                <a:ext uri="{FF2B5EF4-FFF2-40B4-BE49-F238E27FC236}">
                  <a16:creationId xmlns:a16="http://schemas.microsoft.com/office/drawing/2014/main" id="{4DF5AB4B-AF69-4FDC-A9BF-897148C56DA2}"/>
                </a:ext>
              </a:extLst>
            </p:cNvPr>
            <p:cNvSpPr/>
            <p:nvPr/>
          </p:nvSpPr>
          <p:spPr>
            <a:xfrm>
              <a:off x="1855553" y="2895210"/>
              <a:ext cx="1446600" cy="57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3;p30">
              <a:extLst>
                <a:ext uri="{FF2B5EF4-FFF2-40B4-BE49-F238E27FC236}">
                  <a16:creationId xmlns:a16="http://schemas.microsoft.com/office/drawing/2014/main" id="{2BBD638B-3863-4881-93B5-4534158B2466}"/>
                </a:ext>
              </a:extLst>
            </p:cNvPr>
            <p:cNvSpPr txBox="1"/>
            <p:nvPr/>
          </p:nvSpPr>
          <p:spPr>
            <a:xfrm>
              <a:off x="1855553" y="2895210"/>
              <a:ext cx="1446600" cy="578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100"/>
                <a:buFont typeface="Avenir"/>
                <a:buNone/>
              </a:pPr>
              <a:r>
                <a:rPr lang="en-US" sz="1100">
                  <a:solidFill>
                    <a:schemeClr val="dk1"/>
                  </a:solidFill>
                  <a:latin typeface="Avenir"/>
                  <a:ea typeface="Avenir"/>
                  <a:cs typeface="Avenir"/>
                  <a:sym typeface="Avenir"/>
                </a:rPr>
                <a:t>Full responsive design.</a:t>
              </a:r>
              <a:endParaRPr/>
            </a:p>
          </p:txBody>
        </p:sp>
        <p:sp>
          <p:nvSpPr>
            <p:cNvPr id="20" name="Google Shape;424;p30">
              <a:extLst>
                <a:ext uri="{FF2B5EF4-FFF2-40B4-BE49-F238E27FC236}">
                  <a16:creationId xmlns:a16="http://schemas.microsoft.com/office/drawing/2014/main" id="{8BF94585-21B7-49E5-AC0F-EC7A3FB73C94}"/>
                </a:ext>
              </a:extLst>
            </p:cNvPr>
            <p:cNvSpPr/>
            <p:nvPr/>
          </p:nvSpPr>
          <p:spPr>
            <a:xfrm>
              <a:off x="3953239" y="2023128"/>
              <a:ext cx="651000" cy="651000"/>
            </a:xfrm>
            <a:prstGeom prst="rect">
              <a:avLst/>
            </a:prstGeom>
            <a:blipFill rotWithShape="1">
              <a:blip r:embed="rId7">
                <a:alphaModFix/>
              </a:blip>
              <a:stretch>
                <a:fillRect/>
              </a:stretch>
            </a:blip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5;p30">
              <a:extLst>
                <a:ext uri="{FF2B5EF4-FFF2-40B4-BE49-F238E27FC236}">
                  <a16:creationId xmlns:a16="http://schemas.microsoft.com/office/drawing/2014/main" id="{5AD0ED64-C63C-4A2A-A037-23407640C4A6}"/>
                </a:ext>
              </a:extLst>
            </p:cNvPr>
            <p:cNvSpPr/>
            <p:nvPr/>
          </p:nvSpPr>
          <p:spPr>
            <a:xfrm>
              <a:off x="3555402" y="2895210"/>
              <a:ext cx="1446600" cy="57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26;p30">
              <a:extLst>
                <a:ext uri="{FF2B5EF4-FFF2-40B4-BE49-F238E27FC236}">
                  <a16:creationId xmlns:a16="http://schemas.microsoft.com/office/drawing/2014/main" id="{33B4731A-3238-4B53-8435-4AF4D84AF9D7}"/>
                </a:ext>
              </a:extLst>
            </p:cNvPr>
            <p:cNvSpPr txBox="1"/>
            <p:nvPr/>
          </p:nvSpPr>
          <p:spPr>
            <a:xfrm>
              <a:off x="3555402" y="2895210"/>
              <a:ext cx="1446600" cy="5787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100"/>
                <a:buFont typeface="Avenir"/>
                <a:buNone/>
              </a:pPr>
              <a:r>
                <a:rPr lang="en-US" sz="1100">
                  <a:solidFill>
                    <a:schemeClr val="dk1"/>
                  </a:solidFill>
                  <a:latin typeface="Avenir"/>
                  <a:ea typeface="Avenir"/>
                  <a:cs typeface="Avenir"/>
                  <a:sym typeface="Avenir"/>
                </a:rPr>
                <a:t>Bug fixing and improve speed.</a:t>
              </a:r>
              <a:endParaRPr/>
            </a:p>
          </p:txBody>
        </p:sp>
      </p:grpSp>
      <p:sp>
        <p:nvSpPr>
          <p:cNvPr id="23" name="Google Shape;427;p30">
            <a:extLst>
              <a:ext uri="{FF2B5EF4-FFF2-40B4-BE49-F238E27FC236}">
                <a16:creationId xmlns:a16="http://schemas.microsoft.com/office/drawing/2014/main" id="{1D5B2E5C-1745-48B5-8751-93F4637D3C15}"/>
              </a:ext>
            </a:extLst>
          </p:cNvPr>
          <p:cNvSpPr txBox="1">
            <a:spLocks/>
          </p:cNvSpPr>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90000"/>
              </a:lnSpc>
              <a:spcBef>
                <a:spcPts val="0"/>
              </a:spcBef>
              <a:buClr>
                <a:schemeClr val="dk1"/>
              </a:buClr>
              <a:buSzPts val="2400"/>
              <a:buFont typeface="Wingdings 3" charset="2"/>
              <a:buNone/>
            </a:pPr>
            <a:r>
              <a:rPr lang="en-US"/>
              <a:t>Implementation cost </a:t>
            </a:r>
          </a:p>
        </p:txBody>
      </p:sp>
      <p:sp>
        <p:nvSpPr>
          <p:cNvPr id="24" name="Google Shape;428;p30">
            <a:extLst>
              <a:ext uri="{FF2B5EF4-FFF2-40B4-BE49-F238E27FC236}">
                <a16:creationId xmlns:a16="http://schemas.microsoft.com/office/drawing/2014/main" id="{7D918BF9-6867-46C1-A650-E6D76DFA7573}"/>
              </a:ext>
            </a:extLst>
          </p:cNvPr>
          <p:cNvSpPr txBox="1">
            <a:spLocks/>
          </p:cNvSpPr>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28600" indent="-101600">
              <a:lnSpc>
                <a:spcPct val="90000"/>
              </a:lnSpc>
              <a:spcBef>
                <a:spcPts val="0"/>
              </a:spcBef>
              <a:buClr>
                <a:schemeClr val="dk1"/>
              </a:buClr>
              <a:buSzPts val="2000"/>
              <a:buFont typeface="Wingdings 3" charset="2"/>
              <a:buNone/>
            </a:pPr>
            <a:endParaRPr lang="en-US" sz="2000"/>
          </a:p>
          <a:p>
            <a:pPr marL="228600" indent="-228600">
              <a:lnSpc>
                <a:spcPct val="90000"/>
              </a:lnSpc>
              <a:buClr>
                <a:schemeClr val="dk1"/>
              </a:buClr>
              <a:buSzPts val="2000"/>
              <a:buFont typeface="Wingdings 3" charset="2"/>
              <a:buChar char="•"/>
            </a:pPr>
            <a:r>
              <a:rPr lang="en-US" sz="2000"/>
              <a:t>implementation will cover the following areas:</a:t>
            </a:r>
            <a:endParaRPr lang="en-US"/>
          </a:p>
          <a:p>
            <a:pPr marL="228600" indent="-228600">
              <a:lnSpc>
                <a:spcPct val="90000"/>
              </a:lnSpc>
              <a:buClr>
                <a:schemeClr val="dk1"/>
              </a:buClr>
              <a:buSzPts val="2000"/>
              <a:buFont typeface="Wingdings 3" charset="2"/>
              <a:buChar char="•"/>
            </a:pPr>
            <a:r>
              <a:rPr lang="en-US" sz="2000"/>
              <a:t>Core coding of the application.</a:t>
            </a:r>
            <a:endParaRPr lang="en-US"/>
          </a:p>
          <a:p>
            <a:pPr marL="228600" indent="-228600">
              <a:lnSpc>
                <a:spcPct val="90000"/>
              </a:lnSpc>
              <a:buClr>
                <a:schemeClr val="dk1"/>
              </a:buClr>
              <a:buSzPts val="2000"/>
              <a:buFont typeface="Wingdings 3" charset="2"/>
              <a:buChar char="•"/>
            </a:pPr>
            <a:r>
              <a:rPr lang="en-US" sz="2000"/>
              <a:t>Database designing.</a:t>
            </a:r>
            <a:endParaRPr lang="en-US"/>
          </a:p>
          <a:p>
            <a:pPr marL="228600" indent="-228600">
              <a:lnSpc>
                <a:spcPct val="90000"/>
              </a:lnSpc>
              <a:buClr>
                <a:schemeClr val="dk1"/>
              </a:buClr>
              <a:buSzPts val="2000"/>
              <a:buFont typeface="Wingdings 3" charset="2"/>
              <a:buChar char="•"/>
            </a:pPr>
            <a:r>
              <a:rPr lang="en-US" sz="2000"/>
              <a:t>Frontend design.</a:t>
            </a:r>
            <a:endParaRPr lang="en-US"/>
          </a:p>
          <a:p>
            <a:pPr marL="228600" indent="-228600">
              <a:lnSpc>
                <a:spcPct val="90000"/>
              </a:lnSpc>
              <a:buClr>
                <a:schemeClr val="dk1"/>
              </a:buClr>
              <a:buSzPts val="2000"/>
              <a:buFont typeface="Wingdings 3" charset="2"/>
              <a:buChar char="•"/>
            </a:pPr>
            <a:r>
              <a:rPr lang="en-US" sz="2000"/>
              <a:t>Module level unit testing.</a:t>
            </a:r>
            <a:endParaRPr lang="en-US"/>
          </a:p>
          <a:p>
            <a:pPr marL="228600" indent="-228600">
              <a:lnSpc>
                <a:spcPct val="90000"/>
              </a:lnSpc>
              <a:buClr>
                <a:schemeClr val="dk1"/>
              </a:buClr>
              <a:buSzPts val="2000"/>
              <a:buFont typeface="Wingdings 3" charset="2"/>
              <a:buChar char="•"/>
            </a:pPr>
            <a:r>
              <a:rPr lang="en-US" sz="2000"/>
              <a:t>Bug fixing and final release including server setup</a:t>
            </a:r>
            <a:endParaRPr lang="en-US" dirty="0"/>
          </a:p>
        </p:txBody>
      </p:sp>
      <p:sp>
        <p:nvSpPr>
          <p:cNvPr id="25" name="Google Shape;429;p30">
            <a:extLst>
              <a:ext uri="{FF2B5EF4-FFF2-40B4-BE49-F238E27FC236}">
                <a16:creationId xmlns:a16="http://schemas.microsoft.com/office/drawing/2014/main" id="{408C094A-FB16-4D06-9750-11DCF3F3650D}"/>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9/3/20XX</a:t>
            </a:r>
            <a:endParaRPr/>
          </a:p>
        </p:txBody>
      </p:sp>
      <p:sp>
        <p:nvSpPr>
          <p:cNvPr id="26" name="Google Shape;430;p30">
            <a:extLst>
              <a:ext uri="{FF2B5EF4-FFF2-40B4-BE49-F238E27FC236}">
                <a16:creationId xmlns:a16="http://schemas.microsoft.com/office/drawing/2014/main" id="{3B9027D6-70D0-49B6-A630-A88A86702CAB}"/>
              </a:ext>
            </a:extLst>
          </p:cNvPr>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27" name="Google Shape;431;p30">
            <a:extLst>
              <a:ext uri="{FF2B5EF4-FFF2-40B4-BE49-F238E27FC236}">
                <a16:creationId xmlns:a16="http://schemas.microsoft.com/office/drawing/2014/main" id="{A614D486-C5B0-4038-ADCD-6A3E0223C2B4}"/>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2492933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36;p31">
            <a:extLst>
              <a:ext uri="{FF2B5EF4-FFF2-40B4-BE49-F238E27FC236}">
                <a16:creationId xmlns:a16="http://schemas.microsoft.com/office/drawing/2014/main" id="{C3865247-83CC-474B-A807-33F1C1046F8D}"/>
              </a:ext>
            </a:extLst>
          </p:cNvPr>
          <p:cNvSpPr txBox="1">
            <a:spLocks/>
          </p:cNvSpPr>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spcBef>
                <a:spcPts val="0"/>
              </a:spcBef>
              <a:buClr>
                <a:schemeClr val="dk1"/>
              </a:buClr>
              <a:buSzPts val="4400"/>
              <a:buFont typeface="Questrial"/>
              <a:buNone/>
            </a:pPr>
            <a:r>
              <a:rPr lang="en-US"/>
              <a:t>Use Of Tools And Technology</a:t>
            </a:r>
          </a:p>
        </p:txBody>
      </p:sp>
      <p:sp>
        <p:nvSpPr>
          <p:cNvPr id="3" name="Google Shape;437;p31">
            <a:extLst>
              <a:ext uri="{FF2B5EF4-FFF2-40B4-BE49-F238E27FC236}">
                <a16:creationId xmlns:a16="http://schemas.microsoft.com/office/drawing/2014/main" id="{CAEF2D3A-9743-42D5-B742-648C6978C932}"/>
              </a:ext>
            </a:extLst>
          </p:cNvPr>
          <p:cNvSpPr txBox="1">
            <a:spLocks/>
          </p:cNvSpPr>
          <p:nvPr/>
        </p:nvSpPr>
        <p:spPr>
          <a:xfrm>
            <a:off x="839788" y="1681163"/>
            <a:ext cx="3291900" cy="823800"/>
          </a:xfrm>
          <a:prstGeom prst="rect">
            <a:avLst/>
          </a:prstGeom>
          <a:noFill/>
          <a:ln>
            <a:noFill/>
          </a:ln>
        </p:spPr>
        <p:txBody>
          <a:bodyPr spcFirstLastPara="1" wrap="square" lIns="91425" tIns="45700" rIns="91425" bIns="45700" anchor="b" anchorCtr="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ct val="90000"/>
              </a:lnSpc>
              <a:spcBef>
                <a:spcPts val="0"/>
              </a:spcBef>
              <a:buClr>
                <a:schemeClr val="dk1"/>
              </a:buClr>
              <a:buSzPts val="2000"/>
              <a:buFont typeface="Wingdings 3" charset="2"/>
              <a:buNone/>
            </a:pPr>
            <a:r>
              <a:rPr lang="en-US" sz="2000"/>
              <a:t>Used programing languages:</a:t>
            </a:r>
            <a:endParaRPr lang="en-US"/>
          </a:p>
        </p:txBody>
      </p:sp>
      <p:sp>
        <p:nvSpPr>
          <p:cNvPr id="4" name="Google Shape;438;p31">
            <a:extLst>
              <a:ext uri="{FF2B5EF4-FFF2-40B4-BE49-F238E27FC236}">
                <a16:creationId xmlns:a16="http://schemas.microsoft.com/office/drawing/2014/main" id="{550880B4-0607-438E-AB04-621FCF31BE70}"/>
              </a:ext>
            </a:extLst>
          </p:cNvPr>
          <p:cNvSpPr txBox="1">
            <a:spLocks/>
          </p:cNvSpPr>
          <p:nvPr/>
        </p:nvSpPr>
        <p:spPr>
          <a:xfrm>
            <a:off x="839788" y="2505075"/>
            <a:ext cx="3291900" cy="3684600"/>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28600" indent="-101600">
              <a:lnSpc>
                <a:spcPct val="90000"/>
              </a:lnSpc>
              <a:spcBef>
                <a:spcPts val="0"/>
              </a:spcBef>
              <a:buClr>
                <a:schemeClr val="dk1"/>
              </a:buClr>
              <a:buSzPts val="2000"/>
              <a:buFont typeface="Wingdings 3" charset="2"/>
              <a:buNone/>
            </a:pPr>
            <a:endParaRPr lang="en-US"/>
          </a:p>
          <a:p>
            <a:pPr marL="228600" indent="-228600">
              <a:lnSpc>
                <a:spcPct val="90000"/>
              </a:lnSpc>
              <a:buClr>
                <a:schemeClr val="dk1"/>
              </a:buClr>
              <a:buSzPts val="2000"/>
              <a:buFont typeface="Wingdings 3" charset="2"/>
              <a:buChar char="•"/>
            </a:pPr>
            <a:r>
              <a:rPr lang="en-US"/>
              <a:t>This is a web-based software and can be run either offline or online or both systems. It is based on frontend and backend system.</a:t>
            </a:r>
          </a:p>
          <a:p>
            <a:pPr marL="228600" indent="-228600">
              <a:lnSpc>
                <a:spcPct val="90000"/>
              </a:lnSpc>
              <a:buClr>
                <a:schemeClr val="dk1"/>
              </a:buClr>
              <a:buSzPts val="2000"/>
              <a:buFont typeface="Wingdings 3" charset="2"/>
              <a:buChar char="•"/>
            </a:pPr>
            <a:r>
              <a:rPr lang="en-US"/>
              <a:t>Frontend: Html 5, CSS3, Bootstrap, react</a:t>
            </a:r>
          </a:p>
          <a:p>
            <a:pPr marL="228600" indent="-228600">
              <a:lnSpc>
                <a:spcPct val="90000"/>
              </a:lnSpc>
              <a:buClr>
                <a:schemeClr val="dk1"/>
              </a:buClr>
              <a:buSzPts val="2000"/>
              <a:buFont typeface="Wingdings 3" charset="2"/>
              <a:buChar char="•"/>
            </a:pPr>
            <a:r>
              <a:rPr lang="en-US"/>
              <a:t>Back end: PHP, MYSQL</a:t>
            </a:r>
          </a:p>
          <a:p>
            <a:pPr marL="228600" indent="-101600">
              <a:lnSpc>
                <a:spcPct val="90000"/>
              </a:lnSpc>
              <a:buClr>
                <a:schemeClr val="dk1"/>
              </a:buClr>
              <a:buSzPts val="2000"/>
              <a:buFont typeface="Wingdings 3" charset="2"/>
              <a:buNone/>
            </a:pPr>
            <a:endParaRPr lang="en-US" dirty="0"/>
          </a:p>
        </p:txBody>
      </p:sp>
      <p:sp>
        <p:nvSpPr>
          <p:cNvPr id="5" name="Google Shape;439;p31">
            <a:extLst>
              <a:ext uri="{FF2B5EF4-FFF2-40B4-BE49-F238E27FC236}">
                <a16:creationId xmlns:a16="http://schemas.microsoft.com/office/drawing/2014/main" id="{144F58AB-9111-4DB3-9C00-71F772968623}"/>
              </a:ext>
            </a:extLst>
          </p:cNvPr>
          <p:cNvSpPr txBox="1">
            <a:spLocks/>
          </p:cNvSpPr>
          <p:nvPr/>
        </p:nvSpPr>
        <p:spPr>
          <a:xfrm>
            <a:off x="4453128" y="1681163"/>
            <a:ext cx="3291900" cy="823800"/>
          </a:xfrm>
          <a:prstGeom prst="rect">
            <a:avLst/>
          </a:prstGeom>
          <a:noFill/>
          <a:ln>
            <a:noFill/>
          </a:ln>
        </p:spPr>
        <p:txBody>
          <a:bodyPr spcFirstLastPara="1" wrap="square" lIns="91425" tIns="45700" rIns="91425" bIns="45700" anchor="b" anchorCtr="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ct val="90000"/>
              </a:lnSpc>
              <a:spcBef>
                <a:spcPts val="0"/>
              </a:spcBef>
              <a:buClr>
                <a:schemeClr val="dk1"/>
              </a:buClr>
              <a:buSzPts val="2000"/>
              <a:buFont typeface="Wingdings 3" charset="2"/>
              <a:buNone/>
            </a:pPr>
            <a:r>
              <a:rPr lang="en-US" sz="2000"/>
              <a:t>Server Software Configuration:</a:t>
            </a:r>
            <a:endParaRPr lang="en-US"/>
          </a:p>
        </p:txBody>
      </p:sp>
      <p:sp>
        <p:nvSpPr>
          <p:cNvPr id="6" name="Google Shape;440;p31">
            <a:extLst>
              <a:ext uri="{FF2B5EF4-FFF2-40B4-BE49-F238E27FC236}">
                <a16:creationId xmlns:a16="http://schemas.microsoft.com/office/drawing/2014/main" id="{A16F886F-6F11-4540-A6F5-870BB17075CB}"/>
              </a:ext>
            </a:extLst>
          </p:cNvPr>
          <p:cNvSpPr txBox="1">
            <a:spLocks/>
          </p:cNvSpPr>
          <p:nvPr/>
        </p:nvSpPr>
        <p:spPr>
          <a:xfrm>
            <a:off x="4453128" y="2505075"/>
            <a:ext cx="3291900" cy="3684600"/>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28600" indent="-101600">
              <a:lnSpc>
                <a:spcPct val="90000"/>
              </a:lnSpc>
              <a:spcBef>
                <a:spcPts val="0"/>
              </a:spcBef>
              <a:buClr>
                <a:schemeClr val="dk1"/>
              </a:buClr>
              <a:buSzPts val="2000"/>
              <a:buFont typeface="Wingdings 3" charset="2"/>
              <a:buNone/>
            </a:pPr>
            <a:endParaRPr lang="en-US" dirty="0"/>
          </a:p>
          <a:p>
            <a:pPr marL="228600" indent="-228600">
              <a:lnSpc>
                <a:spcPct val="90000"/>
              </a:lnSpc>
              <a:buClr>
                <a:schemeClr val="dk1"/>
              </a:buClr>
              <a:buSzPts val="2000"/>
              <a:buFont typeface="Wingdings 3" charset="2"/>
              <a:buChar char="•"/>
            </a:pPr>
            <a:r>
              <a:rPr lang="en-US" dirty="0"/>
              <a:t>Operating System : Windows 7 and higher</a:t>
            </a:r>
          </a:p>
          <a:p>
            <a:pPr marL="228600" indent="-228600">
              <a:lnSpc>
                <a:spcPct val="90000"/>
              </a:lnSpc>
              <a:buClr>
                <a:schemeClr val="dk1"/>
              </a:buClr>
              <a:buSzPts val="2000"/>
              <a:buFont typeface="Wingdings 3" charset="2"/>
              <a:buChar char="•"/>
            </a:pPr>
            <a:r>
              <a:rPr lang="en-US" dirty="0"/>
              <a:t>Language: </a:t>
            </a:r>
            <a:r>
              <a:rPr lang="en-US" dirty="0" err="1"/>
              <a:t>PHP,CodeIgniter</a:t>
            </a:r>
            <a:endParaRPr lang="en-US" dirty="0"/>
          </a:p>
          <a:p>
            <a:pPr marL="228600" indent="-228600">
              <a:lnSpc>
                <a:spcPct val="90000"/>
              </a:lnSpc>
              <a:buClr>
                <a:schemeClr val="dk1"/>
              </a:buClr>
              <a:buSzPts val="2000"/>
              <a:buFont typeface="Wingdings 3" charset="2"/>
              <a:buChar char="•"/>
            </a:pPr>
            <a:r>
              <a:rPr lang="en-US" dirty="0"/>
              <a:t>Database: MYSQL</a:t>
            </a:r>
          </a:p>
          <a:p>
            <a:pPr marL="228600" indent="-101600">
              <a:lnSpc>
                <a:spcPct val="90000"/>
              </a:lnSpc>
              <a:buClr>
                <a:schemeClr val="dk1"/>
              </a:buClr>
              <a:buSzPts val="2000"/>
              <a:buFont typeface="Wingdings 3" charset="2"/>
              <a:buNone/>
            </a:pPr>
            <a:endParaRPr lang="en-US" dirty="0"/>
          </a:p>
        </p:txBody>
      </p:sp>
      <p:sp>
        <p:nvSpPr>
          <p:cNvPr id="7" name="Google Shape;441;p31">
            <a:extLst>
              <a:ext uri="{FF2B5EF4-FFF2-40B4-BE49-F238E27FC236}">
                <a16:creationId xmlns:a16="http://schemas.microsoft.com/office/drawing/2014/main" id="{D86A6FEB-007C-4D55-B6AA-DAD3E197C0A0}"/>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9/3/20XX</a:t>
            </a:r>
            <a:endParaRPr/>
          </a:p>
        </p:txBody>
      </p:sp>
      <p:sp>
        <p:nvSpPr>
          <p:cNvPr id="8" name="Google Shape;442;p31">
            <a:extLst>
              <a:ext uri="{FF2B5EF4-FFF2-40B4-BE49-F238E27FC236}">
                <a16:creationId xmlns:a16="http://schemas.microsoft.com/office/drawing/2014/main" id="{7763A123-9BF9-4D27-A386-BE44538AB21F}"/>
              </a:ext>
            </a:extLst>
          </p:cNvPr>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Presentation Title</a:t>
            </a:r>
            <a:endParaRPr/>
          </a:p>
        </p:txBody>
      </p:sp>
      <p:sp>
        <p:nvSpPr>
          <p:cNvPr id="9" name="Google Shape;443;p31">
            <a:extLst>
              <a:ext uri="{FF2B5EF4-FFF2-40B4-BE49-F238E27FC236}">
                <a16:creationId xmlns:a16="http://schemas.microsoft.com/office/drawing/2014/main" id="{7B8D791E-C592-4701-ACB5-FA3F28F1F67A}"/>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0" name="Google Shape;444;p31">
            <a:extLst>
              <a:ext uri="{FF2B5EF4-FFF2-40B4-BE49-F238E27FC236}">
                <a16:creationId xmlns:a16="http://schemas.microsoft.com/office/drawing/2014/main" id="{A414BE65-9004-4F67-824F-CB0AD30C82FC}"/>
              </a:ext>
            </a:extLst>
          </p:cNvPr>
          <p:cNvSpPr txBox="1">
            <a:spLocks/>
          </p:cNvSpPr>
          <p:nvPr/>
        </p:nvSpPr>
        <p:spPr>
          <a:xfrm>
            <a:off x="8065008" y="1681163"/>
            <a:ext cx="3291900" cy="823800"/>
          </a:xfrm>
          <a:prstGeom prst="rect">
            <a:avLst/>
          </a:prstGeom>
          <a:noFill/>
          <a:ln>
            <a:noFill/>
          </a:ln>
        </p:spPr>
        <p:txBody>
          <a:bodyPr spcFirstLastPara="1" wrap="square" lIns="91425" tIns="45700" rIns="91425" bIns="45700" anchor="b" anchorCtr="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ct val="90000"/>
              </a:lnSpc>
              <a:spcBef>
                <a:spcPts val="0"/>
              </a:spcBef>
              <a:buClr>
                <a:schemeClr val="dk1"/>
              </a:buClr>
              <a:buSzPts val="2000"/>
              <a:buFont typeface="Wingdings 3" charset="2"/>
              <a:buNone/>
            </a:pPr>
            <a:r>
              <a:rPr lang="en-US" sz="2000"/>
              <a:t>Server Hardware Configuration:</a:t>
            </a:r>
            <a:endParaRPr lang="en-US"/>
          </a:p>
        </p:txBody>
      </p:sp>
      <p:sp>
        <p:nvSpPr>
          <p:cNvPr id="11" name="Google Shape;445;p31">
            <a:extLst>
              <a:ext uri="{FF2B5EF4-FFF2-40B4-BE49-F238E27FC236}">
                <a16:creationId xmlns:a16="http://schemas.microsoft.com/office/drawing/2014/main" id="{4EBE9AE6-34A6-479F-904C-950A8707F5E7}"/>
              </a:ext>
            </a:extLst>
          </p:cNvPr>
          <p:cNvSpPr txBox="1">
            <a:spLocks/>
          </p:cNvSpPr>
          <p:nvPr/>
        </p:nvSpPr>
        <p:spPr>
          <a:xfrm>
            <a:off x="8065008" y="2505075"/>
            <a:ext cx="3291900" cy="3684600"/>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228600" indent="-101600">
              <a:lnSpc>
                <a:spcPct val="90000"/>
              </a:lnSpc>
              <a:spcBef>
                <a:spcPts val="0"/>
              </a:spcBef>
              <a:buClr>
                <a:schemeClr val="dk1"/>
              </a:buClr>
              <a:buSzPts val="2000"/>
              <a:buFont typeface="Wingdings 3" charset="2"/>
              <a:buNone/>
            </a:pPr>
            <a:endParaRPr lang="en-US"/>
          </a:p>
          <a:p>
            <a:pPr marL="228600" indent="-228600">
              <a:lnSpc>
                <a:spcPct val="90000"/>
              </a:lnSpc>
              <a:buClr>
                <a:schemeClr val="dk1"/>
              </a:buClr>
              <a:buSzPts val="2000"/>
              <a:buFont typeface="Wingdings 3" charset="2"/>
              <a:buChar char="•"/>
            </a:pPr>
            <a:r>
              <a:rPr lang="en-US"/>
              <a:t>Operating System: Windows 7 and higher</a:t>
            </a:r>
          </a:p>
          <a:p>
            <a:pPr marL="228600" indent="-228600">
              <a:lnSpc>
                <a:spcPct val="90000"/>
              </a:lnSpc>
              <a:buClr>
                <a:schemeClr val="dk1"/>
              </a:buClr>
              <a:buSzPts val="2000"/>
              <a:buFont typeface="Wingdings 3" charset="2"/>
              <a:buChar char="•"/>
            </a:pPr>
            <a:r>
              <a:rPr lang="en-US"/>
              <a:t>Processor:  Intel(R) Core(TM) 2Duo CPU @ 2.93 GHZ</a:t>
            </a:r>
          </a:p>
          <a:p>
            <a:pPr marL="228600" indent="-228600">
              <a:lnSpc>
                <a:spcPct val="90000"/>
              </a:lnSpc>
              <a:buClr>
                <a:schemeClr val="dk1"/>
              </a:buClr>
              <a:buSzPts val="2000"/>
              <a:buFont typeface="Wingdings 3" charset="2"/>
              <a:buChar char="•"/>
            </a:pPr>
            <a:r>
              <a:rPr lang="en-US"/>
              <a:t>RAM : 2 GB</a:t>
            </a:r>
          </a:p>
          <a:p>
            <a:pPr marL="228600" indent="-228600">
              <a:lnSpc>
                <a:spcPct val="90000"/>
              </a:lnSpc>
              <a:buClr>
                <a:schemeClr val="dk1"/>
              </a:buClr>
              <a:buSzPts val="2000"/>
              <a:buFont typeface="Wingdings 3" charset="2"/>
              <a:buChar char="•"/>
            </a:pPr>
            <a:r>
              <a:rPr lang="en-US"/>
              <a:t>Hard Disk Drive:  20 GB</a:t>
            </a:r>
          </a:p>
          <a:p>
            <a:pPr marL="228600" indent="-228600">
              <a:lnSpc>
                <a:spcPct val="90000"/>
              </a:lnSpc>
              <a:buClr>
                <a:schemeClr val="dk1"/>
              </a:buClr>
              <a:buSzPts val="2000"/>
              <a:buFont typeface="Wingdings 3" charset="2"/>
              <a:buChar char="•"/>
            </a:pPr>
            <a:r>
              <a:rPr lang="en-US"/>
              <a:t>Keyboard:  122 Keys</a:t>
            </a:r>
          </a:p>
          <a:p>
            <a:pPr marL="228600" indent="-101600">
              <a:lnSpc>
                <a:spcPct val="90000"/>
              </a:lnSpc>
              <a:buClr>
                <a:schemeClr val="dk1"/>
              </a:buClr>
              <a:buSzPts val="2000"/>
              <a:buFont typeface="Wingdings 3" charset="2"/>
              <a:buNone/>
            </a:pPr>
            <a:endParaRPr lang="en-US" dirty="0"/>
          </a:p>
        </p:txBody>
      </p:sp>
    </p:spTree>
    <p:extLst>
      <p:ext uri="{BB962C8B-B14F-4D97-AF65-F5344CB8AC3E}">
        <p14:creationId xmlns:p14="http://schemas.microsoft.com/office/powerpoint/2010/main" val="1145687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50;p32">
            <a:extLst>
              <a:ext uri="{FF2B5EF4-FFF2-40B4-BE49-F238E27FC236}">
                <a16:creationId xmlns:a16="http://schemas.microsoft.com/office/drawing/2014/main" id="{E72F1C93-9C5C-4AAC-A405-01DF42F44F3E}"/>
              </a:ext>
            </a:extLst>
          </p:cNvPr>
          <p:cNvSpPr/>
          <p:nvPr/>
        </p:nvSpPr>
        <p:spPr>
          <a:xfrm>
            <a:off x="10494433" y="2"/>
            <a:ext cx="848462" cy="357303"/>
          </a:xfrm>
          <a:custGeom>
            <a:avLst/>
            <a:gdLst/>
            <a:ahLst/>
            <a:cxnLst/>
            <a:rect l="l" t="t" r="r" b="b"/>
            <a:pathLst>
              <a:path w="1135066" h="477997" extrusionOk="0">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sp>
        <p:nvSpPr>
          <p:cNvPr id="3" name="Google Shape;451;p32">
            <a:extLst>
              <a:ext uri="{FF2B5EF4-FFF2-40B4-BE49-F238E27FC236}">
                <a16:creationId xmlns:a16="http://schemas.microsoft.com/office/drawing/2014/main" id="{73E1D610-4D11-4E30-AB9A-15ADE34F0BFF}"/>
              </a:ext>
            </a:extLst>
          </p:cNvPr>
          <p:cNvSpPr/>
          <p:nvPr/>
        </p:nvSpPr>
        <p:spPr>
          <a:xfrm flipH="1">
            <a:off x="123536" y="5717905"/>
            <a:ext cx="1771609" cy="1140095"/>
          </a:xfrm>
          <a:custGeom>
            <a:avLst/>
            <a:gdLst/>
            <a:ahLst/>
            <a:cxnLst/>
            <a:rect l="l" t="t" r="r" b="b"/>
            <a:pathLst>
              <a:path w="1771609" h="1140095" extrusionOk="0">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4" name="Google Shape;452;p32">
            <a:extLst>
              <a:ext uri="{FF2B5EF4-FFF2-40B4-BE49-F238E27FC236}">
                <a16:creationId xmlns:a16="http://schemas.microsoft.com/office/drawing/2014/main" id="{BBF73FC7-DAA3-43FC-9226-B086AE0F4694}"/>
              </a:ext>
            </a:extLst>
          </p:cNvPr>
          <p:cNvSpPr/>
          <p:nvPr/>
        </p:nvSpPr>
        <p:spPr>
          <a:xfrm>
            <a:off x="0" y="-8467"/>
            <a:ext cx="12192000" cy="68664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venir"/>
              <a:buNone/>
            </a:pPr>
            <a:endParaRPr sz="1800" b="0" i="0" u="none" strike="noStrike" cap="none">
              <a:solidFill>
                <a:srgbClr val="FFFFFF"/>
              </a:solidFill>
              <a:latin typeface="Calibri"/>
              <a:ea typeface="Calibri"/>
              <a:cs typeface="Calibri"/>
              <a:sym typeface="Calibri"/>
            </a:endParaRPr>
          </a:p>
        </p:txBody>
      </p:sp>
      <p:pic>
        <p:nvPicPr>
          <p:cNvPr id="5" name="Google Shape;453;p32">
            <a:extLst>
              <a:ext uri="{FF2B5EF4-FFF2-40B4-BE49-F238E27FC236}">
                <a16:creationId xmlns:a16="http://schemas.microsoft.com/office/drawing/2014/main" id="{6E15574F-13FB-4569-841F-43D030FAA755}"/>
              </a:ext>
            </a:extLst>
          </p:cNvPr>
          <p:cNvPicPr preferRelativeResize="0"/>
          <p:nvPr/>
        </p:nvPicPr>
        <p:blipFill rotWithShape="1">
          <a:blip r:embed="rId2">
            <a:alphaModFix amt="35000"/>
          </a:blip>
          <a:srcRect t="13147" b="3106"/>
          <a:stretch/>
        </p:blipFill>
        <p:spPr>
          <a:xfrm>
            <a:off x="20" y="-8466"/>
            <a:ext cx="12191980" cy="6866465"/>
          </a:xfrm>
          <a:prstGeom prst="rect">
            <a:avLst/>
          </a:prstGeom>
          <a:noFill/>
          <a:ln>
            <a:noFill/>
          </a:ln>
        </p:spPr>
      </p:pic>
      <p:sp>
        <p:nvSpPr>
          <p:cNvPr id="6" name="Google Shape;454;p32">
            <a:extLst>
              <a:ext uri="{FF2B5EF4-FFF2-40B4-BE49-F238E27FC236}">
                <a16:creationId xmlns:a16="http://schemas.microsoft.com/office/drawing/2014/main" id="{3BCA35FB-BF0D-4B1F-BD5E-B41FCDEAD622}"/>
              </a:ext>
            </a:extLst>
          </p:cNvPr>
          <p:cNvSpPr txBox="1">
            <a:spLocks/>
          </p:cNvSpPr>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rgbClr val="FFFFFF"/>
              </a:buClr>
              <a:buSzPts val="4400"/>
              <a:buFont typeface="Questrial"/>
              <a:buNone/>
            </a:pPr>
            <a:r>
              <a:rPr lang="en-US">
                <a:solidFill>
                  <a:srgbClr val="FFFFFF"/>
                </a:solidFill>
                <a:latin typeface="Questrial"/>
                <a:ea typeface="Questrial"/>
                <a:cs typeface="Questrial"/>
                <a:sym typeface="Questrial"/>
              </a:rPr>
              <a:t>Thank you</a:t>
            </a:r>
            <a:endParaRPr lang="en-US"/>
          </a:p>
        </p:txBody>
      </p:sp>
      <p:sp>
        <p:nvSpPr>
          <p:cNvPr id="7" name="Google Shape;455;p32">
            <a:extLst>
              <a:ext uri="{FF2B5EF4-FFF2-40B4-BE49-F238E27FC236}">
                <a16:creationId xmlns:a16="http://schemas.microsoft.com/office/drawing/2014/main" id="{2D440E65-C930-41E6-A201-B8DF2A91D864}"/>
              </a:ext>
            </a:extLst>
          </p:cNvPr>
          <p:cNvSpPr txBox="1">
            <a:spLocks/>
          </p:cNvSpPr>
          <p:nvPr/>
        </p:nvSpPr>
        <p:spPr>
          <a:xfrm>
            <a:off x="838200" y="1825625"/>
            <a:ext cx="10515600" cy="3859800"/>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90000"/>
              </a:lnSpc>
              <a:spcBef>
                <a:spcPts val="0"/>
              </a:spcBef>
              <a:buClr>
                <a:srgbClr val="FFFFFF"/>
              </a:buClr>
              <a:buSzPts val="2400"/>
              <a:buFont typeface="Wingdings 3" charset="2"/>
              <a:buNone/>
            </a:pPr>
            <a:r>
              <a:rPr lang="en-US" dirty="0">
                <a:solidFill>
                  <a:srgbClr val="FFFFFF"/>
                </a:solidFill>
              </a:rPr>
              <a:t>For being with us ……</a:t>
            </a:r>
            <a:endParaRPr lang="en-US" dirty="0"/>
          </a:p>
          <a:p>
            <a:pPr marL="0" indent="152400">
              <a:lnSpc>
                <a:spcPct val="90000"/>
              </a:lnSpc>
              <a:buClr>
                <a:schemeClr val="dk1"/>
              </a:buClr>
              <a:buSzPts val="2400"/>
              <a:buFont typeface="Arial"/>
              <a:buNone/>
            </a:pPr>
            <a:endParaRPr lang="en-US" dirty="0">
              <a:solidFill>
                <a:srgbClr val="FFFFFF"/>
              </a:solidFill>
            </a:endParaRPr>
          </a:p>
        </p:txBody>
      </p:sp>
      <p:sp>
        <p:nvSpPr>
          <p:cNvPr id="8" name="Google Shape;456;p32">
            <a:extLst>
              <a:ext uri="{FF2B5EF4-FFF2-40B4-BE49-F238E27FC236}">
                <a16:creationId xmlns:a16="http://schemas.microsoft.com/office/drawing/2014/main" id="{D40482A1-8F01-4D3C-9531-03662ED3DC28}"/>
              </a:ext>
            </a:extLst>
          </p:cNvPr>
          <p:cNvSpPr/>
          <p:nvPr/>
        </p:nvSpPr>
        <p:spPr>
          <a:xfrm rot="-5400000" flipH="1">
            <a:off x="555710" y="2183223"/>
            <a:ext cx="4083300" cy="4083300"/>
          </a:xfrm>
          <a:prstGeom prst="arc">
            <a:avLst>
              <a:gd name="adj1" fmla="val 16200000"/>
              <a:gd name="adj2" fmla="val 0"/>
            </a:avLst>
          </a:prstGeom>
          <a:noFill/>
          <a:ln w="127000" cap="rnd"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venir"/>
              <a:buNone/>
            </a:pPr>
            <a:endParaRPr sz="1800" b="0" i="0" u="none" strike="noStrike" cap="none">
              <a:solidFill>
                <a:srgbClr val="000000"/>
              </a:solidFill>
              <a:latin typeface="Calibri"/>
              <a:ea typeface="Calibri"/>
              <a:cs typeface="Calibri"/>
              <a:sym typeface="Calibri"/>
            </a:endParaRPr>
          </a:p>
        </p:txBody>
      </p:sp>
      <p:sp>
        <p:nvSpPr>
          <p:cNvPr id="9" name="Google Shape;457;p32">
            <a:extLst>
              <a:ext uri="{FF2B5EF4-FFF2-40B4-BE49-F238E27FC236}">
                <a16:creationId xmlns:a16="http://schemas.microsoft.com/office/drawing/2014/main" id="{0C59E966-A618-4919-8B90-BC7AC266A71A}"/>
              </a:ext>
            </a:extLst>
          </p:cNvPr>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rgbClr val="FFFFFF"/>
                </a:solidFill>
                <a:latin typeface="Calibri"/>
                <a:ea typeface="Calibri"/>
                <a:cs typeface="Calibri"/>
                <a:sym typeface="Calibri"/>
              </a:rPr>
              <a:t>9/3/20XX</a:t>
            </a:r>
            <a:endParaRPr/>
          </a:p>
        </p:txBody>
      </p:sp>
      <p:sp>
        <p:nvSpPr>
          <p:cNvPr id="10" name="Google Shape;458;p32">
            <a:extLst>
              <a:ext uri="{FF2B5EF4-FFF2-40B4-BE49-F238E27FC236}">
                <a16:creationId xmlns:a16="http://schemas.microsoft.com/office/drawing/2014/main" id="{127EE6AA-57BE-4363-B99F-8297798DFECD}"/>
              </a:ext>
            </a:extLst>
          </p:cNvPr>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US" cap="none">
                <a:solidFill>
                  <a:srgbClr val="FFFFFF"/>
                </a:solidFill>
                <a:latin typeface="Calibri"/>
                <a:ea typeface="Calibri"/>
                <a:cs typeface="Calibri"/>
                <a:sym typeface="Calibri"/>
              </a:rPr>
              <a:t>Presentation Title</a:t>
            </a:r>
            <a:endParaRPr/>
          </a:p>
        </p:txBody>
      </p:sp>
      <p:sp>
        <p:nvSpPr>
          <p:cNvPr id="11" name="Google Shape;459;p32">
            <a:extLst>
              <a:ext uri="{FF2B5EF4-FFF2-40B4-BE49-F238E27FC236}">
                <a16:creationId xmlns:a16="http://schemas.microsoft.com/office/drawing/2014/main" id="{287B6D4F-03CA-4332-92CB-E3309DBC1F3E}"/>
              </a:ext>
            </a:extLst>
          </p:cNvPr>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rmAutofit/>
          </a:bodyPr>
          <a:lstStyle/>
          <a:p>
            <a:pPr marL="0" lvl="0" indent="0" algn="r" rtl="0">
              <a:spcBef>
                <a:spcPts val="0"/>
              </a:spcBef>
              <a:spcAft>
                <a:spcPts val="0"/>
              </a:spcAft>
              <a:buNone/>
            </a:pPr>
            <a:fld id="{00000000-1234-1234-1234-123412341234}" type="slidenum">
              <a:rPr lang="en-US">
                <a:solidFill>
                  <a:srgbClr val="FFFFFF"/>
                </a:solidFill>
                <a:latin typeface="Calibri"/>
                <a:ea typeface="Calibri"/>
                <a:cs typeface="Calibri"/>
                <a:sym typeface="Calibri"/>
              </a:rPr>
              <a:t>14</a:t>
            </a:fld>
            <a:endParaRPr>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1602881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6EA77-0922-467F-92BE-EDE999699802}"/>
              </a:ext>
            </a:extLst>
          </p:cNvPr>
          <p:cNvSpPr>
            <a:spLocks noGrp="1"/>
          </p:cNvSpPr>
          <p:nvPr>
            <p:ph type="title"/>
          </p:nvPr>
        </p:nvSpPr>
        <p:spPr/>
        <p:txBody>
          <a:bodyPr/>
          <a:lstStyle/>
          <a:p>
            <a:r>
              <a:rPr lang="en-US" dirty="0">
                <a:solidFill>
                  <a:schemeClr val="tx1"/>
                </a:solidFill>
              </a:rPr>
              <a:t>Consultant</a:t>
            </a:r>
            <a:br>
              <a:rPr lang="en-US" dirty="0">
                <a:solidFill>
                  <a:schemeClr val="tx1"/>
                </a:solidFill>
              </a:rPr>
            </a:br>
            <a:r>
              <a:rPr lang="en-US" dirty="0">
                <a:solidFill>
                  <a:schemeClr val="tx1"/>
                </a:solidFill>
              </a:rPr>
              <a:t>Md. </a:t>
            </a:r>
            <a:r>
              <a:rPr lang="en-US" dirty="0" err="1">
                <a:solidFill>
                  <a:schemeClr val="tx1"/>
                </a:solidFill>
              </a:rPr>
              <a:t>Moshaidul</a:t>
            </a:r>
            <a:r>
              <a:rPr lang="en-US" dirty="0">
                <a:solidFill>
                  <a:schemeClr val="tx1"/>
                </a:solidFill>
              </a:rPr>
              <a:t> Islam</a:t>
            </a:r>
            <a:br>
              <a:rPr lang="en-US" dirty="0">
                <a:solidFill>
                  <a:schemeClr val="tx1"/>
                </a:solidFill>
              </a:rPr>
            </a:br>
            <a:r>
              <a:rPr lang="en-US" dirty="0" err="1">
                <a:solidFill>
                  <a:schemeClr val="tx1"/>
                </a:solidFill>
              </a:rPr>
              <a:t>wdpf.idb-bisew</a:t>
            </a:r>
            <a:r>
              <a:rPr lang="en-US" dirty="0">
                <a:solidFill>
                  <a:schemeClr val="tx1"/>
                </a:solidFill>
              </a:rPr>
              <a:t> IT scholarship</a:t>
            </a:r>
            <a:br>
              <a:rPr lang="en-US" dirty="0">
                <a:solidFill>
                  <a:schemeClr val="tx1"/>
                </a:solidFill>
              </a:rPr>
            </a:br>
            <a:r>
              <a:rPr lang="en-US" dirty="0">
                <a:solidFill>
                  <a:schemeClr val="tx1"/>
                </a:solidFill>
              </a:rPr>
              <a:t>Email : moshaidul@gmail.com</a:t>
            </a:r>
          </a:p>
        </p:txBody>
      </p:sp>
      <p:sp>
        <p:nvSpPr>
          <p:cNvPr id="3" name="Text Placeholder 2">
            <a:extLst>
              <a:ext uri="{FF2B5EF4-FFF2-40B4-BE49-F238E27FC236}">
                <a16:creationId xmlns:a16="http://schemas.microsoft.com/office/drawing/2014/main" id="{E8C97F34-169B-4784-8D87-34CF0DC34B16}"/>
              </a:ext>
            </a:extLst>
          </p:cNvPr>
          <p:cNvSpPr>
            <a:spLocks noGrp="1"/>
          </p:cNvSpPr>
          <p:nvPr>
            <p:ph type="body" idx="1"/>
          </p:nvPr>
        </p:nvSpPr>
        <p:spPr/>
        <p:txBody>
          <a:bodyPr/>
          <a:lstStyle/>
          <a:p>
            <a:pPr lvl="0">
              <a:lnSpc>
                <a:spcPct val="90000"/>
              </a:lnSpc>
              <a:buClr>
                <a:srgbClr val="FFFFFF"/>
              </a:buClr>
              <a:buSzPts val="2800"/>
            </a:pPr>
            <a:r>
              <a:rPr lang="en-US" dirty="0">
                <a:solidFill>
                  <a:schemeClr val="tx1"/>
                </a:solidFill>
              </a:rPr>
              <a:t>Instructor</a:t>
            </a:r>
          </a:p>
          <a:p>
            <a:pPr lvl="0">
              <a:lnSpc>
                <a:spcPct val="90000"/>
              </a:lnSpc>
              <a:buClr>
                <a:srgbClr val="FFFFFF"/>
              </a:buClr>
              <a:buSzPts val="2800"/>
            </a:pPr>
            <a:r>
              <a:rPr lang="en-US" dirty="0">
                <a:solidFill>
                  <a:schemeClr val="tx1"/>
                </a:solidFill>
              </a:rPr>
              <a:t>Farhana </a:t>
            </a:r>
            <a:r>
              <a:rPr lang="en-US" dirty="0" err="1">
                <a:solidFill>
                  <a:schemeClr val="tx1"/>
                </a:solidFill>
              </a:rPr>
              <a:t>Akter</a:t>
            </a:r>
            <a:r>
              <a:rPr lang="en-US" dirty="0">
                <a:solidFill>
                  <a:schemeClr val="tx1"/>
                </a:solidFill>
              </a:rPr>
              <a:t> Lucky</a:t>
            </a:r>
          </a:p>
          <a:p>
            <a:pPr lvl="0">
              <a:lnSpc>
                <a:spcPct val="90000"/>
              </a:lnSpc>
              <a:buClr>
                <a:srgbClr val="FFFFFF"/>
              </a:buClr>
              <a:buSzPts val="2800"/>
            </a:pPr>
            <a:r>
              <a:rPr lang="en-US" dirty="0" err="1">
                <a:solidFill>
                  <a:schemeClr val="tx1"/>
                </a:solidFill>
              </a:rPr>
              <a:t>wdpf.idb-bisew</a:t>
            </a:r>
            <a:r>
              <a:rPr lang="en-US" dirty="0">
                <a:solidFill>
                  <a:schemeClr val="tx1"/>
                </a:solidFill>
              </a:rPr>
              <a:t> IT scholarship</a:t>
            </a:r>
            <a:br>
              <a:rPr lang="en-US" dirty="0">
                <a:solidFill>
                  <a:schemeClr val="tx1"/>
                </a:solidFill>
              </a:rPr>
            </a:br>
            <a:r>
              <a:rPr lang="en-US" dirty="0">
                <a:solidFill>
                  <a:schemeClr val="tx1"/>
                </a:solidFill>
              </a:rPr>
              <a:t>Email : farhanawdpf@gmail.com</a:t>
            </a:r>
          </a:p>
          <a:p>
            <a:endParaRPr lang="en-US" dirty="0"/>
          </a:p>
        </p:txBody>
      </p:sp>
    </p:spTree>
    <p:extLst>
      <p:ext uri="{BB962C8B-B14F-4D97-AF65-F5344CB8AC3E}">
        <p14:creationId xmlns:p14="http://schemas.microsoft.com/office/powerpoint/2010/main" val="406403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3E03-0BDB-4676-9000-A4235059AA8E}"/>
              </a:ext>
            </a:extLst>
          </p:cNvPr>
          <p:cNvSpPr>
            <a:spLocks noGrp="1"/>
          </p:cNvSpPr>
          <p:nvPr>
            <p:ph type="ctrTitle"/>
          </p:nvPr>
        </p:nvSpPr>
        <p:spPr/>
        <p:txBody>
          <a:bodyPr/>
          <a:lstStyle/>
          <a:p>
            <a:pPr algn="l"/>
            <a:r>
              <a:rPr lang="en-US" dirty="0"/>
              <a:t>Developed by </a:t>
            </a:r>
            <a:br>
              <a:rPr lang="en-US" dirty="0"/>
            </a:br>
            <a:r>
              <a:rPr lang="en-US" dirty="0"/>
              <a:t>MD </a:t>
            </a:r>
            <a:r>
              <a:rPr lang="en-US" dirty="0" err="1"/>
              <a:t>Mishkatul</a:t>
            </a:r>
            <a:r>
              <a:rPr lang="en-US" dirty="0"/>
              <a:t> Islam</a:t>
            </a:r>
          </a:p>
        </p:txBody>
      </p:sp>
      <p:sp>
        <p:nvSpPr>
          <p:cNvPr id="3" name="Subtitle 2">
            <a:extLst>
              <a:ext uri="{FF2B5EF4-FFF2-40B4-BE49-F238E27FC236}">
                <a16:creationId xmlns:a16="http://schemas.microsoft.com/office/drawing/2014/main" id="{16E99704-928E-4678-A1A6-8917513B5BCD}"/>
              </a:ext>
            </a:extLst>
          </p:cNvPr>
          <p:cNvSpPr>
            <a:spLocks noGrp="1"/>
          </p:cNvSpPr>
          <p:nvPr>
            <p:ph type="subTitle" idx="1"/>
          </p:nvPr>
        </p:nvSpPr>
        <p:spPr>
          <a:xfrm>
            <a:off x="1507067" y="4056145"/>
            <a:ext cx="7766936" cy="1096899"/>
          </a:xfrm>
        </p:spPr>
        <p:txBody>
          <a:bodyPr>
            <a:noAutofit/>
          </a:bodyPr>
          <a:lstStyle/>
          <a:p>
            <a:pPr algn="l"/>
            <a:r>
              <a:rPr lang="en-US" sz="4000" b="1" dirty="0">
                <a:solidFill>
                  <a:schemeClr val="tx1">
                    <a:lumMod val="65000"/>
                    <a:lumOff val="35000"/>
                  </a:schemeClr>
                </a:solidFill>
              </a:rPr>
              <a:t>ID:1273060</a:t>
            </a:r>
          </a:p>
          <a:p>
            <a:pPr algn="l"/>
            <a:r>
              <a:rPr lang="en-US" sz="4000" b="1" dirty="0">
                <a:solidFill>
                  <a:schemeClr val="tx1">
                    <a:lumMod val="65000"/>
                    <a:lumOff val="35000"/>
                  </a:schemeClr>
                </a:solidFill>
              </a:rPr>
              <a:t>Round:54/NCLC</a:t>
            </a:r>
          </a:p>
        </p:txBody>
      </p:sp>
    </p:spTree>
    <p:extLst>
      <p:ext uri="{BB962C8B-B14F-4D97-AF65-F5344CB8AC3E}">
        <p14:creationId xmlns:p14="http://schemas.microsoft.com/office/powerpoint/2010/main" val="3944037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41256-ABF1-4264-BCEE-5E0F80A89B30}"/>
              </a:ext>
            </a:extLst>
          </p:cNvPr>
          <p:cNvSpPr>
            <a:spLocks noGrp="1"/>
          </p:cNvSpPr>
          <p:nvPr>
            <p:ph type="title"/>
          </p:nvPr>
        </p:nvSpPr>
        <p:spPr/>
        <p:txBody>
          <a:bodyPr>
            <a:noAutofit/>
          </a:bodyPr>
          <a:lstStyle/>
          <a:p>
            <a:pPr lvl="0">
              <a:spcBef>
                <a:spcPts val="0"/>
              </a:spcBef>
            </a:pPr>
            <a:r>
              <a:rPr lang="en-US" sz="1800" dirty="0">
                <a:solidFill>
                  <a:schemeClr val="dk1"/>
                </a:solidFill>
                <a:latin typeface="Avenir"/>
                <a:ea typeface="Avenir"/>
                <a:cs typeface="Avenir"/>
                <a:sym typeface="Avenir"/>
              </a:rPr>
              <a:t>Sep 27, 2023,</a:t>
            </a:r>
            <a:br>
              <a:rPr lang="en-US" sz="1800" dirty="0"/>
            </a:br>
            <a:r>
              <a:rPr lang="en-US" sz="1800" dirty="0">
                <a:solidFill>
                  <a:schemeClr val="dk1"/>
                </a:solidFill>
                <a:latin typeface="Avenir"/>
                <a:ea typeface="Avenir"/>
                <a:cs typeface="Avenir"/>
                <a:sym typeface="Avenir"/>
              </a:rPr>
              <a:t>The Consultant WDPF, IDB-BISEW IDB Bhaban</a:t>
            </a:r>
            <a:br>
              <a:rPr lang="en-US" sz="1800" dirty="0"/>
            </a:br>
            <a:r>
              <a:rPr lang="en-US" sz="1800" dirty="0">
                <a:solidFill>
                  <a:schemeClr val="dk1"/>
                </a:solidFill>
                <a:latin typeface="Avenir"/>
                <a:ea typeface="Avenir"/>
                <a:cs typeface="Avenir"/>
                <a:sym typeface="Avenir"/>
              </a:rPr>
              <a:t>Sher-e-Bangla Nagar, Dhaka.</a:t>
            </a:r>
            <a:br>
              <a:rPr lang="en-US" sz="1800" dirty="0"/>
            </a:br>
            <a:r>
              <a:rPr lang="en-US" sz="1800" dirty="0">
                <a:solidFill>
                  <a:schemeClr val="dk1"/>
                </a:solidFill>
                <a:latin typeface="Avenir"/>
                <a:ea typeface="Avenir"/>
                <a:cs typeface="Avenir"/>
                <a:sym typeface="Avenir"/>
              </a:rPr>
              <a:t>Subject: Project proposal letter for library Management System</a:t>
            </a:r>
            <a:br>
              <a:rPr lang="en-US" sz="1800" dirty="0"/>
            </a:br>
            <a:r>
              <a:rPr lang="en-US" sz="1800" dirty="0">
                <a:solidFill>
                  <a:schemeClr val="dk1"/>
                </a:solidFill>
                <a:latin typeface="Avenir"/>
                <a:ea typeface="Avenir"/>
                <a:cs typeface="Avenir"/>
                <a:sym typeface="Avenir"/>
              </a:rPr>
              <a:t>Dear Sir,</a:t>
            </a:r>
            <a:br>
              <a:rPr lang="en-US" sz="1800" dirty="0"/>
            </a:br>
            <a:r>
              <a:rPr lang="en-US" sz="1800" dirty="0">
                <a:solidFill>
                  <a:schemeClr val="dk1"/>
                </a:solidFill>
                <a:latin typeface="Avenir"/>
                <a:ea typeface="Avenir"/>
                <a:cs typeface="Avenir"/>
                <a:sym typeface="Avenir"/>
              </a:rPr>
              <a:t>Thank you for offering me a great opportunity to make a real-life project based on our core course that is Web Development with PHP and Framework (WDPF). In this respect, I would like to inform you that I have decided to make a project on library Management System, which is most importance for every office communities. I have studied about the various aspects of this system and make a proposal accordingly which is enclosed herewith for your kind perusal. So, I think you will finally Approved the project and help to utilize my creativity.</a:t>
            </a:r>
            <a:br>
              <a:rPr lang="en-US" sz="1800" dirty="0"/>
            </a:br>
            <a:r>
              <a:rPr lang="en-US" sz="1800" dirty="0">
                <a:solidFill>
                  <a:schemeClr val="dk1"/>
                </a:solidFill>
                <a:latin typeface="Avenir"/>
                <a:ea typeface="Avenir"/>
                <a:cs typeface="Avenir"/>
                <a:sym typeface="Avenir"/>
              </a:rPr>
              <a:t>Sincerely,</a:t>
            </a:r>
            <a:br>
              <a:rPr lang="en-US" sz="1800" dirty="0"/>
            </a:br>
            <a:r>
              <a:rPr lang="en-US" sz="1800" dirty="0" err="1">
                <a:solidFill>
                  <a:schemeClr val="dk1"/>
                </a:solidFill>
                <a:latin typeface="Avenir"/>
                <a:ea typeface="Avenir"/>
                <a:cs typeface="Avenir"/>
                <a:sym typeface="Avenir"/>
              </a:rPr>
              <a:t>Mishkatul</a:t>
            </a:r>
            <a:r>
              <a:rPr lang="en-US" sz="1800" dirty="0">
                <a:solidFill>
                  <a:schemeClr val="dk1"/>
                </a:solidFill>
                <a:latin typeface="Avenir"/>
                <a:ea typeface="Avenir"/>
                <a:cs typeface="Avenir"/>
                <a:sym typeface="Avenir"/>
              </a:rPr>
              <a:t> </a:t>
            </a:r>
            <a:r>
              <a:rPr lang="en-US" sz="1800" dirty="0" err="1">
                <a:solidFill>
                  <a:schemeClr val="dk1"/>
                </a:solidFill>
                <a:latin typeface="Avenir"/>
                <a:ea typeface="Avenir"/>
                <a:cs typeface="Avenir"/>
                <a:sym typeface="Avenir"/>
              </a:rPr>
              <a:t>islam</a:t>
            </a:r>
            <a:r>
              <a:rPr lang="en-US" sz="1800" dirty="0">
                <a:solidFill>
                  <a:schemeClr val="dk1"/>
                </a:solidFill>
                <a:latin typeface="Avenir"/>
                <a:ea typeface="Avenir"/>
                <a:cs typeface="Avenir"/>
                <a:sym typeface="Avenir"/>
              </a:rPr>
              <a:t>,</a:t>
            </a:r>
            <a:br>
              <a:rPr lang="en-US" sz="1800" dirty="0"/>
            </a:br>
            <a:r>
              <a:rPr lang="en-US" sz="1800" dirty="0">
                <a:solidFill>
                  <a:schemeClr val="dk1"/>
                </a:solidFill>
                <a:latin typeface="Avenir"/>
                <a:ea typeface="Avenir"/>
                <a:cs typeface="Avenir"/>
                <a:sym typeface="Avenir"/>
              </a:rPr>
              <a:t>Trainee ID:1273060</a:t>
            </a:r>
            <a:br>
              <a:rPr lang="en-US" sz="1800" dirty="0"/>
            </a:br>
            <a:r>
              <a:rPr lang="en-US" sz="1800" dirty="0">
                <a:solidFill>
                  <a:schemeClr val="dk1"/>
                </a:solidFill>
                <a:latin typeface="Avenir"/>
                <a:ea typeface="Avenir"/>
                <a:cs typeface="Avenir"/>
                <a:sym typeface="Avenir"/>
              </a:rPr>
              <a:t>Batch: WDPF/NCLC-M/54/01</a:t>
            </a:r>
            <a:br>
              <a:rPr lang="en-US" sz="1800" dirty="0"/>
            </a:br>
            <a:r>
              <a:rPr lang="en-US" sz="1800" dirty="0">
                <a:solidFill>
                  <a:schemeClr val="dk1"/>
                </a:solidFill>
                <a:latin typeface="Avenir"/>
                <a:ea typeface="Avenir"/>
                <a:cs typeface="Avenir"/>
                <a:sym typeface="Avenir"/>
              </a:rPr>
              <a:t>Round: 54</a:t>
            </a:r>
            <a:br>
              <a:rPr lang="en-US" sz="1800" dirty="0"/>
            </a:br>
            <a:endParaRPr lang="en-US" sz="1800" dirty="0"/>
          </a:p>
        </p:txBody>
      </p:sp>
    </p:spTree>
    <p:extLst>
      <p:ext uri="{BB962C8B-B14F-4D97-AF65-F5344CB8AC3E}">
        <p14:creationId xmlns:p14="http://schemas.microsoft.com/office/powerpoint/2010/main" val="1239202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C505B-B02D-42E4-9434-29C646CD2E28}"/>
              </a:ext>
            </a:extLst>
          </p:cNvPr>
          <p:cNvSpPr>
            <a:spLocks noGrp="1"/>
          </p:cNvSpPr>
          <p:nvPr>
            <p:ph type="ctrTitle"/>
          </p:nvPr>
        </p:nvSpPr>
        <p:spPr>
          <a:xfrm>
            <a:off x="1507067" y="229370"/>
            <a:ext cx="7766936" cy="1646302"/>
          </a:xfrm>
        </p:spPr>
        <p:txBody>
          <a:bodyPr/>
          <a:lstStyle/>
          <a:p>
            <a:pPr algn="l"/>
            <a:r>
              <a:rPr lang="en-US" dirty="0">
                <a:solidFill>
                  <a:schemeClr val="dk1"/>
                </a:solidFill>
                <a:latin typeface="Questrial"/>
                <a:ea typeface="Questrial"/>
                <a:cs typeface="Questrial"/>
                <a:sym typeface="Questrial"/>
              </a:rPr>
              <a:t>Introduction</a:t>
            </a:r>
            <a:endParaRPr lang="en-US" dirty="0"/>
          </a:p>
        </p:txBody>
      </p:sp>
      <p:sp>
        <p:nvSpPr>
          <p:cNvPr id="3" name="Subtitle 2">
            <a:extLst>
              <a:ext uri="{FF2B5EF4-FFF2-40B4-BE49-F238E27FC236}">
                <a16:creationId xmlns:a16="http://schemas.microsoft.com/office/drawing/2014/main" id="{85B83467-19C8-487E-BC0C-7094E466F4D5}"/>
              </a:ext>
            </a:extLst>
          </p:cNvPr>
          <p:cNvSpPr>
            <a:spLocks noGrp="1"/>
          </p:cNvSpPr>
          <p:nvPr>
            <p:ph type="subTitle" idx="1"/>
          </p:nvPr>
        </p:nvSpPr>
        <p:spPr>
          <a:xfrm>
            <a:off x="1507067" y="1875673"/>
            <a:ext cx="7766936" cy="3272060"/>
          </a:xfrm>
        </p:spPr>
        <p:txBody>
          <a:bodyPr>
            <a:normAutofit/>
          </a:bodyPr>
          <a:lstStyle/>
          <a:p>
            <a:pPr algn="l"/>
            <a:r>
              <a:rPr lang="en-US" sz="2000" dirty="0">
                <a:solidFill>
                  <a:schemeClr val="tx1">
                    <a:lumMod val="85000"/>
                    <a:lumOff val="15000"/>
                  </a:schemeClr>
                </a:solidFill>
              </a:rPr>
              <a:t>The purpose of this project proposal is to outline the development of an Library Management System using react and php. This system aims to streamline and automate various aspects of Library management, including exam information, student tracking, books management, and performance evaluation. By implementing this system, a organization will improve efficiency, reduce manual paperwork, and enhance overall Library satisfaction.</a:t>
            </a:r>
          </a:p>
          <a:p>
            <a:endParaRPr lang="en-US" dirty="0"/>
          </a:p>
        </p:txBody>
      </p:sp>
    </p:spTree>
    <p:extLst>
      <p:ext uri="{BB962C8B-B14F-4D97-AF65-F5344CB8AC3E}">
        <p14:creationId xmlns:p14="http://schemas.microsoft.com/office/powerpoint/2010/main" val="3528419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20C9F9-0131-4AA3-9EFC-4D40A13551AD}"/>
              </a:ext>
            </a:extLst>
          </p:cNvPr>
          <p:cNvPicPr>
            <a:picLocks noChangeAspect="1"/>
          </p:cNvPicPr>
          <p:nvPr/>
        </p:nvPicPr>
        <p:blipFill>
          <a:blip r:embed="rId2"/>
          <a:stretch>
            <a:fillRect/>
          </a:stretch>
        </p:blipFill>
        <p:spPr>
          <a:xfrm>
            <a:off x="2079818" y="2106671"/>
            <a:ext cx="5791702" cy="4328535"/>
          </a:xfrm>
          <a:prstGeom prst="rect">
            <a:avLst/>
          </a:prstGeom>
        </p:spPr>
      </p:pic>
      <p:sp>
        <p:nvSpPr>
          <p:cNvPr id="3" name="Text Placeholder 2">
            <a:extLst>
              <a:ext uri="{FF2B5EF4-FFF2-40B4-BE49-F238E27FC236}">
                <a16:creationId xmlns:a16="http://schemas.microsoft.com/office/drawing/2014/main" id="{F0CED67E-C2E9-4CD6-9281-5E3CFBA5C383}"/>
              </a:ext>
            </a:extLst>
          </p:cNvPr>
          <p:cNvSpPr>
            <a:spLocks noGrp="1"/>
          </p:cNvSpPr>
          <p:nvPr>
            <p:ph type="body" idx="1"/>
          </p:nvPr>
        </p:nvSpPr>
        <p:spPr>
          <a:xfrm>
            <a:off x="2079818" y="535709"/>
            <a:ext cx="8596668" cy="1570962"/>
          </a:xfrm>
        </p:spPr>
        <p:txBody>
          <a:bodyPr>
            <a:normAutofit/>
          </a:bodyPr>
          <a:lstStyle/>
          <a:p>
            <a:r>
              <a:rPr lang="en-US" sz="5400" dirty="0"/>
              <a:t>Index of the project </a:t>
            </a:r>
          </a:p>
        </p:txBody>
      </p:sp>
    </p:spTree>
    <p:extLst>
      <p:ext uri="{BB962C8B-B14F-4D97-AF65-F5344CB8AC3E}">
        <p14:creationId xmlns:p14="http://schemas.microsoft.com/office/powerpoint/2010/main" val="207278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60;p26">
            <a:extLst>
              <a:ext uri="{FF2B5EF4-FFF2-40B4-BE49-F238E27FC236}">
                <a16:creationId xmlns:a16="http://schemas.microsoft.com/office/drawing/2014/main" id="{819CCE4F-4EFE-415D-868B-F8A4C3F2DA1F}"/>
              </a:ext>
            </a:extLst>
          </p:cNvPr>
          <p:cNvSpPr txBox="1">
            <a:spLocks/>
          </p:cNvSpPr>
          <p:nvPr/>
        </p:nvSpPr>
        <p:spPr>
          <a:xfrm>
            <a:off x="1489365" y="2019588"/>
            <a:ext cx="5092200" cy="4351200"/>
          </a:xfrm>
          <a:prstGeom prst="rect">
            <a:avLst/>
          </a:prstGeom>
          <a:noFill/>
          <a:ln>
            <a:noFill/>
          </a:ln>
        </p:spPr>
        <p:txBody>
          <a:bodyPr spcFirstLastPara="1" wrap="square" lIns="91425" tIns="45700" rIns="91425" bIns="45700" anchor="t" anchorCtr="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90000"/>
              </a:lnSpc>
              <a:spcBef>
                <a:spcPts val="0"/>
              </a:spcBef>
              <a:buClr>
                <a:schemeClr val="dk1"/>
              </a:buClr>
              <a:buSzPts val="1900"/>
              <a:buFont typeface="Arial"/>
              <a:buChar char="•"/>
            </a:pPr>
            <a:r>
              <a:rPr lang="en-US" sz="1900" dirty="0"/>
              <a:t> Develop a user-friendly web-based interface for easy access and navigation. Store and manage books and student data securely in a centralized MySQL database.  Implement an attendance tracking system to record students check-ins, check-outs, and leaves.  Enable the management of student requests, approvals, and tracking.  Incorporate a performance evaluation module to assess student performance and track progress.  Generate comprehensive reports and analytics on various student metrics.  Ensure data integrity, privacy, and security by implementing appropriate authentication and authorization mechanisms.</a:t>
            </a:r>
            <a:endParaRPr lang="en-US" dirty="0"/>
          </a:p>
        </p:txBody>
      </p:sp>
      <p:sp>
        <p:nvSpPr>
          <p:cNvPr id="3" name="Google Shape;359;p26">
            <a:extLst>
              <a:ext uri="{FF2B5EF4-FFF2-40B4-BE49-F238E27FC236}">
                <a16:creationId xmlns:a16="http://schemas.microsoft.com/office/drawing/2014/main" id="{C9AD8FC3-B8A7-4D61-9F27-AA5F6E38F437}"/>
              </a:ext>
            </a:extLst>
          </p:cNvPr>
          <p:cNvSpPr txBox="1">
            <a:spLocks/>
          </p:cNvSpPr>
          <p:nvPr/>
        </p:nvSpPr>
        <p:spPr>
          <a:xfrm>
            <a:off x="1489365" y="487212"/>
            <a:ext cx="5120700" cy="1325700"/>
          </a:xfrm>
          <a:prstGeom prst="rect">
            <a:avLst/>
          </a:prstGeom>
          <a:noFill/>
          <a:ln>
            <a:noFill/>
          </a:ln>
        </p:spPr>
        <p:txBody>
          <a:bodyPr spcFirstLastPara="1" wrap="square" lIns="91425" tIns="45700" rIns="91425" bIns="4570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dk1"/>
              </a:buClr>
              <a:buSzPts val="4400"/>
              <a:buFont typeface="Questrial"/>
              <a:buNone/>
            </a:pPr>
            <a:r>
              <a:rPr lang="en-US" dirty="0">
                <a:solidFill>
                  <a:schemeClr val="dk1"/>
                </a:solidFill>
                <a:latin typeface="Questrial"/>
                <a:ea typeface="Questrial"/>
                <a:cs typeface="Questrial"/>
                <a:sym typeface="Questrial"/>
              </a:rPr>
              <a:t>Objectives:</a:t>
            </a:r>
            <a:endParaRPr lang="en-US" dirty="0"/>
          </a:p>
        </p:txBody>
      </p:sp>
    </p:spTree>
    <p:extLst>
      <p:ext uri="{BB962C8B-B14F-4D97-AF65-F5344CB8AC3E}">
        <p14:creationId xmlns:p14="http://schemas.microsoft.com/office/powerpoint/2010/main" val="1583250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76;p27">
            <a:extLst>
              <a:ext uri="{FF2B5EF4-FFF2-40B4-BE49-F238E27FC236}">
                <a16:creationId xmlns:a16="http://schemas.microsoft.com/office/drawing/2014/main" id="{0B99C95D-1527-49DB-9B94-D858BDC66EBC}"/>
              </a:ext>
            </a:extLst>
          </p:cNvPr>
          <p:cNvSpPr txBox="1">
            <a:spLocks/>
          </p:cNvSpPr>
          <p:nvPr/>
        </p:nvSpPr>
        <p:spPr>
          <a:xfrm>
            <a:off x="1199629" y="2506800"/>
            <a:ext cx="5721600" cy="43512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venir"/>
                <a:ea typeface="Avenir"/>
                <a:cs typeface="Avenir"/>
                <a:sym typeface="Avenir"/>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venir"/>
                <a:ea typeface="Avenir"/>
                <a:cs typeface="Avenir"/>
                <a:sym typeface="Avenir"/>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venir"/>
                <a:ea typeface="Avenir"/>
                <a:cs typeface="Avenir"/>
                <a:sym typeface="Avenir"/>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venir"/>
                <a:ea typeface="Avenir"/>
                <a:cs typeface="Avenir"/>
                <a:sym typeface="Avenir"/>
              </a:defRPr>
            </a:lvl9pPr>
          </a:lstStyle>
          <a:p>
            <a:pPr marL="228600" marR="0" lvl="0" indent="-228600" algn="l" defTabSz="914400" rtl="0" eaLnBrk="1" fontAlgn="auto" latinLnBrk="0" hangingPunct="1">
              <a:lnSpc>
                <a:spcPct val="90000"/>
              </a:lnSpc>
              <a:spcBef>
                <a:spcPts val="0"/>
              </a:spcBef>
              <a:spcAft>
                <a:spcPts val="0"/>
              </a:spcAft>
              <a:buClr>
                <a:srgbClr val="000000"/>
              </a:buClr>
              <a:buSzPts val="2800"/>
              <a:buFont typeface="Arial"/>
              <a:buChar char="•"/>
              <a:tabLst/>
              <a:defRPr/>
            </a:pPr>
            <a:r>
              <a:rPr kumimoji="0" lang="en-US" sz="2800" b="0" i="0" u="none" strike="noStrike" kern="0" cap="none" spc="0" normalizeH="0" baseline="0" noProof="0" dirty="0">
                <a:ln>
                  <a:noFill/>
                </a:ln>
                <a:solidFill>
                  <a:srgbClr val="000000"/>
                </a:solidFill>
                <a:effectLst/>
                <a:uLnTx/>
                <a:uFillTx/>
                <a:latin typeface="Avenir"/>
                <a:sym typeface="Avenir"/>
              </a:rPr>
              <a:t>Books information management</a:t>
            </a:r>
          </a:p>
          <a:p>
            <a:pPr marL="228600" marR="0" lvl="0" indent="-228600" algn="l" defTabSz="914400" rtl="0" eaLnBrk="1" fontAlgn="auto" latinLnBrk="0" hangingPunct="1">
              <a:lnSpc>
                <a:spcPct val="90000"/>
              </a:lnSpc>
              <a:spcBef>
                <a:spcPts val="1000"/>
              </a:spcBef>
              <a:spcAft>
                <a:spcPts val="0"/>
              </a:spcAft>
              <a:buClr>
                <a:srgbClr val="000000"/>
              </a:buClr>
              <a:buSzPts val="2800"/>
              <a:buFont typeface="Arial"/>
              <a:buChar char="•"/>
              <a:tabLst/>
              <a:defRPr/>
            </a:pPr>
            <a:r>
              <a:rPr kumimoji="0" lang="en-US" sz="2800" b="0" i="0" u="none" strike="noStrike" kern="0" cap="none" spc="0" normalizeH="0" baseline="0" noProof="0" dirty="0">
                <a:ln>
                  <a:noFill/>
                </a:ln>
                <a:solidFill>
                  <a:srgbClr val="000000"/>
                </a:solidFill>
                <a:effectLst/>
                <a:uLnTx/>
                <a:uFillTx/>
                <a:latin typeface="Avenir"/>
                <a:sym typeface="Avenir"/>
              </a:rPr>
              <a:t>Manage Books  details </a:t>
            </a:r>
          </a:p>
          <a:p>
            <a:pPr marL="228600" marR="0" lvl="0" indent="-228600" algn="l" defTabSz="914400" rtl="0" eaLnBrk="1" fontAlgn="auto" latinLnBrk="0" hangingPunct="1">
              <a:lnSpc>
                <a:spcPct val="90000"/>
              </a:lnSpc>
              <a:spcBef>
                <a:spcPts val="1000"/>
              </a:spcBef>
              <a:spcAft>
                <a:spcPts val="0"/>
              </a:spcAft>
              <a:buClr>
                <a:srgbClr val="000000"/>
              </a:buClr>
              <a:buSzPts val="2800"/>
              <a:buFont typeface="Arial"/>
              <a:buChar char="•"/>
              <a:tabLst/>
              <a:defRPr/>
            </a:pPr>
            <a:r>
              <a:rPr kumimoji="0" lang="en-US" sz="2800" b="0" i="0" u="none" strike="noStrike" kern="0" cap="none" spc="0" normalizeH="0" baseline="0" noProof="0" dirty="0">
                <a:ln>
                  <a:noFill/>
                </a:ln>
                <a:solidFill>
                  <a:srgbClr val="000000"/>
                </a:solidFill>
                <a:effectLst/>
                <a:uLnTx/>
                <a:uFillTx/>
                <a:latin typeface="Avenir"/>
                <a:sym typeface="Avenir"/>
              </a:rPr>
              <a:t>Manage Student  details </a:t>
            </a:r>
          </a:p>
          <a:p>
            <a:pPr marL="228600" marR="0" lvl="0" indent="-228600" algn="l" defTabSz="914400" rtl="0" eaLnBrk="1" fontAlgn="auto" latinLnBrk="0" hangingPunct="1">
              <a:lnSpc>
                <a:spcPct val="90000"/>
              </a:lnSpc>
              <a:spcBef>
                <a:spcPts val="1000"/>
              </a:spcBef>
              <a:spcAft>
                <a:spcPts val="0"/>
              </a:spcAft>
              <a:buClr>
                <a:srgbClr val="000000"/>
              </a:buClr>
              <a:buSzPts val="2800"/>
              <a:buFont typeface="Arial"/>
              <a:buChar char="•"/>
              <a:tabLst/>
              <a:defRPr/>
            </a:pPr>
            <a:r>
              <a:rPr kumimoji="0" lang="en-US" sz="2800" b="0" i="0" u="none" strike="noStrike" kern="0" cap="none" spc="0" normalizeH="0" baseline="0" noProof="0" dirty="0">
                <a:ln>
                  <a:noFill/>
                </a:ln>
                <a:solidFill>
                  <a:srgbClr val="000000"/>
                </a:solidFill>
                <a:effectLst/>
                <a:uLnTx/>
                <a:uFillTx/>
                <a:latin typeface="Avenir"/>
                <a:sym typeface="Avenir"/>
              </a:rPr>
              <a:t>Manage issue  details </a:t>
            </a:r>
          </a:p>
          <a:p>
            <a:pPr marL="228600" marR="0" lvl="0" indent="-228600" algn="l" defTabSz="914400" rtl="0" eaLnBrk="1" fontAlgn="auto" latinLnBrk="0" hangingPunct="1">
              <a:lnSpc>
                <a:spcPct val="90000"/>
              </a:lnSpc>
              <a:spcBef>
                <a:spcPts val="1000"/>
              </a:spcBef>
              <a:spcAft>
                <a:spcPts val="0"/>
              </a:spcAft>
              <a:buClr>
                <a:srgbClr val="000000"/>
              </a:buClr>
              <a:buSzPts val="2800"/>
              <a:buFont typeface="Arial"/>
              <a:buChar char="•"/>
              <a:tabLst/>
              <a:defRPr/>
            </a:pPr>
            <a:r>
              <a:rPr kumimoji="0" lang="en-US" sz="2800" b="0" i="0" u="none" strike="noStrike" kern="0" cap="none" spc="0" normalizeH="0" baseline="0" noProof="0" dirty="0">
                <a:ln>
                  <a:noFill/>
                </a:ln>
                <a:solidFill>
                  <a:srgbClr val="000000"/>
                </a:solidFill>
                <a:effectLst/>
                <a:uLnTx/>
                <a:uFillTx/>
                <a:latin typeface="Avenir"/>
                <a:sym typeface="Avenir"/>
              </a:rPr>
              <a:t>Manage report</a:t>
            </a:r>
          </a:p>
          <a:p>
            <a:pPr marL="228600" marR="0" lvl="0" indent="-50800" algn="l" defTabSz="914400" rtl="0" eaLnBrk="1" fontAlgn="auto" latinLnBrk="0" hangingPunct="1">
              <a:lnSpc>
                <a:spcPct val="90000"/>
              </a:lnSpc>
              <a:spcBef>
                <a:spcPts val="1000"/>
              </a:spcBef>
              <a:spcAft>
                <a:spcPts val="0"/>
              </a:spcAft>
              <a:buClr>
                <a:srgbClr val="000000"/>
              </a:buClr>
              <a:buSzPts val="2800"/>
              <a:buFont typeface="Arial"/>
              <a:buNone/>
              <a:tabLst/>
              <a:defRPr/>
            </a:pPr>
            <a:endParaRPr kumimoji="0" lang="en-US" sz="2800" b="0" i="0" u="none" strike="noStrike" kern="0" cap="none" spc="0" normalizeH="0" baseline="0" noProof="0" dirty="0">
              <a:ln>
                <a:noFill/>
              </a:ln>
              <a:solidFill>
                <a:srgbClr val="000000"/>
              </a:solidFill>
              <a:effectLst/>
              <a:uLnTx/>
              <a:uFillTx/>
              <a:latin typeface="Avenir"/>
              <a:sym typeface="Avenir"/>
            </a:endParaRPr>
          </a:p>
        </p:txBody>
      </p:sp>
      <p:sp>
        <p:nvSpPr>
          <p:cNvPr id="5" name="Google Shape;375;p27">
            <a:extLst>
              <a:ext uri="{FF2B5EF4-FFF2-40B4-BE49-F238E27FC236}">
                <a16:creationId xmlns:a16="http://schemas.microsoft.com/office/drawing/2014/main" id="{1F5D3D8B-307F-4A4A-A627-CF8AB87DC221}"/>
              </a:ext>
            </a:extLst>
          </p:cNvPr>
          <p:cNvSpPr txBox="1">
            <a:spLocks/>
          </p:cNvSpPr>
          <p:nvPr/>
        </p:nvSpPr>
        <p:spPr>
          <a:xfrm>
            <a:off x="1199629" y="865187"/>
            <a:ext cx="5721600" cy="1325700"/>
          </a:xfrm>
          <a:prstGeom prst="rect">
            <a:avLst/>
          </a:prstGeom>
          <a:noFill/>
          <a:ln>
            <a:noFill/>
          </a:ln>
        </p:spPr>
        <p:txBody>
          <a:bodyPr spcFirstLastPara="1" wrap="square" lIns="91425" tIns="45700" rIns="91425" bIns="45700" anchor="ctr"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spcBef>
                <a:spcPts val="0"/>
              </a:spcBef>
              <a:buClr>
                <a:schemeClr val="dk1"/>
              </a:buClr>
              <a:buSzPts val="4400"/>
              <a:buFont typeface="Questrial"/>
              <a:buNone/>
            </a:pPr>
            <a:r>
              <a:rPr lang="en-US" dirty="0"/>
              <a:t>Software feature </a:t>
            </a:r>
          </a:p>
        </p:txBody>
      </p:sp>
    </p:spTree>
    <p:extLst>
      <p:ext uri="{BB962C8B-B14F-4D97-AF65-F5344CB8AC3E}">
        <p14:creationId xmlns:p14="http://schemas.microsoft.com/office/powerpoint/2010/main" val="3324484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0E9B-F02E-4A1A-B61B-7E5B1F08D4CD}"/>
              </a:ext>
            </a:extLst>
          </p:cNvPr>
          <p:cNvSpPr>
            <a:spLocks noGrp="1"/>
          </p:cNvSpPr>
          <p:nvPr>
            <p:ph type="title"/>
          </p:nvPr>
        </p:nvSpPr>
        <p:spPr>
          <a:xfrm>
            <a:off x="677334" y="117186"/>
            <a:ext cx="8596668" cy="686378"/>
          </a:xfrm>
        </p:spPr>
        <p:txBody>
          <a:bodyPr/>
          <a:lstStyle/>
          <a:p>
            <a:r>
              <a:rPr lang="en-US" dirty="0"/>
              <a:t>ERD of Library Management System</a:t>
            </a:r>
          </a:p>
        </p:txBody>
      </p:sp>
      <p:pic>
        <p:nvPicPr>
          <p:cNvPr id="5" name="Content Placeholder 4">
            <a:extLst>
              <a:ext uri="{FF2B5EF4-FFF2-40B4-BE49-F238E27FC236}">
                <a16:creationId xmlns:a16="http://schemas.microsoft.com/office/drawing/2014/main" id="{1C4D1F47-7612-49B8-8956-E1F258D6F849}"/>
              </a:ext>
            </a:extLst>
          </p:cNvPr>
          <p:cNvPicPr>
            <a:picLocks noGrp="1" noChangeAspect="1"/>
          </p:cNvPicPr>
          <p:nvPr>
            <p:ph idx="1"/>
          </p:nvPr>
        </p:nvPicPr>
        <p:blipFill>
          <a:blip r:embed="rId2"/>
          <a:stretch>
            <a:fillRect/>
          </a:stretch>
        </p:blipFill>
        <p:spPr>
          <a:xfrm>
            <a:off x="677334" y="803564"/>
            <a:ext cx="8244993" cy="5957454"/>
          </a:xfrm>
        </p:spPr>
      </p:pic>
    </p:spTree>
    <p:extLst>
      <p:ext uri="{BB962C8B-B14F-4D97-AF65-F5344CB8AC3E}">
        <p14:creationId xmlns:p14="http://schemas.microsoft.com/office/powerpoint/2010/main" val="33911963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TM10001115[[fn=Parcel]]</Template>
  <TotalTime>19</TotalTime>
  <Words>608</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vt:lpstr>
      <vt:lpstr>Calibri</vt:lpstr>
      <vt:lpstr>Questrial</vt:lpstr>
      <vt:lpstr>Trebuchet MS</vt:lpstr>
      <vt:lpstr>Wingdings 3</vt:lpstr>
      <vt:lpstr>Facet</vt:lpstr>
      <vt:lpstr>Library management system</vt:lpstr>
      <vt:lpstr>Consultant Md. Moshaidul Islam wdpf.idb-bisew IT scholarship Email : moshaidul@gmail.com</vt:lpstr>
      <vt:lpstr>Developed by  MD Mishkatul Islam</vt:lpstr>
      <vt:lpstr>Sep 27, 2023, The Consultant WDPF, IDB-BISEW IDB Bhaban Sher-e-Bangla Nagar, Dhaka. Subject: Project proposal letter for library Management System Dear Sir, Thank you for offering me a great opportunity to make a real-life project based on our core course that is Web Development with PHP and Framework (WDPF). In this respect, I would like to inform you that I have decided to make a project on library Management System, which is most importance for every office communities. I have studied about the various aspects of this system and make a proposal accordingly which is enclosed herewith for your kind perusal. So, I think you will finally Approved the project and help to utilize my creativity. Sincerely, Mishkatul islam, Trainee ID:1273060 Batch: WDPF/NCLC-M/54/01 Round: 54 </vt:lpstr>
      <vt:lpstr>Introduction</vt:lpstr>
      <vt:lpstr>PowerPoint Presentation</vt:lpstr>
      <vt:lpstr>PowerPoint Presentation</vt:lpstr>
      <vt:lpstr>PowerPoint Presentation</vt:lpstr>
      <vt:lpstr>ERD of Library Management System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IDB-CF</dc:creator>
  <cp:lastModifiedBy>IDB-CF</cp:lastModifiedBy>
  <cp:revision>15</cp:revision>
  <dcterms:created xsi:type="dcterms:W3CDTF">2023-09-27T05:36:28Z</dcterms:created>
  <dcterms:modified xsi:type="dcterms:W3CDTF">2023-09-27T05:55:44Z</dcterms:modified>
</cp:coreProperties>
</file>