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80" r:id="rId6"/>
    <p:sldId id="281" r:id="rId7"/>
    <p:sldId id="282" r:id="rId8"/>
    <p:sldId id="283" r:id="rId9"/>
    <p:sldId id="285" r:id="rId10"/>
    <p:sldId id="284" r:id="rId11"/>
    <p:sldId id="287" r:id="rId12"/>
    <p:sldId id="286" r:id="rId13"/>
    <p:sldId id="288" r:id="rId14"/>
    <p:sldId id="289" r:id="rId15"/>
    <p:sldId id="290" r:id="rId16"/>
    <p:sldId id="291" r:id="rId17"/>
    <p:sldId id="292" r:id="rId18"/>
    <p:sldId id="293" r:id="rId19"/>
    <p:sldId id="294" r:id="rId20"/>
    <p:sldId id="295"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19" autoAdjust="0"/>
  </p:normalViewPr>
  <p:slideViewPr>
    <p:cSldViewPr snapToGrid="0">
      <p:cViewPr>
        <p:scale>
          <a:sx n="68" d="100"/>
          <a:sy n="68" d="100"/>
        </p:scale>
        <p:origin x="75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14-Mar-21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14-Mar-21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14-Mar-21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14-Mar-21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14-Mar-21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14-Mar-21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14-Mar-21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14-Mar-21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14-Mar-21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14-Mar-21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14-Mar-21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14-Mar-21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0000"/>
                    </a14:imgEffect>
                    <a14:imgEffect>
                      <a14:saturation sat="0"/>
                    </a14:imgEffect>
                    <a14:imgEffect>
                      <a14:brightnessContrast bright="5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67226" y="1527125"/>
            <a:ext cx="3730549" cy="2003866"/>
          </a:xfrm>
        </p:spPr>
        <p:txBody>
          <a:bodyPr>
            <a:noAutofit/>
          </a:bodyPr>
          <a:lstStyle/>
          <a:p>
            <a:pPr algn="l"/>
            <a:r>
              <a:rPr lang="en-US" sz="3200" dirty="0"/>
              <a:t>Analysis of Clickbait in YouTube Videos using Ensemble Models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67226" y="3791243"/>
            <a:ext cx="3607811" cy="1660655"/>
          </a:xfrm>
        </p:spPr>
        <p:txBody>
          <a:bodyPr>
            <a:normAutofit lnSpcReduction="10000"/>
          </a:bodyPr>
          <a:lstStyle/>
          <a:p>
            <a:pPr algn="l"/>
            <a:r>
              <a:rPr lang="en-US" sz="2300" dirty="0"/>
              <a:t>VISHAL KRISHNAN S H 170071601142</a:t>
            </a:r>
          </a:p>
          <a:p>
            <a:pPr algn="l"/>
            <a:r>
              <a:rPr lang="en-US" sz="2300" dirty="0"/>
              <a:t>VISHAL R K               170071601143</a:t>
            </a:r>
          </a:p>
        </p:txBody>
      </p:sp>
      <p:pic>
        <p:nvPicPr>
          <p:cNvPr id="6" name="Picture 5">
            <a:extLst>
              <a:ext uri="{FF2B5EF4-FFF2-40B4-BE49-F238E27FC236}">
                <a16:creationId xmlns:a16="http://schemas.microsoft.com/office/drawing/2014/main" id="{63AA846B-A69A-4496-8215-891830C09D31}"/>
              </a:ext>
            </a:extLst>
          </p:cNvPr>
          <p:cNvPicPr>
            <a:picLocks noChangeAspect="1"/>
          </p:cNvPicPr>
          <p:nvPr/>
        </p:nvPicPr>
        <p:blipFill>
          <a:blip r:embed="rId5"/>
          <a:stretch>
            <a:fillRect/>
          </a:stretch>
        </p:blipFill>
        <p:spPr>
          <a:xfrm>
            <a:off x="125503" y="2273666"/>
            <a:ext cx="6649116" cy="1756727"/>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152-6C2F-4CF2-9A85-C73A00352FC0}"/>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55F35C1-1EF8-4A92-A2FC-328CC705264C}"/>
              </a:ext>
            </a:extLst>
          </p:cNvPr>
          <p:cNvSpPr>
            <a:spLocks noGrp="1"/>
          </p:cNvSpPr>
          <p:nvPr>
            <p:ph idx="1"/>
          </p:nvPr>
        </p:nvSpPr>
        <p:spPr/>
        <p:txBody>
          <a:bodyPr>
            <a:normAutofit lnSpcReduction="10000"/>
          </a:bodyPr>
          <a:lstStyle/>
          <a:p>
            <a:pPr marL="36900" indent="0">
              <a:buNone/>
            </a:pPr>
            <a:r>
              <a:rPr lang="en-US" dirty="0"/>
              <a:t>The entire process can be summarized into the following modules:</a:t>
            </a:r>
          </a:p>
          <a:p>
            <a:pPr marL="494100" indent="-457200">
              <a:buAutoNum type="arabicPeriod"/>
            </a:pPr>
            <a:r>
              <a:rPr lang="en-US" dirty="0"/>
              <a:t>Data Extraction – from YouTube to local repository</a:t>
            </a:r>
          </a:p>
          <a:p>
            <a:pPr marL="494100" indent="-457200">
              <a:buAutoNum type="arabicPeriod"/>
            </a:pPr>
            <a:r>
              <a:rPr lang="en-US" dirty="0"/>
              <a:t>Data Pre-processing – converting all data to embeddings/vectors</a:t>
            </a:r>
          </a:p>
          <a:p>
            <a:pPr marL="494100" indent="-457200">
              <a:buAutoNum type="arabicPeriod"/>
            </a:pPr>
            <a:r>
              <a:rPr lang="en-US" dirty="0"/>
              <a:t>Model Training – feeding the word embeddings into an ANN and generate a binary 				   label, and backprop the error/loss to retrain the model.</a:t>
            </a:r>
          </a:p>
          <a:p>
            <a:pPr marL="494100" indent="-457200">
              <a:buAutoNum type="arabicPeriod"/>
            </a:pPr>
            <a:r>
              <a:rPr lang="en-US" dirty="0"/>
              <a:t>Model Testing – test the model with unseen videos to gauge its accuracy and 						  efficiency.</a:t>
            </a:r>
          </a:p>
          <a:p>
            <a:pPr marL="494100" indent="-457200">
              <a:buAutoNum type="arabicPeriod"/>
            </a:pPr>
            <a:r>
              <a:rPr lang="en-US" dirty="0"/>
              <a:t>Model Deployment (future work)</a:t>
            </a:r>
          </a:p>
        </p:txBody>
      </p:sp>
    </p:spTree>
    <p:extLst>
      <p:ext uri="{BB962C8B-B14F-4D97-AF65-F5344CB8AC3E}">
        <p14:creationId xmlns:p14="http://schemas.microsoft.com/office/powerpoint/2010/main" val="451109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152-6C2F-4CF2-9A85-C73A00352FC0}"/>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055F35C1-1EF8-4A92-A2FC-328CC705264C}"/>
              </a:ext>
            </a:extLst>
          </p:cNvPr>
          <p:cNvSpPr>
            <a:spLocks noGrp="1"/>
          </p:cNvSpPr>
          <p:nvPr>
            <p:ph idx="1"/>
          </p:nvPr>
        </p:nvSpPr>
        <p:spPr/>
        <p:txBody>
          <a:bodyPr>
            <a:normAutofit/>
          </a:bodyPr>
          <a:lstStyle/>
          <a:p>
            <a:pPr marL="36900" indent="0">
              <a:buNone/>
            </a:pPr>
            <a:r>
              <a:rPr lang="en-US" dirty="0"/>
              <a:t>The primary tools, software, and websites used are as follows:</a:t>
            </a:r>
          </a:p>
          <a:p>
            <a:pPr marL="494100" indent="-457200">
              <a:buAutoNum type="arabicPeriod"/>
            </a:pPr>
            <a:r>
              <a:rPr lang="en-US" dirty="0"/>
              <a:t>Google </a:t>
            </a:r>
            <a:r>
              <a:rPr lang="en-US" dirty="0" err="1"/>
              <a:t>Colaboratory</a:t>
            </a:r>
            <a:r>
              <a:rPr lang="en-US" dirty="0"/>
              <a:t> – an online python notebook environment</a:t>
            </a:r>
          </a:p>
          <a:p>
            <a:pPr marL="494100" indent="-457200">
              <a:buAutoNum type="arabicPeriod"/>
            </a:pPr>
            <a:r>
              <a:rPr lang="en-US" dirty="0"/>
              <a:t>RStudio – an R programming language IDE</a:t>
            </a:r>
          </a:p>
          <a:p>
            <a:pPr marL="494100" indent="-457200">
              <a:buAutoNum type="arabicPeriod"/>
            </a:pPr>
            <a:r>
              <a:rPr lang="en-US" dirty="0"/>
              <a:t>Google API – an API platform provided by Google</a:t>
            </a:r>
          </a:p>
          <a:p>
            <a:pPr marL="494100" indent="-457200">
              <a:buAutoNum type="arabicPeriod"/>
            </a:pPr>
            <a:r>
              <a:rPr lang="en-US" dirty="0"/>
              <a:t>YouTube – the video hosting site on which the project is based on</a:t>
            </a:r>
          </a:p>
          <a:p>
            <a:pPr marL="494100" indent="-457200">
              <a:buAutoNum type="arabicPeriod"/>
            </a:pPr>
            <a:r>
              <a:rPr lang="en-US" dirty="0" err="1"/>
              <a:t>SocialBlade</a:t>
            </a:r>
            <a:r>
              <a:rPr lang="en-US" dirty="0"/>
              <a:t> – to mine video analytics and performance</a:t>
            </a:r>
          </a:p>
        </p:txBody>
      </p:sp>
    </p:spTree>
    <p:extLst>
      <p:ext uri="{BB962C8B-B14F-4D97-AF65-F5344CB8AC3E}">
        <p14:creationId xmlns:p14="http://schemas.microsoft.com/office/powerpoint/2010/main" val="39813727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152-6C2F-4CF2-9A85-C73A00352FC0}"/>
              </a:ext>
            </a:extLst>
          </p:cNvPr>
          <p:cNvSpPr>
            <a:spLocks noGrp="1"/>
          </p:cNvSpPr>
          <p:nvPr>
            <p:ph type="title"/>
          </p:nvPr>
        </p:nvSpPr>
        <p:spPr/>
        <p:txBody>
          <a:bodyPr/>
          <a:lstStyle/>
          <a:p>
            <a:r>
              <a:rPr lang="en-US" dirty="0"/>
              <a:t>SOFTWARE (contd.)</a:t>
            </a:r>
          </a:p>
        </p:txBody>
      </p:sp>
      <p:sp>
        <p:nvSpPr>
          <p:cNvPr id="3" name="Content Placeholder 2">
            <a:extLst>
              <a:ext uri="{FF2B5EF4-FFF2-40B4-BE49-F238E27FC236}">
                <a16:creationId xmlns:a16="http://schemas.microsoft.com/office/drawing/2014/main" id="{055F35C1-1EF8-4A92-A2FC-328CC705264C}"/>
              </a:ext>
            </a:extLst>
          </p:cNvPr>
          <p:cNvSpPr>
            <a:spLocks noGrp="1"/>
          </p:cNvSpPr>
          <p:nvPr>
            <p:ph idx="1"/>
          </p:nvPr>
        </p:nvSpPr>
        <p:spPr/>
        <p:txBody>
          <a:bodyPr>
            <a:normAutofit fontScale="92500" lnSpcReduction="10000"/>
          </a:bodyPr>
          <a:lstStyle/>
          <a:p>
            <a:pPr marL="36900" indent="0">
              <a:buNone/>
            </a:pPr>
            <a:r>
              <a:rPr lang="en-US" dirty="0"/>
              <a:t>The packages used are as follows:</a:t>
            </a:r>
          </a:p>
          <a:p>
            <a:pPr marL="494100" indent="-457200">
              <a:buAutoNum type="arabicPeriod"/>
            </a:pPr>
            <a:r>
              <a:rPr lang="en-US" dirty="0" err="1"/>
              <a:t>Tensorflow</a:t>
            </a:r>
            <a:r>
              <a:rPr lang="en-US" dirty="0"/>
              <a:t> + </a:t>
            </a:r>
            <a:r>
              <a:rPr lang="en-US" dirty="0" err="1"/>
              <a:t>Keras</a:t>
            </a:r>
            <a:r>
              <a:rPr lang="en-US" dirty="0"/>
              <a:t> – DL framework</a:t>
            </a:r>
          </a:p>
          <a:p>
            <a:pPr marL="494100" indent="-457200">
              <a:buAutoNum type="arabicPeriod"/>
            </a:pPr>
            <a:r>
              <a:rPr lang="en-US" dirty="0"/>
              <a:t>Seaborn – for data visualization</a:t>
            </a:r>
          </a:p>
          <a:p>
            <a:pPr marL="494100" indent="-457200">
              <a:buAutoNum type="arabicPeriod"/>
            </a:pPr>
            <a:r>
              <a:rPr lang="en-US" dirty="0" err="1"/>
              <a:t>SpeechRecognition</a:t>
            </a:r>
            <a:r>
              <a:rPr lang="en-US" dirty="0"/>
              <a:t> – to extract text from audio</a:t>
            </a:r>
          </a:p>
          <a:p>
            <a:pPr marL="494100" indent="-457200">
              <a:buAutoNum type="arabicPeriod"/>
            </a:pPr>
            <a:r>
              <a:rPr lang="en-US" dirty="0"/>
              <a:t>NLTK – an all-purpose NLP library in python</a:t>
            </a:r>
          </a:p>
          <a:p>
            <a:pPr marL="494100" indent="-457200">
              <a:buAutoNum type="arabicPeriod"/>
            </a:pPr>
            <a:r>
              <a:rPr lang="en-US" dirty="0" err="1"/>
              <a:t>BeautifulSoup</a:t>
            </a:r>
            <a:r>
              <a:rPr lang="en-US" dirty="0"/>
              <a:t> – for web scraping</a:t>
            </a:r>
          </a:p>
          <a:p>
            <a:pPr marL="494100" indent="-457200">
              <a:buAutoNum type="arabicPeriod"/>
            </a:pPr>
            <a:r>
              <a:rPr lang="en-US" dirty="0"/>
              <a:t>Tuber – to gather YouTube metadata via R</a:t>
            </a:r>
          </a:p>
          <a:p>
            <a:pPr marL="36900" indent="0">
              <a:buNone/>
            </a:pPr>
            <a:r>
              <a:rPr lang="en-US" dirty="0"/>
              <a:t>	and other trivial packages like </a:t>
            </a:r>
            <a:r>
              <a:rPr lang="en-US" dirty="0" err="1"/>
              <a:t>numpy</a:t>
            </a:r>
            <a:r>
              <a:rPr lang="en-US" dirty="0"/>
              <a:t>, pandas, scikit-learn </a:t>
            </a:r>
            <a:r>
              <a:rPr lang="en-US" dirty="0" err="1"/>
              <a:t>etc</a:t>
            </a:r>
            <a:r>
              <a:rPr lang="en-US" dirty="0"/>
              <a:t>…</a:t>
            </a:r>
          </a:p>
        </p:txBody>
      </p:sp>
    </p:spTree>
    <p:extLst>
      <p:ext uri="{BB962C8B-B14F-4D97-AF65-F5344CB8AC3E}">
        <p14:creationId xmlns:p14="http://schemas.microsoft.com/office/powerpoint/2010/main" val="37629420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E0BC-11EF-4BD2-93C5-98F59B058CEC}"/>
              </a:ext>
            </a:extLst>
          </p:cNvPr>
          <p:cNvSpPr>
            <a:spLocks noGrp="1"/>
          </p:cNvSpPr>
          <p:nvPr>
            <p:ph type="title"/>
          </p:nvPr>
        </p:nvSpPr>
        <p:spPr/>
        <p:txBody>
          <a:bodyPr/>
          <a:lstStyle/>
          <a:p>
            <a:r>
              <a:rPr lang="en-US" dirty="0"/>
              <a:t>SOFTWARE (contd.)</a:t>
            </a:r>
          </a:p>
        </p:txBody>
      </p:sp>
      <p:sp>
        <p:nvSpPr>
          <p:cNvPr id="3" name="Content Placeholder 2">
            <a:extLst>
              <a:ext uri="{FF2B5EF4-FFF2-40B4-BE49-F238E27FC236}">
                <a16:creationId xmlns:a16="http://schemas.microsoft.com/office/drawing/2014/main" id="{A2A5F151-9D00-4463-989F-3A8B2C4B6904}"/>
              </a:ext>
            </a:extLst>
          </p:cNvPr>
          <p:cNvSpPr>
            <a:spLocks noGrp="1"/>
          </p:cNvSpPr>
          <p:nvPr>
            <p:ph idx="1"/>
          </p:nvPr>
        </p:nvSpPr>
        <p:spPr/>
        <p:txBody>
          <a:bodyPr/>
          <a:lstStyle/>
          <a:p>
            <a:r>
              <a:rPr lang="en-US" dirty="0"/>
              <a:t>The beauty of </a:t>
            </a:r>
            <a:r>
              <a:rPr lang="en-US" dirty="0" err="1"/>
              <a:t>Colab</a:t>
            </a:r>
            <a:r>
              <a:rPr lang="en-US" dirty="0"/>
              <a:t> is that it is cloud-based – we can work on it from any machine and we don’t need extensive hardware resources ourselves, and best of all, it’s free up to a limit. </a:t>
            </a:r>
          </a:p>
          <a:p>
            <a:r>
              <a:rPr lang="en-US" dirty="0"/>
              <a:t>They have provisions to use either GPUs (making efficient use of CUDA cores) or TPUs (tensor processing units).</a:t>
            </a:r>
          </a:p>
          <a:p>
            <a:r>
              <a:rPr lang="en-US" dirty="0"/>
              <a:t>Thus, it is not technically required to </a:t>
            </a:r>
            <a:r>
              <a:rPr lang="en-US" b="1" dirty="0"/>
              <a:t>install</a:t>
            </a:r>
            <a:r>
              <a:rPr lang="en-US" dirty="0"/>
              <a:t> an IDE to work on deep learning. </a:t>
            </a:r>
          </a:p>
          <a:p>
            <a:r>
              <a:rPr lang="en-US" dirty="0"/>
              <a:t>Nevertheless, we have installed the other software and an alternative to </a:t>
            </a:r>
            <a:r>
              <a:rPr lang="en-US" dirty="0" err="1"/>
              <a:t>Colab</a:t>
            </a:r>
            <a:r>
              <a:rPr lang="en-US" dirty="0"/>
              <a:t> (</a:t>
            </a:r>
            <a:r>
              <a:rPr lang="en-US" dirty="0" err="1"/>
              <a:t>Jupyter</a:t>
            </a:r>
            <a:r>
              <a:rPr lang="en-US" dirty="0"/>
              <a:t> Notebooks).</a:t>
            </a:r>
          </a:p>
        </p:txBody>
      </p:sp>
    </p:spTree>
    <p:extLst>
      <p:ext uri="{BB962C8B-B14F-4D97-AF65-F5344CB8AC3E}">
        <p14:creationId xmlns:p14="http://schemas.microsoft.com/office/powerpoint/2010/main" val="18272178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3716-2A52-40F6-BAD6-CAA73B63AC0A}"/>
              </a:ext>
            </a:extLst>
          </p:cNvPr>
          <p:cNvSpPr>
            <a:spLocks noGrp="1"/>
          </p:cNvSpPr>
          <p:nvPr>
            <p:ph type="title"/>
          </p:nvPr>
        </p:nvSpPr>
        <p:spPr/>
        <p:txBody>
          <a:bodyPr/>
          <a:lstStyle/>
          <a:p>
            <a:r>
              <a:rPr lang="en-US" dirty="0"/>
              <a:t>FRONT-END DESIGN</a:t>
            </a:r>
          </a:p>
        </p:txBody>
      </p:sp>
      <p:sp>
        <p:nvSpPr>
          <p:cNvPr id="3" name="Content Placeholder 2">
            <a:extLst>
              <a:ext uri="{FF2B5EF4-FFF2-40B4-BE49-F238E27FC236}">
                <a16:creationId xmlns:a16="http://schemas.microsoft.com/office/drawing/2014/main" id="{BCEE9823-1BF3-4CEB-98B0-5143184E2E70}"/>
              </a:ext>
            </a:extLst>
          </p:cNvPr>
          <p:cNvSpPr>
            <a:spLocks noGrp="1"/>
          </p:cNvSpPr>
          <p:nvPr>
            <p:ph idx="1"/>
          </p:nvPr>
        </p:nvSpPr>
        <p:spPr/>
        <p:txBody>
          <a:bodyPr/>
          <a:lstStyle/>
          <a:p>
            <a:r>
              <a:rPr lang="en-US" dirty="0"/>
              <a:t>As of now, our project doesn’t require any front-end design as it is purely analytical.</a:t>
            </a:r>
          </a:p>
          <a:p>
            <a:r>
              <a:rPr lang="en-US" dirty="0"/>
              <a:t>But, in the future, there is a plan to release it as an extension which people can download and, based on the video that they are watching, the extension can output the “clickbait” tendency of the video in question.</a:t>
            </a:r>
          </a:p>
          <a:p>
            <a:r>
              <a:rPr lang="en-US" dirty="0"/>
              <a:t>Of course, that purely depends on how this model performs in a purely experimental environment in the first place, and then, there are scalability and deployment issues to tackle as well.</a:t>
            </a:r>
          </a:p>
        </p:txBody>
      </p:sp>
    </p:spTree>
    <p:extLst>
      <p:ext uri="{BB962C8B-B14F-4D97-AF65-F5344CB8AC3E}">
        <p14:creationId xmlns:p14="http://schemas.microsoft.com/office/powerpoint/2010/main" val="37839828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BBF-486A-485D-8489-C4AAEE4DEE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05B2DD-D426-4DFC-9A8C-E523AC56D561}"/>
              </a:ext>
            </a:extLst>
          </p:cNvPr>
          <p:cNvSpPr>
            <a:spLocks noGrp="1"/>
          </p:cNvSpPr>
          <p:nvPr>
            <p:ph idx="1"/>
          </p:nvPr>
        </p:nvSpPr>
        <p:spPr>
          <a:xfrm>
            <a:off x="913795" y="1702191"/>
            <a:ext cx="10353762" cy="4888523"/>
          </a:xfrm>
        </p:spPr>
        <p:txBody>
          <a:bodyPr>
            <a:normAutofit fontScale="92500" lnSpcReduction="10000"/>
          </a:bodyPr>
          <a:lstStyle/>
          <a:p>
            <a:pPr indent="-342900">
              <a:lnSpc>
                <a:spcPct val="150000"/>
              </a:lnSpc>
              <a:spcBef>
                <a:spcPts val="0"/>
              </a:spcBef>
              <a:spcAft>
                <a:spcPts val="0"/>
              </a:spcAft>
            </a:pPr>
            <a:r>
              <a:rPr lang="en-IN" sz="1800" dirty="0" err="1">
                <a:effectLst/>
                <a:ea typeface="Times New Roman" panose="02020603050405020304" pitchFamily="18" charset="0"/>
                <a:cs typeface="Times New Roman" panose="02020603050405020304" pitchFamily="18" charset="0"/>
              </a:rPr>
              <a:t>Sarjak</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Chawda</a:t>
            </a:r>
            <a:r>
              <a:rPr lang="en-IN" sz="1800" dirty="0">
                <a:effectLst/>
                <a:ea typeface="Times New Roman" panose="02020603050405020304" pitchFamily="18" charset="0"/>
                <a:cs typeface="Times New Roman" panose="02020603050405020304" pitchFamily="18" charset="0"/>
              </a:rPr>
              <a:t>, Aditi Patil, Abhishek Singh, Prof. Ashwini Save</a:t>
            </a:r>
            <a:r>
              <a:rPr lang="en-IN" sz="1800" b="1" dirty="0">
                <a:effectLst/>
                <a:ea typeface="Times New Roman" panose="02020603050405020304" pitchFamily="18"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 </a:t>
            </a:r>
            <a:r>
              <a:rPr lang="en-IN" sz="1800" b="1" dirty="0">
                <a:effectLst/>
                <a:ea typeface="Times New Roman" panose="02020603050405020304" pitchFamily="18" charset="0"/>
                <a:cs typeface="Times New Roman" panose="02020603050405020304" pitchFamily="18" charset="0"/>
              </a:rPr>
              <a:t>A Novel Approach for Clickbait Detection’</a:t>
            </a:r>
            <a:r>
              <a:rPr lang="en-IN" sz="1800" dirty="0">
                <a:effectLst/>
                <a:ea typeface="Times New Roman" panose="02020603050405020304" pitchFamily="18" charset="0"/>
                <a:cs typeface="Times New Roman" panose="02020603050405020304" pitchFamily="18" charset="0"/>
              </a:rPr>
              <a:t> - Proceedings of the Third International Conference on Trends in Electronics and Informatics (ICOEI 2019) IEEE Xplore Part Number: CFP19J32-ART; ISBN: 978-1-5386-9439-8</a:t>
            </a:r>
          </a:p>
          <a:p>
            <a:pPr indent="-342900">
              <a:lnSpc>
                <a:spcPct val="150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E. </a:t>
            </a:r>
            <a:r>
              <a:rPr lang="en-IN" sz="1800" dirty="0" err="1">
                <a:effectLst/>
                <a:ea typeface="Times New Roman" panose="02020603050405020304" pitchFamily="18" charset="0"/>
                <a:cs typeface="Times New Roman" panose="02020603050405020304" pitchFamily="18" charset="0"/>
              </a:rPr>
              <a:t>Uzun</a:t>
            </a:r>
            <a:r>
              <a:rPr lang="en-IN" sz="1800" b="1" dirty="0">
                <a:effectLst/>
                <a:ea typeface="Times New Roman" panose="02020603050405020304" pitchFamily="18" charset="0"/>
                <a:cs typeface="Times New Roman" panose="02020603050405020304" pitchFamily="18" charset="0"/>
              </a:rPr>
              <a:t>, "A Novel Web Scraping Approach Using the Additional Information Obtained From Web Pages,"</a:t>
            </a:r>
            <a:r>
              <a:rPr lang="en-IN" sz="1800" dirty="0">
                <a:effectLst/>
                <a:ea typeface="Times New Roman" panose="02020603050405020304" pitchFamily="18" charset="0"/>
                <a:cs typeface="Times New Roman" panose="02020603050405020304" pitchFamily="18" charset="0"/>
              </a:rPr>
              <a:t> in IEEE Access, vol. 8, pp. 61726-61740, 2020, </a:t>
            </a:r>
            <a:r>
              <a:rPr lang="en-IN" sz="1800" dirty="0" err="1">
                <a:effectLst/>
                <a:ea typeface="Times New Roman" panose="02020603050405020304" pitchFamily="18" charset="0"/>
                <a:cs typeface="Times New Roman" panose="02020603050405020304" pitchFamily="18" charset="0"/>
              </a:rPr>
              <a:t>doi</a:t>
            </a:r>
            <a:r>
              <a:rPr lang="en-IN" sz="1800" dirty="0">
                <a:effectLst/>
                <a:ea typeface="Times New Roman" panose="02020603050405020304" pitchFamily="18" charset="0"/>
                <a:cs typeface="Times New Roman" panose="02020603050405020304" pitchFamily="18" charset="0"/>
              </a:rPr>
              <a:t>: 10.1109/ACCESS.2020.2984503. </a:t>
            </a:r>
          </a:p>
          <a:p>
            <a:pPr indent="-342900">
              <a:lnSpc>
                <a:spcPct val="150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Meng Wang, </a:t>
            </a:r>
            <a:r>
              <a:rPr lang="en-IN" sz="1800" dirty="0" err="1">
                <a:effectLst/>
                <a:ea typeface="Times New Roman" panose="02020603050405020304" pitchFamily="18" charset="0"/>
                <a:cs typeface="Times New Roman" panose="02020603050405020304" pitchFamily="18" charset="0"/>
              </a:rPr>
              <a:t>Richang</a:t>
            </a:r>
            <a:r>
              <a:rPr lang="en-IN" sz="1800" dirty="0">
                <a:effectLst/>
                <a:ea typeface="Times New Roman" panose="02020603050405020304" pitchFamily="18" charset="0"/>
                <a:cs typeface="Times New Roman" panose="02020603050405020304" pitchFamily="18" charset="0"/>
              </a:rPr>
              <a:t> Hong, </a:t>
            </a:r>
            <a:r>
              <a:rPr lang="en-IN" sz="1800" dirty="0" err="1">
                <a:effectLst/>
                <a:ea typeface="Times New Roman" panose="02020603050405020304" pitchFamily="18" charset="0"/>
                <a:cs typeface="Times New Roman" panose="02020603050405020304" pitchFamily="18" charset="0"/>
              </a:rPr>
              <a:t>Guangda</a:t>
            </a:r>
            <a:r>
              <a:rPr lang="en-IN" sz="1800" dirty="0">
                <a:effectLst/>
                <a:ea typeface="Times New Roman" panose="02020603050405020304" pitchFamily="18" charset="0"/>
                <a:cs typeface="Times New Roman" panose="02020603050405020304" pitchFamily="18" charset="0"/>
              </a:rPr>
              <a:t> Li, Zheng-Jun </a:t>
            </a:r>
            <a:r>
              <a:rPr lang="en-IN" sz="1800" dirty="0" err="1">
                <a:effectLst/>
                <a:ea typeface="Times New Roman" panose="02020603050405020304" pitchFamily="18" charset="0"/>
                <a:cs typeface="Times New Roman" panose="02020603050405020304" pitchFamily="18" charset="0"/>
              </a:rPr>
              <a:t>Zha</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Shuicheng</a:t>
            </a:r>
            <a:r>
              <a:rPr lang="en-IN" sz="1800" dirty="0">
                <a:effectLst/>
                <a:ea typeface="Times New Roman" panose="02020603050405020304" pitchFamily="18" charset="0"/>
                <a:cs typeface="Times New Roman" panose="02020603050405020304" pitchFamily="18" charset="0"/>
              </a:rPr>
              <a:t> Yan, Tat-Seng Chua </a:t>
            </a:r>
            <a:r>
              <a:rPr lang="en-IN" sz="1800" b="1" dirty="0">
                <a:effectLst/>
                <a:ea typeface="Times New Roman" panose="02020603050405020304" pitchFamily="18" charset="0"/>
                <a:cs typeface="Times New Roman" panose="02020603050405020304" pitchFamily="18" charset="0"/>
              </a:rPr>
              <a:t>‘Event Driven Web Video Summarization by Tag Localization and Key-Shot Identification’ </a:t>
            </a:r>
            <a:r>
              <a:rPr lang="en-IN" sz="1800" dirty="0">
                <a:effectLst/>
                <a:ea typeface="Times New Roman" panose="02020603050405020304" pitchFamily="18" charset="0"/>
                <a:cs typeface="Times New Roman" panose="02020603050405020304" pitchFamily="18" charset="0"/>
              </a:rPr>
              <a:t>in IEEE TRANSACTIONS ON MULTIMEDIA, VOL. 14, NO. 4, AUGUST 2012</a:t>
            </a:r>
          </a:p>
          <a:p>
            <a:pPr indent="-342900">
              <a:lnSpc>
                <a:spcPct val="150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Andrej </a:t>
            </a:r>
            <a:r>
              <a:rPr lang="en-IN" sz="1800" dirty="0" err="1">
                <a:effectLst/>
                <a:ea typeface="Times New Roman" panose="02020603050405020304" pitchFamily="18" charset="0"/>
                <a:cs typeface="Times New Roman" panose="02020603050405020304" pitchFamily="18" charset="0"/>
              </a:rPr>
              <a:t>Karpathy,Li</a:t>
            </a:r>
            <a:r>
              <a:rPr lang="en-IN" sz="1800" dirty="0">
                <a:effectLst/>
                <a:ea typeface="Times New Roman" panose="02020603050405020304" pitchFamily="18" charset="0"/>
                <a:cs typeface="Times New Roman" panose="02020603050405020304" pitchFamily="18" charset="0"/>
              </a:rPr>
              <a:t> Fei-Fei </a:t>
            </a:r>
            <a:r>
              <a:rPr lang="en-IN" sz="1800" b="1" dirty="0">
                <a:effectLst/>
                <a:ea typeface="Times New Roman" panose="02020603050405020304" pitchFamily="18" charset="0"/>
                <a:cs typeface="Times New Roman" panose="02020603050405020304" pitchFamily="18" charset="0"/>
              </a:rPr>
              <a:t>‘Deep Visual-Semantic Alignments for Generating Image Descriptions’ –  </a:t>
            </a:r>
            <a:r>
              <a:rPr lang="en-IN" sz="1800" dirty="0">
                <a:effectLst/>
                <a:ea typeface="Times New Roman" panose="02020603050405020304" pitchFamily="18" charset="0"/>
                <a:cs typeface="Times New Roman" panose="02020603050405020304" pitchFamily="18" charset="0"/>
              </a:rPr>
              <a:t>Proceedings of the IEEE Conference on Computer Vision and Pattern Recognition (CVPR), 2015, pp. 3128-3137</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7444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BBF-486A-485D-8489-C4AAEE4DEE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05B2DD-D426-4DFC-9A8C-E523AC56D561}"/>
              </a:ext>
            </a:extLst>
          </p:cNvPr>
          <p:cNvSpPr>
            <a:spLocks noGrp="1"/>
          </p:cNvSpPr>
          <p:nvPr>
            <p:ph idx="1"/>
          </p:nvPr>
        </p:nvSpPr>
        <p:spPr>
          <a:xfrm>
            <a:off x="913795" y="2076450"/>
            <a:ext cx="10353762" cy="4422824"/>
          </a:xfrm>
        </p:spPr>
        <p:txBody>
          <a:bodyPr>
            <a:normAutofit lnSpcReduction="10000"/>
          </a:bodyPr>
          <a:lstStyle/>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Jeff Donahue, Lisa Anne Hendricks, Marcus Rohrbach, Subhashini </a:t>
            </a:r>
            <a:r>
              <a:rPr lang="en-IN" sz="1800" dirty="0" err="1">
                <a:effectLst/>
                <a:ea typeface="Times New Roman" panose="02020603050405020304" pitchFamily="18" charset="0"/>
                <a:cs typeface="Times New Roman" panose="02020603050405020304" pitchFamily="18" charset="0"/>
              </a:rPr>
              <a:t>Venugopalan</a:t>
            </a:r>
            <a:r>
              <a:rPr lang="en-IN" sz="1800" dirty="0">
                <a:effectLst/>
                <a:ea typeface="Times New Roman" panose="02020603050405020304" pitchFamily="18" charset="0"/>
                <a:cs typeface="Times New Roman" panose="02020603050405020304" pitchFamily="18" charset="0"/>
              </a:rPr>
              <a:t>, Sergio </a:t>
            </a:r>
            <a:r>
              <a:rPr lang="en-IN" sz="1800" dirty="0" err="1">
                <a:effectLst/>
                <a:ea typeface="Times New Roman" panose="02020603050405020304" pitchFamily="18" charset="0"/>
                <a:cs typeface="Times New Roman" panose="02020603050405020304" pitchFamily="18" charset="0"/>
              </a:rPr>
              <a:t>Guadarrama,Kate</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Saenko</a:t>
            </a:r>
            <a:r>
              <a:rPr lang="en-IN" sz="1800" dirty="0">
                <a:effectLst/>
                <a:ea typeface="Times New Roman" panose="02020603050405020304" pitchFamily="18" charset="0"/>
                <a:cs typeface="Times New Roman" panose="02020603050405020304" pitchFamily="18" charset="0"/>
              </a:rPr>
              <a:t>, Trevor Darrell ‘</a:t>
            </a:r>
            <a:r>
              <a:rPr lang="en-IN" sz="1800" b="1" dirty="0">
                <a:effectLst/>
                <a:ea typeface="Times New Roman" panose="02020603050405020304" pitchFamily="18" charset="0"/>
                <a:cs typeface="Times New Roman" panose="02020603050405020304" pitchFamily="18" charset="0"/>
              </a:rPr>
              <a:t>Long-term Recurrent Convolutional Networks for Visual Recognition and Description’ </a:t>
            </a:r>
          </a:p>
          <a:p>
            <a:pPr indent="-342900">
              <a:lnSpc>
                <a:spcPct val="150000"/>
              </a:lnSpc>
              <a:spcBef>
                <a:spcPts val="0"/>
              </a:spcBef>
              <a:spcAft>
                <a:spcPts val="0"/>
              </a:spcAft>
            </a:pPr>
            <a:endParaRPr lang="en-IN" sz="1800" b="1" dirty="0">
              <a:effectLst/>
              <a:ea typeface="Times New Roman" panose="02020603050405020304" pitchFamily="18"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Oriol </a:t>
            </a:r>
            <a:r>
              <a:rPr lang="en-IN" sz="1800" dirty="0" err="1">
                <a:effectLst/>
                <a:ea typeface="Times New Roman" panose="02020603050405020304" pitchFamily="18" charset="0"/>
                <a:cs typeface="Times New Roman" panose="02020603050405020304" pitchFamily="18" charset="0"/>
              </a:rPr>
              <a:t>Vinyals</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Alexander </a:t>
            </a:r>
            <a:r>
              <a:rPr lang="en-IN" sz="1800" dirty="0" err="1">
                <a:effectLst/>
                <a:ea typeface="Times New Roman" panose="02020603050405020304" pitchFamily="18" charset="0"/>
                <a:cs typeface="Times New Roman" panose="02020603050405020304" pitchFamily="18" charset="0"/>
              </a:rPr>
              <a:t>Toshev</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Samy</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Bengio</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Dumitru Erhan</a:t>
            </a:r>
            <a:r>
              <a:rPr lang="en-IN" sz="1800" b="1" dirty="0">
                <a:effectLst/>
                <a:ea typeface="Times New Roman" panose="02020603050405020304" pitchFamily="18" charset="0"/>
                <a:cs typeface="Times New Roman" panose="02020603050405020304" pitchFamily="18" charset="0"/>
              </a:rPr>
              <a:t> ‘Show and Tell: A Neural Image Caption Generator’ - </a:t>
            </a:r>
            <a:r>
              <a:rPr lang="en-IN" sz="1800" dirty="0">
                <a:effectLst/>
                <a:ea typeface="Times New Roman" panose="02020603050405020304" pitchFamily="18" charset="0"/>
                <a:cs typeface="Times New Roman" panose="02020603050405020304" pitchFamily="18" charset="0"/>
              </a:rPr>
              <a:t>Proceedings of the IEEE Conference on Computer Vision and Pattern Recognition (CVPR), 2015, pp. 3156-3164</a:t>
            </a:r>
          </a:p>
          <a:p>
            <a:pPr indent="-342900">
              <a:lnSpc>
                <a:spcPct val="150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Kelvin Xu,</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Jimmy Lei Ba,</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Ryan </a:t>
            </a:r>
            <a:r>
              <a:rPr lang="en-IN" sz="1800" dirty="0" err="1">
                <a:effectLst/>
                <a:ea typeface="Times New Roman" panose="02020603050405020304" pitchFamily="18" charset="0"/>
                <a:cs typeface="Times New Roman" panose="02020603050405020304" pitchFamily="18" charset="0"/>
              </a:rPr>
              <a:t>Kiros</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Kyunghyun</a:t>
            </a:r>
            <a:r>
              <a:rPr lang="en-IN" sz="1800" dirty="0">
                <a:effectLst/>
                <a:ea typeface="Times New Roman" panose="02020603050405020304" pitchFamily="18" charset="0"/>
                <a:cs typeface="Times New Roman" panose="02020603050405020304" pitchFamily="18" charset="0"/>
              </a:rPr>
              <a:t> Cho,</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Aaron Courville,</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Ruslan </a:t>
            </a:r>
            <a:r>
              <a:rPr lang="en-IN" sz="1800" dirty="0" err="1">
                <a:effectLst/>
                <a:ea typeface="Times New Roman" panose="02020603050405020304" pitchFamily="18" charset="0"/>
                <a:cs typeface="Times New Roman" panose="02020603050405020304" pitchFamily="18" charset="0"/>
              </a:rPr>
              <a:t>Salakhutdinov</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Richard S. </a:t>
            </a:r>
            <a:r>
              <a:rPr lang="en-IN" sz="1800" dirty="0" err="1">
                <a:effectLst/>
                <a:ea typeface="Times New Roman" panose="02020603050405020304" pitchFamily="18" charset="0"/>
                <a:cs typeface="Times New Roman" panose="02020603050405020304" pitchFamily="18" charset="0"/>
              </a:rPr>
              <a:t>Zemel</a:t>
            </a:r>
            <a:r>
              <a:rPr lang="en-IN" sz="1800" dirty="0">
                <a:effectLst/>
                <a:ea typeface="Times New Roman" panose="02020603050405020304" pitchFamily="18"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Yoshua</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Bengio</a:t>
            </a:r>
            <a:r>
              <a:rPr lang="en-IN" sz="1800" dirty="0">
                <a:effectLst/>
                <a:ea typeface="Times New Roman" panose="02020603050405020304" pitchFamily="18" charset="0"/>
                <a:cs typeface="Times New Roman" panose="02020603050405020304" pitchFamily="18" charset="0"/>
              </a:rPr>
              <a:t> </a:t>
            </a:r>
            <a:r>
              <a:rPr lang="en-IN" sz="1800" b="1" dirty="0">
                <a:effectLst/>
                <a:ea typeface="Times New Roman" panose="02020603050405020304" pitchFamily="18" charset="0"/>
                <a:cs typeface="Times New Roman" panose="02020603050405020304" pitchFamily="18" charset="0"/>
              </a:rPr>
              <a:t>‘Show, Attend and Tell: Neural Image Caption Generation with Visual Attention’ - </a:t>
            </a:r>
            <a:r>
              <a:rPr lang="en-IN" sz="1800" dirty="0">
                <a:effectLst/>
                <a:ea typeface="Times New Roman" panose="02020603050405020304" pitchFamily="18" charset="0"/>
                <a:cs typeface="Times New Roman" panose="02020603050405020304" pitchFamily="18" charset="0"/>
              </a:rPr>
              <a:t>Proceedings of the 32nd International Conference on Machine Learning, PMLR 37:2048-2057, 2015.</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94085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BBF-486A-485D-8489-C4AAEE4DEE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05B2DD-D426-4DFC-9A8C-E523AC56D561}"/>
              </a:ext>
            </a:extLst>
          </p:cNvPr>
          <p:cNvSpPr>
            <a:spLocks noGrp="1"/>
          </p:cNvSpPr>
          <p:nvPr>
            <p:ph idx="1"/>
          </p:nvPr>
        </p:nvSpPr>
        <p:spPr/>
        <p:txBody>
          <a:bodyPr>
            <a:normAutofit/>
          </a:bodyPr>
          <a:lstStyle/>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Subhashini </a:t>
            </a:r>
            <a:r>
              <a:rPr lang="en-IN" sz="1800" dirty="0" err="1">
                <a:effectLst/>
                <a:ea typeface="Times New Roman" panose="02020603050405020304" pitchFamily="18" charset="0"/>
                <a:cs typeface="Times New Roman" panose="02020603050405020304" pitchFamily="18" charset="0"/>
              </a:rPr>
              <a:t>Venugopalan,Marcus</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Rohrbach,Jeff</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Donahue,Raymond</a:t>
            </a:r>
            <a:r>
              <a:rPr lang="en-IN" sz="1800" dirty="0">
                <a:effectLst/>
                <a:ea typeface="Times New Roman" panose="02020603050405020304" pitchFamily="18" charset="0"/>
                <a:cs typeface="Times New Roman" panose="02020603050405020304" pitchFamily="18" charset="0"/>
              </a:rPr>
              <a:t> Mooney ,Trevor </a:t>
            </a:r>
            <a:r>
              <a:rPr lang="en-IN" sz="1800" dirty="0" err="1">
                <a:effectLst/>
                <a:ea typeface="Times New Roman" panose="02020603050405020304" pitchFamily="18" charset="0"/>
                <a:cs typeface="Times New Roman" panose="02020603050405020304" pitchFamily="18" charset="0"/>
              </a:rPr>
              <a:t>Darrell,Kate</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Saenko</a:t>
            </a:r>
            <a:r>
              <a:rPr lang="en-IN" sz="1800" dirty="0">
                <a:effectLst/>
                <a:ea typeface="Times New Roman" panose="02020603050405020304" pitchFamily="18" charset="0"/>
                <a:cs typeface="Times New Roman" panose="02020603050405020304" pitchFamily="18" charset="0"/>
              </a:rPr>
              <a:t> </a:t>
            </a:r>
            <a:r>
              <a:rPr lang="en-IN" sz="1800" b="1" dirty="0">
                <a:effectLst/>
                <a:ea typeface="Times New Roman" panose="02020603050405020304" pitchFamily="18" charset="0"/>
                <a:cs typeface="Times New Roman" panose="02020603050405020304" pitchFamily="18" charset="0"/>
              </a:rPr>
              <a:t>“Sequence to Sequence – Video to Text” - </a:t>
            </a:r>
            <a:r>
              <a:rPr lang="en-IN" sz="1800" dirty="0">
                <a:effectLst/>
                <a:ea typeface="Times New Roman" panose="02020603050405020304" pitchFamily="18" charset="0"/>
                <a:cs typeface="Times New Roman" panose="02020603050405020304" pitchFamily="18" charset="0"/>
              </a:rPr>
              <a:t>Proceedings of the IEEE International Conference on Computer Vision (ICCV), 2015, pp. 4534-4542</a:t>
            </a:r>
          </a:p>
          <a:p>
            <a:pPr indent="-342900">
              <a:lnSpc>
                <a:spcPct val="150000"/>
              </a:lnSpc>
              <a:spcBef>
                <a:spcPts val="0"/>
              </a:spcBef>
              <a:spcAft>
                <a:spcPts val="0"/>
              </a:spcAft>
            </a:pPr>
            <a:endParaRPr lang="en-IN" sz="1800" dirty="0">
              <a:effectLst/>
              <a:ea typeface="Times New Roman" panose="02020603050405020304" pitchFamily="18" charset="0"/>
              <a:cs typeface="Times New Roman" panose="02020603050405020304" pitchFamily="18" charset="0"/>
            </a:endParaRPr>
          </a:p>
          <a:p>
            <a:pPr indent="-342900">
              <a:lnSpc>
                <a:spcPct val="150000"/>
              </a:lnSpc>
              <a:spcBef>
                <a:spcPts val="0"/>
              </a:spcBef>
              <a:spcAft>
                <a:spcPts val="0"/>
              </a:spcAft>
            </a:pPr>
            <a:r>
              <a:rPr lang="en-IN" sz="1800" dirty="0" err="1">
                <a:effectLst/>
                <a:ea typeface="Times New Roman" panose="02020603050405020304" pitchFamily="18" charset="0"/>
                <a:cs typeface="Times New Roman" panose="02020603050405020304" pitchFamily="18" charset="0"/>
              </a:rPr>
              <a:t>Abinash</a:t>
            </a:r>
            <a:r>
              <a:rPr lang="en-IN" sz="1800" dirty="0">
                <a:effectLst/>
                <a:ea typeface="Times New Roman" panose="02020603050405020304" pitchFamily="18" charset="0"/>
                <a:cs typeface="Times New Roman" panose="02020603050405020304" pitchFamily="18" charset="0"/>
              </a:rPr>
              <a:t> </a:t>
            </a:r>
            <a:r>
              <a:rPr lang="en-IN" sz="1800" dirty="0" err="1">
                <a:effectLst/>
                <a:ea typeface="Times New Roman" panose="02020603050405020304" pitchFamily="18" charset="0"/>
                <a:cs typeface="Times New Roman" panose="02020603050405020304" pitchFamily="18" charset="0"/>
              </a:rPr>
              <a:t>Pujahari</a:t>
            </a:r>
            <a:r>
              <a:rPr lang="en-IN" sz="1800" dirty="0">
                <a:effectLst/>
                <a:ea typeface="Times New Roman" panose="02020603050405020304" pitchFamily="18" charset="0"/>
                <a:cs typeface="Times New Roman" panose="02020603050405020304" pitchFamily="18" charset="0"/>
              </a:rPr>
              <a:t> and </a:t>
            </a:r>
            <a:r>
              <a:rPr lang="en-IN" sz="1800" dirty="0" err="1">
                <a:effectLst/>
                <a:ea typeface="Times New Roman" panose="02020603050405020304" pitchFamily="18" charset="0"/>
                <a:cs typeface="Times New Roman" panose="02020603050405020304" pitchFamily="18" charset="0"/>
              </a:rPr>
              <a:t>Dilip</a:t>
            </a:r>
            <a:r>
              <a:rPr lang="en-IN" sz="1800" dirty="0">
                <a:effectLst/>
                <a:ea typeface="Times New Roman" panose="02020603050405020304" pitchFamily="18" charset="0"/>
                <a:cs typeface="Times New Roman" panose="02020603050405020304" pitchFamily="18" charset="0"/>
              </a:rPr>
              <a:t> Singh Sisodia </a:t>
            </a:r>
            <a:r>
              <a:rPr lang="en-IN" sz="1800" b="1" dirty="0">
                <a:effectLst/>
                <a:ea typeface="Times New Roman" panose="02020603050405020304" pitchFamily="18" charset="0"/>
                <a:cs typeface="Times New Roman" panose="02020603050405020304" pitchFamily="18" charset="0"/>
              </a:rPr>
              <a:t>“Clickbait Detection using Multiple Categorization Techniques” </a:t>
            </a:r>
          </a:p>
          <a:p>
            <a:pPr indent="-342900">
              <a:lnSpc>
                <a:spcPct val="150000"/>
              </a:lnSpc>
              <a:spcBef>
                <a:spcPts val="0"/>
              </a:spcBef>
              <a:spcAft>
                <a:spcPts val="0"/>
              </a:spcAft>
            </a:pPr>
            <a:endParaRPr lang="en-IN" sz="1800" b="1" dirty="0">
              <a:effectLst/>
              <a:ea typeface="Times New Roman" panose="02020603050405020304" pitchFamily="18" charset="0"/>
              <a:cs typeface="Times New Roman" panose="02020603050405020304" pitchFamily="18" charset="0"/>
            </a:endParaRPr>
          </a:p>
          <a:p>
            <a:pPr indent="-342900">
              <a:lnSpc>
                <a:spcPct val="150000"/>
              </a:lnSpc>
              <a:spcBef>
                <a:spcPts val="0"/>
              </a:spcBef>
              <a:spcAft>
                <a:spcPts val="0"/>
              </a:spcAft>
            </a:pPr>
            <a:r>
              <a:rPr lang="en-IN" sz="1800" dirty="0">
                <a:effectLst/>
                <a:ea typeface="Times New Roman" panose="02020603050405020304" pitchFamily="18" charset="0"/>
                <a:cs typeface="Times New Roman" panose="02020603050405020304" pitchFamily="18" charset="0"/>
              </a:rPr>
              <a:t>Shu, Kai &amp; Wang, </a:t>
            </a:r>
            <a:r>
              <a:rPr lang="en-IN" sz="1800" dirty="0" err="1">
                <a:effectLst/>
                <a:ea typeface="Times New Roman" panose="02020603050405020304" pitchFamily="18" charset="0"/>
                <a:cs typeface="Times New Roman" panose="02020603050405020304" pitchFamily="18" charset="0"/>
              </a:rPr>
              <a:t>Suhang</a:t>
            </a:r>
            <a:r>
              <a:rPr lang="en-IN" sz="1800" dirty="0">
                <a:effectLst/>
                <a:ea typeface="Times New Roman" panose="02020603050405020304" pitchFamily="18" charset="0"/>
                <a:cs typeface="Times New Roman" panose="02020603050405020304" pitchFamily="18" charset="0"/>
              </a:rPr>
              <a:t> &amp; Lee, Dongwon &amp; Liu, Huan.</a:t>
            </a:r>
            <a:r>
              <a:rPr lang="en-IN" sz="1800" b="1" dirty="0">
                <a:effectLst/>
                <a:ea typeface="Times New Roman" panose="02020603050405020304" pitchFamily="18" charset="0"/>
                <a:cs typeface="Times New Roman" panose="02020603050405020304" pitchFamily="18" charset="0"/>
              </a:rPr>
              <a:t> “(2020). Mining Disinformation and Fake News: Concepts, Methods, and Recent Advancements” </a:t>
            </a:r>
            <a:r>
              <a:rPr lang="en-IN" sz="1800" dirty="0">
                <a:effectLst/>
                <a:ea typeface="Times New Roman" panose="02020603050405020304" pitchFamily="18" charset="0"/>
                <a:cs typeface="Times New Roman" panose="02020603050405020304" pitchFamily="18" charset="0"/>
              </a:rPr>
              <a:t>10.1007/978-3-030-42699-6_1.</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3942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03B03-8051-4AF3-8A54-1D2D090C2B1F}"/>
              </a:ext>
            </a:extLst>
          </p:cNvPr>
          <p:cNvSpPr>
            <a:spLocks noGrp="1"/>
          </p:cNvSpPr>
          <p:nvPr>
            <p:ph type="title"/>
          </p:nvPr>
        </p:nvSpPr>
        <p:spPr>
          <a:xfrm>
            <a:off x="913795" y="2800350"/>
            <a:ext cx="10353762" cy="1257300"/>
          </a:xfrm>
        </p:spPr>
        <p:txBody>
          <a:bodyPr/>
          <a:lstStyle/>
          <a:p>
            <a:r>
              <a:rPr lang="en-US" dirty="0"/>
              <a:t>THANK YOU</a:t>
            </a:r>
          </a:p>
        </p:txBody>
      </p:sp>
    </p:spTree>
    <p:extLst>
      <p:ext uri="{BB962C8B-B14F-4D97-AF65-F5344CB8AC3E}">
        <p14:creationId xmlns:p14="http://schemas.microsoft.com/office/powerpoint/2010/main" val="3104439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96E8-7692-45DB-A1F9-C2D006691AD0}"/>
              </a:ext>
            </a:extLst>
          </p:cNvPr>
          <p:cNvSpPr>
            <a:spLocks noGrp="1"/>
          </p:cNvSpPr>
          <p:nvPr>
            <p:ph type="title"/>
          </p:nvPr>
        </p:nvSpPr>
        <p:spPr/>
        <p:txBody>
          <a:bodyPr/>
          <a:lstStyle/>
          <a:p>
            <a:r>
              <a:rPr lang="en-US" sz="3600" dirty="0"/>
              <a:t>Clickbait is something (such as a headline) designed to make readers want to click on a hyperlink especially when the link leads to content of dubious value or interest.</a:t>
            </a:r>
            <a:endParaRPr lang="en-US" dirty="0"/>
          </a:p>
        </p:txBody>
      </p:sp>
      <p:sp>
        <p:nvSpPr>
          <p:cNvPr id="3" name="Text Placeholder 2">
            <a:extLst>
              <a:ext uri="{FF2B5EF4-FFF2-40B4-BE49-F238E27FC236}">
                <a16:creationId xmlns:a16="http://schemas.microsoft.com/office/drawing/2014/main" id="{AC3B56E2-F354-41D5-ADE0-B2E9B4A8B354}"/>
              </a:ext>
            </a:extLst>
          </p:cNvPr>
          <p:cNvSpPr>
            <a:spLocks noGrp="1"/>
          </p:cNvSpPr>
          <p:nvPr>
            <p:ph type="body" sz="half" idx="13"/>
          </p:nvPr>
        </p:nvSpPr>
        <p:spPr/>
        <p:txBody>
          <a:bodyPr/>
          <a:lstStyle/>
          <a:p>
            <a:r>
              <a:rPr lang="en-US" b="1" dirty="0"/>
              <a:t>MERRIAM-WEBSTER</a:t>
            </a:r>
          </a:p>
        </p:txBody>
      </p:sp>
      <p:sp>
        <p:nvSpPr>
          <p:cNvPr id="4" name="Text Placeholder 3">
            <a:extLst>
              <a:ext uri="{FF2B5EF4-FFF2-40B4-BE49-F238E27FC236}">
                <a16:creationId xmlns:a16="http://schemas.microsoft.com/office/drawing/2014/main" id="{CF83A97C-AAE4-414A-AA40-C592C2503BE5}"/>
              </a:ext>
            </a:extLst>
          </p:cNvPr>
          <p:cNvSpPr>
            <a:spLocks noGrp="1"/>
          </p:cNvSpPr>
          <p:nvPr>
            <p:ph type="body" sz="half" idx="2"/>
          </p:nvPr>
        </p:nvSpPr>
        <p:spPr/>
        <p:txBody>
          <a:bodyPr>
            <a:normAutofit fontScale="92500"/>
          </a:bodyPr>
          <a:lstStyle/>
          <a:p>
            <a:r>
              <a:rPr lang="en-US" sz="2000" dirty="0"/>
              <a:t>Clickbait is ever prevalent in the recent world of sensationalist media at the cost of journalistic integrity, and sure enough, it has plagued the most popular video services provider on the internet - </a:t>
            </a:r>
            <a:r>
              <a:rPr lang="en-US" sz="2000" b="1" dirty="0"/>
              <a:t>YouTube</a:t>
            </a:r>
            <a:r>
              <a:rPr lang="en-US" sz="2000" dirty="0"/>
              <a:t>. </a:t>
            </a:r>
          </a:p>
          <a:p>
            <a:r>
              <a:rPr lang="en-US" sz="2000" dirty="0"/>
              <a:t>Our project’s sole aim is to analyze and, eventually, create a model that helps detect clickbait, not only in currently uploaded videos, but also in any future video uploaded on the platform.</a:t>
            </a:r>
          </a:p>
        </p:txBody>
      </p:sp>
    </p:spTree>
    <p:extLst>
      <p:ext uri="{BB962C8B-B14F-4D97-AF65-F5344CB8AC3E}">
        <p14:creationId xmlns:p14="http://schemas.microsoft.com/office/powerpoint/2010/main" val="688211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5537-1B36-46C0-A324-8349243EA989}"/>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D301E9C3-CDC8-4579-87FE-CE7F670E1A8B}"/>
              </a:ext>
            </a:extLst>
          </p:cNvPr>
          <p:cNvSpPr>
            <a:spLocks noGrp="1"/>
          </p:cNvSpPr>
          <p:nvPr>
            <p:ph idx="1"/>
          </p:nvPr>
        </p:nvSpPr>
        <p:spPr/>
        <p:txBody>
          <a:bodyPr>
            <a:normAutofit lnSpcReduction="10000"/>
          </a:bodyPr>
          <a:lstStyle/>
          <a:p>
            <a:pPr marL="36900" indent="0">
              <a:buNone/>
            </a:pPr>
            <a:r>
              <a:rPr lang="en-US" dirty="0"/>
              <a:t>The scope of this project extends to achieve the following 4 goals:</a:t>
            </a:r>
          </a:p>
          <a:p>
            <a:r>
              <a:rPr lang="en-US" dirty="0"/>
              <a:t>Analyze the amount clickbait present in a sample set of YouTube videos.</a:t>
            </a:r>
          </a:p>
          <a:p>
            <a:r>
              <a:rPr lang="en-US" dirty="0"/>
              <a:t>Detect factors that affect the viewer’s perception of what constitutes “clickbait”</a:t>
            </a:r>
          </a:p>
          <a:p>
            <a:r>
              <a:rPr lang="en-US" dirty="0"/>
              <a:t>Develop a Deep Learning Model that studies that aforementioned factors to categorize videos as “clickbait” and “not clickbait”</a:t>
            </a:r>
          </a:p>
          <a:p>
            <a:r>
              <a:rPr lang="en-US" dirty="0"/>
              <a:t>Test it on newly, non-encountered examples to measure its effectiveness and accuracy.</a:t>
            </a:r>
          </a:p>
          <a:p>
            <a:pPr marL="36900" indent="0">
              <a:buNone/>
            </a:pPr>
            <a:r>
              <a:rPr lang="en-US" dirty="0"/>
              <a:t>We are going to apply similar principles of news article clickbait detection, but for videos.</a:t>
            </a:r>
          </a:p>
        </p:txBody>
      </p:sp>
    </p:spTree>
    <p:extLst>
      <p:ext uri="{BB962C8B-B14F-4D97-AF65-F5344CB8AC3E}">
        <p14:creationId xmlns:p14="http://schemas.microsoft.com/office/powerpoint/2010/main" val="36181414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E560E3-BACA-4DF7-A0A9-6DF414E98CE6}"/>
              </a:ext>
              <a:ext uri="{C183D7F6-B498-43B3-948B-1728B52AA6E4}">
                <adec:decorative xmlns:adec="http://schemas.microsoft.com/office/drawing/2017/decorative" val="1"/>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90000"/>
                    </a14:imgEffect>
                    <a14:imgEffect>
                      <a14:saturation sat="0"/>
                    </a14:imgEffect>
                    <a14:imgEffect>
                      <a14:brightnessContrast contrast="-50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a:noFill/>
        </p:spPr>
      </p:pic>
      <p:sp useBgFill="1">
        <p:nvSpPr>
          <p:cNvPr id="2" name="Title 1">
            <a:extLst>
              <a:ext uri="{FF2B5EF4-FFF2-40B4-BE49-F238E27FC236}">
                <a16:creationId xmlns:a16="http://schemas.microsoft.com/office/drawing/2014/main" id="{4CB8A973-DA35-4AB7-A59D-F7B040CE65F4}"/>
              </a:ext>
            </a:extLst>
          </p:cNvPr>
          <p:cNvSpPr>
            <a:spLocks noGrp="1"/>
          </p:cNvSpPr>
          <p:nvPr>
            <p:ph type="title"/>
          </p:nvPr>
        </p:nvSpPr>
        <p:spPr>
          <a:xfrm>
            <a:off x="7624690" y="0"/>
            <a:ext cx="4567310" cy="6858000"/>
          </a:xfrm>
          <a:ln>
            <a:noFill/>
          </a:ln>
        </p:spPr>
        <p:txBody>
          <a:bodyPr>
            <a:noAutofit/>
          </a:bodyPr>
          <a:lstStyle/>
          <a:p>
            <a:r>
              <a:rPr lang="en-US" sz="4800" b="1" dirty="0">
                <a:solidFill>
                  <a:schemeClr val="accent4">
                    <a:lumMod val="20000"/>
                    <a:lumOff val="80000"/>
                  </a:schemeClr>
                </a:solidFill>
              </a:rPr>
              <a:t>Proposed Architecture</a:t>
            </a:r>
          </a:p>
        </p:txBody>
      </p:sp>
      <p:pic>
        <p:nvPicPr>
          <p:cNvPr id="13" name="Content Placeholder 12">
            <a:extLst>
              <a:ext uri="{FF2B5EF4-FFF2-40B4-BE49-F238E27FC236}">
                <a16:creationId xmlns:a16="http://schemas.microsoft.com/office/drawing/2014/main" id="{81AC256D-6E07-438B-BF77-E3051A9FEAC5}"/>
              </a:ext>
            </a:extLst>
          </p:cNvPr>
          <p:cNvPicPr>
            <a:picLocks noGrp="1" noChangeAspect="1"/>
          </p:cNvPicPr>
          <p:nvPr>
            <p:ph sz="half" idx="1"/>
          </p:nvPr>
        </p:nvPicPr>
        <p:blipFill>
          <a:blip r:embed="rId4"/>
          <a:stretch>
            <a:fillRect/>
          </a:stretch>
        </p:blipFill>
        <p:spPr>
          <a:xfrm>
            <a:off x="393896" y="42482"/>
            <a:ext cx="6541477" cy="6773035"/>
          </a:xfrm>
        </p:spPr>
      </p:pic>
    </p:spTree>
    <p:extLst>
      <p:ext uri="{BB962C8B-B14F-4D97-AF65-F5344CB8AC3E}">
        <p14:creationId xmlns:p14="http://schemas.microsoft.com/office/powerpoint/2010/main" val="8608618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D77EB2-F4E0-442D-A7FC-7A110B1F3003}"/>
              </a:ext>
            </a:extLst>
          </p:cNvPr>
          <p:cNvSpPr>
            <a:spLocks noGrp="1"/>
          </p:cNvSpPr>
          <p:nvPr>
            <p:ph type="title"/>
          </p:nvPr>
        </p:nvSpPr>
        <p:spPr/>
        <p:txBody>
          <a:bodyPr/>
          <a:lstStyle/>
          <a:p>
            <a:r>
              <a:rPr lang="en-US" dirty="0"/>
              <a:t>INPUTS</a:t>
            </a:r>
          </a:p>
        </p:txBody>
      </p:sp>
      <p:sp>
        <p:nvSpPr>
          <p:cNvPr id="10" name="Text Placeholder 9">
            <a:extLst>
              <a:ext uri="{FF2B5EF4-FFF2-40B4-BE49-F238E27FC236}">
                <a16:creationId xmlns:a16="http://schemas.microsoft.com/office/drawing/2014/main" id="{21AA5F46-7685-4542-97BE-955A3216945E}"/>
              </a:ext>
            </a:extLst>
          </p:cNvPr>
          <p:cNvSpPr>
            <a:spLocks noGrp="1"/>
          </p:cNvSpPr>
          <p:nvPr>
            <p:ph type="body" idx="1"/>
          </p:nvPr>
        </p:nvSpPr>
        <p:spPr/>
        <p:txBody>
          <a:bodyPr/>
          <a:lstStyle/>
          <a:p>
            <a:pPr marL="36900" indent="0">
              <a:buNone/>
            </a:pPr>
            <a:r>
              <a:rPr lang="en-US" sz="3200" dirty="0"/>
              <a:t>Creator - fed values</a:t>
            </a:r>
          </a:p>
        </p:txBody>
      </p:sp>
      <p:sp>
        <p:nvSpPr>
          <p:cNvPr id="11" name="Content Placeholder 10">
            <a:extLst>
              <a:ext uri="{FF2B5EF4-FFF2-40B4-BE49-F238E27FC236}">
                <a16:creationId xmlns:a16="http://schemas.microsoft.com/office/drawing/2014/main" id="{B42FE985-26BA-41E3-A62A-7CDA4952F35F}"/>
              </a:ext>
            </a:extLst>
          </p:cNvPr>
          <p:cNvSpPr>
            <a:spLocks noGrp="1"/>
          </p:cNvSpPr>
          <p:nvPr>
            <p:ph sz="half" idx="2"/>
          </p:nvPr>
        </p:nvSpPr>
        <p:spPr/>
        <p:txBody>
          <a:bodyPr>
            <a:normAutofit/>
          </a:bodyPr>
          <a:lstStyle/>
          <a:p>
            <a:pPr marL="494100" indent="-457200">
              <a:buAutoNum type="arabicPeriod"/>
            </a:pPr>
            <a:r>
              <a:rPr lang="en-US" sz="2400" dirty="0"/>
              <a:t>Headline</a:t>
            </a:r>
          </a:p>
          <a:p>
            <a:pPr marL="494100" indent="-457200">
              <a:buAutoNum type="arabicPeriod"/>
            </a:pPr>
            <a:r>
              <a:rPr lang="en-US" sz="2400" dirty="0"/>
              <a:t>Thumbnail</a:t>
            </a:r>
          </a:p>
          <a:p>
            <a:pPr marL="494100" indent="-457200">
              <a:buAutoNum type="arabicPeriod"/>
            </a:pPr>
            <a:r>
              <a:rPr lang="en-US" sz="2400" dirty="0"/>
              <a:t>Tags</a:t>
            </a:r>
          </a:p>
          <a:p>
            <a:pPr marL="494100" indent="-457200">
              <a:buAutoNum type="arabicPeriod"/>
            </a:pPr>
            <a:r>
              <a:rPr lang="en-US" sz="2400" dirty="0"/>
              <a:t>Description</a:t>
            </a:r>
          </a:p>
          <a:p>
            <a:endParaRPr lang="en-US" sz="2400" dirty="0"/>
          </a:p>
        </p:txBody>
      </p:sp>
      <p:sp>
        <p:nvSpPr>
          <p:cNvPr id="12" name="Text Placeholder 11">
            <a:extLst>
              <a:ext uri="{FF2B5EF4-FFF2-40B4-BE49-F238E27FC236}">
                <a16:creationId xmlns:a16="http://schemas.microsoft.com/office/drawing/2014/main" id="{7D420672-E914-468D-9748-F9A833143108}"/>
              </a:ext>
            </a:extLst>
          </p:cNvPr>
          <p:cNvSpPr>
            <a:spLocks noGrp="1"/>
          </p:cNvSpPr>
          <p:nvPr>
            <p:ph type="body" sz="quarter" idx="3"/>
          </p:nvPr>
        </p:nvSpPr>
        <p:spPr/>
        <p:txBody>
          <a:bodyPr/>
          <a:lstStyle/>
          <a:p>
            <a:r>
              <a:rPr lang="en-US" sz="3200" dirty="0"/>
              <a:t>Actual values</a:t>
            </a:r>
          </a:p>
        </p:txBody>
      </p:sp>
      <p:sp>
        <p:nvSpPr>
          <p:cNvPr id="13" name="Content Placeholder 12">
            <a:extLst>
              <a:ext uri="{FF2B5EF4-FFF2-40B4-BE49-F238E27FC236}">
                <a16:creationId xmlns:a16="http://schemas.microsoft.com/office/drawing/2014/main" id="{99D07192-6B5F-4A6A-81A5-4B35271D2190}"/>
              </a:ext>
            </a:extLst>
          </p:cNvPr>
          <p:cNvSpPr>
            <a:spLocks noGrp="1"/>
          </p:cNvSpPr>
          <p:nvPr>
            <p:ph sz="quarter" idx="4"/>
          </p:nvPr>
        </p:nvSpPr>
        <p:spPr/>
        <p:txBody>
          <a:bodyPr>
            <a:normAutofit/>
          </a:bodyPr>
          <a:lstStyle/>
          <a:p>
            <a:pPr marL="494100" indent="-457200">
              <a:buAutoNum type="arabicPeriod"/>
            </a:pPr>
            <a:r>
              <a:rPr lang="en-US" sz="2400" dirty="0"/>
              <a:t>The video itself</a:t>
            </a:r>
          </a:p>
          <a:p>
            <a:pPr marL="494100" indent="-457200">
              <a:buAutoNum type="arabicPeriod"/>
            </a:pPr>
            <a:r>
              <a:rPr lang="en-US" sz="2400" dirty="0"/>
              <a:t>User Comments</a:t>
            </a:r>
          </a:p>
          <a:p>
            <a:pPr marL="494100" indent="-457200">
              <a:buAutoNum type="arabicPeriod"/>
            </a:pPr>
            <a:r>
              <a:rPr lang="en-US" sz="2400" dirty="0"/>
              <a:t>Other user interactions (liking other comments, liking the video itself, </a:t>
            </a:r>
            <a:r>
              <a:rPr lang="en-US" sz="2400" dirty="0" err="1"/>
              <a:t>etc</a:t>
            </a:r>
            <a:r>
              <a:rPr lang="en-US" sz="2400" dirty="0"/>
              <a:t>…)</a:t>
            </a:r>
          </a:p>
        </p:txBody>
      </p:sp>
    </p:spTree>
    <p:extLst>
      <p:ext uri="{BB962C8B-B14F-4D97-AF65-F5344CB8AC3E}">
        <p14:creationId xmlns:p14="http://schemas.microsoft.com/office/powerpoint/2010/main" val="2368207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uiExpand="1" build="p"/>
      <p:bldP spid="12" grpId="0" build="p"/>
      <p:bldP spid="1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3C8ADA-AF20-47EB-A97B-B8AB038A88E7}"/>
              </a:ext>
            </a:extLst>
          </p:cNvPr>
          <p:cNvSpPr>
            <a:spLocks noGrp="1"/>
          </p:cNvSpPr>
          <p:nvPr>
            <p:ph type="title"/>
          </p:nvPr>
        </p:nvSpPr>
        <p:spPr/>
        <p:txBody>
          <a:bodyPr/>
          <a:lstStyle/>
          <a:p>
            <a:r>
              <a:rPr lang="en-US" dirty="0"/>
              <a:t>INPUTS (contd.)</a:t>
            </a:r>
          </a:p>
        </p:txBody>
      </p:sp>
      <p:sp>
        <p:nvSpPr>
          <p:cNvPr id="8" name="Content Placeholder 7">
            <a:extLst>
              <a:ext uri="{FF2B5EF4-FFF2-40B4-BE49-F238E27FC236}">
                <a16:creationId xmlns:a16="http://schemas.microsoft.com/office/drawing/2014/main" id="{D38F4F92-1AE1-42F9-ACDA-AA4A4C517FF4}"/>
              </a:ext>
            </a:extLst>
          </p:cNvPr>
          <p:cNvSpPr>
            <a:spLocks noGrp="1"/>
          </p:cNvSpPr>
          <p:nvPr>
            <p:ph idx="1"/>
          </p:nvPr>
        </p:nvSpPr>
        <p:spPr/>
        <p:txBody>
          <a:bodyPr>
            <a:normAutofit lnSpcReduction="10000"/>
          </a:bodyPr>
          <a:lstStyle/>
          <a:p>
            <a:r>
              <a:rPr lang="en-US" dirty="0"/>
              <a:t>The corpus used for projects concerning YouTube is outdated, especially when it comes to clickbait and thus, we are going to extract video data on our own using a combination of </a:t>
            </a:r>
          </a:p>
          <a:p>
            <a:pPr lvl="1"/>
            <a:r>
              <a:rPr lang="en-US" dirty="0"/>
              <a:t>Google’s own YouTube API to gather metadata, </a:t>
            </a:r>
          </a:p>
          <a:p>
            <a:pPr lvl="1"/>
            <a:r>
              <a:rPr lang="en-US" dirty="0"/>
              <a:t>“tuber” – R package used for YouTube data mining purposes, and </a:t>
            </a:r>
          </a:p>
          <a:p>
            <a:pPr lvl="1"/>
            <a:r>
              <a:rPr lang="en-US" dirty="0" err="1"/>
              <a:t>BeautifulSoup</a:t>
            </a:r>
            <a:r>
              <a:rPr lang="en-US" dirty="0"/>
              <a:t> – Python web scraping package to tie up any loose ends.</a:t>
            </a:r>
          </a:p>
          <a:p>
            <a:r>
              <a:rPr lang="en-US" dirty="0"/>
              <a:t>We will be gathering videos of all types categories and the percentages of videos used correlates with the total percentages of the specified categories currently present on YouTube.</a:t>
            </a:r>
          </a:p>
          <a:p>
            <a:endParaRPr lang="en-US" dirty="0"/>
          </a:p>
        </p:txBody>
      </p:sp>
    </p:spTree>
    <p:extLst>
      <p:ext uri="{BB962C8B-B14F-4D97-AF65-F5344CB8AC3E}">
        <p14:creationId xmlns:p14="http://schemas.microsoft.com/office/powerpoint/2010/main" val="28193097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3E3E4D-A1B2-48B1-B03E-AE74D4A3EA07}"/>
              </a:ext>
            </a:extLst>
          </p:cNvPr>
          <p:cNvSpPr>
            <a:spLocks noGrp="1"/>
          </p:cNvSpPr>
          <p:nvPr>
            <p:ph type="title"/>
          </p:nvPr>
        </p:nvSpPr>
        <p:spPr/>
        <p:txBody>
          <a:bodyPr/>
          <a:lstStyle/>
          <a:p>
            <a:r>
              <a:rPr lang="en-US" dirty="0"/>
              <a:t>PROCESSES</a:t>
            </a:r>
          </a:p>
        </p:txBody>
      </p:sp>
      <p:sp>
        <p:nvSpPr>
          <p:cNvPr id="8" name="Content Placeholder 7">
            <a:extLst>
              <a:ext uri="{FF2B5EF4-FFF2-40B4-BE49-F238E27FC236}">
                <a16:creationId xmlns:a16="http://schemas.microsoft.com/office/drawing/2014/main" id="{E68FC960-758E-4BFC-8ECB-80F91728FB28}"/>
              </a:ext>
            </a:extLst>
          </p:cNvPr>
          <p:cNvSpPr>
            <a:spLocks noGrp="1"/>
          </p:cNvSpPr>
          <p:nvPr>
            <p:ph idx="1"/>
          </p:nvPr>
        </p:nvSpPr>
        <p:spPr/>
        <p:txBody>
          <a:bodyPr>
            <a:normAutofit fontScale="92500" lnSpcReduction="20000"/>
          </a:bodyPr>
          <a:lstStyle/>
          <a:p>
            <a:pPr marL="36900" indent="0">
              <a:buNone/>
            </a:pPr>
            <a:r>
              <a:rPr lang="en-US" dirty="0"/>
              <a:t>There are various ML and DL algorithms that will be used in our training model. </a:t>
            </a:r>
          </a:p>
          <a:p>
            <a:pPr marL="494100" indent="-457200">
              <a:buAutoNum type="arabicPeriod"/>
            </a:pPr>
            <a:r>
              <a:rPr lang="en-US" dirty="0"/>
              <a:t>RCNN + LSTM + GRU – The most commonly used models for nearly all forms of 								 clickbait detection.</a:t>
            </a:r>
          </a:p>
          <a:p>
            <a:pPr marL="494100" indent="-457200">
              <a:buAutoNum type="arabicPeriod"/>
            </a:pPr>
            <a:r>
              <a:rPr lang="en-US" dirty="0"/>
              <a:t>S2VT – an RCNN model that is used to summarize videos to a textual format using 		 raw frames</a:t>
            </a:r>
          </a:p>
          <a:p>
            <a:pPr marL="494100" indent="-457200">
              <a:buAutoNum type="arabicPeriod"/>
            </a:pPr>
            <a:r>
              <a:rPr lang="en-US" dirty="0"/>
              <a:t>Long-Term CNNs – used to summarize thumbnails of videos</a:t>
            </a:r>
          </a:p>
          <a:p>
            <a:pPr marL="494100" indent="-457200">
              <a:buAutoNum type="arabicPeriod"/>
            </a:pPr>
            <a:r>
              <a:rPr lang="en-US" dirty="0"/>
              <a:t>Sent2Vec and Word2Vec – used to create sentence and word embeddings (vectors)</a:t>
            </a:r>
          </a:p>
          <a:p>
            <a:pPr marL="494100" indent="-457200">
              <a:buAutoNum type="arabicPeriod"/>
            </a:pPr>
            <a:r>
              <a:rPr lang="en-US" dirty="0"/>
              <a:t>Encoder-Decoder models – used to combine and create vectors of the two different 							 input types</a:t>
            </a:r>
          </a:p>
          <a:p>
            <a:pPr marL="494100" indent="-457200">
              <a:buAutoNum type="arabicPeriod"/>
            </a:pPr>
            <a:endParaRPr lang="en-US" dirty="0"/>
          </a:p>
        </p:txBody>
      </p:sp>
    </p:spTree>
    <p:extLst>
      <p:ext uri="{BB962C8B-B14F-4D97-AF65-F5344CB8AC3E}">
        <p14:creationId xmlns:p14="http://schemas.microsoft.com/office/powerpoint/2010/main" val="3722998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3E3E4D-A1B2-48B1-B03E-AE74D4A3EA07}"/>
              </a:ext>
            </a:extLst>
          </p:cNvPr>
          <p:cNvSpPr>
            <a:spLocks noGrp="1"/>
          </p:cNvSpPr>
          <p:nvPr>
            <p:ph type="title"/>
          </p:nvPr>
        </p:nvSpPr>
        <p:spPr/>
        <p:txBody>
          <a:bodyPr/>
          <a:lstStyle/>
          <a:p>
            <a:r>
              <a:rPr lang="en-US" dirty="0"/>
              <a:t>PROCESSES (contd.)</a:t>
            </a:r>
          </a:p>
        </p:txBody>
      </p:sp>
      <p:sp>
        <p:nvSpPr>
          <p:cNvPr id="8" name="Content Placeholder 7">
            <a:extLst>
              <a:ext uri="{FF2B5EF4-FFF2-40B4-BE49-F238E27FC236}">
                <a16:creationId xmlns:a16="http://schemas.microsoft.com/office/drawing/2014/main" id="{E68FC960-758E-4BFC-8ECB-80F91728FB28}"/>
              </a:ext>
            </a:extLst>
          </p:cNvPr>
          <p:cNvSpPr>
            <a:spLocks noGrp="1"/>
          </p:cNvSpPr>
          <p:nvPr>
            <p:ph idx="1"/>
          </p:nvPr>
        </p:nvSpPr>
        <p:spPr/>
        <p:txBody>
          <a:bodyPr>
            <a:normAutofit/>
          </a:bodyPr>
          <a:lstStyle/>
          <a:p>
            <a:pPr marL="36900" indent="0">
              <a:buNone/>
            </a:pPr>
            <a:r>
              <a:rPr lang="en-US" dirty="0"/>
              <a:t>Other algorithms used include:</a:t>
            </a:r>
          </a:p>
          <a:p>
            <a:pPr marL="494100" indent="-457200">
              <a:buAutoNum type="arabicPeriod"/>
            </a:pPr>
            <a:r>
              <a:rPr lang="en-US" dirty="0"/>
              <a:t>Adam – an adaptive learning rate optimization algorithm primarily used in most neural networks these days, especially for mini-batches as it is an extension of SGD and is the best of both worlds between RMSprop and </a:t>
            </a:r>
            <a:r>
              <a:rPr lang="en-US" dirty="0" err="1"/>
              <a:t>AdaGrad</a:t>
            </a:r>
            <a:endParaRPr lang="en-US" dirty="0"/>
          </a:p>
          <a:p>
            <a:pPr marL="494100" indent="-457200">
              <a:buAutoNum type="arabicPeriod"/>
            </a:pPr>
            <a:r>
              <a:rPr lang="en-US" dirty="0"/>
              <a:t>Backpropagation – it is the staple of any neural network. It computes the gradient of the loss function with respect to the weights of the network for a single input–output example, and does so efficiently. It is always used in conjunction with an optimization algorithm, in our case, Adam.</a:t>
            </a:r>
          </a:p>
        </p:txBody>
      </p:sp>
    </p:spTree>
    <p:extLst>
      <p:ext uri="{BB962C8B-B14F-4D97-AF65-F5344CB8AC3E}">
        <p14:creationId xmlns:p14="http://schemas.microsoft.com/office/powerpoint/2010/main" val="1880634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152-6C2F-4CF2-9A85-C73A00352FC0}"/>
              </a:ext>
            </a:extLst>
          </p:cNvPr>
          <p:cNvSpPr>
            <a:spLocks noGrp="1"/>
          </p:cNvSpPr>
          <p:nvPr>
            <p:ph type="title"/>
          </p:nvPr>
        </p:nvSpPr>
        <p:spPr/>
        <p:txBody>
          <a:bodyPr/>
          <a:lstStyle/>
          <a:p>
            <a:r>
              <a:rPr lang="en-US" dirty="0"/>
              <a:t>OUTPUT &amp; METRICS</a:t>
            </a:r>
          </a:p>
        </p:txBody>
      </p:sp>
      <p:sp>
        <p:nvSpPr>
          <p:cNvPr id="3" name="Content Placeholder 2">
            <a:extLst>
              <a:ext uri="{FF2B5EF4-FFF2-40B4-BE49-F238E27FC236}">
                <a16:creationId xmlns:a16="http://schemas.microsoft.com/office/drawing/2014/main" id="{055F35C1-1EF8-4A92-A2FC-328CC705264C}"/>
              </a:ext>
            </a:extLst>
          </p:cNvPr>
          <p:cNvSpPr>
            <a:spLocks noGrp="1"/>
          </p:cNvSpPr>
          <p:nvPr>
            <p:ph idx="1"/>
          </p:nvPr>
        </p:nvSpPr>
        <p:spPr/>
        <p:txBody>
          <a:bodyPr/>
          <a:lstStyle/>
          <a:p>
            <a:r>
              <a:rPr lang="en-US" dirty="0"/>
              <a:t>The output is a value between 0 and 1, which based on a threshold value (hyperparameter that can be tuned later based on overall performance), yields a binary label – “clickbait” and “not clickbait”</a:t>
            </a:r>
          </a:p>
          <a:p>
            <a:r>
              <a:rPr lang="en-US" dirty="0"/>
              <a:t> The performance metrics include:</a:t>
            </a:r>
          </a:p>
          <a:p>
            <a:pPr lvl="1"/>
            <a:r>
              <a:rPr lang="en-US" dirty="0"/>
              <a:t>Accuracy (a simple confusion matrix of TP-TN and FP-FN) – Precision, Recall and F-Score</a:t>
            </a:r>
          </a:p>
          <a:p>
            <a:pPr lvl="1"/>
            <a:r>
              <a:rPr lang="en-US" dirty="0"/>
              <a:t>Efficiency (a ratio of the time taken to process a single video to the length of the video itself)</a:t>
            </a:r>
          </a:p>
          <a:p>
            <a:pPr lvl="1"/>
            <a:r>
              <a:rPr lang="en-US" dirty="0"/>
              <a:t>Percentage accuracy (used for overall correct and incorrect predictions by the model)</a:t>
            </a:r>
          </a:p>
        </p:txBody>
      </p:sp>
    </p:spTree>
    <p:extLst>
      <p:ext uri="{BB962C8B-B14F-4D97-AF65-F5344CB8AC3E}">
        <p14:creationId xmlns:p14="http://schemas.microsoft.com/office/powerpoint/2010/main" val="1038912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{129557DC-2F48-457C-940D-0B5D911288E2}tf55705232_win32</Template>
  <TotalTime>231</TotalTime>
  <Words>1483</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Goudy Old Style</vt:lpstr>
      <vt:lpstr>Wingdings 2</vt:lpstr>
      <vt:lpstr>SlateVTI</vt:lpstr>
      <vt:lpstr>Analysis of Clickbait in YouTube Videos using Ensemble Models</vt:lpstr>
      <vt:lpstr>Clickbait is something (such as a headline) designed to make readers want to click on a hyperlink especially when the link leads to content of dubious value or interest.</vt:lpstr>
      <vt:lpstr>SCOPE OF THE PROJECT</vt:lpstr>
      <vt:lpstr>Proposed Architecture</vt:lpstr>
      <vt:lpstr>INPUTS</vt:lpstr>
      <vt:lpstr>INPUTS (contd.)</vt:lpstr>
      <vt:lpstr>PROCESSES</vt:lpstr>
      <vt:lpstr>PROCESSES (contd.)</vt:lpstr>
      <vt:lpstr>OUTPUT &amp; METRICS</vt:lpstr>
      <vt:lpstr>MODULES</vt:lpstr>
      <vt:lpstr>SOFTWARE</vt:lpstr>
      <vt:lpstr>SOFTWARE (contd.)</vt:lpstr>
      <vt:lpstr>SOFTWARE (contd.)</vt:lpstr>
      <vt:lpstr>FRONT-END DESIGN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Clickbait in YouTube Videos using Ensemble models</dc:title>
  <dc:creator>Arkay Vishal</dc:creator>
  <cp:lastModifiedBy>Arkay Vishal</cp:lastModifiedBy>
  <cp:revision>17</cp:revision>
  <dcterms:created xsi:type="dcterms:W3CDTF">2021-03-14T11:53:10Z</dcterms:created>
  <dcterms:modified xsi:type="dcterms:W3CDTF">2021-03-14T15:44:26Z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