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258" r:id="rId5"/>
    <p:sldId id="259" r:id="rId6"/>
    <p:sldId id="260" r:id="rId7"/>
    <p:sldId id="263" r:id="rId8"/>
    <p:sldId id="264" r:id="rId9"/>
    <p:sldId id="265" r:id="rId10"/>
    <p:sldId id="268" r:id="rId11"/>
    <p:sldId id="269" r:id="rId12"/>
    <p:sldId id="270" r:id="rId13"/>
    <p:sldId id="271" r:id="rId14"/>
    <p:sldId id="272" r:id="rId15"/>
    <p:sldId id="273" r:id="rId16"/>
    <p:sldId id="274" r:id="rId17"/>
    <p:sldId id="276" r:id="rId18"/>
    <p:sldId id="279" r:id="rId19"/>
    <p:sldId id="282"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5" autoAdjust="0"/>
    <p:restoredTop sz="94737" autoAdjust="0"/>
  </p:normalViewPr>
  <p:slideViewPr>
    <p:cSldViewPr>
      <p:cViewPr varScale="1">
        <p:scale>
          <a:sx n="78" d="100"/>
          <a:sy n="78" d="100"/>
        </p:scale>
        <p:origin x="-1116" y="-96"/>
      </p:cViewPr>
      <p:guideLst>
        <p:guide orient="horz" pos="2160"/>
        <p:guide pos="2880"/>
      </p:guideLst>
    </p:cSldViewPr>
  </p:slideViewPr>
  <p:outlineViewPr>
    <p:cViewPr>
      <p:scale>
        <a:sx n="33" d="100"/>
        <a:sy n="33" d="100"/>
      </p:scale>
      <p:origin x="42" y="240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DEC70A87-E612-4391-B118-36EA66EB6B65}" type="datetimeFigureOut">
              <a:rPr lang="en-US" smtClean="0"/>
              <a:pPr/>
              <a:t>10/31/2017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E1778F1-640E-4202-98DE-B2304E5AC090}" type="slidenum">
              <a:rPr lang="en-SG" smtClean="0"/>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DEC70A87-E612-4391-B118-36EA66EB6B65}" type="datetimeFigureOut">
              <a:rPr lang="en-US" smtClean="0"/>
              <a:pPr/>
              <a:t>10/31/2017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E1778F1-640E-4202-98DE-B2304E5AC090}"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DEC70A87-E612-4391-B118-36EA66EB6B65}" type="datetimeFigureOut">
              <a:rPr lang="en-US" smtClean="0"/>
              <a:pPr/>
              <a:t>10/31/2017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E1778F1-640E-4202-98DE-B2304E5AC090}" type="slidenum">
              <a:rPr lang="en-SG" smtClean="0"/>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DEC70A87-E612-4391-B118-36EA66EB6B65}" type="datetimeFigureOut">
              <a:rPr lang="en-US" smtClean="0"/>
              <a:pPr/>
              <a:t>10/31/2017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E1778F1-640E-4202-98DE-B2304E5AC090}"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70A87-E612-4391-B118-36EA66EB6B65}" type="datetimeFigureOut">
              <a:rPr lang="en-US" smtClean="0"/>
              <a:pPr/>
              <a:t>10/31/2017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E1778F1-640E-4202-98DE-B2304E5AC090}" type="slidenum">
              <a:rPr lang="en-SG" smtClean="0"/>
              <a:pPr/>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DEC70A87-E612-4391-B118-36EA66EB6B65}" type="datetimeFigureOut">
              <a:rPr lang="en-US" smtClean="0"/>
              <a:pPr/>
              <a:t>10/31/2017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E1778F1-640E-4202-98DE-B2304E5AC090}" type="slidenum">
              <a:rPr lang="en-SG" smtClean="0"/>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DEC70A87-E612-4391-B118-36EA66EB6B65}" type="datetimeFigureOut">
              <a:rPr lang="en-US" smtClean="0"/>
              <a:pPr/>
              <a:t>10/31/2017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E1778F1-640E-4202-98DE-B2304E5AC090}" type="slidenum">
              <a:rPr lang="en-SG" smtClean="0"/>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DEC70A87-E612-4391-B118-36EA66EB6B65}" type="datetimeFigureOut">
              <a:rPr lang="en-US" smtClean="0"/>
              <a:pPr/>
              <a:t>10/31/2017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E1778F1-640E-4202-98DE-B2304E5AC090}" type="slidenum">
              <a:rPr lang="en-SG" smtClean="0"/>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70A87-E612-4391-B118-36EA66EB6B65}" type="datetimeFigureOut">
              <a:rPr lang="en-US" smtClean="0"/>
              <a:pPr/>
              <a:t>10/31/2017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E1778F1-640E-4202-98DE-B2304E5AC090}" type="slidenum">
              <a:rPr lang="en-SG" smtClean="0"/>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70A87-E612-4391-B118-36EA66EB6B65}" type="datetimeFigureOut">
              <a:rPr lang="en-US" smtClean="0"/>
              <a:pPr/>
              <a:t>10/31/2017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E1778F1-640E-4202-98DE-B2304E5AC090}" type="slidenum">
              <a:rPr lang="en-SG" smtClean="0"/>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70A87-E612-4391-B118-36EA66EB6B65}" type="datetimeFigureOut">
              <a:rPr lang="en-US" smtClean="0"/>
              <a:pPr/>
              <a:t>10/31/2017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E1778F1-640E-4202-98DE-B2304E5AC090}" type="slidenum">
              <a:rPr lang="en-SG" smtClean="0"/>
              <a:pPr/>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70A87-E612-4391-B118-36EA66EB6B65}" type="datetimeFigureOut">
              <a:rPr lang="en-US" smtClean="0"/>
              <a:pPr/>
              <a:t>10/31/2017</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778F1-640E-4202-98DE-B2304E5AC090}" type="slidenum">
              <a:rPr lang="en-SG" smtClean="0"/>
              <a:pPr/>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bikroy.com/en/ads/bangladesh/pets-animals" TargetMode="External"/><Relationship Id="rId13" Type="http://schemas.openxmlformats.org/officeDocument/2006/relationships/hyperlink" Target="https://bikroy.com/en/ads/bangladesh/home-garden" TargetMode="External"/><Relationship Id="rId3" Type="http://schemas.openxmlformats.org/officeDocument/2006/relationships/hyperlink" Target="https://bikroy.com/en/ads/bangladesh/electronics" TargetMode="External"/><Relationship Id="rId7" Type="http://schemas.openxmlformats.org/officeDocument/2006/relationships/hyperlink" Target="https://bikroy.com/en/ads/bangladesh/cars-vehicles" TargetMode="External"/><Relationship Id="rId12" Type="http://schemas.openxmlformats.org/officeDocument/2006/relationships/hyperlink" Target="https://bikroy.com/en/ads/bangladesh/jobs-in-bangladesh" TargetMode="External"/><Relationship Id="rId2" Type="http://schemas.openxmlformats.org/officeDocument/2006/relationships/image" Target="../media/image4.jpeg"/><Relationship Id="rId16" Type="http://schemas.openxmlformats.org/officeDocument/2006/relationships/hyperlink" Target="https://bikroy.com/en/ads/bangladesh/other" TargetMode="External"/><Relationship Id="rId1" Type="http://schemas.openxmlformats.org/officeDocument/2006/relationships/slideLayout" Target="../slideLayouts/slideLayout2.xml"/><Relationship Id="rId6" Type="http://schemas.openxmlformats.org/officeDocument/2006/relationships/hyperlink" Target="https://bikroy.com/en/ads/bangladesh/clothing-health-beauty" TargetMode="External"/><Relationship Id="rId11" Type="http://schemas.openxmlformats.org/officeDocument/2006/relationships/hyperlink" Target="https://bikroy.com/en/ads/bangladesh/property" TargetMode="External"/><Relationship Id="rId5" Type="http://schemas.openxmlformats.org/officeDocument/2006/relationships/hyperlink" Target="https://bikroy.com/en/ads/bangladesh/services" TargetMode="External"/><Relationship Id="rId15" Type="http://schemas.openxmlformats.org/officeDocument/2006/relationships/hyperlink" Target="https://bikroy.com/en/ads/bangladesh/overseas-jobs" TargetMode="External"/><Relationship Id="rId10" Type="http://schemas.openxmlformats.org/officeDocument/2006/relationships/hyperlink" Target="https://bikroy.com/en/ads/bangladesh/food-agriculture" TargetMode="External"/><Relationship Id="rId4" Type="http://schemas.openxmlformats.org/officeDocument/2006/relationships/hyperlink" Target="https://bikroy.com/en/ads/bangladesh/education" TargetMode="External"/><Relationship Id="rId9" Type="http://schemas.openxmlformats.org/officeDocument/2006/relationships/hyperlink" Target="https://bikroy.com/en/ads/bangladesh/hobby-sport-kids" TargetMode="External"/><Relationship Id="rId14" Type="http://schemas.openxmlformats.org/officeDocument/2006/relationships/hyperlink" Target="https://bikroy.com/en/ads/bangladesh/business-industr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Robi" TargetMode="External"/><Relationship Id="rId2" Type="http://schemas.openxmlformats.org/officeDocument/2006/relationships/hyperlink" Target="https://en.wikipedia.org/wiki/Bikroy.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Pre-order" TargetMode="External"/><Relationship Id="rId3" Type="http://schemas.openxmlformats.org/officeDocument/2006/relationships/hyperlink" Target="https://en.wikipedia.org/wiki/IOS" TargetMode="External"/><Relationship Id="rId7" Type="http://schemas.openxmlformats.org/officeDocument/2006/relationships/hyperlink" Target="https://en.wikipedia.org/wiki/Free_Basics"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hyperlink" Target="https://en.wikipedia.org/wiki/Internet.org" TargetMode="External"/><Relationship Id="rId11" Type="http://schemas.openxmlformats.org/officeDocument/2006/relationships/hyperlink" Target="https://en.wikipedia.org/wiki/Millward_Brown" TargetMode="External"/><Relationship Id="rId5" Type="http://schemas.openxmlformats.org/officeDocument/2006/relationships/hyperlink" Target="https://en.wikipedia.org/wiki/Bikroy.com" TargetMode="External"/><Relationship Id="rId10" Type="http://schemas.openxmlformats.org/officeDocument/2006/relationships/hyperlink" Target="https://en.wikipedia.org/wiki/Qurbani" TargetMode="External"/><Relationship Id="rId4" Type="http://schemas.openxmlformats.org/officeDocument/2006/relationships/hyperlink" Target="https://en.wikipedia.org/wiki/Android_(operating_system)" TargetMode="External"/><Relationship Id="rId9" Type="http://schemas.openxmlformats.org/officeDocument/2006/relationships/hyperlink" Target="https://en.wikipedia.org/wiki/Eid_al-Adha"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ikroy.com/en/help/faq"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ikroy.com/en/help/faq"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latin typeface="Algerian" pitchFamily="82" charset="0"/>
              </a:rPr>
              <a:t>HELLO</a:t>
            </a:r>
            <a:r>
              <a:rPr lang="en-SG" dirty="0" smtClean="0"/>
              <a:t> </a:t>
            </a:r>
            <a:r>
              <a:rPr lang="en-SG" dirty="0" smtClean="0">
                <a:latin typeface="AR BLANCA" pitchFamily="2" charset="0"/>
              </a:rPr>
              <a:t>EVERYONE</a:t>
            </a:r>
            <a:endParaRPr lang="en-SG" dirty="0">
              <a:latin typeface="AR BLANCA" pitchFamily="2" charset="0"/>
            </a:endParaRPr>
          </a:p>
        </p:txBody>
      </p:sp>
      <p:sp>
        <p:nvSpPr>
          <p:cNvPr id="3" name="Subtitle 2"/>
          <p:cNvSpPr>
            <a:spLocks noGrp="1"/>
          </p:cNvSpPr>
          <p:nvPr>
            <p:ph type="subTitle" idx="1"/>
          </p:nvPr>
        </p:nvSpPr>
        <p:spPr/>
        <p:txBody>
          <a:bodyPr/>
          <a:lstStyle/>
          <a:p>
            <a:r>
              <a:rPr lang="en-SG" sz="4000" dirty="0" smtClean="0"/>
              <a:t>WEL</a:t>
            </a:r>
            <a:r>
              <a:rPr lang="en-SG" dirty="0" smtClean="0"/>
              <a:t>COME TO MY </a:t>
            </a:r>
            <a:r>
              <a:rPr lang="en-SG" dirty="0" smtClean="0">
                <a:latin typeface="AR BLANCA" pitchFamily="2" charset="0"/>
              </a:rPr>
              <a:t>PRESENTATION</a:t>
            </a:r>
          </a:p>
          <a:p>
            <a:endParaRPr lang="en-S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b="1" dirty="0" smtClean="0"/>
              <a:t>Sitemap</a:t>
            </a:r>
            <a:br>
              <a:rPr lang="en-SG" b="1" dirty="0" smtClean="0"/>
            </a:br>
            <a:endParaRPr lang="en-SG" dirty="0"/>
          </a:p>
        </p:txBody>
      </p:sp>
      <p:sp>
        <p:nvSpPr>
          <p:cNvPr id="3" name="Content Placeholder 2"/>
          <p:cNvSpPr>
            <a:spLocks noGrp="1"/>
          </p:cNvSpPr>
          <p:nvPr>
            <p:ph idx="1"/>
          </p:nvPr>
        </p:nvSpPr>
        <p:spPr>
          <a:xfrm>
            <a:off x="457200" y="1214422"/>
            <a:ext cx="8229600" cy="5643578"/>
          </a:xfrm>
        </p:spPr>
        <p:txBody>
          <a:bodyPr>
            <a:normAutofit fontScale="70000" lnSpcReduction="20000"/>
          </a:bodyPr>
          <a:lstStyle/>
          <a:p>
            <a:pPr>
              <a:buNone/>
            </a:pPr>
            <a:r>
              <a:rPr lang="en-SG" dirty="0" smtClean="0"/>
              <a:t>    The Bikroy.com site is organised into several sections, as shown below. The sections are broken down by category and there is also a general section where you will find pages with useful information.</a:t>
            </a:r>
          </a:p>
          <a:p>
            <a:pPr>
              <a:buFont typeface="Wingdings" pitchFamily="2" charset="2"/>
              <a:buChar char="Ø"/>
            </a:pPr>
            <a:r>
              <a:rPr lang="en-SG" b="1" dirty="0" smtClean="0">
                <a:hlinkClick r:id="rId3"/>
              </a:rPr>
              <a:t>Electronics</a:t>
            </a:r>
            <a:r>
              <a:rPr lang="en-SG" b="1" dirty="0" smtClean="0"/>
              <a:t>  </a:t>
            </a:r>
          </a:p>
          <a:p>
            <a:pPr>
              <a:buFont typeface="Wingdings" pitchFamily="2" charset="2"/>
              <a:buChar char="Ø"/>
            </a:pPr>
            <a:r>
              <a:rPr lang="en-SG" b="1" dirty="0" smtClean="0">
                <a:hlinkClick r:id="rId4"/>
              </a:rPr>
              <a:t>Education</a:t>
            </a:r>
            <a:endParaRPr lang="en-SG" b="1" dirty="0" smtClean="0"/>
          </a:p>
          <a:p>
            <a:pPr>
              <a:buFont typeface="Wingdings" pitchFamily="2" charset="2"/>
              <a:buChar char="Ø"/>
            </a:pPr>
            <a:r>
              <a:rPr lang="en-SG" b="1" dirty="0" smtClean="0"/>
              <a:t>  </a:t>
            </a:r>
            <a:r>
              <a:rPr lang="en-SG" b="1" dirty="0" smtClean="0">
                <a:hlinkClick r:id="rId5"/>
              </a:rPr>
              <a:t>Services</a:t>
            </a:r>
            <a:endParaRPr lang="en-SG" b="1" dirty="0" smtClean="0"/>
          </a:p>
          <a:p>
            <a:pPr>
              <a:buFont typeface="Wingdings" pitchFamily="2" charset="2"/>
              <a:buChar char="Ø"/>
            </a:pPr>
            <a:r>
              <a:rPr lang="en-SG" b="1" dirty="0" smtClean="0">
                <a:hlinkClick r:id="rId6"/>
              </a:rPr>
              <a:t>Clothing, Health &amp; Beauty</a:t>
            </a:r>
            <a:endParaRPr lang="en-SG" b="1" dirty="0" smtClean="0"/>
          </a:p>
          <a:p>
            <a:pPr>
              <a:buFont typeface="Wingdings" pitchFamily="2" charset="2"/>
              <a:buChar char="Ø"/>
            </a:pPr>
            <a:r>
              <a:rPr lang="en-SG" b="1" dirty="0" smtClean="0">
                <a:hlinkClick r:id="rId7"/>
              </a:rPr>
              <a:t>Cars &amp; Vehicles</a:t>
            </a:r>
            <a:endParaRPr lang="en-SG" b="1" dirty="0" smtClean="0"/>
          </a:p>
          <a:p>
            <a:pPr>
              <a:buFont typeface="Wingdings" pitchFamily="2" charset="2"/>
              <a:buChar char="Ø"/>
            </a:pPr>
            <a:r>
              <a:rPr lang="en-SG" b="1" dirty="0" smtClean="0">
                <a:hlinkClick r:id="rId8"/>
              </a:rPr>
              <a:t>Pets &amp; Animals</a:t>
            </a:r>
            <a:endParaRPr lang="en-SG" b="1" dirty="0" smtClean="0"/>
          </a:p>
          <a:p>
            <a:pPr>
              <a:buFont typeface="Wingdings" pitchFamily="2" charset="2"/>
              <a:buChar char="Ø"/>
            </a:pPr>
            <a:r>
              <a:rPr lang="en-SG" b="1" dirty="0" smtClean="0">
                <a:hlinkClick r:id="rId9"/>
              </a:rPr>
              <a:t>Hobby, Sport &amp; Kids</a:t>
            </a:r>
            <a:endParaRPr lang="en-SG" b="1" dirty="0" smtClean="0"/>
          </a:p>
          <a:p>
            <a:pPr>
              <a:buFont typeface="Wingdings" pitchFamily="2" charset="2"/>
              <a:buChar char="Ø"/>
            </a:pPr>
            <a:r>
              <a:rPr lang="en-SG" b="1" dirty="0" smtClean="0">
                <a:hlinkClick r:id="rId10"/>
              </a:rPr>
              <a:t>Food &amp; Agriculture</a:t>
            </a:r>
            <a:endParaRPr lang="en-SG" b="1" dirty="0" smtClean="0"/>
          </a:p>
          <a:p>
            <a:pPr>
              <a:buFont typeface="Wingdings" pitchFamily="2" charset="2"/>
              <a:buChar char="Ø"/>
            </a:pPr>
            <a:r>
              <a:rPr lang="en-SG" b="1" dirty="0" smtClean="0">
                <a:hlinkClick r:id="rId11"/>
              </a:rPr>
              <a:t>Property</a:t>
            </a:r>
            <a:endParaRPr lang="en-SG" b="1" dirty="0" smtClean="0"/>
          </a:p>
          <a:p>
            <a:pPr>
              <a:buFont typeface="Wingdings" pitchFamily="2" charset="2"/>
              <a:buChar char="Ø"/>
            </a:pPr>
            <a:r>
              <a:rPr lang="en-SG" b="1" dirty="0" smtClean="0">
                <a:hlinkClick r:id="rId12"/>
              </a:rPr>
              <a:t>   Jobs in Bangladesh</a:t>
            </a:r>
            <a:r>
              <a:rPr lang="en-SG" b="1" dirty="0" smtClean="0"/>
              <a:t>.</a:t>
            </a:r>
          </a:p>
          <a:p>
            <a:pPr>
              <a:buFont typeface="Wingdings" pitchFamily="2" charset="2"/>
              <a:buChar char="Ø"/>
            </a:pPr>
            <a:r>
              <a:rPr lang="en-SG" b="1" dirty="0" smtClean="0">
                <a:hlinkClick r:id="rId13"/>
              </a:rPr>
              <a:t>Home &amp; Garden</a:t>
            </a:r>
            <a:r>
              <a:rPr lang="en-SG" b="1" dirty="0" smtClean="0"/>
              <a:t>.</a:t>
            </a:r>
          </a:p>
          <a:p>
            <a:pPr>
              <a:buFont typeface="Wingdings" pitchFamily="2" charset="2"/>
              <a:buChar char="Ø"/>
            </a:pPr>
            <a:r>
              <a:rPr lang="en-SG" b="1" dirty="0" smtClean="0">
                <a:hlinkClick r:id="rId14"/>
              </a:rPr>
              <a:t>Business &amp; Industry</a:t>
            </a:r>
            <a:r>
              <a:rPr lang="en-SG" b="1" dirty="0" smtClean="0"/>
              <a:t>.</a:t>
            </a:r>
          </a:p>
          <a:p>
            <a:pPr>
              <a:buFont typeface="Wingdings" pitchFamily="2" charset="2"/>
              <a:buChar char="Ø"/>
            </a:pPr>
            <a:r>
              <a:rPr lang="en-SG" b="1" dirty="0" smtClean="0">
                <a:hlinkClick r:id="rId15"/>
              </a:rPr>
              <a:t>Overseas Jobs</a:t>
            </a:r>
            <a:r>
              <a:rPr lang="en-SG" b="1" dirty="0" smtClean="0"/>
              <a:t>.</a:t>
            </a:r>
          </a:p>
          <a:p>
            <a:pPr>
              <a:buFont typeface="Wingdings" pitchFamily="2" charset="2"/>
              <a:buChar char="Ø"/>
            </a:pPr>
            <a:r>
              <a:rPr lang="en-SG" b="1" dirty="0" smtClean="0">
                <a:hlinkClick r:id="rId16"/>
              </a:rPr>
              <a:t>Other</a:t>
            </a:r>
            <a:endParaRPr lang="en-SG" b="1" dirty="0" smtClean="0"/>
          </a:p>
          <a:p>
            <a:pPr>
              <a:buFont typeface="Wingdings" pitchFamily="2" charset="2"/>
              <a:buChar char="Ø"/>
            </a:pPr>
            <a:endParaRPr lang="en-SG" b="1" dirty="0" smtClean="0"/>
          </a:p>
          <a:p>
            <a:pPr>
              <a:buFont typeface="Wingdings" pitchFamily="2" charset="2"/>
              <a:buChar char="Ø"/>
            </a:pPr>
            <a:endParaRPr lang="en-SG"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5" name="Content Placeholder 4" descr="bikroycom-presentation-4-1024.jpg"/>
          <p:cNvPicPr>
            <a:picLocks noGrp="1" noChangeAspect="1"/>
          </p:cNvPicPr>
          <p:nvPr>
            <p:ph idx="1"/>
          </p:nvPr>
        </p:nvPicPr>
        <p:blipFill>
          <a:blip r:embed="rId3"/>
          <a:stretch>
            <a:fillRect/>
          </a:stretch>
        </p:blipFill>
        <p:spPr>
          <a:xfrm>
            <a:off x="0" y="0"/>
            <a:ext cx="9144000" cy="664371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6" name="Content Placeholder 5" descr="bikroycom-presentation-5-1024.jpg"/>
          <p:cNvPicPr>
            <a:picLocks noGrp="1" noChangeAspect="1"/>
          </p:cNvPicPr>
          <p:nvPr>
            <p:ph idx="1"/>
          </p:nvPr>
        </p:nvPicPr>
        <p:blipFill>
          <a:blip r:embed="rId2"/>
          <a:stretch>
            <a:fillRect/>
          </a:stretch>
        </p:blipFill>
        <p:spPr>
          <a:xfrm>
            <a:off x="142844" y="571480"/>
            <a:ext cx="8658196" cy="628652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4" name="Content Placeholder 3" descr="bikroycom-presentation-7-1024.jpg"/>
          <p:cNvPicPr>
            <a:picLocks noGrp="1" noChangeAspect="1"/>
          </p:cNvPicPr>
          <p:nvPr>
            <p:ph idx="1"/>
          </p:nvPr>
        </p:nvPicPr>
        <p:blipFill>
          <a:blip r:embed="rId2"/>
          <a:stretch>
            <a:fillRect/>
          </a:stretch>
        </p:blipFill>
        <p:spPr>
          <a:xfrm>
            <a:off x="-500098" y="329232"/>
            <a:ext cx="9858444" cy="6528768"/>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endParaRPr lang="en-SG" dirty="0"/>
          </a:p>
        </p:txBody>
      </p:sp>
      <p:pic>
        <p:nvPicPr>
          <p:cNvPr id="4" name="Content Placeholder 3" descr="bikroycom-presentation-8-1024.jpg"/>
          <p:cNvPicPr>
            <a:picLocks noGrp="1" noChangeAspect="1"/>
          </p:cNvPicPr>
          <p:nvPr>
            <p:ph idx="1"/>
          </p:nvPr>
        </p:nvPicPr>
        <p:blipFill>
          <a:blip r:embed="rId2"/>
          <a:stretch>
            <a:fillRect/>
          </a:stretch>
        </p:blipFill>
        <p:spPr>
          <a:xfrm>
            <a:off x="-1143040" y="0"/>
            <a:ext cx="10858544" cy="7026293"/>
          </a:xfrm>
        </p:spPr>
      </p:pic>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6" name="Content Placeholder 5" descr="bikroycom-presentation-6-1024.jpg"/>
          <p:cNvPicPr>
            <a:picLocks noGrp="1" noChangeAspect="1"/>
          </p:cNvPicPr>
          <p:nvPr>
            <p:ph idx="1"/>
          </p:nvPr>
        </p:nvPicPr>
        <p:blipFill>
          <a:blip r:embed="rId2"/>
          <a:stretch>
            <a:fillRect/>
          </a:stretch>
        </p:blipFill>
        <p:spPr>
          <a:xfrm>
            <a:off x="-571536" y="428604"/>
            <a:ext cx="10358510" cy="7138973"/>
          </a:xfrm>
        </p:spPr>
      </p:pic>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b="1" dirty="0" smtClean="0"/>
              <a:t>History</a:t>
            </a:r>
            <a:br>
              <a:rPr lang="en-SG" b="1" dirty="0" smtClean="0"/>
            </a:br>
            <a:endParaRPr lang="en-SG" dirty="0"/>
          </a:p>
        </p:txBody>
      </p:sp>
      <p:sp>
        <p:nvSpPr>
          <p:cNvPr id="3" name="Content Placeholder 2"/>
          <p:cNvSpPr>
            <a:spLocks noGrp="1"/>
          </p:cNvSpPr>
          <p:nvPr>
            <p:ph idx="1"/>
          </p:nvPr>
        </p:nvSpPr>
        <p:spPr/>
        <p:txBody>
          <a:bodyPr>
            <a:normAutofit fontScale="77500" lnSpcReduction="20000"/>
          </a:bodyPr>
          <a:lstStyle/>
          <a:p>
            <a:r>
              <a:rPr lang="en-SG" b="1" dirty="0" smtClean="0"/>
              <a:t>2013</a:t>
            </a:r>
          </a:p>
          <a:p>
            <a:r>
              <a:rPr lang="en-SG" dirty="0" smtClean="0"/>
              <a:t>The year 2013 saw </a:t>
            </a:r>
            <a:r>
              <a:rPr lang="en-SG" dirty="0" err="1" smtClean="0"/>
              <a:t>Bikroy</a:t>
            </a:r>
            <a:r>
              <a:rPr lang="en-SG" dirty="0" smtClean="0"/>
              <a:t> become one the top 10 most popular Bangladeshi websites.</a:t>
            </a:r>
            <a:r>
              <a:rPr lang="en-SG" baseline="30000" dirty="0" smtClean="0">
                <a:hlinkClick r:id="rId2"/>
              </a:rPr>
              <a:t>[11]</a:t>
            </a:r>
            <a:r>
              <a:rPr lang="en-SG" dirty="0" smtClean="0"/>
              <a:t> "Bikroy.com" was the 4th most searched keyword in Bangladesh that year on Google.</a:t>
            </a:r>
            <a:r>
              <a:rPr lang="en-SG" baseline="30000" dirty="0" smtClean="0">
                <a:hlinkClick r:id="rId2"/>
              </a:rPr>
              <a:t>[12]</a:t>
            </a:r>
            <a:r>
              <a:rPr lang="en-SG" dirty="0" smtClean="0"/>
              <a:t> The company gained over 500,000 fans on </a:t>
            </a:r>
            <a:r>
              <a:rPr lang="en-SG" dirty="0" err="1" smtClean="0"/>
              <a:t>Facebook</a:t>
            </a:r>
            <a:r>
              <a:rPr lang="en-SG" dirty="0" smtClean="0"/>
              <a:t>.</a:t>
            </a:r>
          </a:p>
          <a:p>
            <a:r>
              <a:rPr lang="en-SG" b="1" dirty="0" smtClean="0"/>
              <a:t>2014</a:t>
            </a:r>
          </a:p>
          <a:p>
            <a:r>
              <a:rPr lang="en-SG" dirty="0" smtClean="0"/>
              <a:t>Through a collaboration with </a:t>
            </a:r>
            <a:r>
              <a:rPr lang="en-SG" dirty="0" err="1" smtClean="0">
                <a:hlinkClick r:id="rId3" tooltip="Robi"/>
              </a:rPr>
              <a:t>Robi</a:t>
            </a:r>
            <a:r>
              <a:rPr lang="en-SG" dirty="0" smtClean="0"/>
              <a:t>, a Zero Rating campaign was also released that year thus enabling free browsing of </a:t>
            </a:r>
            <a:r>
              <a:rPr lang="en-SG" dirty="0" err="1" smtClean="0"/>
              <a:t>Bikroy</a:t>
            </a:r>
            <a:r>
              <a:rPr lang="en-SG" dirty="0" smtClean="0"/>
              <a:t> through the operator.</a:t>
            </a:r>
            <a:r>
              <a:rPr lang="en-SG" baseline="30000" dirty="0" smtClean="0">
                <a:hlinkClick r:id="rId2"/>
              </a:rPr>
              <a:t>[13]</a:t>
            </a:r>
            <a:r>
              <a:rPr lang="en-SG" dirty="0" smtClean="0"/>
              <a:t> During this year, the company opened a total of five offices in Bangladesh and the their </a:t>
            </a:r>
            <a:r>
              <a:rPr lang="en-SG" dirty="0" err="1" smtClean="0"/>
              <a:t>Facebook</a:t>
            </a:r>
            <a:r>
              <a:rPr lang="en-SG" dirty="0" smtClean="0"/>
              <a:t> page reached 2,000,000 fans.</a:t>
            </a:r>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b="1" dirty="0" smtClean="0"/>
              <a:t>History</a:t>
            </a:r>
            <a:br>
              <a:rPr lang="en-SG" b="1" dirty="0" smtClean="0"/>
            </a:br>
            <a:endParaRPr lang="en-SG" dirty="0"/>
          </a:p>
        </p:txBody>
      </p:sp>
      <p:sp>
        <p:nvSpPr>
          <p:cNvPr id="3" name="Content Placeholder 2"/>
          <p:cNvSpPr>
            <a:spLocks noGrp="1"/>
          </p:cNvSpPr>
          <p:nvPr>
            <p:ph idx="1"/>
          </p:nvPr>
        </p:nvSpPr>
        <p:spPr/>
        <p:txBody>
          <a:bodyPr>
            <a:normAutofit fontScale="62500" lnSpcReduction="20000"/>
          </a:bodyPr>
          <a:lstStyle/>
          <a:p>
            <a:r>
              <a:rPr lang="en-SG" b="1" dirty="0" smtClean="0"/>
              <a:t>2015</a:t>
            </a:r>
          </a:p>
          <a:p>
            <a:r>
              <a:rPr lang="en-SG" dirty="0" smtClean="0"/>
              <a:t>The launch of </a:t>
            </a:r>
            <a:r>
              <a:rPr lang="en-SG" dirty="0" err="1" smtClean="0"/>
              <a:t>Bikroy</a:t>
            </a:r>
            <a:r>
              <a:rPr lang="en-SG" dirty="0" smtClean="0"/>
              <a:t> application on </a:t>
            </a:r>
            <a:r>
              <a:rPr lang="en-SG" dirty="0" err="1" smtClean="0">
                <a:hlinkClick r:id="rId3" tooltip="IOS"/>
              </a:rPr>
              <a:t>iOS</a:t>
            </a:r>
            <a:r>
              <a:rPr lang="en-SG" dirty="0" smtClean="0"/>
              <a:t> and </a:t>
            </a:r>
            <a:r>
              <a:rPr lang="en-SG" dirty="0" smtClean="0">
                <a:hlinkClick r:id="rId4" tooltip="Android (operating system)"/>
              </a:rPr>
              <a:t>Android</a:t>
            </a:r>
            <a:r>
              <a:rPr lang="en-SG" dirty="0" smtClean="0"/>
              <a:t> was one of the major milestones that year.</a:t>
            </a:r>
            <a:r>
              <a:rPr lang="en-SG" baseline="30000" dirty="0" smtClean="0">
                <a:hlinkClick r:id="rId5"/>
              </a:rPr>
              <a:t>[14]</a:t>
            </a:r>
            <a:r>
              <a:rPr lang="en-SG" dirty="0" smtClean="0"/>
              <a:t> </a:t>
            </a:r>
            <a:r>
              <a:rPr lang="en-SG" dirty="0" err="1" smtClean="0"/>
              <a:t>Bikroy</a:t>
            </a:r>
            <a:r>
              <a:rPr lang="en-SG" dirty="0" smtClean="0"/>
              <a:t> also partnered with </a:t>
            </a:r>
            <a:r>
              <a:rPr lang="en-SG" dirty="0" err="1" smtClean="0"/>
              <a:t>Facebook</a:t>
            </a:r>
            <a:r>
              <a:rPr lang="en-SG" dirty="0" smtClean="0"/>
              <a:t> and </a:t>
            </a:r>
            <a:r>
              <a:rPr lang="en-SG" dirty="0" smtClean="0">
                <a:hlinkClick r:id="rId6" tooltip="Internet.org"/>
              </a:rPr>
              <a:t>Internet.org</a:t>
            </a:r>
            <a:r>
              <a:rPr lang="en-SG" dirty="0" smtClean="0"/>
              <a:t> to enable free browsing of Bikroy.com on the internet through the </a:t>
            </a:r>
            <a:r>
              <a:rPr lang="en-SG" dirty="0" smtClean="0">
                <a:hlinkClick r:id="rId7" tooltip="Free Basics"/>
              </a:rPr>
              <a:t>Free Basics</a:t>
            </a:r>
            <a:r>
              <a:rPr lang="en-SG" dirty="0" smtClean="0"/>
              <a:t> service.</a:t>
            </a:r>
            <a:r>
              <a:rPr lang="en-SG" baseline="30000" dirty="0" smtClean="0">
                <a:hlinkClick r:id="rId5"/>
              </a:rPr>
              <a:t>[15]</a:t>
            </a:r>
            <a:r>
              <a:rPr lang="en-SG" dirty="0" smtClean="0"/>
              <a:t> Another major milestone for the company was the offer of a </a:t>
            </a:r>
            <a:r>
              <a:rPr lang="en-SG" dirty="0" smtClean="0">
                <a:hlinkClick r:id="rId8" tooltip="Pre-order"/>
              </a:rPr>
              <a:t>pre-order</a:t>
            </a:r>
            <a:r>
              <a:rPr lang="en-SG" dirty="0" smtClean="0"/>
              <a:t> and delivery service for sacrificial animals on the occasion of </a:t>
            </a:r>
            <a:r>
              <a:rPr lang="en-SG" dirty="0" err="1" smtClean="0">
                <a:hlinkClick r:id="rId9" tooltip="Eid al-Adha"/>
              </a:rPr>
              <a:t>Eid-ul-Adha</a:t>
            </a:r>
            <a:r>
              <a:rPr lang="en-SG" dirty="0" smtClean="0"/>
              <a:t>. This was the first time live </a:t>
            </a:r>
            <a:r>
              <a:rPr lang="en-SG" dirty="0" err="1" smtClean="0">
                <a:hlinkClick r:id="rId10" tooltip="Qurbani"/>
              </a:rPr>
              <a:t>Qurbani</a:t>
            </a:r>
            <a:r>
              <a:rPr lang="en-SG" dirty="0" smtClean="0"/>
              <a:t> animals were ever sold online in Bangladesh.</a:t>
            </a:r>
            <a:r>
              <a:rPr lang="en-SG" baseline="30000" dirty="0" smtClean="0">
                <a:hlinkClick r:id="rId5"/>
              </a:rPr>
              <a:t>[16]</a:t>
            </a:r>
            <a:endParaRPr lang="en-SG" dirty="0" smtClean="0"/>
          </a:p>
          <a:p>
            <a:r>
              <a:rPr lang="en-SG" b="1" dirty="0" smtClean="0"/>
              <a:t>2016</a:t>
            </a:r>
          </a:p>
          <a:p>
            <a:r>
              <a:rPr lang="en-SG" dirty="0" smtClean="0"/>
              <a:t>This year the company launched a Membership service for small businesses, allowing them to advertise their products under their own page on </a:t>
            </a:r>
            <a:r>
              <a:rPr lang="en-SG" dirty="0" err="1" smtClean="0"/>
              <a:t>Bikroy</a:t>
            </a:r>
            <a:r>
              <a:rPr lang="en-SG" dirty="0" smtClean="0"/>
              <a:t>.</a:t>
            </a:r>
            <a:r>
              <a:rPr lang="en-SG" baseline="30000" dirty="0" smtClean="0">
                <a:hlinkClick r:id="rId5"/>
              </a:rPr>
              <a:t>[17]</a:t>
            </a:r>
            <a:r>
              <a:rPr lang="en-SG" dirty="0" smtClean="0"/>
              <a:t> </a:t>
            </a:r>
            <a:r>
              <a:rPr lang="en-SG" dirty="0" err="1" smtClean="0"/>
              <a:t>Bikroy</a:t>
            </a:r>
            <a:r>
              <a:rPr lang="en-SG" dirty="0" smtClean="0"/>
              <a:t> was ranked in the top three, right after </a:t>
            </a:r>
            <a:r>
              <a:rPr lang="en-SG" dirty="0" err="1" smtClean="0"/>
              <a:t>Facebook</a:t>
            </a:r>
            <a:r>
              <a:rPr lang="en-SG" dirty="0" smtClean="0"/>
              <a:t> and Google, by a </a:t>
            </a:r>
            <a:r>
              <a:rPr lang="en-SG" dirty="0" err="1" smtClean="0">
                <a:hlinkClick r:id="rId11" tooltip="Millward Brown"/>
              </a:rPr>
              <a:t>Millward</a:t>
            </a:r>
            <a:r>
              <a:rPr lang="en-SG" dirty="0" smtClean="0">
                <a:hlinkClick r:id="rId11" tooltip="Millward Brown"/>
              </a:rPr>
              <a:t> Brown</a:t>
            </a:r>
            <a:r>
              <a:rPr lang="en-SG" dirty="0" smtClean="0"/>
              <a:t> survey on top of mind preference conducted on over a thousand Bangladeshi internet users, marking the second time the company ranked in the top 3 in the last 2 years.</a:t>
            </a:r>
            <a:r>
              <a:rPr lang="en-SG" baseline="30000" dirty="0" smtClean="0">
                <a:hlinkClick r:id="rId5"/>
              </a:rPr>
              <a:t>[1</a:t>
            </a:r>
            <a:endParaRPr lang="en-SG" dirty="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Contact us</a:t>
            </a:r>
            <a:br>
              <a:rPr lang="en-SG" dirty="0" smtClean="0"/>
            </a:br>
            <a:endParaRPr lang="en-SG" dirty="0"/>
          </a:p>
        </p:txBody>
      </p:sp>
      <p:sp>
        <p:nvSpPr>
          <p:cNvPr id="3" name="Content Placeholder 2"/>
          <p:cNvSpPr>
            <a:spLocks noGrp="1"/>
          </p:cNvSpPr>
          <p:nvPr>
            <p:ph sz="half" idx="1"/>
          </p:nvPr>
        </p:nvSpPr>
        <p:spPr>
          <a:noFill/>
        </p:spPr>
        <p:txBody>
          <a:bodyPr>
            <a:normAutofit/>
          </a:bodyPr>
          <a:lstStyle/>
          <a:p>
            <a:pPr>
              <a:buNone/>
            </a:pPr>
            <a:endParaRPr lang="en-SG" b="1" dirty="0" smtClean="0"/>
          </a:p>
          <a:p>
            <a:r>
              <a:rPr lang="en-SG" dirty="0" smtClean="0"/>
              <a:t>If you did not find the answer to your question or problem, please get in touch with us using the form below and we will respond to your message as soon as possible.</a:t>
            </a:r>
          </a:p>
          <a:p>
            <a:pPr>
              <a:buNone/>
            </a:pPr>
            <a:endParaRPr lang="en-SG" dirty="0"/>
          </a:p>
        </p:txBody>
      </p:sp>
      <p:pic>
        <p:nvPicPr>
          <p:cNvPr id="5" name="Content Placeholder 4" descr="58619e9e-9c95-4af4-9fa1-d4d957e5af2f.png"/>
          <p:cNvPicPr>
            <a:picLocks noGrp="1" noChangeAspect="1"/>
          </p:cNvPicPr>
          <p:nvPr>
            <p:ph sz="half" idx="2"/>
          </p:nvPr>
        </p:nvPicPr>
        <p:blipFill>
          <a:blip r:embed="rId3"/>
          <a:stretch>
            <a:fillRect/>
          </a:stretch>
        </p:blipFill>
        <p:spPr>
          <a:xfrm>
            <a:off x="4357686" y="2071678"/>
            <a:ext cx="4500562" cy="3567431"/>
          </a:xfr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t>Bikroy.com Helpline</a:t>
            </a:r>
          </a:p>
        </p:txBody>
      </p:sp>
      <p:sp>
        <p:nvSpPr>
          <p:cNvPr id="3" name="Content Placeholder 2"/>
          <p:cNvSpPr>
            <a:spLocks noGrp="1"/>
          </p:cNvSpPr>
          <p:nvPr>
            <p:ph idx="1"/>
          </p:nvPr>
        </p:nvSpPr>
        <p:spPr/>
        <p:txBody>
          <a:bodyPr/>
          <a:lstStyle/>
          <a:p>
            <a:pPr>
              <a:buNone/>
            </a:pPr>
            <a:endParaRPr lang="en-SG" b="1" dirty="0" smtClean="0"/>
          </a:p>
          <a:p>
            <a:r>
              <a:rPr lang="en-SG" dirty="0" smtClean="0"/>
              <a:t>Our helpline is open Saturday - Thursday from 9:00 AM to 5:00 PM.</a:t>
            </a:r>
            <a:br>
              <a:rPr lang="en-SG" dirty="0" smtClean="0"/>
            </a:br>
            <a:r>
              <a:rPr lang="en-SG" dirty="0" smtClean="0"/>
              <a:t>The helpline is closed on Fridays and all government holidays.</a:t>
            </a:r>
          </a:p>
          <a:p>
            <a:r>
              <a:rPr lang="en-SG" dirty="0" smtClean="0"/>
              <a:t>Call us-09613 555444</a:t>
            </a:r>
          </a:p>
          <a:p>
            <a:endParaRPr lang="en-SG" dirty="0"/>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0082"/>
            </a:gs>
            <a:gs pos="30000">
              <a:srgbClr val="66008F"/>
            </a:gs>
            <a:gs pos="64999">
              <a:srgbClr val="BA0066"/>
            </a:gs>
            <a:gs pos="89999">
              <a:srgbClr val="FF0000"/>
            </a:gs>
            <a:gs pos="100000">
              <a:srgbClr val="FF8200"/>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pPr>
              <a:buNone/>
            </a:pPr>
            <a:r>
              <a:rPr lang="en-SG" dirty="0" smtClean="0"/>
              <a:t>    </a:t>
            </a:r>
          </a:p>
          <a:p>
            <a:endParaRPr lang="en-SG" dirty="0" smtClean="0"/>
          </a:p>
          <a:p>
            <a:pPr>
              <a:buNone/>
            </a:pPr>
            <a:r>
              <a:rPr lang="en-SG" dirty="0" smtClean="0"/>
              <a:t>   </a:t>
            </a:r>
            <a:r>
              <a:rPr lang="en-SG" sz="6000" dirty="0" smtClean="0">
                <a:latin typeface="AR CENA" pitchFamily="2" charset="0"/>
              </a:rPr>
              <a:t>Documentation</a:t>
            </a:r>
            <a:r>
              <a:rPr lang="en-SG" dirty="0" smtClean="0"/>
              <a:t>  </a:t>
            </a:r>
            <a:r>
              <a:rPr lang="en-SG" sz="4400" dirty="0" smtClean="0"/>
              <a:t>of    Software</a:t>
            </a:r>
          </a:p>
          <a:p>
            <a:pPr>
              <a:buNone/>
            </a:pPr>
            <a:r>
              <a:rPr lang="en-SG" dirty="0" smtClean="0"/>
              <a:t>                       </a:t>
            </a:r>
            <a:r>
              <a:rPr lang="en-SG" sz="4000" dirty="0" smtClean="0">
                <a:latin typeface="Informal Roman" pitchFamily="66" charset="0"/>
              </a:rPr>
              <a:t>ID:161-35-1574</a:t>
            </a:r>
            <a:endParaRPr lang="en-SG" sz="4000" dirty="0">
              <a:latin typeface="Informal Roman" pitchFamily="66" charset="0"/>
            </a:endParaRP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a:solidFill>
            <a:schemeClr val="bg1"/>
          </a:solidFill>
        </p:spPr>
        <p:txBody>
          <a:bodyPr/>
          <a:lstStyle/>
          <a:p>
            <a:pPr>
              <a:buNone/>
            </a:pPr>
            <a:r>
              <a:rPr lang="en-SG" dirty="0" smtClean="0"/>
              <a:t>                                                                                                             </a:t>
            </a:r>
          </a:p>
          <a:p>
            <a:endParaRPr lang="en-SG" dirty="0" smtClean="0"/>
          </a:p>
          <a:p>
            <a:endParaRPr lang="en-SG" sz="2000" dirty="0" smtClean="0">
              <a:blipFill>
                <a:blip r:embed="rId3"/>
                <a:tile tx="0" ty="0" sx="100000" sy="100000" flip="none" algn="tl"/>
              </a:blipFill>
            </a:endParaRPr>
          </a:p>
          <a:p>
            <a:pPr>
              <a:buNone/>
            </a:pPr>
            <a:r>
              <a:rPr lang="en-SG" sz="6000" dirty="0" smtClean="0"/>
              <a:t>           </a:t>
            </a:r>
            <a:r>
              <a:rPr lang="en-SG" sz="60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rPr>
              <a:t>THANK</a:t>
            </a:r>
            <a:r>
              <a:rPr lang="en-SG" sz="6000" dirty="0" smtClean="0"/>
              <a:t> YOU!</a:t>
            </a:r>
          </a:p>
        </p:txBody>
      </p:sp>
    </p:spTree>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Algerian" pitchFamily="82" charset="0"/>
              </a:rPr>
              <a:t>MY PRESENTATION TOPIC IS</a:t>
            </a:r>
            <a:endParaRPr lang="en-SG" dirty="0">
              <a:latin typeface="Algerian" pitchFamily="82" charset="0"/>
            </a:endParaRPr>
          </a:p>
        </p:txBody>
      </p:sp>
      <p:sp>
        <p:nvSpPr>
          <p:cNvPr id="3" name="Content Placeholder 2"/>
          <p:cNvSpPr>
            <a:spLocks noGrp="1"/>
          </p:cNvSpPr>
          <p:nvPr>
            <p:ph idx="1"/>
          </p:nvPr>
        </p:nvSpPr>
        <p:spPr/>
        <p:txBody>
          <a:bodyPr>
            <a:normAutofit/>
          </a:bodyPr>
          <a:lstStyle/>
          <a:p>
            <a:pPr>
              <a:buNone/>
            </a:pPr>
            <a:r>
              <a:rPr lang="en-SG" dirty="0" smtClean="0"/>
              <a:t>              </a:t>
            </a:r>
          </a:p>
          <a:p>
            <a:pPr>
              <a:buNone/>
            </a:pPr>
            <a:endParaRPr lang="en-SG" dirty="0"/>
          </a:p>
          <a:p>
            <a:pPr>
              <a:buNone/>
            </a:pPr>
            <a:endParaRPr lang="en-SG" dirty="0" smtClean="0"/>
          </a:p>
          <a:p>
            <a:pPr>
              <a:buNone/>
            </a:pPr>
            <a:r>
              <a:rPr lang="en-SG" dirty="0"/>
              <a:t> </a:t>
            </a:r>
            <a:r>
              <a:rPr lang="en-SG" dirty="0" smtClean="0"/>
              <a:t>        </a:t>
            </a:r>
            <a:r>
              <a:rPr lang="en-SG" sz="9600" dirty="0" smtClean="0"/>
              <a:t> BIKROY.COM</a:t>
            </a:r>
            <a:endParaRPr lang="en-SG" sz="9600"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b="1" dirty="0" smtClean="0"/>
              <a:t>What is Bikroy.com?</a:t>
            </a:r>
            <a:br>
              <a:rPr lang="en-SG" b="1" dirty="0" smtClean="0"/>
            </a:br>
            <a:endParaRPr lang="en-SG" dirty="0"/>
          </a:p>
        </p:txBody>
      </p:sp>
      <p:sp>
        <p:nvSpPr>
          <p:cNvPr id="3" name="Content Placeholder 2"/>
          <p:cNvSpPr>
            <a:spLocks noGrp="1"/>
          </p:cNvSpPr>
          <p:nvPr>
            <p:ph idx="1"/>
          </p:nvPr>
        </p:nvSpPr>
        <p:spPr/>
        <p:txBody>
          <a:bodyPr>
            <a:normAutofit lnSpcReduction="10000"/>
          </a:bodyPr>
          <a:lstStyle/>
          <a:p>
            <a:r>
              <a:rPr lang="en-SG" dirty="0" smtClean="0"/>
              <a:t>Bikroy.com is a website where you can buy and sell almost everything. The best deals are often done with people who live in your own city or on your own street, so on Bikroy.com it's easy to buy and sell locally. All you have to do is select your region.</a:t>
            </a:r>
          </a:p>
          <a:p>
            <a:r>
              <a:rPr lang="en-SG" dirty="0" smtClean="0"/>
              <a:t>It takes you less than 2 minutes to post an ad on Bikroy.com. You can sign up for a free account and post ads easily every time.</a:t>
            </a:r>
          </a:p>
          <a:p>
            <a:pPr>
              <a:buNone/>
            </a:pPr>
            <a:endParaRPr lang="en-SG" dirty="0" smtClean="0"/>
          </a:p>
          <a:p>
            <a:endParaRPr lang="en-SG" dirty="0"/>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t>What is Bikroy.com?</a:t>
            </a:r>
            <a:endParaRPr lang="en-SG" dirty="0"/>
          </a:p>
        </p:txBody>
      </p:sp>
      <p:sp>
        <p:nvSpPr>
          <p:cNvPr id="3" name="Content Placeholder 2"/>
          <p:cNvSpPr>
            <a:spLocks noGrp="1"/>
          </p:cNvSpPr>
          <p:nvPr>
            <p:ph idx="1"/>
          </p:nvPr>
        </p:nvSpPr>
        <p:spPr/>
        <p:txBody>
          <a:bodyPr/>
          <a:lstStyle/>
          <a:p>
            <a:r>
              <a:rPr lang="en-SG" dirty="0" smtClean="0"/>
              <a:t>Bikroy.com has the widest selection of popular second hand items all over Bangladesh, which makes it easy to find exactly what you are looking for. So if you're looking for a car, mobile phone, house, computer or maybe a pet, you will find the best deal on Bikroy.com.</a:t>
            </a:r>
            <a:endParaRPr lang="en-SG"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t>What is Bikroy.com?</a:t>
            </a:r>
            <a:endParaRPr lang="en-SG" dirty="0"/>
          </a:p>
        </p:txBody>
      </p:sp>
      <p:sp>
        <p:nvSpPr>
          <p:cNvPr id="3" name="Content Placeholder 2"/>
          <p:cNvSpPr>
            <a:spLocks noGrp="1"/>
          </p:cNvSpPr>
          <p:nvPr>
            <p:ph idx="1"/>
          </p:nvPr>
        </p:nvSpPr>
        <p:spPr/>
        <p:txBody>
          <a:bodyPr/>
          <a:lstStyle/>
          <a:p>
            <a:r>
              <a:rPr lang="en-SG" dirty="0" smtClean="0"/>
              <a:t>Bikroy.com does not specialize in any specific category - here you can buy and sell items in more than 50 different categories. We also carefully review all ads that are being published, to make sure the quality is up to our standards.</a:t>
            </a:r>
            <a:endParaRPr lang="en-SG"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b="1" dirty="0" smtClean="0"/>
              <a:t>Stay safe on Bikroy.com</a:t>
            </a:r>
            <a:br>
              <a:rPr lang="en-SG" b="1" dirty="0" smtClean="0"/>
            </a:br>
            <a:endParaRPr lang="en-SG" dirty="0"/>
          </a:p>
        </p:txBody>
      </p:sp>
      <p:sp>
        <p:nvSpPr>
          <p:cNvPr id="3" name="Content Placeholder 2"/>
          <p:cNvSpPr>
            <a:spLocks noGrp="1"/>
          </p:cNvSpPr>
          <p:nvPr>
            <p:ph idx="1"/>
          </p:nvPr>
        </p:nvSpPr>
        <p:spPr>
          <a:xfrm>
            <a:off x="457200" y="1600200"/>
            <a:ext cx="8229600" cy="5257800"/>
          </a:xfrm>
        </p:spPr>
        <p:txBody>
          <a:bodyPr/>
          <a:lstStyle/>
          <a:p>
            <a:r>
              <a:rPr lang="en-SG" dirty="0" smtClean="0"/>
              <a:t>At Bikroy.com we are 100% committed to making sure that your experience on our site is as safe as possible.</a:t>
            </a:r>
          </a:p>
          <a:p>
            <a:r>
              <a:rPr lang="en-SG" dirty="0" smtClean="0"/>
              <a:t>Here you can find advice on how to stay safe while trading on Bikroy.com.</a:t>
            </a:r>
          </a:p>
          <a:p>
            <a:pPr>
              <a:buFont typeface="Wingdings" pitchFamily="2" charset="2"/>
              <a:buChar char="Ø"/>
            </a:pPr>
            <a:r>
              <a:rPr lang="en-SG" b="1" dirty="0" smtClean="0"/>
              <a:t>General safety advice</a:t>
            </a:r>
          </a:p>
          <a:p>
            <a:pPr>
              <a:buFont typeface="Wingdings" pitchFamily="2" charset="2"/>
              <a:buChar char="Ø"/>
            </a:pPr>
            <a:r>
              <a:rPr lang="en-SG" b="1" dirty="0" smtClean="0"/>
              <a:t>Scams and frauds to watch out for</a:t>
            </a:r>
          </a:p>
          <a:p>
            <a:pPr>
              <a:buFont typeface="Wingdings" pitchFamily="2" charset="2"/>
              <a:buChar char="Ø"/>
            </a:pPr>
            <a:r>
              <a:rPr lang="en-SG" b="1" dirty="0" err="1" smtClean="0"/>
              <a:t>Bikroy.com's</a:t>
            </a:r>
            <a:r>
              <a:rPr lang="en-SG" b="1" dirty="0" smtClean="0"/>
              <a:t> safety measures</a:t>
            </a:r>
          </a:p>
          <a:p>
            <a:pPr>
              <a:buFont typeface="Wingdings" pitchFamily="2" charset="2"/>
              <a:buChar char="Ø"/>
            </a:pPr>
            <a:r>
              <a:rPr lang="en-SG" b="1" dirty="0" smtClean="0"/>
              <a:t>Reporting a safety issue</a:t>
            </a:r>
          </a:p>
          <a:p>
            <a:pPr>
              <a:buFont typeface="Wingdings" pitchFamily="2" charset="2"/>
              <a:buChar char="Ø"/>
            </a:pPr>
            <a:endParaRPr lang="en-SG" dirty="0"/>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FAQ</a:t>
            </a:r>
            <a:endParaRPr lang="en-SG" dirty="0"/>
          </a:p>
        </p:txBody>
      </p:sp>
      <p:sp>
        <p:nvSpPr>
          <p:cNvPr id="3" name="Content Placeholder 2"/>
          <p:cNvSpPr>
            <a:spLocks noGrp="1"/>
          </p:cNvSpPr>
          <p:nvPr>
            <p:ph idx="1"/>
          </p:nvPr>
        </p:nvSpPr>
        <p:spPr/>
        <p:txBody>
          <a:bodyPr>
            <a:normAutofit fontScale="47500" lnSpcReduction="20000"/>
          </a:bodyPr>
          <a:lstStyle/>
          <a:p>
            <a:pPr>
              <a:buNone/>
            </a:pPr>
            <a:endParaRPr lang="en-SG" b="1" dirty="0" smtClean="0"/>
          </a:p>
          <a:p>
            <a:r>
              <a:rPr lang="en-SG" dirty="0" smtClean="0">
                <a:hlinkClick r:id="rId3"/>
              </a:rPr>
              <a:t>1. How do I post an ad?</a:t>
            </a:r>
          </a:p>
          <a:p>
            <a:r>
              <a:rPr lang="en-SG" dirty="0" smtClean="0">
                <a:hlinkClick r:id="rId3"/>
              </a:rPr>
              <a:t>2. How do I delete my ad?</a:t>
            </a:r>
          </a:p>
          <a:p>
            <a:r>
              <a:rPr lang="en-SG" dirty="0" smtClean="0">
                <a:hlinkClick r:id="rId3"/>
              </a:rPr>
              <a:t>3. How do I edit my ad?</a:t>
            </a:r>
          </a:p>
          <a:p>
            <a:r>
              <a:rPr lang="en-SG" dirty="0" smtClean="0">
                <a:hlinkClick r:id="rId3"/>
              </a:rPr>
              <a:t>4. How do I set a new password on Bikroy.com?</a:t>
            </a:r>
          </a:p>
          <a:p>
            <a:r>
              <a:rPr lang="en-SG" dirty="0" smtClean="0">
                <a:hlinkClick r:id="rId3"/>
              </a:rPr>
              <a:t>5. How long do ads stay on Bikroy.com?</a:t>
            </a:r>
          </a:p>
          <a:p>
            <a:r>
              <a:rPr lang="en-SG" dirty="0" smtClean="0">
                <a:hlinkClick r:id="rId3"/>
              </a:rPr>
              <a:t>6. I posted an ad but can't find it. What's wrong?</a:t>
            </a:r>
          </a:p>
          <a:p>
            <a:r>
              <a:rPr lang="en-SG" dirty="0" smtClean="0">
                <a:hlinkClick r:id="rId3"/>
              </a:rPr>
              <a:t>7. Why has my ad been rejected?</a:t>
            </a:r>
          </a:p>
          <a:p>
            <a:r>
              <a:rPr lang="en-SG" dirty="0" smtClean="0">
                <a:hlinkClick r:id="rId3"/>
              </a:rPr>
              <a:t>8. I'm getting contacted about an ad I didn't post. Can you help me?</a:t>
            </a:r>
          </a:p>
          <a:p>
            <a:r>
              <a:rPr lang="en-SG" dirty="0" smtClean="0">
                <a:hlinkClick r:id="rId3"/>
              </a:rPr>
              <a:t>9. I haven't received any responses to my ad. What's wrong?</a:t>
            </a:r>
          </a:p>
          <a:p>
            <a:r>
              <a:rPr lang="en-SG" dirty="0" smtClean="0">
                <a:hlinkClick r:id="rId3"/>
              </a:rPr>
              <a:t>10. How does Bikroy.com make money?</a:t>
            </a:r>
          </a:p>
          <a:p>
            <a:r>
              <a:rPr lang="en-SG" dirty="0" smtClean="0">
                <a:hlinkClick r:id="rId3"/>
              </a:rPr>
              <a:t>11. What are the rules for posting on Bikroy.com?</a:t>
            </a:r>
          </a:p>
          <a:p>
            <a:r>
              <a:rPr lang="en-SG" dirty="0" smtClean="0">
                <a:hlinkClick r:id="rId3"/>
              </a:rPr>
              <a:t>12. How do I sign up for a user account on Bikroy.com?</a:t>
            </a:r>
          </a:p>
          <a:p>
            <a:r>
              <a:rPr lang="en-SG" dirty="0" smtClean="0">
                <a:hlinkClick r:id="rId3"/>
              </a:rPr>
              <a:t>13. How do I log in and log out of my account?</a:t>
            </a:r>
          </a:p>
          <a:p>
            <a:r>
              <a:rPr lang="en-SG" dirty="0" smtClean="0">
                <a:hlinkClick r:id="rId3"/>
              </a:rPr>
              <a:t>14. How do I change my account details?</a:t>
            </a:r>
          </a:p>
          <a:p>
            <a:r>
              <a:rPr lang="en-SG" dirty="0" smtClean="0">
                <a:hlinkClick r:id="rId3"/>
              </a:rPr>
              <a:t>15. Why can't I log in to my account?</a:t>
            </a:r>
          </a:p>
          <a:p>
            <a:r>
              <a:rPr lang="en-SG" dirty="0" smtClean="0">
                <a:hlinkClick r:id="rId3"/>
              </a:rPr>
              <a:t>16. What is my free posting allowance?</a:t>
            </a:r>
          </a:p>
          <a:p>
            <a:r>
              <a:rPr lang="en-SG" dirty="0" smtClean="0">
                <a:hlinkClick r:id="rId3"/>
              </a:rPr>
              <a:t>17. What is Buy Now?</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b="1" dirty="0" smtClean="0"/>
              <a:t>Paid products and services Q&amp;A</a:t>
            </a:r>
            <a:br>
              <a:rPr lang="en-SG" b="1" dirty="0" smtClean="0"/>
            </a:br>
            <a:endParaRPr lang="en-SG" dirty="0"/>
          </a:p>
        </p:txBody>
      </p:sp>
      <p:sp>
        <p:nvSpPr>
          <p:cNvPr id="3" name="Content Placeholder 2"/>
          <p:cNvSpPr>
            <a:spLocks noGrp="1"/>
          </p:cNvSpPr>
          <p:nvPr>
            <p:ph idx="1"/>
          </p:nvPr>
        </p:nvSpPr>
        <p:spPr>
          <a:xfrm>
            <a:off x="214282" y="1500174"/>
            <a:ext cx="8229600" cy="4525963"/>
          </a:xfrm>
        </p:spPr>
        <p:txBody>
          <a:bodyPr>
            <a:normAutofit fontScale="92500" lnSpcReduction="20000"/>
          </a:bodyPr>
          <a:lstStyle/>
          <a:p>
            <a:pPr>
              <a:buNone/>
            </a:pPr>
            <a:endParaRPr lang="en-SG" b="1" dirty="0" smtClean="0"/>
          </a:p>
          <a:p>
            <a:r>
              <a:rPr lang="en-SG" dirty="0" smtClean="0">
                <a:hlinkClick r:id="rId2"/>
              </a:rPr>
              <a:t>1. What is "Top Ad"?</a:t>
            </a:r>
          </a:p>
          <a:p>
            <a:r>
              <a:rPr lang="en-SG" dirty="0" smtClean="0">
                <a:hlinkClick r:id="rId2"/>
              </a:rPr>
              <a:t>2. Why is my ad not showing as a Top Ad?</a:t>
            </a:r>
          </a:p>
          <a:p>
            <a:r>
              <a:rPr lang="en-SG" dirty="0" smtClean="0">
                <a:hlinkClick r:id="rId2"/>
              </a:rPr>
              <a:t>3. What is “Daily Bump Up for 7 days”?</a:t>
            </a:r>
          </a:p>
          <a:p>
            <a:r>
              <a:rPr lang="en-SG" dirty="0" smtClean="0">
                <a:hlinkClick r:id="rId2"/>
              </a:rPr>
              <a:t>4. How do I get a Shop / page for my business?</a:t>
            </a:r>
          </a:p>
          <a:p>
            <a:r>
              <a:rPr lang="en-SG" dirty="0" smtClean="0">
                <a:hlinkClick r:id="rId2"/>
              </a:rPr>
              <a:t>5. What is a Membership?</a:t>
            </a:r>
          </a:p>
          <a:p>
            <a:r>
              <a:rPr lang="en-SG" dirty="0" smtClean="0">
                <a:hlinkClick r:id="rId2"/>
              </a:rPr>
              <a:t>6. What is "Buy Now" and how does it work?</a:t>
            </a:r>
          </a:p>
          <a:p>
            <a:r>
              <a:rPr lang="en-SG" dirty="0" smtClean="0">
                <a:hlinkClick r:id="rId2"/>
              </a:rPr>
              <a:t>7. How do I buy a voucher?</a:t>
            </a:r>
          </a:p>
          <a:p>
            <a:r>
              <a:rPr lang="en-SG" dirty="0" smtClean="0">
                <a:hlinkClick r:id="rId2"/>
              </a:rPr>
              <a:t>8. How do vouchers work? </a:t>
            </a: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TotalTime>
  <Words>950</Words>
  <Application>Microsoft Office PowerPoint</Application>
  <PresentationFormat>On-screen Show (4:3)</PresentationFormat>
  <Paragraphs>91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HELLO EVERYONE</vt:lpstr>
      <vt:lpstr>Slide 2</vt:lpstr>
      <vt:lpstr>MY PRESENTATION TOPIC IS</vt:lpstr>
      <vt:lpstr>What is Bikroy.com? </vt:lpstr>
      <vt:lpstr>What is Bikroy.com?</vt:lpstr>
      <vt:lpstr>What is Bikroy.com?</vt:lpstr>
      <vt:lpstr>Stay safe on Bikroy.com </vt:lpstr>
      <vt:lpstr>FAQ</vt:lpstr>
      <vt:lpstr>Paid products and services Q&amp;A </vt:lpstr>
      <vt:lpstr>Sitemap </vt:lpstr>
      <vt:lpstr>Slide 11</vt:lpstr>
      <vt:lpstr>Slide 12</vt:lpstr>
      <vt:lpstr>Slide 13</vt:lpstr>
      <vt:lpstr>Slide 14</vt:lpstr>
      <vt:lpstr>Slide 15</vt:lpstr>
      <vt:lpstr>History </vt:lpstr>
      <vt:lpstr>History </vt:lpstr>
      <vt:lpstr>Contact us </vt:lpstr>
      <vt:lpstr>Bikroy.com Helpline</vt:lpstr>
      <vt:lpstr>Slide 20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EVERYONE</dc:title>
  <dc:creator>User</dc:creator>
  <cp:lastModifiedBy>User</cp:lastModifiedBy>
  <cp:revision>36</cp:revision>
  <dcterms:created xsi:type="dcterms:W3CDTF">2017-10-31T04:29:49Z</dcterms:created>
  <dcterms:modified xsi:type="dcterms:W3CDTF">2017-10-31T16:34:29Z</dcterms:modified>
</cp:coreProperties>
</file>