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0"/>
  </p:notesMasterIdLst>
  <p:sldIdLst>
    <p:sldId id="270" r:id="rId2"/>
    <p:sldId id="284" r:id="rId3"/>
    <p:sldId id="299" r:id="rId4"/>
    <p:sldId id="300" r:id="rId5"/>
    <p:sldId id="301" r:id="rId6"/>
    <p:sldId id="302" r:id="rId7"/>
    <p:sldId id="303" r:id="rId8"/>
    <p:sldId id="285" r:id="rId9"/>
    <p:sldId id="296" r:id="rId10"/>
    <p:sldId id="297" r:id="rId11"/>
    <p:sldId id="304" r:id="rId12"/>
    <p:sldId id="305" r:id="rId13"/>
    <p:sldId id="320" r:id="rId14"/>
    <p:sldId id="321" r:id="rId15"/>
    <p:sldId id="324" r:id="rId16"/>
    <p:sldId id="325" r:id="rId17"/>
    <p:sldId id="328" r:id="rId18"/>
    <p:sldId id="326" r:id="rId19"/>
    <p:sldId id="327" r:id="rId20"/>
    <p:sldId id="322" r:id="rId21"/>
    <p:sldId id="313" r:id="rId22"/>
    <p:sldId id="316" r:id="rId23"/>
    <p:sldId id="317" r:id="rId24"/>
    <p:sldId id="318" r:id="rId25"/>
    <p:sldId id="319" r:id="rId26"/>
    <p:sldId id="308" r:id="rId27"/>
    <p:sldId id="309" r:id="rId28"/>
    <p:sldId id="26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885270-58F7-4C83-9AEA-49272D208FD4}" type="datetimeFigureOut">
              <a:rPr lang="en-US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B409B3-52D0-4124-B53F-7A5DD0D99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64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47988-7AED-4494-8532-4CAFF5D6213D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25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96F86B-7E14-4A75-BDE0-9BD03AB00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CCDF4-5DB8-4859-9F9F-CD397AAFE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B4E7A-84A1-40F3-BAC0-38A56ED664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6EAC4-4158-4157-9B3D-BD701CEF3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7367-F1B0-46DB-AC9C-591CEB0D8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58EE-416D-4F57-AA38-56C3016C3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697D-94FC-4902-B2DB-36A141BE0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3D10-4008-4409-9C18-AAFB91451C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EAE0-8B6D-400F-9A71-7E007BC82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D249-5EBB-4216-8F3E-5BBCE44203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09781-6386-43B0-8F98-6FD4175BC8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8A49-C888-46C6-9AC5-4E800FAD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5894051-F819-42E1-A677-B674B95EC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1" r:id="rId2"/>
    <p:sldLayoutId id="2147483879" r:id="rId3"/>
    <p:sldLayoutId id="2147483872" r:id="rId4"/>
    <p:sldLayoutId id="2147483873" r:id="rId5"/>
    <p:sldLayoutId id="2147483874" r:id="rId6"/>
    <p:sldLayoutId id="2147483875" r:id="rId7"/>
    <p:sldLayoutId id="2147483880" r:id="rId8"/>
    <p:sldLayoutId id="2147483881" r:id="rId9"/>
    <p:sldLayoutId id="2147483876" r:id="rId10"/>
    <p:sldLayoutId id="2147483877" r:id="rId11"/>
    <p:sldLayoutId id="214748388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/>
          <a:lstStyle/>
          <a:p>
            <a:pPr eaLnBrk="1" hangingPunct="1"/>
            <a:r>
              <a:rPr lang="en-US" sz="3200" b="1" i="1" dirty="0" smtClean="0"/>
              <a:t>   </a:t>
            </a:r>
            <a:r>
              <a:rPr lang="en-US" sz="3200" b="1" i="1" dirty="0"/>
              <a:t> </a:t>
            </a:r>
            <a:r>
              <a:rPr lang="en-US" sz="4000" b="1" i="1" dirty="0" smtClean="0">
                <a:solidFill>
                  <a:srgbClr val="002060"/>
                </a:solidFill>
              </a:rPr>
              <a:t>Md. </a:t>
            </a:r>
            <a:r>
              <a:rPr lang="en-US" sz="4000" b="1" i="1" dirty="0" err="1" smtClean="0">
                <a:solidFill>
                  <a:srgbClr val="002060"/>
                </a:solidFill>
              </a:rPr>
              <a:t>Habibur</a:t>
            </a:r>
            <a:r>
              <a:rPr lang="en-US" sz="4000" b="1" i="1" dirty="0" smtClean="0">
                <a:solidFill>
                  <a:srgbClr val="002060"/>
                </a:solidFill>
              </a:rPr>
              <a:t> </a:t>
            </a:r>
            <a:r>
              <a:rPr lang="en-US" sz="4000" b="1" i="1" dirty="0" err="1" smtClean="0">
                <a:solidFill>
                  <a:srgbClr val="002060"/>
                </a:solidFill>
              </a:rPr>
              <a:t>Rahman</a:t>
            </a:r>
            <a:endParaRPr lang="en-US" sz="4000" b="1" i="1" dirty="0">
              <a:solidFill>
                <a:srgbClr val="002060"/>
              </a:solidFill>
            </a:endParaRPr>
          </a:p>
          <a:p>
            <a:pPr eaLnBrk="1" hangingPunct="1"/>
            <a:r>
              <a:rPr lang="en-US" sz="3600" i="1" dirty="0">
                <a:solidFill>
                  <a:srgbClr val="0070C0"/>
                </a:solidFill>
              </a:rPr>
              <a:t>Lecturer, </a:t>
            </a:r>
            <a:r>
              <a:rPr lang="en-US" sz="3600" i="1" dirty="0" smtClean="0">
                <a:solidFill>
                  <a:srgbClr val="0070C0"/>
                </a:solidFill>
              </a:rPr>
              <a:t>Dept. </a:t>
            </a:r>
            <a:r>
              <a:rPr lang="en-US" sz="3600" i="1" dirty="0">
                <a:solidFill>
                  <a:srgbClr val="0070C0"/>
                </a:solidFill>
              </a:rPr>
              <a:t>of Software Engineering 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465263"/>
          </a:xfrm>
        </p:spPr>
        <p:txBody>
          <a:bodyPr/>
          <a:lstStyle/>
          <a:p>
            <a:pPr eaLnBrk="1" hangingPunct="1"/>
            <a:r>
              <a:rPr dirty="0" smtClean="0"/>
              <a:t/>
            </a:r>
            <a:br>
              <a:rPr dirty="0" smtClean="0"/>
            </a:br>
            <a:r>
              <a:rPr sz="4400" b="1" dirty="0" smtClean="0"/>
              <a:t>SWE 425: Telecommunication   	Engineering</a:t>
            </a:r>
          </a:p>
        </p:txBody>
      </p:sp>
      <p:pic>
        <p:nvPicPr>
          <p:cNvPr id="6148" name="Picture 5" descr="C:\Users\Sony\Desktop\DIU\diu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257800"/>
            <a:ext cx="3124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Cellular Telephony :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Content Placeholder 4" descr="C:\Users\Fahad Zamal\Desktop\slide_7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Cellular Communication Impairments: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 marL="285750" indent="-285750" eaLnBrk="1" hangingPunct="1">
              <a:spcBef>
                <a:spcPct val="10000"/>
              </a:spcBef>
            </a:pPr>
            <a:r>
              <a:rPr lang="en-GB" altLang="zh-CN" sz="2800" b="1" dirty="0" smtClean="0">
                <a:solidFill>
                  <a:srgbClr val="003399"/>
                </a:solidFill>
                <a:ea typeface="宋体" pitchFamily="2" charset="-122"/>
              </a:rPr>
              <a:t>Path loss</a:t>
            </a:r>
            <a:r>
              <a:rPr lang="en-GB" altLang="zh-CN" sz="2800" dirty="0" smtClean="0">
                <a:ea typeface="宋体" pitchFamily="2" charset="-122"/>
              </a:rPr>
              <a:t> </a:t>
            </a:r>
          </a:p>
          <a:p>
            <a:pPr marL="285750" indent="-28575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GB" altLang="zh-CN" sz="2800" dirty="0" smtClean="0">
                <a:ea typeface="宋体" pitchFamily="2" charset="-122"/>
              </a:rPr>
              <a:t>	</a:t>
            </a:r>
            <a:r>
              <a:rPr lang="en-GB" altLang="zh-CN" sz="2800" dirty="0" smtClean="0">
                <a:ea typeface="宋体" pitchFamily="2" charset="-122"/>
                <a:sym typeface="Symbol" pitchFamily="18" charset="2"/>
              </a:rPr>
              <a:t>  </a:t>
            </a:r>
            <a:r>
              <a:rPr lang="en-GB" altLang="zh-CN" sz="2800" dirty="0" smtClean="0">
                <a:ea typeface="宋体" pitchFamily="2" charset="-122"/>
              </a:rPr>
              <a:t>received power falls with distance</a:t>
            </a:r>
          </a:p>
          <a:p>
            <a:pPr marL="285750" indent="-285750" eaLnBrk="1" hangingPunct="1">
              <a:spcBef>
                <a:spcPct val="10000"/>
              </a:spcBef>
            </a:pPr>
            <a:r>
              <a:rPr lang="en-GB" altLang="zh-CN" sz="2800" b="1" dirty="0" smtClean="0">
                <a:solidFill>
                  <a:srgbClr val="003399"/>
                </a:solidFill>
                <a:ea typeface="宋体" pitchFamily="2" charset="-122"/>
              </a:rPr>
              <a:t>Shadowing ( slow fading )</a:t>
            </a:r>
            <a:r>
              <a:rPr lang="en-GB" altLang="zh-CN" sz="2800" dirty="0" smtClean="0">
                <a:ea typeface="宋体" pitchFamily="2" charset="-122"/>
              </a:rPr>
              <a:t> </a:t>
            </a:r>
          </a:p>
          <a:p>
            <a:pPr marL="285750" indent="-28575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GB" altLang="zh-CN" sz="2800" dirty="0" smtClean="0">
                <a:ea typeface="宋体" pitchFamily="2" charset="-122"/>
                <a:sym typeface="Symbol" pitchFamily="18" charset="2"/>
              </a:rPr>
              <a:t>	 caused by obstruction of buildings, hills, trees and foliage. </a:t>
            </a:r>
          </a:p>
          <a:p>
            <a:pPr marL="285750" indent="-285750"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GB" altLang="zh-CN" sz="2800" b="1" dirty="0" smtClean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Multipath fading ( fast fading )</a:t>
            </a:r>
            <a:r>
              <a:rPr lang="en-GB" altLang="zh-CN" sz="2800" dirty="0" smtClean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 </a:t>
            </a:r>
          </a:p>
          <a:p>
            <a:pPr marL="285750" indent="-28575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GB" altLang="zh-CN" sz="2800" dirty="0" smtClean="0">
                <a:latin typeface="Garamond" pitchFamily="18" charset="0"/>
                <a:ea typeface="宋体" pitchFamily="2" charset="-122"/>
                <a:sym typeface="Symbol" pitchFamily="18" charset="2"/>
              </a:rPr>
              <a:t>	 caused by multipath reflection of a transmitted wave by objects.</a:t>
            </a:r>
          </a:p>
          <a:p>
            <a:pPr marL="285750" indent="-285750"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GB" altLang="zh-CN" sz="2800" b="1" dirty="0" smtClean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Delay spread, angular spread, Doppler spread, interference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Impairments: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14400" y="1752600"/>
            <a:ext cx="7543800" cy="4343400"/>
            <a:chOff x="-645" y="1253"/>
            <a:chExt cx="3581" cy="1452"/>
          </a:xfrm>
        </p:grpSpPr>
        <p:graphicFrame>
          <p:nvGraphicFramePr>
            <p:cNvPr id="7" name="Object 6"/>
            <p:cNvGraphicFramePr>
              <a:graphicFrameLocks/>
            </p:cNvGraphicFramePr>
            <p:nvPr/>
          </p:nvGraphicFramePr>
          <p:xfrm>
            <a:off x="1359" y="2290"/>
            <a:ext cx="71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ClipArt" r:id="rId3" imgW="5281613" imgH="2430463" progId="">
                    <p:embed/>
                  </p:oleObj>
                </mc:Choice>
                <mc:Fallback>
                  <p:oleObj name="ClipArt" r:id="rId3" imgW="5281613" imgH="2430463" progId="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2290"/>
                          <a:ext cx="71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43" y="1422"/>
              <a:ext cx="59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9" y="2271"/>
              <a:ext cx="383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18" y="1346"/>
              <a:ext cx="395" cy="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13" y="1323"/>
              <a:ext cx="799" cy="142"/>
            </a:xfrm>
            <a:prstGeom prst="ellipse">
              <a:avLst/>
            </a:prstGeom>
            <a:noFill/>
            <a:ln w="9525">
              <a:solidFill>
                <a:srgbClr val="F6877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-226" y="1295"/>
              <a:ext cx="1490" cy="220"/>
            </a:xfrm>
            <a:prstGeom prst="ellips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25" y="1368"/>
              <a:ext cx="2213" cy="9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25" y="1367"/>
              <a:ext cx="2172" cy="2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33" y="1366"/>
              <a:ext cx="493" cy="10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043" y="2321"/>
              <a:ext cx="1678" cy="8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706" y="1614"/>
              <a:ext cx="32" cy="7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67" y="2069"/>
              <a:ext cx="654" cy="206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1400" b="1">
                  <a:ea typeface="宋体" pitchFamily="2" charset="-122"/>
                </a:rPr>
                <a:t>multipath</a:t>
              </a:r>
              <a:endParaRPr lang="en-GB" altLang="zh-CN" sz="1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23" y="1842"/>
              <a:ext cx="65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1400" b="1">
                  <a:ea typeface="宋体" pitchFamily="2" charset="-122"/>
                </a:rPr>
                <a:t>path loss</a:t>
              </a:r>
              <a:endParaRPr lang="en-GB" altLang="zh-CN" sz="1400" b="1"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2" y="1703"/>
              <a:ext cx="36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37" y="1512"/>
              <a:ext cx="538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215" y="1525"/>
              <a:ext cx="735" cy="20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1400" b="1">
                  <a:ea typeface="宋体" pitchFamily="2" charset="-122"/>
                </a:rPr>
                <a:t>shadowing</a:t>
              </a:r>
              <a:endParaRPr lang="en-GB" altLang="zh-CN" sz="1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62" y="1788"/>
              <a:ext cx="37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900">
                  <a:ea typeface="宋体" pitchFamily="2" charset="-122"/>
                </a:rPr>
                <a:t>BS</a:t>
              </a:r>
              <a:endParaRPr lang="en-GB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257" y="1377"/>
              <a:ext cx="473" cy="678"/>
              <a:chOff x="2494" y="1066"/>
              <a:chExt cx="1001" cy="1712"/>
            </a:xfrm>
          </p:grpSpPr>
          <p:sp>
            <p:nvSpPr>
              <p:cNvPr id="29" name="Freeform 23"/>
              <p:cNvSpPr>
                <a:spLocks/>
              </p:cNvSpPr>
              <p:nvPr/>
            </p:nvSpPr>
            <p:spPr bwMode="auto">
              <a:xfrm>
                <a:off x="2494" y="2677"/>
                <a:ext cx="1001" cy="101"/>
              </a:xfrm>
              <a:custGeom>
                <a:avLst/>
                <a:gdLst>
                  <a:gd name="T0" fmla="*/ 0 w 1001"/>
                  <a:gd name="T1" fmla="*/ 37 h 101"/>
                  <a:gd name="T2" fmla="*/ 227 w 1001"/>
                  <a:gd name="T3" fmla="*/ 27 h 101"/>
                  <a:gd name="T4" fmla="*/ 254 w 1001"/>
                  <a:gd name="T5" fmla="*/ 18 h 101"/>
                  <a:gd name="T6" fmla="*/ 282 w 1001"/>
                  <a:gd name="T7" fmla="*/ 9 h 101"/>
                  <a:gd name="T8" fmla="*/ 309 w 1001"/>
                  <a:gd name="T9" fmla="*/ 0 h 101"/>
                  <a:gd name="T10" fmla="*/ 336 w 1001"/>
                  <a:gd name="T11" fmla="*/ 0 h 101"/>
                  <a:gd name="T12" fmla="*/ 363 w 1001"/>
                  <a:gd name="T13" fmla="*/ 18 h 101"/>
                  <a:gd name="T14" fmla="*/ 382 w 1001"/>
                  <a:gd name="T15" fmla="*/ 27 h 101"/>
                  <a:gd name="T16" fmla="*/ 409 w 1001"/>
                  <a:gd name="T17" fmla="*/ 27 h 101"/>
                  <a:gd name="T18" fmla="*/ 436 w 1001"/>
                  <a:gd name="T19" fmla="*/ 27 h 101"/>
                  <a:gd name="T20" fmla="*/ 463 w 1001"/>
                  <a:gd name="T21" fmla="*/ 27 h 101"/>
                  <a:gd name="T22" fmla="*/ 482 w 1001"/>
                  <a:gd name="T23" fmla="*/ 27 h 101"/>
                  <a:gd name="T24" fmla="*/ 518 w 1001"/>
                  <a:gd name="T25" fmla="*/ 27 h 101"/>
                  <a:gd name="T26" fmla="*/ 545 w 1001"/>
                  <a:gd name="T27" fmla="*/ 27 h 101"/>
                  <a:gd name="T28" fmla="*/ 572 w 1001"/>
                  <a:gd name="T29" fmla="*/ 27 h 101"/>
                  <a:gd name="T30" fmla="*/ 591 w 1001"/>
                  <a:gd name="T31" fmla="*/ 27 h 101"/>
                  <a:gd name="T32" fmla="*/ 618 w 1001"/>
                  <a:gd name="T33" fmla="*/ 27 h 101"/>
                  <a:gd name="T34" fmla="*/ 645 w 1001"/>
                  <a:gd name="T35" fmla="*/ 18 h 101"/>
                  <a:gd name="T36" fmla="*/ 672 w 1001"/>
                  <a:gd name="T37" fmla="*/ 18 h 101"/>
                  <a:gd name="T38" fmla="*/ 691 w 1001"/>
                  <a:gd name="T39" fmla="*/ 18 h 101"/>
                  <a:gd name="T40" fmla="*/ 718 w 1001"/>
                  <a:gd name="T41" fmla="*/ 18 h 101"/>
                  <a:gd name="T42" fmla="*/ 745 w 1001"/>
                  <a:gd name="T43" fmla="*/ 18 h 101"/>
                  <a:gd name="T44" fmla="*/ 772 w 1001"/>
                  <a:gd name="T45" fmla="*/ 18 h 101"/>
                  <a:gd name="T46" fmla="*/ 791 w 1001"/>
                  <a:gd name="T47" fmla="*/ 9 h 101"/>
                  <a:gd name="T48" fmla="*/ 818 w 1001"/>
                  <a:gd name="T49" fmla="*/ 18 h 101"/>
                  <a:gd name="T50" fmla="*/ 845 w 1001"/>
                  <a:gd name="T51" fmla="*/ 18 h 101"/>
                  <a:gd name="T52" fmla="*/ 872 w 1001"/>
                  <a:gd name="T53" fmla="*/ 27 h 101"/>
                  <a:gd name="T54" fmla="*/ 891 w 1001"/>
                  <a:gd name="T55" fmla="*/ 27 h 101"/>
                  <a:gd name="T56" fmla="*/ 1000 w 1001"/>
                  <a:gd name="T57" fmla="*/ 73 h 101"/>
                  <a:gd name="T58" fmla="*/ 18 w 1001"/>
                  <a:gd name="T59" fmla="*/ 100 h 101"/>
                  <a:gd name="T60" fmla="*/ 0 w 1001"/>
                  <a:gd name="T61" fmla="*/ 37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001" h="101">
                    <a:moveTo>
                      <a:pt x="0" y="37"/>
                    </a:moveTo>
                    <a:lnTo>
                      <a:pt x="227" y="27"/>
                    </a:lnTo>
                    <a:lnTo>
                      <a:pt x="254" y="18"/>
                    </a:lnTo>
                    <a:lnTo>
                      <a:pt x="282" y="9"/>
                    </a:lnTo>
                    <a:lnTo>
                      <a:pt x="309" y="0"/>
                    </a:lnTo>
                    <a:lnTo>
                      <a:pt x="336" y="0"/>
                    </a:lnTo>
                    <a:lnTo>
                      <a:pt x="363" y="18"/>
                    </a:lnTo>
                    <a:lnTo>
                      <a:pt x="382" y="27"/>
                    </a:lnTo>
                    <a:lnTo>
                      <a:pt x="409" y="27"/>
                    </a:lnTo>
                    <a:lnTo>
                      <a:pt x="436" y="27"/>
                    </a:lnTo>
                    <a:lnTo>
                      <a:pt x="463" y="27"/>
                    </a:lnTo>
                    <a:lnTo>
                      <a:pt x="482" y="27"/>
                    </a:lnTo>
                    <a:lnTo>
                      <a:pt x="518" y="27"/>
                    </a:lnTo>
                    <a:lnTo>
                      <a:pt x="545" y="27"/>
                    </a:lnTo>
                    <a:lnTo>
                      <a:pt x="572" y="27"/>
                    </a:lnTo>
                    <a:lnTo>
                      <a:pt x="591" y="27"/>
                    </a:lnTo>
                    <a:lnTo>
                      <a:pt x="618" y="27"/>
                    </a:lnTo>
                    <a:lnTo>
                      <a:pt x="645" y="18"/>
                    </a:lnTo>
                    <a:lnTo>
                      <a:pt x="672" y="18"/>
                    </a:lnTo>
                    <a:lnTo>
                      <a:pt x="691" y="18"/>
                    </a:lnTo>
                    <a:lnTo>
                      <a:pt x="718" y="18"/>
                    </a:lnTo>
                    <a:lnTo>
                      <a:pt x="745" y="18"/>
                    </a:lnTo>
                    <a:lnTo>
                      <a:pt x="772" y="18"/>
                    </a:lnTo>
                    <a:lnTo>
                      <a:pt x="791" y="9"/>
                    </a:lnTo>
                    <a:lnTo>
                      <a:pt x="818" y="18"/>
                    </a:lnTo>
                    <a:lnTo>
                      <a:pt x="845" y="18"/>
                    </a:lnTo>
                    <a:lnTo>
                      <a:pt x="872" y="27"/>
                    </a:lnTo>
                    <a:lnTo>
                      <a:pt x="891" y="27"/>
                    </a:lnTo>
                    <a:lnTo>
                      <a:pt x="1000" y="73"/>
                    </a:lnTo>
                    <a:lnTo>
                      <a:pt x="18" y="10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962" y="1526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flipV="1">
                <a:off x="2876" y="1251"/>
                <a:ext cx="98" cy="14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3022" y="1253"/>
                <a:ext cx="98" cy="1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2884" y="2669"/>
                <a:ext cx="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2911" y="2270"/>
                <a:ext cx="1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2909" y="2276"/>
                <a:ext cx="201" cy="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 flipH="1">
                <a:off x="2889" y="2273"/>
                <a:ext cx="199" cy="3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2936" y="1884"/>
                <a:ext cx="1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2937" y="1882"/>
                <a:ext cx="150" cy="3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V="1">
                <a:off x="2905" y="1882"/>
                <a:ext cx="156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2953" y="1526"/>
                <a:ext cx="113" cy="3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flipV="1">
                <a:off x="2929" y="1522"/>
                <a:ext cx="108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 flipV="1">
                <a:off x="2949" y="1254"/>
                <a:ext cx="75" cy="2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2990" y="1066"/>
                <a:ext cx="16" cy="24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2936" y="1216"/>
                <a:ext cx="112" cy="34"/>
              </a:xfrm>
              <a:prstGeom prst="rect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 rot="-420000">
                <a:off x="3056" y="1066"/>
                <a:ext cx="16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 rot="420000" flipH="1">
                <a:off x="2930" y="1066"/>
                <a:ext cx="16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1" descr="Horizontal brick"/>
              <p:cNvSpPr>
                <a:spLocks noChangeArrowheads="1"/>
              </p:cNvSpPr>
              <p:nvPr/>
            </p:nvSpPr>
            <p:spPr bwMode="auto">
              <a:xfrm>
                <a:off x="3152" y="2500"/>
                <a:ext cx="172" cy="196"/>
              </a:xfrm>
              <a:prstGeom prst="rect">
                <a:avLst/>
              </a:prstGeom>
              <a:pattFill prst="horzBrick">
                <a:fgClr>
                  <a:schemeClr val="bg2"/>
                </a:fgClr>
                <a:bgClr>
                  <a:schemeClr val="accent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42"/>
              <p:cNvSpPr>
                <a:spLocks noChangeArrowheads="1"/>
              </p:cNvSpPr>
              <p:nvPr/>
            </p:nvSpPr>
            <p:spPr bwMode="auto">
              <a:xfrm flipV="1">
                <a:off x="3116" y="2428"/>
                <a:ext cx="244" cy="64"/>
              </a:xfrm>
              <a:custGeom>
                <a:avLst/>
                <a:gdLst>
                  <a:gd name="T0" fmla="*/ 2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5 w 21600"/>
                  <a:gd name="T13" fmla="*/ 4388 h 21600"/>
                  <a:gd name="T14" fmla="*/ 17085 w 21600"/>
                  <a:gd name="T15" fmla="*/ 17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3090" y="1396"/>
                <a:ext cx="80" cy="188"/>
                <a:chOff x="3090" y="1396"/>
                <a:chExt cx="80" cy="188"/>
              </a:xfrm>
            </p:grpSpPr>
            <p:sp>
              <p:nvSpPr>
                <p:cNvPr id="51" name="Rectangle 44"/>
                <p:cNvSpPr>
                  <a:spLocks noChangeArrowheads="1"/>
                </p:cNvSpPr>
                <p:nvPr/>
              </p:nvSpPr>
              <p:spPr bwMode="auto">
                <a:xfrm>
                  <a:off x="3090" y="1452"/>
                  <a:ext cx="49" cy="132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45"/>
                <p:cNvSpPr>
                  <a:spLocks noChangeArrowheads="1"/>
                </p:cNvSpPr>
                <p:nvPr/>
              </p:nvSpPr>
              <p:spPr bwMode="auto">
                <a:xfrm>
                  <a:off x="3109" y="1455"/>
                  <a:ext cx="61" cy="127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3103" y="1396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3000" y="1496"/>
                <a:ext cx="96" cy="6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Oval 48"/>
            <p:cNvSpPr>
              <a:spLocks noChangeArrowheads="1"/>
            </p:cNvSpPr>
            <p:nvPr/>
          </p:nvSpPr>
          <p:spPr bwMode="auto">
            <a:xfrm>
              <a:off x="-645" y="1253"/>
              <a:ext cx="2321" cy="353"/>
            </a:xfrm>
            <a:prstGeom prst="ellips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542" y="1381"/>
              <a:ext cx="1472" cy="11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 flipV="1">
              <a:off x="2014" y="2356"/>
              <a:ext cx="665" cy="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5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43" y="2366"/>
              <a:ext cx="17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0D707F-0F19-4AB8-B22C-5DE53C85CB2D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 (Handover):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592513"/>
          </a:xfrm>
        </p:spPr>
        <p:txBody>
          <a:bodyPr/>
          <a:lstStyle/>
          <a:p>
            <a:pPr algn="just"/>
            <a:r>
              <a:rPr lang="en-US" sz="3200" dirty="0" smtClean="0"/>
              <a:t>During a conversation, the mobile station moves from one cell to another. When it does, the signal may become weak.</a:t>
            </a:r>
          </a:p>
          <a:p>
            <a:pPr algn="just"/>
            <a:r>
              <a:rPr lang="en-US" sz="3200" dirty="0" smtClean="0"/>
              <a:t>To solve this problem, the MSC monitors the level of the signal every few seconds.</a:t>
            </a:r>
          </a:p>
          <a:p>
            <a:pPr algn="just"/>
            <a:r>
              <a:rPr lang="en-US" sz="3200" dirty="0" smtClean="0"/>
              <a:t>If the strength of the signal diminishes, the MSC seeks a new cell that can better accommodate the communication.</a:t>
            </a:r>
          </a:p>
          <a:p>
            <a:pPr algn="just"/>
            <a:r>
              <a:rPr lang="en-US" sz="3200" dirty="0" smtClean="0"/>
              <a:t>This is called Handoff (Handover).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75FE42-8391-41EF-829A-B133E6C073DC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82" y="1412876"/>
            <a:ext cx="3588726" cy="4176713"/>
          </a:xfrm>
        </p:spPr>
        <p:txBody>
          <a:bodyPr/>
          <a:lstStyle/>
          <a:p>
            <a:pPr marL="285750" indent="-285750" algn="just" eaLnBrk="1" hangingPunct="1"/>
            <a:r>
              <a:rPr lang="en-GB" altLang="zh-CN" dirty="0" smtClean="0">
                <a:ea typeface="宋体" pitchFamily="2" charset="-122"/>
              </a:rPr>
              <a:t>Guarantees the continuity of wireless services when the mobile user moves across the </a:t>
            </a:r>
            <a:r>
              <a:rPr lang="en-GB" altLang="zh-CN" dirty="0"/>
              <a:t>cell </a:t>
            </a:r>
            <a:r>
              <a:rPr lang="en-GB" altLang="zh-CN" dirty="0" smtClean="0"/>
              <a:t>boundaries. Thus it handles </a:t>
            </a:r>
            <a:r>
              <a:rPr lang="en-GB" altLang="zh-CN" dirty="0"/>
              <a:t>user mobility </a:t>
            </a:r>
          </a:p>
          <a:p>
            <a:pPr marL="285750" indent="-285750" algn="just" eaLnBrk="1" hangingPunct="1"/>
            <a:r>
              <a:rPr lang="en-GB" altLang="zh-CN" dirty="0" smtClean="0">
                <a:ea typeface="宋体" pitchFamily="2" charset="-122"/>
              </a:rPr>
              <a:t>Maintains required </a:t>
            </a:r>
            <a:r>
              <a:rPr lang="en-GB" altLang="zh-CN" dirty="0" err="1" smtClean="0">
                <a:ea typeface="宋体" pitchFamily="2" charset="-122"/>
              </a:rPr>
              <a:t>QoS</a:t>
            </a:r>
            <a:endParaRPr lang="en-GB" altLang="zh-CN" dirty="0" smtClean="0">
              <a:ea typeface="宋体" pitchFamily="2" charset="-122"/>
            </a:endParaRPr>
          </a:p>
          <a:p>
            <a:pPr marL="285750" indent="-285750" algn="just" eaLnBrk="1" hangingPunct="1"/>
            <a:r>
              <a:rPr lang="en-GB" altLang="zh-CN" dirty="0" smtClean="0">
                <a:ea typeface="宋体" pitchFamily="2" charset="-122"/>
              </a:rPr>
              <a:t>Minimises interference level in the whole system by keeping the mobile linked to the strongest Node.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2133600"/>
            <a:ext cx="4191000" cy="3429000"/>
            <a:chOff x="2244" y="2604"/>
            <a:chExt cx="1290" cy="726"/>
          </a:xfrm>
        </p:grpSpPr>
        <p:sp>
          <p:nvSpPr>
            <p:cNvPr id="26633" name="AutoShape 5"/>
            <p:cNvSpPr>
              <a:spLocks noChangeArrowheads="1"/>
            </p:cNvSpPr>
            <p:nvPr/>
          </p:nvSpPr>
          <p:spPr bwMode="auto">
            <a:xfrm>
              <a:off x="2544" y="2832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AutoShape 6"/>
            <p:cNvSpPr>
              <a:spLocks noChangeArrowheads="1"/>
            </p:cNvSpPr>
            <p:nvPr/>
          </p:nvSpPr>
          <p:spPr bwMode="auto">
            <a:xfrm>
              <a:off x="2844" y="2730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AutoShape 7"/>
            <p:cNvSpPr>
              <a:spLocks noChangeArrowheads="1"/>
            </p:cNvSpPr>
            <p:nvPr/>
          </p:nvSpPr>
          <p:spPr bwMode="auto">
            <a:xfrm>
              <a:off x="2844" y="2934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AutoShape 8"/>
            <p:cNvSpPr>
              <a:spLocks noChangeArrowheads="1"/>
            </p:cNvSpPr>
            <p:nvPr/>
          </p:nvSpPr>
          <p:spPr bwMode="auto">
            <a:xfrm>
              <a:off x="2544" y="3036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AutoShape 9"/>
            <p:cNvSpPr>
              <a:spLocks noChangeArrowheads="1"/>
            </p:cNvSpPr>
            <p:nvPr/>
          </p:nvSpPr>
          <p:spPr bwMode="auto">
            <a:xfrm>
              <a:off x="2244" y="2934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AutoShape 10"/>
            <p:cNvSpPr>
              <a:spLocks noChangeArrowheads="1"/>
            </p:cNvSpPr>
            <p:nvPr/>
          </p:nvSpPr>
          <p:spPr bwMode="auto">
            <a:xfrm>
              <a:off x="2244" y="2730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AutoShape 11"/>
            <p:cNvSpPr>
              <a:spLocks noChangeArrowheads="1"/>
            </p:cNvSpPr>
            <p:nvPr/>
          </p:nvSpPr>
          <p:spPr bwMode="auto">
            <a:xfrm>
              <a:off x="2544" y="2628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AutoShape 12"/>
            <p:cNvSpPr>
              <a:spLocks noChangeArrowheads="1"/>
            </p:cNvSpPr>
            <p:nvPr/>
          </p:nvSpPr>
          <p:spPr bwMode="auto">
            <a:xfrm>
              <a:off x="2844" y="3138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AutoShape 13"/>
            <p:cNvSpPr>
              <a:spLocks noChangeArrowheads="1"/>
            </p:cNvSpPr>
            <p:nvPr/>
          </p:nvSpPr>
          <p:spPr bwMode="auto">
            <a:xfrm>
              <a:off x="3144" y="2832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AutoShape 14"/>
            <p:cNvSpPr>
              <a:spLocks noChangeArrowheads="1"/>
            </p:cNvSpPr>
            <p:nvPr/>
          </p:nvSpPr>
          <p:spPr bwMode="auto">
            <a:xfrm>
              <a:off x="3150" y="3036"/>
              <a:ext cx="384" cy="192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 noChangeAspect="1"/>
            </p:cNvGrpSpPr>
            <p:nvPr/>
          </p:nvGrpSpPr>
          <p:grpSpPr bwMode="auto">
            <a:xfrm>
              <a:off x="2706" y="2802"/>
              <a:ext cx="48" cy="117"/>
              <a:chOff x="3696" y="2832"/>
              <a:chExt cx="309" cy="862"/>
            </a:xfrm>
          </p:grpSpPr>
          <p:grpSp>
            <p:nvGrpSpPr>
              <p:cNvPr id="4" name="Group 16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5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896" name="Line 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97" name="Line 1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98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99" name="Line 2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900" name="Line 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901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902" name="Line 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89" name="Line 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0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1" name="Line 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2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3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4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79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0" name="Line 33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1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2" name="Line 35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3" name="Line 36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4" name="Line 37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5" name="Line 38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6" name="Line 39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7" name="Line 40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 noChangeAspect="1"/>
            </p:cNvGrpSpPr>
            <p:nvPr/>
          </p:nvGrpSpPr>
          <p:grpSpPr bwMode="auto">
            <a:xfrm>
              <a:off x="2712" y="2604"/>
              <a:ext cx="48" cy="117"/>
              <a:chOff x="3696" y="2832"/>
              <a:chExt cx="309" cy="862"/>
            </a:xfrm>
          </p:grpSpPr>
          <p:grpSp>
            <p:nvGrpSpPr>
              <p:cNvPr id="7" name="Group 42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8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871" name="Line 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2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3" name="Line 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4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5" name="Line 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6" name="Line 4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7" name="Line 5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64" name="Line 5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5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6" name="Line 5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7" name="Line 5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8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9" name="Line 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0" name="Line 57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54" name="Line 58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5" name="Line 59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6" name="Line 60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7" name="Line 61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8" name="Line 62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9" name="Line 63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0" name="Line 64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61" name="Line 65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62" name="Line 66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7"/>
            <p:cNvGrpSpPr>
              <a:grpSpLocks noChangeAspect="1"/>
            </p:cNvGrpSpPr>
            <p:nvPr/>
          </p:nvGrpSpPr>
          <p:grpSpPr bwMode="auto">
            <a:xfrm>
              <a:off x="3012" y="2712"/>
              <a:ext cx="48" cy="117"/>
              <a:chOff x="3696" y="2832"/>
              <a:chExt cx="309" cy="862"/>
            </a:xfrm>
          </p:grpSpPr>
          <p:grpSp>
            <p:nvGrpSpPr>
              <p:cNvPr id="10" name="Group 68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11" name="Group 69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846" name="Line 7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47" name="Line 7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48" name="Line 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49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50" name="Line 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51" name="Line 7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52" name="Line 7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39" name="Line 7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0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1" name="Line 7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2" name="Line 8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3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4" name="Line 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45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29" name="Line 84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Line 85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Line 87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Line 88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4" name="Line 89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5" name="Line 90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6" name="Line 91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7" name="Line 92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93"/>
            <p:cNvGrpSpPr>
              <a:grpSpLocks noChangeAspect="1"/>
            </p:cNvGrpSpPr>
            <p:nvPr/>
          </p:nvGrpSpPr>
          <p:grpSpPr bwMode="auto">
            <a:xfrm>
              <a:off x="2430" y="2700"/>
              <a:ext cx="48" cy="117"/>
              <a:chOff x="3696" y="2832"/>
              <a:chExt cx="309" cy="862"/>
            </a:xfrm>
          </p:grpSpPr>
          <p:grpSp>
            <p:nvGrpSpPr>
              <p:cNvPr id="13" name="Group 94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14" name="Group 95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821" name="Line 9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2" name="Line 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3" name="Line 9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4" name="Line 9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5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6" name="Line 10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7" name="Line 10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14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5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6" name="Line 1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7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8" name="Line 107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9" name="Line 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0" name="Line 109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04" name="Line 110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Line 111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Line 113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Line 114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Line 115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Line 116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1" name="Line 117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2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19"/>
            <p:cNvGrpSpPr>
              <a:grpSpLocks noChangeAspect="1"/>
            </p:cNvGrpSpPr>
            <p:nvPr/>
          </p:nvGrpSpPr>
          <p:grpSpPr bwMode="auto">
            <a:xfrm>
              <a:off x="3012" y="2910"/>
              <a:ext cx="48" cy="117"/>
              <a:chOff x="3696" y="2832"/>
              <a:chExt cx="309" cy="862"/>
            </a:xfrm>
          </p:grpSpPr>
          <p:grpSp>
            <p:nvGrpSpPr>
              <p:cNvPr id="16" name="Group 120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17" name="Group 121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796" name="Line 1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97" name="Line 1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98" name="Line 1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99" name="Line 1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00" name="Line 1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01" name="Line 12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02" name="Line 1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89" name="Line 12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0" name="Line 130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1" name="Line 13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2" name="Line 1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3" name="Line 133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4" name="Line 1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5" name="Line 135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79" name="Line 136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Line 137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Line 138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Line 139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Line 140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Line 141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Line 142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6" name="Line 143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7" name="Line 144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45"/>
            <p:cNvGrpSpPr>
              <a:grpSpLocks noChangeAspect="1"/>
            </p:cNvGrpSpPr>
            <p:nvPr/>
          </p:nvGrpSpPr>
          <p:grpSpPr bwMode="auto">
            <a:xfrm>
              <a:off x="3312" y="2820"/>
              <a:ext cx="48" cy="117"/>
              <a:chOff x="3696" y="2832"/>
              <a:chExt cx="309" cy="862"/>
            </a:xfrm>
          </p:grpSpPr>
          <p:grpSp>
            <p:nvGrpSpPr>
              <p:cNvPr id="19" name="Group 146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20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771" name="Line 1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2" name="Line 14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3" name="Line 15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4" name="Line 15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5" name="Line 15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6" name="Line 15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77" name="Line 1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64" name="Line 1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5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6" name="Line 1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7" name="Line 1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Line 159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Line 1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0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4" name="Line 162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Line 163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Line 164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Line 165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Line 166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Line 167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Line 168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1" name="Line 169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2" name="Line 170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71"/>
            <p:cNvGrpSpPr>
              <a:grpSpLocks noChangeAspect="1"/>
            </p:cNvGrpSpPr>
            <p:nvPr/>
          </p:nvGrpSpPr>
          <p:grpSpPr bwMode="auto">
            <a:xfrm>
              <a:off x="2712" y="3006"/>
              <a:ext cx="48" cy="117"/>
              <a:chOff x="3696" y="2832"/>
              <a:chExt cx="309" cy="862"/>
            </a:xfrm>
          </p:grpSpPr>
          <p:grpSp>
            <p:nvGrpSpPr>
              <p:cNvPr id="22" name="Group 172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23" name="Group 173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746" name="Line 1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47" name="Line 17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48" name="Line 17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49" name="Line 17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50" name="Line 17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51" name="Line 1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52" name="Line 18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39" name="Line 18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0" name="Line 182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1" name="Line 18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2" name="Line 18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3" name="Line 185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4" name="Line 18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5" name="Line 187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29" name="Line 188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Line 189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Line 190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Line 191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Line 192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Line 193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Line 194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6" name="Line 195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7" name="Line 196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97"/>
            <p:cNvGrpSpPr>
              <a:grpSpLocks noChangeAspect="1"/>
            </p:cNvGrpSpPr>
            <p:nvPr/>
          </p:nvGrpSpPr>
          <p:grpSpPr bwMode="auto">
            <a:xfrm>
              <a:off x="3006" y="3114"/>
              <a:ext cx="48" cy="117"/>
              <a:chOff x="3696" y="2832"/>
              <a:chExt cx="309" cy="862"/>
            </a:xfrm>
          </p:grpSpPr>
          <p:grpSp>
            <p:nvGrpSpPr>
              <p:cNvPr id="25" name="Group 198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26" name="Group 199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721" name="Line 2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2" name="Line 20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3" name="Line 20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4" name="Line 2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5" name="Line 20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6" name="Line 20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7" name="Line 20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14" name="Line 2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5" name="Line 208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6" name="Line 20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7" name="Line 2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8" name="Line 21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9" name="Line 2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0" name="Line 213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04" name="Line 214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215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216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217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218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219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220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1" name="Line 221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2" name="Line 222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23"/>
            <p:cNvGrpSpPr>
              <a:grpSpLocks noChangeAspect="1"/>
            </p:cNvGrpSpPr>
            <p:nvPr/>
          </p:nvGrpSpPr>
          <p:grpSpPr bwMode="auto">
            <a:xfrm>
              <a:off x="3312" y="3018"/>
              <a:ext cx="48" cy="117"/>
              <a:chOff x="3696" y="2832"/>
              <a:chExt cx="309" cy="862"/>
            </a:xfrm>
          </p:grpSpPr>
          <p:grpSp>
            <p:nvGrpSpPr>
              <p:cNvPr id="28" name="Group 224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29" name="Group 225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696" name="Line 2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7" name="Line 22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8" name="Line 2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9" name="Line 22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0" name="Line 23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1" name="Line 23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2" name="Line 2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89" name="Line 2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0" name="Line 234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1" name="Line 2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2" name="Line 23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3" name="Line 237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4" name="Line 2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5" name="Line 239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79" name="Line 240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241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242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Line 243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244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245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Line 246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6" name="Line 247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Line 248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249"/>
            <p:cNvGrpSpPr>
              <a:grpSpLocks noChangeAspect="1"/>
            </p:cNvGrpSpPr>
            <p:nvPr/>
          </p:nvGrpSpPr>
          <p:grpSpPr bwMode="auto">
            <a:xfrm>
              <a:off x="2406" y="2904"/>
              <a:ext cx="48" cy="117"/>
              <a:chOff x="3696" y="2832"/>
              <a:chExt cx="309" cy="862"/>
            </a:xfrm>
          </p:grpSpPr>
          <p:grpSp>
            <p:nvGrpSpPr>
              <p:cNvPr id="31" name="Group 250"/>
              <p:cNvGrpSpPr>
                <a:grpSpLocks noChangeAspect="1"/>
              </p:cNvGrpSpPr>
              <p:nvPr/>
            </p:nvGrpSpPr>
            <p:grpSpPr bwMode="auto">
              <a:xfrm>
                <a:off x="3711" y="3269"/>
                <a:ext cx="294" cy="425"/>
                <a:chOff x="3130" y="3577"/>
                <a:chExt cx="211" cy="378"/>
              </a:xfrm>
            </p:grpSpPr>
            <p:grpSp>
              <p:nvGrpSpPr>
                <p:cNvPr id="26888" name="Group 251"/>
                <p:cNvGrpSpPr>
                  <a:grpSpLocks noChangeAspect="1"/>
                </p:cNvGrpSpPr>
                <p:nvPr/>
              </p:nvGrpSpPr>
              <p:grpSpPr bwMode="auto">
                <a:xfrm>
                  <a:off x="3130" y="3588"/>
                  <a:ext cx="137" cy="364"/>
                  <a:chOff x="3130" y="3588"/>
                  <a:chExt cx="137" cy="364"/>
                </a:xfrm>
              </p:grpSpPr>
              <p:sp>
                <p:nvSpPr>
                  <p:cNvPr id="26671" name="Line 25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4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2" name="Line 25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70" y="3592"/>
                    <a:ext cx="6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3" name="Line 2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69" y="3669"/>
                    <a:ext cx="84" cy="162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4" name="Line 2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30" y="3827"/>
                    <a:ext cx="123" cy="12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5" name="Line 2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48" y="3829"/>
                    <a:ext cx="119" cy="123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6" name="Line 25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46" y="3669"/>
                    <a:ext cx="94" cy="158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7" name="Line 2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85" y="3588"/>
                    <a:ext cx="57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64" name="Line 2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64" y="3804"/>
                  <a:ext cx="50" cy="151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5" name="Line 260"/>
                <p:cNvSpPr>
                  <a:spLocks noChangeAspect="1" noChangeShapeType="1"/>
                </p:cNvSpPr>
                <p:nvPr/>
              </p:nvSpPr>
              <p:spPr bwMode="auto">
                <a:xfrm>
                  <a:off x="3244" y="3672"/>
                  <a:ext cx="71" cy="134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6" name="Line 26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44" y="3579"/>
                  <a:ext cx="17" cy="9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7" name="Line 26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36" y="3577"/>
                  <a:ext cx="29" cy="13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8" name="Line 263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3589"/>
                  <a:ext cx="45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9" name="Line 26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57" y="3657"/>
                  <a:ext cx="19" cy="172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0" name="Line 265"/>
                <p:cNvSpPr>
                  <a:spLocks noChangeAspect="1" noChangeShapeType="1"/>
                </p:cNvSpPr>
                <p:nvPr/>
              </p:nvSpPr>
              <p:spPr bwMode="auto">
                <a:xfrm>
                  <a:off x="3257" y="3828"/>
                  <a:ext cx="84" cy="8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54" name="Line 266"/>
              <p:cNvSpPr>
                <a:spLocks noChangeAspect="1" noChangeShapeType="1"/>
              </p:cNvSpPr>
              <p:nvPr/>
            </p:nvSpPr>
            <p:spPr bwMode="auto">
              <a:xfrm flipV="1">
                <a:off x="3709" y="3048"/>
                <a:ext cx="133" cy="636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267"/>
              <p:cNvSpPr>
                <a:spLocks noChangeAspect="1" noChangeShapeType="1"/>
              </p:cNvSpPr>
              <p:nvPr/>
            </p:nvSpPr>
            <p:spPr bwMode="auto">
              <a:xfrm>
                <a:off x="3842" y="3048"/>
                <a:ext cx="56" cy="641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Line 268"/>
              <p:cNvSpPr>
                <a:spLocks noChangeAspect="1" noChangeShapeType="1"/>
              </p:cNvSpPr>
              <p:nvPr/>
            </p:nvSpPr>
            <p:spPr bwMode="auto">
              <a:xfrm flipV="1">
                <a:off x="3899" y="363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269"/>
              <p:cNvSpPr>
                <a:spLocks noChangeAspect="1" noChangeShapeType="1"/>
              </p:cNvSpPr>
              <p:nvPr/>
            </p:nvSpPr>
            <p:spPr bwMode="auto">
              <a:xfrm>
                <a:off x="3842" y="3049"/>
                <a:ext cx="156" cy="593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Line 270"/>
              <p:cNvSpPr>
                <a:spLocks noChangeAspect="1" noChangeShapeType="1"/>
              </p:cNvSpPr>
              <p:nvPr/>
            </p:nvSpPr>
            <p:spPr bwMode="auto">
              <a:xfrm>
                <a:off x="3696" y="3684"/>
                <a:ext cx="205" cy="2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271"/>
              <p:cNvSpPr>
                <a:spLocks noChangeAspect="1" noChangeShapeType="1"/>
              </p:cNvSpPr>
              <p:nvPr/>
            </p:nvSpPr>
            <p:spPr bwMode="auto">
              <a:xfrm>
                <a:off x="3709" y="3048"/>
                <a:ext cx="26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272"/>
              <p:cNvSpPr>
                <a:spLocks noChangeAspect="1" noChangeShapeType="1"/>
              </p:cNvSpPr>
              <p:nvPr/>
            </p:nvSpPr>
            <p:spPr bwMode="auto">
              <a:xfrm>
                <a:off x="3709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Line 273"/>
              <p:cNvSpPr>
                <a:spLocks noChangeAspect="1" noChangeShapeType="1"/>
              </p:cNvSpPr>
              <p:nvPr/>
            </p:nvSpPr>
            <p:spPr bwMode="auto">
              <a:xfrm>
                <a:off x="3976" y="2947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274"/>
              <p:cNvSpPr>
                <a:spLocks noChangeAspect="1" noChangeShapeType="1"/>
              </p:cNvSpPr>
              <p:nvPr/>
            </p:nvSpPr>
            <p:spPr bwMode="auto">
              <a:xfrm flipV="1">
                <a:off x="3840" y="2832"/>
                <a:ext cx="0" cy="21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30" name="Freeform 275"/>
          <p:cNvSpPr>
            <a:spLocks/>
          </p:cNvSpPr>
          <p:nvPr/>
        </p:nvSpPr>
        <p:spPr bwMode="auto">
          <a:xfrm>
            <a:off x="5183066" y="2636838"/>
            <a:ext cx="2602523" cy="457200"/>
          </a:xfrm>
          <a:custGeom>
            <a:avLst/>
            <a:gdLst>
              <a:gd name="T0" fmla="*/ 52939637 w 2192"/>
              <a:gd name="T1" fmla="*/ 298565136 h 608"/>
              <a:gd name="T2" fmla="*/ 132349736 w 2192"/>
              <a:gd name="T3" fmla="*/ 298565136 h 608"/>
              <a:gd name="T4" fmla="*/ 847036767 w 2192"/>
              <a:gd name="T5" fmla="*/ 189995927 h 608"/>
              <a:gd name="T6" fmla="*/ 1561723797 w 2192"/>
              <a:gd name="T7" fmla="*/ 217138417 h 608"/>
              <a:gd name="T8" fmla="*/ 2147483647 w 2192"/>
              <a:gd name="T9" fmla="*/ 271422645 h 608"/>
              <a:gd name="T10" fmla="*/ 2147483647 w 2192"/>
              <a:gd name="T11" fmla="*/ 298565136 h 608"/>
              <a:gd name="T12" fmla="*/ 2147483647 w 2192"/>
              <a:gd name="T13" fmla="*/ 0 h 6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92" h="608">
                <a:moveTo>
                  <a:pt x="32" y="528"/>
                </a:moveTo>
                <a:cubicBezTo>
                  <a:pt x="16" y="544"/>
                  <a:pt x="0" y="560"/>
                  <a:pt x="80" y="528"/>
                </a:cubicBezTo>
                <a:cubicBezTo>
                  <a:pt x="160" y="496"/>
                  <a:pt x="368" y="360"/>
                  <a:pt x="512" y="336"/>
                </a:cubicBezTo>
                <a:cubicBezTo>
                  <a:pt x="656" y="312"/>
                  <a:pt x="800" y="360"/>
                  <a:pt x="944" y="384"/>
                </a:cubicBezTo>
                <a:cubicBezTo>
                  <a:pt x="1088" y="408"/>
                  <a:pt x="1216" y="456"/>
                  <a:pt x="1376" y="480"/>
                </a:cubicBezTo>
                <a:cubicBezTo>
                  <a:pt x="1536" y="504"/>
                  <a:pt x="1768" y="608"/>
                  <a:pt x="1904" y="528"/>
                </a:cubicBezTo>
                <a:cubicBezTo>
                  <a:pt x="2040" y="448"/>
                  <a:pt x="2116" y="224"/>
                  <a:pt x="2192" y="0"/>
                </a:cubicBezTo>
              </a:path>
            </a:pathLst>
          </a:custGeom>
          <a:noFill/>
          <a:ln w="25400">
            <a:solidFill>
              <a:srgbClr val="00008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6631" name="Object 276"/>
          <p:cNvGraphicFramePr>
            <a:graphicFrameLocks noGrp="1" noChangeAspect="1"/>
          </p:cNvGraphicFramePr>
          <p:nvPr>
            <p:ph sz="half" idx="2"/>
          </p:nvPr>
        </p:nvGraphicFramePr>
        <p:xfrm>
          <a:off x="4637943" y="2960688"/>
          <a:ext cx="6667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Clip" r:id="rId3" imgW="6545263" imgH="1706563" progId="">
                  <p:embed/>
                </p:oleObj>
              </mc:Choice>
              <mc:Fallback>
                <p:oleObj name="Clip" r:id="rId3" imgW="6545263" imgH="1706563" progId="">
                  <p:embed/>
                  <p:pic>
                    <p:nvPicPr>
                      <p:cNvPr id="0" name="Object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943" y="2960688"/>
                        <a:ext cx="6667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277"/>
          <p:cNvSpPr>
            <a:spLocks noChangeArrowheads="1"/>
          </p:cNvSpPr>
          <p:nvPr/>
        </p:nvSpPr>
        <p:spPr bwMode="auto">
          <a:xfrm>
            <a:off x="4472354" y="3789363"/>
            <a:ext cx="4319954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SzPct val="60000"/>
            </a:pPr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b="1" dirty="0" smtClean="0"/>
              <a:t>Types of Handoff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7772400" cy="4572000"/>
          </a:xfrm>
        </p:spPr>
        <p:txBody>
          <a:bodyPr/>
          <a:lstStyle/>
          <a:p>
            <a:pPr algn="just"/>
            <a:r>
              <a:rPr lang="en-US" b="1" dirty="0"/>
              <a:t>Hard Handoff </a:t>
            </a:r>
            <a:r>
              <a:rPr lang="en-US" b="1" dirty="0" smtClean="0"/>
              <a:t>:</a:t>
            </a:r>
            <a:r>
              <a:rPr lang="en-US" dirty="0" smtClean="0"/>
              <a:t>Early </a:t>
            </a:r>
            <a:r>
              <a:rPr lang="en-US" dirty="0"/>
              <a:t>systems used a hard handoff. In a hard handoff, a mobile </a:t>
            </a:r>
            <a:r>
              <a:rPr lang="en-US" dirty="0" smtClean="0"/>
              <a:t>station only </a:t>
            </a:r>
            <a:r>
              <a:rPr lang="en-US" dirty="0"/>
              <a:t>communicates with one base station. When the MS moves from one cell to </a:t>
            </a:r>
            <a:r>
              <a:rPr lang="en-US" dirty="0" smtClean="0"/>
              <a:t>another, communication </a:t>
            </a:r>
            <a:r>
              <a:rPr lang="en-US" dirty="0"/>
              <a:t>must first be broken with the previous base station before </a:t>
            </a:r>
            <a:r>
              <a:rPr lang="en-US" dirty="0" smtClean="0"/>
              <a:t>communication can </a:t>
            </a:r>
            <a:r>
              <a:rPr lang="en-US" dirty="0"/>
              <a:t>be established with the new one. This may create a rough transition.</a:t>
            </a:r>
          </a:p>
          <a:p>
            <a:pPr algn="just"/>
            <a:r>
              <a:rPr lang="en-US" b="1" dirty="0"/>
              <a:t>Soft </a:t>
            </a:r>
            <a:r>
              <a:rPr lang="en-US" b="1" dirty="0" smtClean="0"/>
              <a:t>Handoff : </a:t>
            </a:r>
            <a:r>
              <a:rPr lang="en-US" dirty="0"/>
              <a:t>New systems use a soft handoff. In this case, a mobile station </a:t>
            </a:r>
            <a:r>
              <a:rPr lang="en-US" dirty="0" smtClean="0"/>
              <a:t>can communicate </a:t>
            </a:r>
            <a:r>
              <a:rPr lang="en-US" dirty="0"/>
              <a:t>with two base stations at the same time. This means that, during </a:t>
            </a:r>
            <a:r>
              <a:rPr lang="en-US" dirty="0" smtClean="0"/>
              <a:t>handoff, a </a:t>
            </a:r>
            <a:r>
              <a:rPr lang="en-US" dirty="0"/>
              <a:t>mobile station may continue with the new base station before breaking off from </a:t>
            </a:r>
            <a:r>
              <a:rPr lang="en-US" dirty="0" smtClean="0"/>
              <a:t>the old </a:t>
            </a:r>
            <a:r>
              <a:rPr lang="en-US" dirty="0"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7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easons </a:t>
            </a:r>
            <a:r>
              <a:rPr lang="en-US" b="1" dirty="0"/>
              <a:t>for </a:t>
            </a:r>
            <a:r>
              <a:rPr lang="en-US" b="1" dirty="0" smtClean="0"/>
              <a:t>Handoff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5773" y="1851523"/>
            <a:ext cx="7772400" cy="4572000"/>
          </a:xfrm>
        </p:spPr>
        <p:txBody>
          <a:bodyPr/>
          <a:lstStyle/>
          <a:p>
            <a:r>
              <a:rPr lang="en-US" sz="3200" dirty="0"/>
              <a:t>T</a:t>
            </a:r>
            <a:r>
              <a:rPr lang="en-US" sz="3200" dirty="0" smtClean="0"/>
              <a:t>he signal between </a:t>
            </a:r>
            <a:r>
              <a:rPr lang="en-US" sz="3200" dirty="0"/>
              <a:t>the current base station and the mobile may have deteriorated to such </a:t>
            </a:r>
            <a:r>
              <a:rPr lang="en-US" sz="3200" dirty="0" smtClean="0"/>
              <a:t>an extent </a:t>
            </a:r>
            <a:r>
              <a:rPr lang="en-US" sz="3200" dirty="0"/>
              <a:t>that the call is in danger of being dropped, </a:t>
            </a:r>
            <a:endParaRPr lang="en-US" sz="3200" dirty="0" smtClean="0"/>
          </a:p>
          <a:p>
            <a:r>
              <a:rPr lang="en-US" sz="3200" dirty="0" smtClean="0"/>
              <a:t>A cell </a:t>
            </a:r>
            <a:r>
              <a:rPr lang="en-US" sz="3200" dirty="0"/>
              <a:t>may have </a:t>
            </a:r>
            <a:r>
              <a:rPr lang="en-US" sz="3200" dirty="0" smtClean="0"/>
              <a:t>become overloaded</a:t>
            </a:r>
            <a:r>
              <a:rPr lang="en-US" sz="3200" dirty="0"/>
              <a:t>, handling a large number of calls. This congestion may be alleviated </a:t>
            </a:r>
            <a:r>
              <a:rPr lang="en-US" sz="3200" dirty="0" smtClean="0"/>
              <a:t>by handing </a:t>
            </a:r>
            <a:r>
              <a:rPr lang="en-US" sz="3200" dirty="0"/>
              <a:t>off mobiles to less congested nearby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by Step Handoff Procedure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99717" y="1633430"/>
            <a:ext cx="9313010" cy="45768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b="1" dirty="0" smtClean="0"/>
              <a:t>Step by Step Handoff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90600"/>
            <a:ext cx="77724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old base station (BS) informs the visited MSC that a handoff is to be </a:t>
            </a:r>
            <a:r>
              <a:rPr lang="en-US" dirty="0" smtClean="0"/>
              <a:t>performed and </a:t>
            </a:r>
            <a:r>
              <a:rPr lang="en-US" dirty="0"/>
              <a:t>the BS (or possible set of BSs) to which the mobile is to be handed off.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visited MSC initiates path setup to the new BS, allocating the </a:t>
            </a:r>
            <a:r>
              <a:rPr lang="en-US" dirty="0" smtClean="0"/>
              <a:t>resources needed </a:t>
            </a:r>
            <a:r>
              <a:rPr lang="en-US" dirty="0"/>
              <a:t>to carry the rerouted call, and signaling the new BS that a handoff </a:t>
            </a:r>
            <a:r>
              <a:rPr lang="en-US" dirty="0" smtClean="0"/>
              <a:t>is about </a:t>
            </a:r>
            <a:r>
              <a:rPr lang="en-US" dirty="0"/>
              <a:t>to occur.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 BS allocates and activates a radio channel for use by the mobile.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 BS signals back to the visited MSC and the old BS that the </a:t>
            </a:r>
            <a:r>
              <a:rPr lang="en-US" dirty="0" smtClean="0"/>
              <a:t>visited-MSC-to-new-BS </a:t>
            </a:r>
            <a:r>
              <a:rPr lang="en-US" dirty="0"/>
              <a:t>path has been established and that the mobile should </a:t>
            </a:r>
            <a:r>
              <a:rPr lang="en-US" dirty="0" smtClean="0"/>
              <a:t>be informed </a:t>
            </a:r>
            <a:r>
              <a:rPr lang="en-US" dirty="0"/>
              <a:t>of the impending handoff. The new BS provides all of the </a:t>
            </a:r>
            <a:r>
              <a:rPr lang="en-US" dirty="0" smtClean="0"/>
              <a:t>information that </a:t>
            </a:r>
            <a:r>
              <a:rPr lang="en-US" dirty="0"/>
              <a:t>the mobile will need to associate with the new BS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0" y="-152400"/>
            <a:ext cx="7772400" cy="1143000"/>
          </a:xfrm>
        </p:spPr>
        <p:txBody>
          <a:bodyPr/>
          <a:lstStyle/>
          <a:p>
            <a:r>
              <a:rPr lang="en-US" b="1" dirty="0"/>
              <a:t>Step by Step Handoff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134" y="990600"/>
            <a:ext cx="7772400" cy="457200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mobile is informed that it should perform a handoff. Note that up until </a:t>
            </a:r>
            <a:r>
              <a:rPr lang="en-US" dirty="0" smtClean="0"/>
              <a:t>this point</a:t>
            </a:r>
            <a:r>
              <a:rPr lang="en-US" dirty="0"/>
              <a:t>, the mobile has been blissfully unaware that the network has been </a:t>
            </a:r>
            <a:r>
              <a:rPr lang="en-US" dirty="0" smtClean="0"/>
              <a:t>laying the </a:t>
            </a:r>
            <a:r>
              <a:rPr lang="en-US" dirty="0"/>
              <a:t>groundwork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handoff.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mobile and the new BS exchange one or more messages to fully </a:t>
            </a:r>
            <a:r>
              <a:rPr lang="en-US" dirty="0" smtClean="0"/>
              <a:t>activate the </a:t>
            </a:r>
            <a:r>
              <a:rPr lang="en-US" dirty="0"/>
              <a:t>new channel in the new </a:t>
            </a:r>
            <a:r>
              <a:rPr lang="en-US" dirty="0" smtClean="0"/>
              <a:t>BS.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mobile sends a handoff complete message to the new BS, which is </a:t>
            </a:r>
            <a:r>
              <a:rPr lang="en-US" dirty="0" smtClean="0"/>
              <a:t>forwarded up </a:t>
            </a:r>
            <a:r>
              <a:rPr lang="en-US" dirty="0"/>
              <a:t>to the visited MSC. The visited MSC then reroutes the ongoing </a:t>
            </a:r>
            <a:r>
              <a:rPr lang="en-US" dirty="0" smtClean="0"/>
              <a:t>call to </a:t>
            </a:r>
            <a:r>
              <a:rPr lang="en-US" dirty="0"/>
              <a:t>the mobile via the new </a:t>
            </a:r>
            <a:r>
              <a:rPr lang="en-US" dirty="0" smtClean="0"/>
              <a:t>BS.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resources allocated along the path to the old BS are then released.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r>
              <a:rPr sz="4800" b="1" dirty="0" smtClean="0"/>
              <a:t>Cellular Communications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GB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  Strategies: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4D1525-D38E-4A89-B91B-248557C0977F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pPr eaLnBrk="1" hangingPunct="1"/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Frequency Reuse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635" y="1219200"/>
            <a:ext cx="4120662" cy="49101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altLang="zh-CN" sz="2800" dirty="0" smtClean="0">
                <a:ea typeface="宋体" pitchFamily="2" charset="-122"/>
              </a:rPr>
              <a:t>Adjacent cells are assigned different frequencies to avoid interference or crosstalk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zh-CN" sz="2800" dirty="0" smtClean="0">
                <a:ea typeface="宋体" pitchFamily="2" charset="-122"/>
              </a:rPr>
              <a:t>Cells sufficiently distant from each other can use the same frequency (frequency reuse)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zh-CN" sz="2800" dirty="0" smtClean="0">
                <a:ea typeface="宋体" pitchFamily="2" charset="-122"/>
              </a:rPr>
              <a:t>Reuse factor </a:t>
            </a:r>
            <a:r>
              <a:rPr lang="en-GB" altLang="zh-CN" sz="2800" i="1" dirty="0" smtClean="0">
                <a:ea typeface="宋体" pitchFamily="2" charset="-122"/>
              </a:rPr>
              <a:t>N</a:t>
            </a:r>
            <a:r>
              <a:rPr lang="en-GB" altLang="zh-CN" sz="2800" dirty="0" smtClean="0">
                <a:ea typeface="宋体" pitchFamily="2" charset="-122"/>
              </a:rPr>
              <a:t>: number of cells in a repeating pattern</a:t>
            </a:r>
          </a:p>
          <a:p>
            <a:r>
              <a:rPr lang="en-US" sz="2400" b="1" dirty="0" smtClean="0"/>
              <a:t>The number of cells per cluster, </a:t>
            </a:r>
            <a:r>
              <a:rPr lang="en-US" sz="2400" b="1" i="1" dirty="0" smtClean="0"/>
              <a:t>N, can only have values which satisfy:</a:t>
            </a:r>
          </a:p>
          <a:p>
            <a:pPr algn="ctr">
              <a:buFont typeface="Wingdings" pitchFamily="2" charset="2"/>
              <a:buChar char="v"/>
            </a:pPr>
            <a:r>
              <a:rPr lang="en-US" sz="3200" b="1" i="1" dirty="0" smtClean="0"/>
              <a:t>N</a:t>
            </a:r>
            <a:r>
              <a:rPr lang="en-US" sz="3200" b="1" baseline="30000" dirty="0" smtClean="0"/>
              <a:t> </a:t>
            </a:r>
            <a:r>
              <a:rPr lang="en-US" sz="3200" b="1" i="1" dirty="0" smtClean="0"/>
              <a:t>= </a:t>
            </a:r>
            <a:r>
              <a:rPr lang="en-US" sz="3200" b="1" i="1" dirty="0" err="1" smtClean="0"/>
              <a:t>i</a:t>
            </a:r>
            <a:r>
              <a:rPr lang="en-US" sz="3200" b="1" baseline="30000" dirty="0" smtClean="0"/>
              <a:t> 2</a:t>
            </a:r>
            <a:r>
              <a:rPr lang="en-US" sz="3200" b="1" i="1" dirty="0" smtClean="0"/>
              <a:t> + </a:t>
            </a:r>
            <a:r>
              <a:rPr lang="en-US" sz="3200" b="1" i="1" dirty="0" err="1" smtClean="0"/>
              <a:t>ij</a:t>
            </a:r>
            <a:r>
              <a:rPr lang="en-US" sz="3200" b="1" i="1" dirty="0" smtClean="0"/>
              <a:t> + j</a:t>
            </a:r>
            <a:r>
              <a:rPr lang="en-US" sz="3200" b="1" baseline="30000" dirty="0" smtClean="0"/>
              <a:t> 2</a:t>
            </a:r>
            <a:r>
              <a:rPr lang="en-US" sz="3200" b="1" i="1" dirty="0" smtClean="0"/>
              <a:t> </a:t>
            </a:r>
            <a:endParaRPr lang="en-US" sz="3200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05705" y="1447800"/>
            <a:ext cx="4387362" cy="3962400"/>
            <a:chOff x="2893" y="754"/>
            <a:chExt cx="3186" cy="288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11" y="1656"/>
              <a:ext cx="1139" cy="1084"/>
              <a:chOff x="4002" y="1439"/>
              <a:chExt cx="1139" cy="1084"/>
            </a:xfrm>
          </p:grpSpPr>
          <p:sp>
            <p:nvSpPr>
              <p:cNvPr id="19556" name="AutoShape 6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 dirty="0">
                    <a:ea typeface="宋体" pitchFamily="2" charset="-122"/>
                  </a:rPr>
                  <a:t>1</a:t>
                </a:r>
                <a:endParaRPr lang="en-US" altLang="zh-CN" dirty="0">
                  <a:ea typeface="宋体" pitchFamily="2" charset="-122"/>
                </a:endParaRPr>
              </a:p>
            </p:txBody>
          </p:sp>
          <p:sp>
            <p:nvSpPr>
              <p:cNvPr id="19557" name="AutoShape 7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8" name="AutoShape 8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9" name="AutoShape 9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60" name="AutoShape 10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61" name="AutoShape 1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62" name="AutoShape 12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19465" name="AutoShape 13"/>
            <p:cNvSpPr>
              <a:spLocks noChangeArrowheads="1"/>
            </p:cNvSpPr>
            <p:nvPr/>
          </p:nvSpPr>
          <p:spPr bwMode="auto">
            <a:xfrm>
              <a:off x="4950" y="272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6" name="AutoShape 14"/>
            <p:cNvSpPr>
              <a:spLocks noChangeArrowheads="1"/>
            </p:cNvSpPr>
            <p:nvPr/>
          </p:nvSpPr>
          <p:spPr bwMode="auto">
            <a:xfrm>
              <a:off x="4950" y="2367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67" name="AutoShape 15"/>
            <p:cNvSpPr>
              <a:spLocks noChangeArrowheads="1"/>
            </p:cNvSpPr>
            <p:nvPr/>
          </p:nvSpPr>
          <p:spPr bwMode="auto">
            <a:xfrm>
              <a:off x="4607" y="254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7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68" name="AutoShape 16"/>
            <p:cNvSpPr>
              <a:spLocks noChangeArrowheads="1"/>
            </p:cNvSpPr>
            <p:nvPr/>
          </p:nvSpPr>
          <p:spPr bwMode="auto">
            <a:xfrm>
              <a:off x="5293" y="254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69" name="AutoShape 17"/>
            <p:cNvSpPr>
              <a:spLocks noChangeArrowheads="1"/>
            </p:cNvSpPr>
            <p:nvPr/>
          </p:nvSpPr>
          <p:spPr bwMode="auto">
            <a:xfrm>
              <a:off x="4950" y="3088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0" name="AutoShape 18"/>
            <p:cNvSpPr>
              <a:spLocks noChangeArrowheads="1"/>
            </p:cNvSpPr>
            <p:nvPr/>
          </p:nvSpPr>
          <p:spPr bwMode="auto">
            <a:xfrm>
              <a:off x="4607" y="2907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1" name="AutoShape 19"/>
            <p:cNvSpPr>
              <a:spLocks noChangeArrowheads="1"/>
            </p:cNvSpPr>
            <p:nvPr/>
          </p:nvSpPr>
          <p:spPr bwMode="auto">
            <a:xfrm>
              <a:off x="5293" y="2907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2" name="AutoShape 20"/>
            <p:cNvSpPr>
              <a:spLocks noChangeArrowheads="1"/>
            </p:cNvSpPr>
            <p:nvPr/>
          </p:nvSpPr>
          <p:spPr bwMode="auto">
            <a:xfrm>
              <a:off x="5283" y="183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3" name="AutoShape 21"/>
            <p:cNvSpPr>
              <a:spLocks noChangeArrowheads="1"/>
            </p:cNvSpPr>
            <p:nvPr/>
          </p:nvSpPr>
          <p:spPr bwMode="auto">
            <a:xfrm>
              <a:off x="5283" y="147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4" name="AutoShape 22"/>
            <p:cNvSpPr>
              <a:spLocks noChangeArrowheads="1"/>
            </p:cNvSpPr>
            <p:nvPr/>
          </p:nvSpPr>
          <p:spPr bwMode="auto">
            <a:xfrm>
              <a:off x="4940" y="1652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7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75" name="AutoShape 23"/>
            <p:cNvSpPr>
              <a:spLocks noChangeArrowheads="1"/>
            </p:cNvSpPr>
            <p:nvPr/>
          </p:nvSpPr>
          <p:spPr bwMode="auto">
            <a:xfrm>
              <a:off x="5626" y="1652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76" name="AutoShape 24"/>
            <p:cNvSpPr>
              <a:spLocks noChangeArrowheads="1"/>
            </p:cNvSpPr>
            <p:nvPr/>
          </p:nvSpPr>
          <p:spPr bwMode="auto">
            <a:xfrm>
              <a:off x="5283" y="2196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7" name="AutoShape 25"/>
            <p:cNvSpPr>
              <a:spLocks noChangeArrowheads="1"/>
            </p:cNvSpPr>
            <p:nvPr/>
          </p:nvSpPr>
          <p:spPr bwMode="auto">
            <a:xfrm>
              <a:off x="4940" y="201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6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78" name="AutoShape 26"/>
            <p:cNvSpPr>
              <a:spLocks noChangeArrowheads="1"/>
            </p:cNvSpPr>
            <p:nvPr/>
          </p:nvSpPr>
          <p:spPr bwMode="auto">
            <a:xfrm>
              <a:off x="5626" y="201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9" name="AutoShape 27"/>
            <p:cNvSpPr>
              <a:spLocks noChangeArrowheads="1"/>
            </p:cNvSpPr>
            <p:nvPr/>
          </p:nvSpPr>
          <p:spPr bwMode="auto">
            <a:xfrm>
              <a:off x="4597" y="1112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0" name="AutoShape 28"/>
            <p:cNvSpPr>
              <a:spLocks noChangeArrowheads="1"/>
            </p:cNvSpPr>
            <p:nvPr/>
          </p:nvSpPr>
          <p:spPr bwMode="auto">
            <a:xfrm>
              <a:off x="4597" y="75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1" name="AutoShape 29"/>
            <p:cNvSpPr>
              <a:spLocks noChangeArrowheads="1"/>
            </p:cNvSpPr>
            <p:nvPr/>
          </p:nvSpPr>
          <p:spPr bwMode="auto">
            <a:xfrm>
              <a:off x="4254" y="931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2" name="AutoShape 30"/>
            <p:cNvSpPr>
              <a:spLocks noChangeArrowheads="1"/>
            </p:cNvSpPr>
            <p:nvPr/>
          </p:nvSpPr>
          <p:spPr bwMode="auto">
            <a:xfrm>
              <a:off x="4940" y="931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83" name="AutoShape 31"/>
            <p:cNvSpPr>
              <a:spLocks noChangeArrowheads="1"/>
            </p:cNvSpPr>
            <p:nvPr/>
          </p:nvSpPr>
          <p:spPr bwMode="auto">
            <a:xfrm>
              <a:off x="4597" y="147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E7998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5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84" name="AutoShape 32"/>
            <p:cNvSpPr>
              <a:spLocks noChangeArrowheads="1"/>
            </p:cNvSpPr>
            <p:nvPr/>
          </p:nvSpPr>
          <p:spPr bwMode="auto">
            <a:xfrm>
              <a:off x="4254" y="129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6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85" name="AutoShape 33"/>
            <p:cNvSpPr>
              <a:spLocks noChangeArrowheads="1"/>
            </p:cNvSpPr>
            <p:nvPr/>
          </p:nvSpPr>
          <p:spPr bwMode="auto">
            <a:xfrm>
              <a:off x="4940" y="129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6" name="AutoShape 34"/>
            <p:cNvSpPr>
              <a:spLocks noChangeArrowheads="1"/>
            </p:cNvSpPr>
            <p:nvPr/>
          </p:nvSpPr>
          <p:spPr bwMode="auto">
            <a:xfrm>
              <a:off x="3573" y="129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7" name="AutoShape 35"/>
            <p:cNvSpPr>
              <a:spLocks noChangeArrowheads="1"/>
            </p:cNvSpPr>
            <p:nvPr/>
          </p:nvSpPr>
          <p:spPr bwMode="auto">
            <a:xfrm>
              <a:off x="3573" y="936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8" name="AutoShape 36"/>
            <p:cNvSpPr>
              <a:spLocks noChangeArrowheads="1"/>
            </p:cNvSpPr>
            <p:nvPr/>
          </p:nvSpPr>
          <p:spPr bwMode="auto">
            <a:xfrm>
              <a:off x="3230" y="111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89" name="AutoShape 37"/>
            <p:cNvSpPr>
              <a:spLocks noChangeArrowheads="1"/>
            </p:cNvSpPr>
            <p:nvPr/>
          </p:nvSpPr>
          <p:spPr bwMode="auto">
            <a:xfrm>
              <a:off x="3916" y="111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90" name="AutoShape 38"/>
            <p:cNvSpPr>
              <a:spLocks noChangeArrowheads="1"/>
            </p:cNvSpPr>
            <p:nvPr/>
          </p:nvSpPr>
          <p:spPr bwMode="auto">
            <a:xfrm>
              <a:off x="3573" y="1657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E7998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5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91" name="AutoShape 39"/>
            <p:cNvSpPr>
              <a:spLocks noChangeArrowheads="1"/>
            </p:cNvSpPr>
            <p:nvPr/>
          </p:nvSpPr>
          <p:spPr bwMode="auto">
            <a:xfrm>
              <a:off x="3230" y="1476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2" name="AutoShape 40"/>
            <p:cNvSpPr>
              <a:spLocks noChangeArrowheads="1"/>
            </p:cNvSpPr>
            <p:nvPr/>
          </p:nvSpPr>
          <p:spPr bwMode="auto">
            <a:xfrm>
              <a:off x="3916" y="1476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93" name="AutoShape 41"/>
            <p:cNvSpPr>
              <a:spLocks noChangeArrowheads="1"/>
            </p:cNvSpPr>
            <p:nvPr/>
          </p:nvSpPr>
          <p:spPr bwMode="auto">
            <a:xfrm>
              <a:off x="3236" y="2191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4" name="AutoShape 42"/>
            <p:cNvSpPr>
              <a:spLocks noChangeArrowheads="1"/>
            </p:cNvSpPr>
            <p:nvPr/>
          </p:nvSpPr>
          <p:spPr bwMode="auto">
            <a:xfrm>
              <a:off x="3236" y="183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5" name="AutoShape 43"/>
            <p:cNvSpPr>
              <a:spLocks noChangeArrowheads="1"/>
            </p:cNvSpPr>
            <p:nvPr/>
          </p:nvSpPr>
          <p:spPr bwMode="auto">
            <a:xfrm>
              <a:off x="2893" y="2010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6" name="AutoShape 44"/>
            <p:cNvSpPr>
              <a:spLocks noChangeArrowheads="1"/>
            </p:cNvSpPr>
            <p:nvPr/>
          </p:nvSpPr>
          <p:spPr bwMode="auto">
            <a:xfrm>
              <a:off x="3579" y="2010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497" name="AutoShape 45"/>
            <p:cNvSpPr>
              <a:spLocks noChangeArrowheads="1"/>
            </p:cNvSpPr>
            <p:nvPr/>
          </p:nvSpPr>
          <p:spPr bwMode="auto">
            <a:xfrm>
              <a:off x="3236" y="2554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8" name="AutoShape 46"/>
            <p:cNvSpPr>
              <a:spLocks noChangeArrowheads="1"/>
            </p:cNvSpPr>
            <p:nvPr/>
          </p:nvSpPr>
          <p:spPr bwMode="auto">
            <a:xfrm>
              <a:off x="2893" y="237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9" name="AutoShape 47"/>
            <p:cNvSpPr>
              <a:spLocks noChangeArrowheads="1"/>
            </p:cNvSpPr>
            <p:nvPr/>
          </p:nvSpPr>
          <p:spPr bwMode="auto">
            <a:xfrm>
              <a:off x="3579" y="2373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500" name="AutoShape 48"/>
            <p:cNvSpPr>
              <a:spLocks noChangeArrowheads="1"/>
            </p:cNvSpPr>
            <p:nvPr/>
          </p:nvSpPr>
          <p:spPr bwMode="auto">
            <a:xfrm>
              <a:off x="3916" y="2916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501" name="AutoShape 49"/>
            <p:cNvSpPr>
              <a:spLocks noChangeArrowheads="1"/>
            </p:cNvSpPr>
            <p:nvPr/>
          </p:nvSpPr>
          <p:spPr bwMode="auto">
            <a:xfrm>
              <a:off x="3916" y="2558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502" name="AutoShape 50"/>
            <p:cNvSpPr>
              <a:spLocks noChangeArrowheads="1"/>
            </p:cNvSpPr>
            <p:nvPr/>
          </p:nvSpPr>
          <p:spPr bwMode="auto">
            <a:xfrm>
              <a:off x="3573" y="273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503" name="AutoShape 51"/>
            <p:cNvSpPr>
              <a:spLocks noChangeArrowheads="1"/>
            </p:cNvSpPr>
            <p:nvPr/>
          </p:nvSpPr>
          <p:spPr bwMode="auto">
            <a:xfrm>
              <a:off x="4259" y="2735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9504" name="AutoShape 52"/>
            <p:cNvSpPr>
              <a:spLocks noChangeArrowheads="1"/>
            </p:cNvSpPr>
            <p:nvPr/>
          </p:nvSpPr>
          <p:spPr bwMode="auto">
            <a:xfrm>
              <a:off x="3916" y="3279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505" name="AutoShape 53"/>
            <p:cNvSpPr>
              <a:spLocks noChangeArrowheads="1"/>
            </p:cNvSpPr>
            <p:nvPr/>
          </p:nvSpPr>
          <p:spPr bwMode="auto">
            <a:xfrm>
              <a:off x="3573" y="3098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506" name="AutoShape 54"/>
            <p:cNvSpPr>
              <a:spLocks noChangeArrowheads="1"/>
            </p:cNvSpPr>
            <p:nvPr/>
          </p:nvSpPr>
          <p:spPr bwMode="auto">
            <a:xfrm>
              <a:off x="4259" y="3098"/>
              <a:ext cx="453" cy="363"/>
            </a:xfrm>
            <a:prstGeom prst="hexagon">
              <a:avLst>
                <a:gd name="adj" fmla="val 31198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5"/>
            <p:cNvGrpSpPr>
              <a:grpSpLocks/>
            </p:cNvGrpSpPr>
            <p:nvPr/>
          </p:nvGrpSpPr>
          <p:grpSpPr bwMode="auto">
            <a:xfrm>
              <a:off x="3573" y="2558"/>
              <a:ext cx="1139" cy="1084"/>
              <a:chOff x="4002" y="1439"/>
              <a:chExt cx="1139" cy="1084"/>
            </a:xfrm>
          </p:grpSpPr>
          <p:sp>
            <p:nvSpPr>
              <p:cNvPr id="19549" name="AutoShape 56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0" name="AutoShape 57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1" name="AutoShape 58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2" name="AutoShape 59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3" name="AutoShape 60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4" name="AutoShape 6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55" name="AutoShape 62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2893" y="1833"/>
              <a:ext cx="1139" cy="1084"/>
              <a:chOff x="4002" y="1439"/>
              <a:chExt cx="1139" cy="1084"/>
            </a:xfrm>
          </p:grpSpPr>
          <p:sp>
            <p:nvSpPr>
              <p:cNvPr id="19542" name="AutoShape 64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3" name="AutoShape 65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4" name="AutoShape 66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5" name="AutoShape 67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6" name="AutoShape 68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7" name="AutoShape 6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8" name="AutoShape 70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230" y="936"/>
              <a:ext cx="1139" cy="1084"/>
              <a:chOff x="4002" y="1439"/>
              <a:chExt cx="1139" cy="1084"/>
            </a:xfrm>
          </p:grpSpPr>
          <p:sp>
            <p:nvSpPr>
              <p:cNvPr id="19535" name="AutoShape 72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6" name="AutoShape 73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7" name="AutoShape 74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8" name="AutoShape 75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9" name="AutoShape 76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0" name="AutoShape 7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41" name="AutoShape 78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4254" y="754"/>
              <a:ext cx="1139" cy="1084"/>
              <a:chOff x="4002" y="1439"/>
              <a:chExt cx="1139" cy="1084"/>
            </a:xfrm>
          </p:grpSpPr>
          <p:sp>
            <p:nvSpPr>
              <p:cNvPr id="19528" name="AutoShape 80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9" name="AutoShape 81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0" name="AutoShape 82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1" name="AutoShape 83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2" name="AutoShape 84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3" name="AutoShape 8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34" name="AutoShape 86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4934" y="1470"/>
              <a:ext cx="1139" cy="1084"/>
              <a:chOff x="4002" y="1439"/>
              <a:chExt cx="1139" cy="1084"/>
            </a:xfrm>
          </p:grpSpPr>
          <p:sp>
            <p:nvSpPr>
              <p:cNvPr id="19521" name="AutoShape 88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2" name="AutoShape 89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3" name="AutoShape 90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4" name="AutoShape 91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5" name="AutoShape 92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6" name="AutoShape 9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7" name="AutoShape 94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95"/>
            <p:cNvGrpSpPr>
              <a:grpSpLocks/>
            </p:cNvGrpSpPr>
            <p:nvPr/>
          </p:nvGrpSpPr>
          <p:grpSpPr bwMode="auto">
            <a:xfrm>
              <a:off x="4607" y="2367"/>
              <a:ext cx="1139" cy="1084"/>
              <a:chOff x="4002" y="1439"/>
              <a:chExt cx="1139" cy="1084"/>
            </a:xfrm>
          </p:grpSpPr>
          <p:sp>
            <p:nvSpPr>
              <p:cNvPr id="19514" name="AutoShape 96"/>
              <p:cNvSpPr>
                <a:spLocks noChangeArrowheads="1"/>
              </p:cNvSpPr>
              <p:nvPr/>
            </p:nvSpPr>
            <p:spPr bwMode="auto">
              <a:xfrm>
                <a:off x="4345" y="1797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1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15" name="AutoShape 97"/>
              <p:cNvSpPr>
                <a:spLocks noChangeArrowheads="1"/>
              </p:cNvSpPr>
              <p:nvPr/>
            </p:nvSpPr>
            <p:spPr bwMode="auto">
              <a:xfrm>
                <a:off x="4345" y="143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16" name="AutoShape 98"/>
              <p:cNvSpPr>
                <a:spLocks noChangeArrowheads="1"/>
              </p:cNvSpPr>
              <p:nvPr/>
            </p:nvSpPr>
            <p:spPr bwMode="auto">
              <a:xfrm>
                <a:off x="4002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17" name="AutoShape 99"/>
              <p:cNvSpPr>
                <a:spLocks noChangeArrowheads="1"/>
              </p:cNvSpPr>
              <p:nvPr/>
            </p:nvSpPr>
            <p:spPr bwMode="auto">
              <a:xfrm>
                <a:off x="4688" y="1616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3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18" name="AutoShape 100"/>
              <p:cNvSpPr>
                <a:spLocks noChangeArrowheads="1"/>
              </p:cNvSpPr>
              <p:nvPr/>
            </p:nvSpPr>
            <p:spPr bwMode="auto">
              <a:xfrm>
                <a:off x="4345" y="2160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E79981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5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19" name="AutoShape 10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6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19520" name="AutoShape 102"/>
              <p:cNvSpPr>
                <a:spLocks noChangeArrowheads="1"/>
              </p:cNvSpPr>
              <p:nvPr/>
            </p:nvSpPr>
            <p:spPr bwMode="auto">
              <a:xfrm>
                <a:off x="4688" y="1979"/>
                <a:ext cx="453" cy="363"/>
              </a:xfrm>
              <a:prstGeom prst="hexagon">
                <a:avLst>
                  <a:gd name="adj" fmla="val 31198"/>
                  <a:gd name="vf" fmla="val 11547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altLang="zh-CN">
                    <a:ea typeface="宋体" pitchFamily="2" charset="-122"/>
                  </a:rPr>
                  <a:t>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19513" name="Oval 103"/>
            <p:cNvSpPr>
              <a:spLocks noChangeArrowheads="1"/>
            </p:cNvSpPr>
            <p:nvPr/>
          </p:nvSpPr>
          <p:spPr bwMode="auto">
            <a:xfrm>
              <a:off x="3619" y="1298"/>
              <a:ext cx="1724" cy="1769"/>
            </a:xfrm>
            <a:prstGeom prst="ellipse">
              <a:avLst/>
            </a:prstGeom>
            <a:noFill/>
            <a:ln w="38100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04"/>
          <p:cNvSpPr txBox="1">
            <a:spLocks noChangeArrowheads="1"/>
          </p:cNvSpPr>
          <p:nvPr/>
        </p:nvSpPr>
        <p:spPr bwMode="auto">
          <a:xfrm>
            <a:off x="6858000" y="5257800"/>
            <a:ext cx="112981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dirty="0">
                <a:ea typeface="宋体" pitchFamily="2" charset="-122"/>
              </a:rPr>
              <a:t>N=7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9463" name="Text Box 105"/>
          <p:cNvSpPr txBox="1">
            <a:spLocks noChangeArrowheads="1"/>
          </p:cNvSpPr>
          <p:nvPr/>
        </p:nvSpPr>
        <p:spPr bwMode="auto">
          <a:xfrm>
            <a:off x="4506058" y="5562599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 practice each cell uses a set of frequencies and it is these that are repeated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4818" name="Picture 2" descr="http://image.slidesharecdn.com/lec3and4cellularconcept1-121016130942-phpapp01/95/lec-3-and-4-cellular-concept-1-9-638.jpg?cb=1350411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Reuse &amp; System Capacity: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 = Number of duplex channels in the cellular system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K = Number of channels per cell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N = Number of cells (4, 7 or 12)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 = Number of times a cluster is repeatedly used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Available Channels per cell is:</a:t>
            </a:r>
          </a:p>
          <a:p>
            <a:pPr algn="ctr">
              <a:buNone/>
            </a:pPr>
            <a:r>
              <a:rPr lang="en-US" sz="2800" b="1" dirty="0" smtClean="0"/>
              <a:t>K= S/N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The system capacity (total number of channels) in the system is:</a:t>
            </a:r>
          </a:p>
          <a:p>
            <a:pPr algn="ctr">
              <a:buNone/>
            </a:pPr>
            <a:r>
              <a:rPr lang="en-US" sz="2800" b="1" dirty="0" smtClean="0"/>
              <a:t>C = M S = MNK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make a Call: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000" dirty="0" smtClean="0"/>
              <a:t>To place a call from a mobile station, the caller enters a phone number and presses the send button.</a:t>
            </a:r>
          </a:p>
          <a:p>
            <a:pPr algn="just"/>
            <a:r>
              <a:rPr lang="en-US" sz="3000" dirty="0" smtClean="0"/>
              <a:t>The mobile station then scans the band and sends the data (phone number) to the closest base station using that channel.</a:t>
            </a:r>
          </a:p>
          <a:p>
            <a:pPr algn="just"/>
            <a:r>
              <a:rPr lang="en-US" sz="3000" dirty="0" smtClean="0"/>
              <a:t>The base station relays the data to the MSC.</a:t>
            </a:r>
          </a:p>
          <a:p>
            <a:pPr algn="just"/>
            <a:r>
              <a:rPr lang="en-US" sz="3000" dirty="0" smtClean="0"/>
              <a:t>The MSC sends the data on to the telephone central office.</a:t>
            </a:r>
          </a:p>
          <a:p>
            <a:pPr algn="just"/>
            <a:r>
              <a:rPr lang="en-US" sz="3000" dirty="0" smtClean="0"/>
              <a:t>If the called party is available, a connection is made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receive a Call: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000" dirty="0" smtClean="0"/>
              <a:t>When a mobile phone is called, the telephone central office sends the number to the MSC.</a:t>
            </a:r>
          </a:p>
          <a:p>
            <a:pPr algn="just"/>
            <a:r>
              <a:rPr lang="en-US" sz="3000" dirty="0" smtClean="0"/>
              <a:t>The MSC searches for the location of the mobile station by sending query signals to each cell in a process called </a:t>
            </a:r>
            <a:r>
              <a:rPr lang="en-US" sz="3000" i="1" dirty="0" smtClean="0"/>
              <a:t>paging.</a:t>
            </a:r>
          </a:p>
          <a:p>
            <a:pPr algn="just"/>
            <a:r>
              <a:rPr lang="en-US" sz="3000" dirty="0" smtClean="0"/>
              <a:t>Once the mobile station is found, the MSC transmits a ringing signal.</a:t>
            </a:r>
          </a:p>
          <a:p>
            <a:pPr algn="just"/>
            <a:r>
              <a:rPr lang="en-US" sz="3000" dirty="0" smtClean="0"/>
              <a:t>when the mobile station answers, assigns a voice channel to the call.</a:t>
            </a:r>
          </a:p>
          <a:p>
            <a:pPr algn="just"/>
            <a:r>
              <a:rPr lang="en-US" sz="3000" dirty="0" smtClean="0"/>
              <a:t>allowing voice communication to begin.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9624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6600" b="1" smtClean="0"/>
              <a:t>Thank You !!!</a:t>
            </a:r>
          </a:p>
          <a:p>
            <a:pPr algn="ctr">
              <a:buFont typeface="Wingdings 2" pitchFamily="18" charset="2"/>
              <a:buNone/>
            </a:pPr>
            <a:r>
              <a:rPr lang="en-US" sz="6600" b="1" smtClean="0"/>
              <a:t>Any Questions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D0B19-61EE-49E1-8A1F-6179F1A1E0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Worldwide Wireless: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GB" altLang="zh-CN" b="1" dirty="0" smtClean="0">
                <a:latin typeface="Garamond" pitchFamily="18" charset="0"/>
                <a:ea typeface="宋体" pitchFamily="2" charset="-122"/>
              </a:rPr>
              <a:t>Wireless devices</a:t>
            </a:r>
          </a:p>
          <a:p>
            <a:pPr marL="742950" lvl="1" indent="-285750" algn="just">
              <a:spcBef>
                <a:spcPct val="20000"/>
              </a:spcBef>
              <a:buSzPct val="55000"/>
              <a:buFont typeface="Wingdings" pitchFamily="2" charset="2"/>
              <a:buChar char="Ø"/>
            </a:pP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Mobile phones, cordless phones, remote controls, PDA,  pager, laptop, </a:t>
            </a:r>
            <a:r>
              <a:rPr lang="en-GB" altLang="zh-CN" sz="2600" dirty="0" err="1" smtClean="0">
                <a:latin typeface="Garamond" pitchFamily="18" charset="0"/>
                <a:ea typeface="宋体" pitchFamily="2" charset="-122"/>
              </a:rPr>
              <a:t>iPAD</a:t>
            </a: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 PMP, MID, PND, UMPC</a:t>
            </a:r>
            <a:endParaRPr lang="en-GB" altLang="zh-CN" sz="2600" b="1" dirty="0" smtClean="0">
              <a:latin typeface="Garamond" pitchFamily="18" charset="0"/>
              <a:ea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GB" altLang="zh-CN" b="1" dirty="0" smtClean="0">
                <a:latin typeface="Garamond" pitchFamily="18" charset="0"/>
                <a:ea typeface="宋体" pitchFamily="2" charset="-122"/>
              </a:rPr>
              <a:t>Wireless applications</a:t>
            </a:r>
          </a:p>
          <a:p>
            <a:pPr marL="742950" lvl="1" indent="-285750" algn="just">
              <a:spcBef>
                <a:spcPct val="50000"/>
              </a:spcBef>
              <a:buSzPct val="55000"/>
              <a:buFont typeface="Wingdings" pitchFamily="2" charset="2"/>
              <a:buChar char="Ø"/>
            </a:pP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Wireless internet, inventory management, games, credit card verification, e-mail, navigation, entertainment, payments …</a:t>
            </a:r>
            <a:endParaRPr lang="en-GB" altLang="zh-CN" sz="2600" b="1" dirty="0" smtClean="0">
              <a:latin typeface="Garamond" pitchFamily="18" charset="0"/>
              <a:ea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GB" altLang="zh-CN" b="1" dirty="0" smtClean="0">
                <a:latin typeface="Garamond" pitchFamily="18" charset="0"/>
                <a:ea typeface="宋体" pitchFamily="2" charset="-122"/>
              </a:rPr>
              <a:t>Wireless technologies</a:t>
            </a:r>
          </a:p>
          <a:p>
            <a:pPr marL="742950" lvl="1" indent="-285750" algn="just">
              <a:spcBef>
                <a:spcPct val="50000"/>
              </a:spcBef>
              <a:buSzPct val="55000"/>
              <a:buFont typeface="Wingdings" pitchFamily="2" charset="2"/>
              <a:buChar char="Ø"/>
            </a:pP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GSM, WLAN, UMTS (3G), LTE, LTE/A. Bluetooth, </a:t>
            </a:r>
            <a:r>
              <a:rPr lang="en-GB" altLang="zh-CN" sz="2600" dirty="0" err="1" smtClean="0">
                <a:latin typeface="Garamond" pitchFamily="18" charset="0"/>
                <a:ea typeface="宋体" pitchFamily="2" charset="-122"/>
              </a:rPr>
              <a:t>Zigbee</a:t>
            </a: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, </a:t>
            </a:r>
            <a:r>
              <a:rPr lang="en-GB" altLang="zh-CN" sz="2600" dirty="0" err="1" smtClean="0">
                <a:latin typeface="Garamond" pitchFamily="18" charset="0"/>
                <a:ea typeface="宋体" pitchFamily="2" charset="-122"/>
              </a:rPr>
              <a:t>WiMAX</a:t>
            </a:r>
            <a:r>
              <a:rPr lang="en-GB" altLang="zh-CN" sz="2600" dirty="0" smtClean="0">
                <a:latin typeface="Garamond" pitchFamily="18" charset="0"/>
                <a:ea typeface="宋体" pitchFamily="2" charset="-122"/>
              </a:rPr>
              <a:t>, microwave and many more</a:t>
            </a:r>
            <a:endParaRPr lang="en-US" altLang="zh-CN" sz="2600" dirty="0" smtClean="0">
              <a:latin typeface="Garamond" pitchFamily="18" charset="0"/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Why wireless?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GB" altLang="zh-CN" sz="3200" b="1" dirty="0" smtClean="0">
                <a:ea typeface="宋体" pitchFamily="2" charset="-122"/>
              </a:rPr>
              <a:t>No more cables</a:t>
            </a:r>
          </a:p>
          <a:p>
            <a:pPr lvl="1" indent="-171450" eaLnBrk="1" hangingPunct="1">
              <a:spcBef>
                <a:spcPct val="15000"/>
              </a:spcBef>
              <a:spcAft>
                <a:spcPct val="15000"/>
              </a:spcAft>
            </a:pPr>
            <a:r>
              <a:rPr lang="en-GB" altLang="zh-CN" sz="2600" dirty="0" smtClean="0">
                <a:ea typeface="宋体" pitchFamily="2" charset="-122"/>
              </a:rPr>
              <a:t>No cost for installing or rewiring </a:t>
            </a:r>
            <a:r>
              <a:rPr lang="en-GB" altLang="zh-CN" sz="2600" dirty="0" smtClean="0">
                <a:latin typeface="Times New Roman" pitchFamily="18" charset="0"/>
                <a:ea typeface="宋体" pitchFamily="2" charset="-122"/>
              </a:rPr>
              <a:t>–</a:t>
            </a:r>
            <a:r>
              <a:rPr lang="en-GB" altLang="zh-CN" sz="2600" dirty="0" smtClean="0">
                <a:ea typeface="宋体" pitchFamily="2" charset="-122"/>
              </a:rPr>
              <a:t> terminals anywhere</a:t>
            </a:r>
          </a:p>
          <a:p>
            <a:pPr lvl="1" indent="-171450" eaLnBrk="1" hangingPunct="1">
              <a:spcBef>
                <a:spcPct val="15000"/>
              </a:spcBef>
              <a:spcAft>
                <a:spcPct val="15000"/>
              </a:spcAft>
            </a:pPr>
            <a:r>
              <a:rPr lang="en-GB" altLang="zh-CN" sz="2600" dirty="0" smtClean="0">
                <a:ea typeface="宋体" pitchFamily="2" charset="-122"/>
              </a:rPr>
              <a:t>Communications can reach where wiring is not feasible or is too costly, e.g.. rural areas, old buildings</a:t>
            </a:r>
            <a:r>
              <a:rPr lang="en-GB" altLang="zh-CN" sz="2600" dirty="0" smtClean="0">
                <a:latin typeface="Times New Roman" pitchFamily="18" charset="0"/>
                <a:ea typeface="宋体" pitchFamily="2" charset="-122"/>
              </a:rPr>
              <a:t>…</a:t>
            </a:r>
            <a:endParaRPr lang="en-GB" altLang="zh-CN" sz="2600" dirty="0" smtClean="0">
              <a:ea typeface="宋体" pitchFamily="2" charset="-122"/>
            </a:endParaRPr>
          </a:p>
          <a:p>
            <a:pPr lvl="1" indent="-171450" eaLnBrk="1" hangingPunct="1">
              <a:spcBef>
                <a:spcPct val="15000"/>
              </a:spcBef>
              <a:spcAft>
                <a:spcPct val="15000"/>
              </a:spcAft>
            </a:pPr>
            <a:r>
              <a:rPr lang="en-GB" altLang="zh-CN" sz="2600" dirty="0" smtClean="0">
                <a:ea typeface="宋体" pitchFamily="2" charset="-122"/>
              </a:rPr>
              <a:t>Satellite communications has global coverage</a:t>
            </a:r>
          </a:p>
          <a:p>
            <a:pPr marL="381000" indent="-381000" eaLnBrk="1" hangingPunct="1"/>
            <a:r>
              <a:rPr lang="en-GB" altLang="zh-CN" sz="3200" b="1" dirty="0" smtClean="0">
                <a:ea typeface="宋体" pitchFamily="2" charset="-122"/>
              </a:rPr>
              <a:t>Mobility and convenience</a:t>
            </a:r>
          </a:p>
          <a:p>
            <a:pPr lvl="1" indent="-171450" eaLnBrk="1" hangingPunct="1"/>
            <a:r>
              <a:rPr lang="en-GB" altLang="zh-CN" sz="2600" dirty="0" smtClean="0">
                <a:ea typeface="宋体" pitchFamily="2" charset="-122"/>
              </a:rPr>
              <a:t>Allows users to access services whiling moving: walking, in vehicles, ships, planes…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Why wireless?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altLang="zh-CN" sz="3200" b="1" dirty="0" smtClean="0">
                <a:ea typeface="宋体" pitchFamily="2" charset="-122"/>
              </a:rPr>
              <a:t>Flexibility</a:t>
            </a:r>
          </a:p>
          <a:p>
            <a:pPr lvl="1" eaLnBrk="1" hangingPunct="1"/>
            <a:r>
              <a:rPr lang="en-GB" altLang="zh-CN" sz="2800" dirty="0" smtClean="0">
                <a:ea typeface="宋体" pitchFamily="2" charset="-122"/>
              </a:rPr>
              <a:t>Roaming allows the flexibility to connect and stay connected anywhere and any time</a:t>
            </a:r>
          </a:p>
          <a:p>
            <a:pPr eaLnBrk="1" hangingPunct="1"/>
            <a:r>
              <a:rPr lang="en-GB" altLang="zh-CN" sz="3200" b="1" dirty="0" smtClean="0">
                <a:ea typeface="宋体" pitchFamily="2" charset="-122"/>
              </a:rPr>
              <a:t>Scalability</a:t>
            </a:r>
          </a:p>
          <a:p>
            <a:pPr lvl="1" eaLnBrk="1" hangingPunct="1"/>
            <a:r>
              <a:rPr lang="en-GB" altLang="zh-CN" sz="2800" dirty="0" smtClean="0">
                <a:ea typeface="宋体" pitchFamily="2" charset="-122"/>
              </a:rPr>
              <a:t>Much easier to expand network coverage compared to wired networks</a:t>
            </a:r>
          </a:p>
          <a:p>
            <a:pPr eaLnBrk="1" hangingPunct="1"/>
            <a:r>
              <a:rPr lang="en-GB" altLang="zh-CN" sz="3200" b="1" dirty="0" smtClean="0">
                <a:ea typeface="宋体" pitchFamily="2" charset="-122"/>
              </a:rPr>
              <a:t>Many other reasons</a:t>
            </a:r>
          </a:p>
          <a:p>
            <a:pPr lvl="1" eaLnBrk="1" hangingPunct="1"/>
            <a:r>
              <a:rPr lang="en-GB" altLang="zh-CN" sz="2800" dirty="0" smtClean="0">
                <a:ea typeface="宋体" pitchFamily="2" charset="-122"/>
              </a:rPr>
              <a:t>Ad hoc, emergency, battlefield</a:t>
            </a:r>
            <a:r>
              <a:rPr lang="en-GB" altLang="zh-CN" sz="2800" dirty="0" smtClean="0">
                <a:latin typeface="Times New Roman" pitchFamily="18" charset="0"/>
                <a:ea typeface="宋体" pitchFamily="2" charset="-122"/>
              </a:rPr>
              <a:t>……</a:t>
            </a:r>
            <a:endParaRPr lang="en-GB" altLang="zh-CN" sz="2800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25562"/>
          </a:xfrm>
        </p:spPr>
        <p:txBody>
          <a:bodyPr/>
          <a:lstStyle/>
          <a:p>
            <a:r>
              <a:rPr lang="en-GB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Challenges of wireless communication: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800600"/>
          </a:xfrm>
        </p:spPr>
        <p:txBody>
          <a:bodyPr/>
          <a:lstStyle/>
          <a:p>
            <a:pPr eaLnBrk="1" hangingPunct="1"/>
            <a:r>
              <a:rPr lang="en-GB" altLang="zh-CN" sz="3200" dirty="0" smtClean="0">
                <a:ea typeface="宋体" pitchFamily="2" charset="-122"/>
              </a:rPr>
              <a:t>Limited resources: finite radio spectrum </a:t>
            </a:r>
          </a:p>
          <a:p>
            <a:pPr eaLnBrk="1" hangingPunct="1"/>
            <a:r>
              <a:rPr lang="en-GB" altLang="zh-CN" sz="3200" dirty="0" smtClean="0">
                <a:ea typeface="宋体" pitchFamily="2" charset="-122"/>
              </a:rPr>
              <a:t>Supporting mobility</a:t>
            </a:r>
          </a:p>
          <a:p>
            <a:pPr lvl="1" eaLnBrk="1" hangingPunct="1"/>
            <a:r>
              <a:rPr lang="en-GB" altLang="zh-CN" sz="3200" dirty="0" smtClean="0">
                <a:ea typeface="宋体" pitchFamily="2" charset="-122"/>
              </a:rPr>
              <a:t>Location management, handoff between cells/networks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Maintaining Quality of Service (</a:t>
            </a:r>
            <a:r>
              <a:rPr lang="en-US" sz="3200" dirty="0" err="1" smtClean="0"/>
              <a:t>QoS</a:t>
            </a:r>
            <a:r>
              <a:rPr lang="en-US" sz="3200" dirty="0" smtClean="0"/>
              <a:t>) over unreliable wireless links </a:t>
            </a:r>
          </a:p>
          <a:p>
            <a:pPr lvl="1" eaLnBrk="1" hangingPunct="1"/>
            <a:r>
              <a:rPr lang="en-GB" altLang="zh-CN" sz="3200" dirty="0" smtClean="0">
                <a:ea typeface="宋体" pitchFamily="2" charset="-122"/>
              </a:rPr>
              <a:t>Radio path loss, shadowing, multipath fading, interference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25562"/>
          </a:xfrm>
        </p:spPr>
        <p:txBody>
          <a:bodyPr/>
          <a:lstStyle/>
          <a:p>
            <a:r>
              <a:rPr lang="en-GB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Challenges of wireless communication: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Wireless channels are open to interception &amp; jamming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Certification, authentication, DRM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Mobile terminal battery life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3200" dirty="0" smtClean="0">
                <a:ea typeface="宋体" pitchFamily="2" charset="-122"/>
              </a:rPr>
              <a:t>Still an important constraint on equipment &amp; services</a:t>
            </a:r>
            <a:endParaRPr lang="en-US" altLang="zh-CN" sz="3200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Cellular Telephony: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Cellular telephony is designed to provide communications between two moving units called </a:t>
            </a:r>
            <a:r>
              <a:rPr lang="en-US" sz="3200" b="1" dirty="0" smtClean="0"/>
              <a:t>Mobile Stations (MSs).</a:t>
            </a:r>
          </a:p>
          <a:p>
            <a:pPr algn="just"/>
            <a:r>
              <a:rPr lang="en-US" sz="3200" dirty="0" smtClean="0"/>
              <a:t>It also provide communication between one mobile unit and one stationary unit, often called a land unit.</a:t>
            </a:r>
          </a:p>
          <a:p>
            <a:r>
              <a:rPr lang="en-US" sz="3200" dirty="0" smtClean="0"/>
              <a:t>A service provider must be able to locate and track a caller, assign a channel to the call.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Cellular Telephony: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000" dirty="0" smtClean="0"/>
              <a:t>To make this tracking possible, each cellular service area is divided into small regions called </a:t>
            </a:r>
            <a:r>
              <a:rPr lang="en-US" sz="3000" b="1" dirty="0" smtClean="0"/>
              <a:t>Cells.</a:t>
            </a:r>
          </a:p>
          <a:p>
            <a:pPr algn="just"/>
            <a:r>
              <a:rPr lang="en-US" sz="3000" dirty="0" smtClean="0"/>
              <a:t>Each cell contains an antenna and is controlled by a network station, called the </a:t>
            </a:r>
            <a:r>
              <a:rPr lang="en-US" sz="3000" b="1" dirty="0" smtClean="0"/>
              <a:t>Base Station (BS).</a:t>
            </a:r>
          </a:p>
          <a:p>
            <a:pPr algn="just"/>
            <a:r>
              <a:rPr lang="en-US" sz="3000" dirty="0" smtClean="0"/>
              <a:t>Each base station, in turn, is controlled by a switching office, called a </a:t>
            </a:r>
            <a:r>
              <a:rPr lang="en-US" sz="3000" b="1" dirty="0" smtClean="0"/>
              <a:t>Mobile Switching Center (MSC).</a:t>
            </a:r>
          </a:p>
          <a:p>
            <a:pPr algn="just"/>
            <a:r>
              <a:rPr lang="en-US" sz="3000" dirty="0" smtClean="0"/>
              <a:t>It is a computerized center that is responsible for connecting calls, recording call information, and billing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14618</TotalTime>
  <Words>1381</Words>
  <Application>Microsoft Office PowerPoint</Application>
  <PresentationFormat>On-screen Show (4:3)</PresentationFormat>
  <Paragraphs>210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宋体</vt:lpstr>
      <vt:lpstr>Arial</vt:lpstr>
      <vt:lpstr>Calibri</vt:lpstr>
      <vt:lpstr>Franklin Gothic Book</vt:lpstr>
      <vt:lpstr>Garamond</vt:lpstr>
      <vt:lpstr>Perpetua</vt:lpstr>
      <vt:lpstr>Symbol</vt:lpstr>
      <vt:lpstr>Times New Roman</vt:lpstr>
      <vt:lpstr>Wingdings</vt:lpstr>
      <vt:lpstr>Wingdings 2</vt:lpstr>
      <vt:lpstr>幼圆</vt:lpstr>
      <vt:lpstr>Equity</vt:lpstr>
      <vt:lpstr>ClipArt</vt:lpstr>
      <vt:lpstr>Clip</vt:lpstr>
      <vt:lpstr> SWE 425: Telecommunication    Engineering</vt:lpstr>
      <vt:lpstr>Cellular Communications</vt:lpstr>
      <vt:lpstr>Worldwide Wireless:</vt:lpstr>
      <vt:lpstr>Why wireless?</vt:lpstr>
      <vt:lpstr>Why wireless?</vt:lpstr>
      <vt:lpstr>Challenges of wireless communication:</vt:lpstr>
      <vt:lpstr>Challenges of wireless communication:</vt:lpstr>
      <vt:lpstr>Cellular Telephony:</vt:lpstr>
      <vt:lpstr>Cellular Telephony:</vt:lpstr>
      <vt:lpstr>Cellular Telephony :</vt:lpstr>
      <vt:lpstr>Cellular Communication Impairments:</vt:lpstr>
      <vt:lpstr>Impairments:</vt:lpstr>
      <vt:lpstr>Handoff (Handover):</vt:lpstr>
      <vt:lpstr>PowerPoint Presentation</vt:lpstr>
      <vt:lpstr>Types of Handoff</vt:lpstr>
      <vt:lpstr>Reasons for Handoff</vt:lpstr>
      <vt:lpstr>Step by Step Handoff Procedure</vt:lpstr>
      <vt:lpstr>Step by Step Handoff Procedure</vt:lpstr>
      <vt:lpstr>Step by Step Handoff Procedure</vt:lpstr>
      <vt:lpstr>Handoff  Strategies:</vt:lpstr>
      <vt:lpstr>Frequency Reuse</vt:lpstr>
      <vt:lpstr>PowerPoint Presentation</vt:lpstr>
      <vt:lpstr>Frequency Reuse &amp; System Capacity:</vt:lpstr>
      <vt:lpstr>Calculate:</vt:lpstr>
      <vt:lpstr>Solution:</vt:lpstr>
      <vt:lpstr>How we make a Call:</vt:lpstr>
      <vt:lpstr>How we receive a Call: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321: Data Communication</dc:title>
  <dc:creator>Fahad_Ayon</dc:creator>
  <cp:lastModifiedBy>diu</cp:lastModifiedBy>
  <cp:revision>128</cp:revision>
  <dcterms:created xsi:type="dcterms:W3CDTF">2014-05-05T19:40:19Z</dcterms:created>
  <dcterms:modified xsi:type="dcterms:W3CDTF">2019-03-18T10:07:22Z</dcterms:modified>
</cp:coreProperties>
</file>