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7" r:id="rId2"/>
    <p:sldId id="699" r:id="rId3"/>
    <p:sldId id="700" r:id="rId4"/>
    <p:sldId id="701" r:id="rId5"/>
    <p:sldId id="702" r:id="rId6"/>
    <p:sldId id="703" r:id="rId7"/>
    <p:sldId id="704" r:id="rId8"/>
    <p:sldId id="705" r:id="rId9"/>
    <p:sldId id="706" r:id="rId10"/>
    <p:sldId id="707" r:id="rId11"/>
    <p:sldId id="708" r:id="rId12"/>
    <p:sldId id="709" r:id="rId13"/>
    <p:sldId id="710" r:id="rId14"/>
    <p:sldId id="711" r:id="rId15"/>
    <p:sldId id="730" r:id="rId16"/>
    <p:sldId id="731" r:id="rId17"/>
    <p:sldId id="732" r:id="rId18"/>
    <p:sldId id="715" r:id="rId19"/>
    <p:sldId id="717" r:id="rId20"/>
    <p:sldId id="718" r:id="rId21"/>
    <p:sldId id="72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27" autoAdjust="0"/>
    <p:restoredTop sz="86352" autoAdjust="0"/>
  </p:normalViewPr>
  <p:slideViewPr>
    <p:cSldViewPr>
      <p:cViewPr varScale="1">
        <p:scale>
          <a:sx n="117" d="100"/>
          <a:sy n="117" d="100"/>
        </p:scale>
        <p:origin x="-26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25EB1F-E66E-344C-A92F-FAECDC3BE0DD}" type="datetimeFigureOut">
              <a:rPr lang="en-US" smtClean="0"/>
              <a:t>4/10/16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12C26-F6DD-E44A-B20B-E60D63500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840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5BBAD-AC9E-4373-BDA8-E45C7F810276}" type="datetimeFigureOut">
              <a:rPr lang="en-US" smtClean="0"/>
              <a:pPr/>
              <a:t>4/10/16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08E96D-A22E-4B78-9677-0BA9D58325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689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894899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73189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877377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767556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9745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60A1-A004-417D-800D-3007636FDA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60A1-A004-417D-800D-3007636FDA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60A1-A004-417D-800D-3007636FDA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5"/>
            <a:ext cx="8229600" cy="5762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06450" y="123349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9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304800" y="1447800"/>
            <a:ext cx="8534400" cy="762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3521371" y="6400800"/>
            <a:ext cx="2727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CSE 30341 – Operating System Principles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8017171" y="6400800"/>
            <a:ext cx="669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85A385-5268-4914-9ED0-113A1B5AC630}" type="slidenum">
              <a:rPr lang="en-US" sz="1200" smtClean="0"/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dirty="0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60A1-A004-417D-800D-3007636FDA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60A1-A004-417D-800D-3007636FDA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60A1-A004-417D-800D-3007636FDA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60A1-A004-417D-800D-3007636FDA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60A1-A004-417D-800D-3007636FDA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60A1-A004-417D-800D-3007636FDA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60A1-A004-417D-800D-3007636FDA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89CABF69-8473-48A4-B6C5-96C57C15D2FF}" type="datetimeFigureOut">
              <a:rPr lang="en-US" smtClean="0"/>
              <a:pPr/>
              <a:t>4/10/16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40360A1-A004-417D-800D-3007636FDA6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838200"/>
            <a:ext cx="7696200" cy="13716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sz="5300" b="1" dirty="0" smtClean="0">
                <a:solidFill>
                  <a:schemeClr val="tx1"/>
                </a:solidFill>
              </a:rPr>
              <a:t>CSE 30341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sz="4000" dirty="0" smtClean="0">
                <a:solidFill>
                  <a:schemeClr val="tx1"/>
                </a:solidFill>
              </a:rPr>
              <a:t>Operating System Principles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2971800"/>
            <a:ext cx="7696200" cy="3505200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</a:pPr>
            <a:endParaRPr lang="en-US" sz="2000" i="1" dirty="0" smtClean="0"/>
          </a:p>
          <a:p>
            <a:pPr algn="ctr" eaLnBrk="1" hangingPunct="1">
              <a:lnSpc>
                <a:spcPct val="80000"/>
              </a:lnSpc>
            </a:pPr>
            <a:endParaRPr lang="en-US" b="1" dirty="0" smtClean="0"/>
          </a:p>
          <a:p>
            <a:pPr algn="ctr" eaLnBrk="1" hangingPunct="1">
              <a:lnSpc>
                <a:spcPct val="80000"/>
              </a:lnSpc>
            </a:pPr>
            <a:r>
              <a:rPr lang="en-US" sz="3600" b="1" dirty="0" smtClean="0">
                <a:solidFill>
                  <a:schemeClr val="tx1"/>
                </a:solidFill>
              </a:rPr>
              <a:t>Protection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" y="2819400"/>
            <a:ext cx="7772400" cy="762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Access Matrix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View protection as a matrix (</a:t>
            </a:r>
            <a:r>
              <a:rPr lang="en-US" i="1" dirty="0" smtClean="0"/>
              <a:t>access matrix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Rows represent domains</a:t>
            </a:r>
          </a:p>
          <a:p>
            <a:endParaRPr lang="en-US" dirty="0" smtClean="0"/>
          </a:p>
          <a:p>
            <a:r>
              <a:rPr lang="en-US" dirty="0" smtClean="0"/>
              <a:t>Columns represent objects</a:t>
            </a:r>
          </a:p>
          <a:p>
            <a:endParaRPr lang="en-US" dirty="0" smtClean="0"/>
          </a:p>
          <a:p>
            <a:r>
              <a:rPr lang="en-US" i="1" dirty="0" smtClean="0"/>
              <a:t>Access(</a:t>
            </a:r>
            <a:r>
              <a:rPr lang="en-US" i="1" dirty="0" err="1" smtClean="0"/>
              <a:t>i</a:t>
            </a:r>
            <a:r>
              <a:rPr lang="en-US" i="1" dirty="0" smtClean="0"/>
              <a:t>, j)</a:t>
            </a:r>
            <a:r>
              <a:rPr lang="en-US" dirty="0" smtClean="0"/>
              <a:t> is the set of operations that a process executing in </a:t>
            </a:r>
            <a:r>
              <a:rPr lang="en-US" dirty="0" err="1" smtClean="0"/>
              <a:t>Domain</a:t>
            </a:r>
            <a:r>
              <a:rPr lang="en-US" baseline="-25000" dirty="0" err="1" smtClean="0"/>
              <a:t>i</a:t>
            </a:r>
            <a:r>
              <a:rPr lang="en-US" dirty="0" smtClean="0"/>
              <a:t> can invoke on </a:t>
            </a:r>
            <a:r>
              <a:rPr lang="en-US" dirty="0" err="1" smtClean="0"/>
              <a:t>Object</a:t>
            </a:r>
            <a:r>
              <a:rPr lang="en-US" baseline="-25000" dirty="0" err="1" smtClean="0"/>
              <a:t>j</a:t>
            </a:r>
            <a:endParaRPr lang="en-US" baseline="-250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Access Matrix</a:t>
            </a:r>
          </a:p>
        </p:txBody>
      </p:sp>
      <p:pic>
        <p:nvPicPr>
          <p:cNvPr id="13315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133600"/>
            <a:ext cx="6904567" cy="401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 of Access Matrix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If a process in Domain </a:t>
            </a:r>
            <a:r>
              <a:rPr lang="en-US" i="1" dirty="0" smtClean="0"/>
              <a:t>D</a:t>
            </a:r>
            <a:r>
              <a:rPr lang="en-US" i="1" baseline="-25000" dirty="0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tries to do “op” on object</a:t>
            </a:r>
            <a:r>
              <a:rPr lang="en-US" i="1" dirty="0" smtClean="0"/>
              <a:t> </a:t>
            </a:r>
            <a:r>
              <a:rPr lang="en-US" i="1" dirty="0" err="1" smtClean="0"/>
              <a:t>O</a:t>
            </a:r>
            <a:r>
              <a:rPr lang="en-US" i="1" baseline="-25000" dirty="0" err="1" smtClean="0"/>
              <a:t>j</a:t>
            </a:r>
            <a:r>
              <a:rPr lang="en-US" dirty="0" smtClean="0"/>
              <a:t>, then “op” must be in the access matrix</a:t>
            </a:r>
          </a:p>
          <a:p>
            <a:endParaRPr lang="en-US" dirty="0" smtClean="0"/>
          </a:p>
          <a:p>
            <a:r>
              <a:rPr lang="en-US" dirty="0" smtClean="0"/>
              <a:t>User who creates object can define access column for that object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Can be expanded to dynamic protection</a:t>
            </a:r>
          </a:p>
          <a:p>
            <a:pPr lvl="1"/>
            <a:r>
              <a:rPr lang="en-US" dirty="0" smtClean="0"/>
              <a:t>Operations to add, delete access rights</a:t>
            </a:r>
          </a:p>
          <a:p>
            <a:pPr lvl="1"/>
            <a:r>
              <a:rPr lang="en-US" dirty="0" smtClean="0"/>
              <a:t>Special access rights:</a:t>
            </a:r>
          </a:p>
          <a:p>
            <a:pPr lvl="2"/>
            <a:r>
              <a:rPr lang="en-US" i="1" dirty="0" smtClean="0"/>
              <a:t>owner of </a:t>
            </a:r>
            <a:r>
              <a:rPr lang="en-US" i="1" dirty="0" err="1" smtClean="0"/>
              <a:t>O</a:t>
            </a:r>
            <a:r>
              <a:rPr lang="en-US" i="1" baseline="-25000" dirty="0" err="1" smtClean="0"/>
              <a:t>i</a:t>
            </a:r>
            <a:endParaRPr lang="en-US" i="1" dirty="0" smtClean="0"/>
          </a:p>
          <a:p>
            <a:pPr lvl="2"/>
            <a:r>
              <a:rPr lang="en-US" i="1" dirty="0" smtClean="0"/>
              <a:t>copy op from </a:t>
            </a:r>
            <a:r>
              <a:rPr lang="en-US" i="1" dirty="0"/>
              <a:t>D</a:t>
            </a:r>
            <a:r>
              <a:rPr lang="en-US" i="1" baseline="-25000" dirty="0" smtClean="0"/>
              <a:t>i</a:t>
            </a:r>
            <a:r>
              <a:rPr lang="en-US" i="1" dirty="0" smtClean="0"/>
              <a:t> to </a:t>
            </a:r>
            <a:r>
              <a:rPr lang="en-US" i="1" dirty="0" err="1"/>
              <a:t>D</a:t>
            </a:r>
            <a:r>
              <a:rPr lang="en-US" i="1" baseline="-25000" dirty="0" err="1" smtClean="0"/>
              <a:t>j</a:t>
            </a:r>
            <a:r>
              <a:rPr lang="en-US" i="1" baseline="-25000" dirty="0" smtClean="0"/>
              <a:t> </a:t>
            </a:r>
            <a:r>
              <a:rPr lang="en-US" i="1" dirty="0" smtClean="0"/>
              <a:t>(denoted by “*”)</a:t>
            </a:r>
          </a:p>
          <a:p>
            <a:pPr lvl="2"/>
            <a:r>
              <a:rPr lang="en-US" i="1" dirty="0" smtClean="0"/>
              <a:t>control – D</a:t>
            </a:r>
            <a:r>
              <a:rPr lang="en-US" i="1" baseline="-25000" dirty="0" smtClean="0"/>
              <a:t>i</a:t>
            </a:r>
            <a:r>
              <a:rPr lang="en-US" i="1" dirty="0" smtClean="0"/>
              <a:t> can modify </a:t>
            </a:r>
            <a:r>
              <a:rPr lang="en-US" i="1" dirty="0" err="1" smtClean="0"/>
              <a:t>D</a:t>
            </a:r>
            <a:r>
              <a:rPr lang="en-US" i="1" baseline="-25000" dirty="0" err="1" smtClean="0"/>
              <a:t>j</a:t>
            </a:r>
            <a:r>
              <a:rPr lang="en-US" i="1" dirty="0" smtClean="0"/>
              <a:t> access </a:t>
            </a:r>
            <a:r>
              <a:rPr lang="en-US" i="1" dirty="0" smtClean="0"/>
              <a:t>rights</a:t>
            </a:r>
          </a:p>
          <a:p>
            <a:pPr lvl="2"/>
            <a:r>
              <a:rPr lang="en-US" i="1" dirty="0"/>
              <a:t>t</a:t>
            </a:r>
            <a:r>
              <a:rPr lang="en-US" i="1" dirty="0" smtClean="0"/>
              <a:t>ransfer (switch) </a:t>
            </a:r>
            <a:r>
              <a:rPr lang="en-US" i="1" dirty="0" smtClean="0"/>
              <a:t>– switch from domain D</a:t>
            </a:r>
            <a:r>
              <a:rPr lang="en-US" i="1" baseline="-25000" dirty="0" smtClean="0"/>
              <a:t>i</a:t>
            </a:r>
            <a:r>
              <a:rPr lang="en-US" i="1" dirty="0" smtClean="0"/>
              <a:t> to </a:t>
            </a:r>
            <a:r>
              <a:rPr lang="en-US" i="1" dirty="0" err="1" smtClean="0"/>
              <a:t>D</a:t>
            </a:r>
            <a:r>
              <a:rPr lang="en-US" i="1" baseline="-25000" dirty="0" err="1" smtClean="0"/>
              <a:t>j</a:t>
            </a:r>
            <a:endParaRPr lang="en-US" i="1" baseline="-25000" dirty="0" smtClean="0"/>
          </a:p>
          <a:p>
            <a:pPr lvl="2"/>
            <a:endParaRPr lang="en-US" i="1" baseline="-25000" dirty="0" smtClean="0"/>
          </a:p>
          <a:p>
            <a:pPr lvl="2"/>
            <a:endParaRPr lang="en-US" i="1" baseline="-25000" dirty="0" smtClean="0"/>
          </a:p>
          <a:p>
            <a:pPr lvl="1"/>
            <a:r>
              <a:rPr lang="en-US" i="1" dirty="0" smtClean="0"/>
              <a:t>Copy </a:t>
            </a:r>
            <a:r>
              <a:rPr lang="en-US" dirty="0" smtClean="0"/>
              <a:t>and </a:t>
            </a:r>
            <a:r>
              <a:rPr lang="en-US" i="1" dirty="0" smtClean="0"/>
              <a:t>Owner </a:t>
            </a:r>
            <a:r>
              <a:rPr lang="en-US" dirty="0" smtClean="0"/>
              <a:t>applicable to an object</a:t>
            </a:r>
          </a:p>
          <a:p>
            <a:pPr lvl="1"/>
            <a:r>
              <a:rPr lang="en-US" i="1" dirty="0" smtClean="0"/>
              <a:t>Control </a:t>
            </a:r>
            <a:r>
              <a:rPr lang="en-US" dirty="0" smtClean="0"/>
              <a:t>applicable to </a:t>
            </a:r>
            <a:r>
              <a:rPr lang="en-US" dirty="0" smtClean="0"/>
              <a:t>domain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 of Access Matrix (Cont.)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Access matrix</a:t>
            </a:r>
            <a:r>
              <a:rPr lang="en-US" dirty="0" smtClean="0"/>
              <a:t> design separates mechanism from policy</a:t>
            </a:r>
          </a:p>
          <a:p>
            <a:pPr lvl="1"/>
            <a:r>
              <a:rPr lang="en-US" dirty="0" smtClean="0"/>
              <a:t>Mechanism </a:t>
            </a:r>
          </a:p>
          <a:p>
            <a:pPr lvl="2"/>
            <a:r>
              <a:rPr lang="en-US" dirty="0" smtClean="0"/>
              <a:t>Operating system provides access-matrix + rules</a:t>
            </a:r>
          </a:p>
          <a:p>
            <a:pPr lvl="2"/>
            <a:r>
              <a:rPr lang="en-US" dirty="0" smtClean="0"/>
              <a:t>It </a:t>
            </a:r>
            <a:r>
              <a:rPr lang="en-US" dirty="0" smtClean="0"/>
              <a:t>ensures that the matrix is only manipulated by authorized agents and that rules are strictly enforced</a:t>
            </a:r>
          </a:p>
          <a:p>
            <a:pPr lvl="1"/>
            <a:r>
              <a:rPr lang="en-US" dirty="0" smtClean="0"/>
              <a:t>Policy</a:t>
            </a:r>
          </a:p>
          <a:p>
            <a:pPr lvl="2"/>
            <a:r>
              <a:rPr lang="en-US" dirty="0" smtClean="0"/>
              <a:t>User dictates policy</a:t>
            </a:r>
          </a:p>
          <a:p>
            <a:pPr lvl="2"/>
            <a:r>
              <a:rPr lang="en-US" dirty="0" smtClean="0"/>
              <a:t>Who can access what object and in what </a:t>
            </a:r>
            <a:r>
              <a:rPr lang="en-US" dirty="0" smtClean="0"/>
              <a:t>mode</a:t>
            </a:r>
          </a:p>
          <a:p>
            <a:pPr lvl="2"/>
            <a:r>
              <a:rPr lang="en-US" dirty="0" smtClean="0"/>
              <a:t>Good policy supported by good </a:t>
            </a:r>
            <a:r>
              <a:rPr lang="en-US" b="1" dirty="0" smtClean="0"/>
              <a:t>default values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Access Matrix Example</a:t>
            </a:r>
          </a:p>
        </p:txBody>
      </p:sp>
      <p:pic>
        <p:nvPicPr>
          <p:cNvPr id="16387" name="Picture 6" descr="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057400"/>
            <a:ext cx="8096250" cy="3368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Matrix Example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828800"/>
            <a:ext cx="4256088" cy="448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1930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Matrix Example</a:t>
            </a:r>
          </a:p>
        </p:txBody>
      </p:sp>
      <p:pic>
        <p:nvPicPr>
          <p:cNvPr id="4" name="Picture 5" descr="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752600"/>
            <a:ext cx="3565525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7342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Matrix Example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362200"/>
            <a:ext cx="6953250" cy="295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8170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/>
              <a:t>Implementation of Access Matrix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  <a:tabLst>
                <a:tab pos="2738120" algn="l"/>
              </a:tabLst>
            </a:pPr>
            <a:r>
              <a:rPr lang="en-US" dirty="0" smtClean="0"/>
              <a:t>Generally, a sparse matrix</a:t>
            </a:r>
          </a:p>
          <a:p>
            <a:pPr>
              <a:lnSpc>
                <a:spcPct val="90000"/>
              </a:lnSpc>
              <a:tabLst>
                <a:tab pos="2738120" algn="l"/>
              </a:tabLst>
            </a:pPr>
            <a:r>
              <a:rPr lang="en-US" dirty="0" smtClean="0"/>
              <a:t>Option 1 – Global table</a:t>
            </a:r>
          </a:p>
          <a:p>
            <a:pPr lvl="1">
              <a:lnSpc>
                <a:spcPct val="90000"/>
              </a:lnSpc>
              <a:tabLst>
                <a:tab pos="2738120" algn="l"/>
              </a:tabLst>
            </a:pPr>
            <a:r>
              <a:rPr lang="en-US" dirty="0" smtClean="0"/>
              <a:t>Store ordered triples &lt; </a:t>
            </a:r>
            <a:r>
              <a:rPr lang="en-US" i="1" dirty="0" smtClean="0"/>
              <a:t>domain, object, rights-set</a:t>
            </a:r>
            <a:r>
              <a:rPr lang="en-US" dirty="0" smtClean="0"/>
              <a:t> &gt; in table</a:t>
            </a:r>
          </a:p>
          <a:p>
            <a:pPr lvl="1">
              <a:lnSpc>
                <a:spcPct val="90000"/>
              </a:lnSpc>
              <a:tabLst>
                <a:tab pos="2738120" algn="l"/>
              </a:tabLst>
            </a:pPr>
            <a:r>
              <a:rPr lang="en-US" dirty="0" smtClean="0"/>
              <a:t>A requested operation M on object </a:t>
            </a:r>
            <a:r>
              <a:rPr lang="en-US" dirty="0" err="1" smtClean="0"/>
              <a:t>O</a:t>
            </a:r>
            <a:r>
              <a:rPr lang="en-US" baseline="-25000" dirty="0" err="1" smtClean="0"/>
              <a:t>j</a:t>
            </a:r>
            <a:r>
              <a:rPr lang="en-US" dirty="0" smtClean="0"/>
              <a:t> within domain D</a:t>
            </a:r>
            <a:r>
              <a:rPr lang="en-US" baseline="-25000" dirty="0" smtClean="0"/>
              <a:t>i</a:t>
            </a:r>
            <a:r>
              <a:rPr lang="en-US" dirty="0" smtClean="0"/>
              <a:t> -&gt; search table for &lt; D</a:t>
            </a:r>
            <a:r>
              <a:rPr lang="en-US" baseline="-25000" dirty="0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O</a:t>
            </a:r>
            <a:r>
              <a:rPr lang="en-US" baseline="-25000" dirty="0" err="1" smtClean="0"/>
              <a:t>j</a:t>
            </a:r>
            <a:r>
              <a:rPr lang="en-US" dirty="0" smtClean="0"/>
              <a:t>,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k</a:t>
            </a:r>
            <a:r>
              <a:rPr lang="en-US" dirty="0" smtClean="0"/>
              <a:t> &gt; </a:t>
            </a:r>
          </a:p>
          <a:p>
            <a:pPr lvl="2">
              <a:lnSpc>
                <a:spcPct val="90000"/>
              </a:lnSpc>
              <a:tabLst>
                <a:tab pos="2738120" algn="l"/>
              </a:tabLst>
            </a:pPr>
            <a:r>
              <a:rPr lang="en-US" dirty="0" smtClean="0"/>
              <a:t>with M ∈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k</a:t>
            </a:r>
            <a:endParaRPr lang="en-US" baseline="-25000" dirty="0" smtClean="0"/>
          </a:p>
          <a:p>
            <a:pPr lvl="1">
              <a:lnSpc>
                <a:spcPct val="90000"/>
              </a:lnSpc>
              <a:tabLst>
                <a:tab pos="2738120" algn="l"/>
              </a:tabLst>
            </a:pPr>
            <a:r>
              <a:rPr lang="en-US" dirty="0" smtClean="0"/>
              <a:t>But table could be large -&gt; won’t fit in main memory</a:t>
            </a:r>
          </a:p>
          <a:p>
            <a:pPr lvl="1">
              <a:lnSpc>
                <a:spcPct val="90000"/>
              </a:lnSpc>
              <a:tabLst>
                <a:tab pos="2738120" algn="l"/>
              </a:tabLst>
            </a:pPr>
            <a:r>
              <a:rPr lang="en-US" dirty="0" smtClean="0"/>
              <a:t>Difficult to group objects (consider an object that all domains can read)</a:t>
            </a:r>
          </a:p>
          <a:p>
            <a:pPr lvl="1">
              <a:lnSpc>
                <a:spcPct val="90000"/>
              </a:lnSpc>
              <a:tabLst>
                <a:tab pos="2738120" algn="l"/>
              </a:tabLst>
            </a:pPr>
            <a:endParaRPr lang="en-US" dirty="0" smtClean="0"/>
          </a:p>
          <a:p>
            <a:pPr>
              <a:lnSpc>
                <a:spcPct val="90000"/>
              </a:lnSpc>
              <a:tabLst>
                <a:tab pos="2738120" algn="l"/>
              </a:tabLst>
            </a:pPr>
            <a:r>
              <a:rPr lang="en-US" dirty="0" smtClean="0"/>
              <a:t>Option 2 – Access lists for objects</a:t>
            </a:r>
          </a:p>
          <a:p>
            <a:pPr lvl="1">
              <a:lnSpc>
                <a:spcPct val="90000"/>
              </a:lnSpc>
              <a:tabLst>
                <a:tab pos="2738120" algn="l"/>
              </a:tabLst>
            </a:pPr>
            <a:r>
              <a:rPr lang="en-US" dirty="0" smtClean="0"/>
              <a:t>Each column implemented as an access list for one object</a:t>
            </a:r>
          </a:p>
          <a:p>
            <a:pPr lvl="1">
              <a:lnSpc>
                <a:spcPct val="90000"/>
              </a:lnSpc>
              <a:tabLst>
                <a:tab pos="2738120" algn="l"/>
              </a:tabLst>
            </a:pPr>
            <a:r>
              <a:rPr lang="en-US" dirty="0" smtClean="0"/>
              <a:t>Resulting per-object list consists of ordered pairs &lt; </a:t>
            </a:r>
            <a:r>
              <a:rPr lang="en-US" i="1" dirty="0" smtClean="0"/>
              <a:t>domain, rights-set </a:t>
            </a:r>
            <a:r>
              <a:rPr lang="en-US" dirty="0" smtClean="0"/>
              <a:t>&gt; defining all domains with non-empty set of access rights for the object</a:t>
            </a:r>
          </a:p>
          <a:p>
            <a:pPr lvl="1">
              <a:lnSpc>
                <a:spcPct val="90000"/>
              </a:lnSpc>
              <a:tabLst>
                <a:tab pos="2738120" algn="l"/>
              </a:tabLst>
            </a:pPr>
            <a:r>
              <a:rPr lang="en-US" dirty="0" smtClean="0"/>
              <a:t>Easily extended to contain default set -&gt; If M ∈ default set, also allow access</a:t>
            </a:r>
          </a:p>
          <a:p>
            <a:pPr>
              <a:lnSpc>
                <a:spcPct val="90000"/>
              </a:lnSpc>
              <a:buNone/>
              <a:tabLst>
                <a:tab pos="2738120" algn="l"/>
              </a:tabLst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Implementation of Access Matrix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Option 3 - Capability list for domains</a:t>
            </a:r>
          </a:p>
          <a:p>
            <a:pPr lvl="1"/>
            <a:r>
              <a:rPr lang="en-US" dirty="0" smtClean="0"/>
              <a:t>Instead of object-based, list is domain based</a:t>
            </a:r>
          </a:p>
          <a:p>
            <a:pPr lvl="1"/>
            <a:r>
              <a:rPr lang="en-US" b="1" dirty="0" smtClean="0"/>
              <a:t>Capability list </a:t>
            </a:r>
            <a:r>
              <a:rPr lang="en-US" dirty="0" smtClean="0"/>
              <a:t>for domain is list of objects together with operations allows on them</a:t>
            </a:r>
          </a:p>
          <a:p>
            <a:pPr lvl="1"/>
            <a:r>
              <a:rPr lang="en-US" dirty="0" smtClean="0"/>
              <a:t>Object represented by its name or address, called a </a:t>
            </a:r>
            <a:r>
              <a:rPr lang="en-US" b="1" dirty="0" smtClean="0"/>
              <a:t>capability</a:t>
            </a:r>
          </a:p>
          <a:p>
            <a:pPr lvl="1"/>
            <a:r>
              <a:rPr lang="en-US" dirty="0" smtClean="0"/>
              <a:t>Execute operation M on object </a:t>
            </a:r>
            <a:r>
              <a:rPr lang="en-US" dirty="0" err="1" smtClean="0"/>
              <a:t>O</a:t>
            </a:r>
            <a:r>
              <a:rPr lang="en-US" baseline="-25000" dirty="0" err="1" smtClean="0"/>
              <a:t>j</a:t>
            </a:r>
            <a:r>
              <a:rPr lang="en-US" dirty="0" smtClean="0"/>
              <a:t>, process requests operation and specifies capability as parameter</a:t>
            </a:r>
          </a:p>
          <a:p>
            <a:pPr lvl="2"/>
            <a:r>
              <a:rPr lang="en-US" dirty="0" smtClean="0"/>
              <a:t>Possession of capability means access is allowed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Overview</a:t>
            </a:r>
            <a:endParaRPr lang="en-US" b="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Goals of Protection </a:t>
            </a:r>
          </a:p>
          <a:p>
            <a:r>
              <a:rPr lang="en-US" smtClean="0"/>
              <a:t>Principles of Protection</a:t>
            </a:r>
          </a:p>
          <a:p>
            <a:r>
              <a:rPr lang="en-US" smtClean="0"/>
              <a:t>Domain of Protection </a:t>
            </a:r>
          </a:p>
          <a:p>
            <a:r>
              <a:rPr lang="en-US" smtClean="0"/>
              <a:t>Access Matrix </a:t>
            </a:r>
          </a:p>
          <a:p>
            <a:r>
              <a:rPr lang="en-US" smtClean="0"/>
              <a:t>Implementation of Access Matrix </a:t>
            </a:r>
          </a:p>
          <a:p>
            <a:r>
              <a:rPr lang="en-US" smtClean="0"/>
              <a:t>Access Control</a:t>
            </a:r>
          </a:p>
          <a:p>
            <a:r>
              <a:rPr lang="en-US" smtClean="0"/>
              <a:t>Revocation of Access Rights </a:t>
            </a:r>
          </a:p>
          <a:p>
            <a:r>
              <a:rPr lang="en-US" smtClean="0"/>
              <a:t>Capability-Based Systems </a:t>
            </a:r>
          </a:p>
          <a:p>
            <a:r>
              <a:rPr lang="en-US" smtClean="0"/>
              <a:t>Language-Based Protection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Comparison of Implementations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Many trade-offs to consider</a:t>
            </a:r>
          </a:p>
          <a:p>
            <a:pPr lvl="1"/>
            <a:r>
              <a:rPr lang="en-US" dirty="0" smtClean="0"/>
              <a:t>Global table is simple, but can be large</a:t>
            </a:r>
          </a:p>
          <a:p>
            <a:pPr lvl="1"/>
            <a:r>
              <a:rPr lang="en-US" dirty="0" smtClean="0"/>
              <a:t>Access lists correspond to needs of users</a:t>
            </a:r>
          </a:p>
          <a:p>
            <a:pPr lvl="2"/>
            <a:r>
              <a:rPr lang="en-US" dirty="0" smtClean="0"/>
              <a:t>Determining set of access rights for domain non-localized difficult</a:t>
            </a:r>
          </a:p>
          <a:p>
            <a:pPr lvl="2"/>
            <a:r>
              <a:rPr lang="en-US" dirty="0" smtClean="0"/>
              <a:t>Every access to an object must be checked</a:t>
            </a:r>
          </a:p>
          <a:p>
            <a:pPr lvl="3"/>
            <a:r>
              <a:rPr lang="en-US" dirty="0" smtClean="0"/>
              <a:t>Many objects and access rights -&gt; slow</a:t>
            </a:r>
          </a:p>
          <a:p>
            <a:pPr lvl="1"/>
            <a:r>
              <a:rPr lang="en-US" dirty="0" smtClean="0"/>
              <a:t>Capability lists useful for localizing information for a given process</a:t>
            </a:r>
          </a:p>
          <a:p>
            <a:pPr lvl="2"/>
            <a:r>
              <a:rPr lang="en-US" dirty="0" smtClean="0"/>
              <a:t>But revocation capabilities can be inefficient</a:t>
            </a:r>
          </a:p>
          <a:p>
            <a:pPr lvl="1"/>
            <a:r>
              <a:rPr lang="en-US" dirty="0" smtClean="0"/>
              <a:t>Lock-key effective and flexible, keys can be passed freely from domain to domain, easy revocation </a:t>
            </a:r>
          </a:p>
          <a:p>
            <a:endParaRPr lang="en-US" dirty="0" smtClean="0"/>
          </a:p>
          <a:p>
            <a:r>
              <a:rPr lang="en-US" dirty="0" smtClean="0"/>
              <a:t>Most systems use combination of access lists and capabilities</a:t>
            </a:r>
          </a:p>
          <a:p>
            <a:pPr lvl="1"/>
            <a:r>
              <a:rPr lang="en-US" dirty="0" smtClean="0"/>
              <a:t>First access to an object -&gt; access list searched</a:t>
            </a:r>
          </a:p>
          <a:p>
            <a:pPr lvl="2"/>
            <a:r>
              <a:rPr lang="en-US" dirty="0" smtClean="0"/>
              <a:t>If allowed, capability created and attached to process</a:t>
            </a:r>
          </a:p>
          <a:p>
            <a:pPr lvl="3"/>
            <a:r>
              <a:rPr lang="en-US" dirty="0" smtClean="0"/>
              <a:t>Additional accesses need not be checked</a:t>
            </a:r>
          </a:p>
          <a:p>
            <a:pPr lvl="2"/>
            <a:r>
              <a:rPr lang="en-US" dirty="0" smtClean="0"/>
              <a:t>After last access, capability destroyed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Revocation of Access Rights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Various options to remove the access right of a domain to an object</a:t>
            </a:r>
          </a:p>
          <a:p>
            <a:pPr lvl="1"/>
            <a:r>
              <a:rPr lang="en-US" dirty="0" smtClean="0"/>
              <a:t>Immediate vs. delayed</a:t>
            </a:r>
          </a:p>
          <a:p>
            <a:pPr lvl="1"/>
            <a:r>
              <a:rPr lang="en-US" dirty="0" smtClean="0"/>
              <a:t>Selective vs. general</a:t>
            </a:r>
          </a:p>
          <a:p>
            <a:pPr lvl="1"/>
            <a:r>
              <a:rPr lang="en-US" dirty="0" smtClean="0"/>
              <a:t>Partial vs. total</a:t>
            </a:r>
          </a:p>
          <a:p>
            <a:pPr lvl="1"/>
            <a:r>
              <a:rPr lang="en-US" dirty="0" smtClean="0"/>
              <a:t>Temporary vs. permanent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Objectives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Discuss the </a:t>
            </a:r>
            <a:r>
              <a:rPr lang="en-US" b="1" dirty="0" smtClean="0"/>
              <a:t>goals and principles </a:t>
            </a:r>
            <a:r>
              <a:rPr lang="en-US" dirty="0" smtClean="0"/>
              <a:t>of </a:t>
            </a:r>
            <a:r>
              <a:rPr lang="en-US" b="1" dirty="0" smtClean="0"/>
              <a:t>protection</a:t>
            </a:r>
            <a:r>
              <a:rPr lang="en-US" dirty="0" smtClean="0"/>
              <a:t> in a modern computer system</a:t>
            </a:r>
          </a:p>
          <a:p>
            <a:endParaRPr lang="en-US" dirty="0" smtClean="0"/>
          </a:p>
          <a:p>
            <a:r>
              <a:rPr lang="en-US" dirty="0" smtClean="0"/>
              <a:t>Explain how protection domains combined with an </a:t>
            </a:r>
            <a:r>
              <a:rPr lang="en-US" b="1" dirty="0" smtClean="0"/>
              <a:t>access matrix </a:t>
            </a:r>
            <a:r>
              <a:rPr lang="en-US" dirty="0" smtClean="0"/>
              <a:t>are used to specify the resources a process may access</a:t>
            </a:r>
          </a:p>
          <a:p>
            <a:endParaRPr lang="en-US" dirty="0" smtClean="0"/>
          </a:p>
          <a:p>
            <a:r>
              <a:rPr lang="en-US" dirty="0" smtClean="0"/>
              <a:t>Examine </a:t>
            </a:r>
            <a:r>
              <a:rPr lang="en-US" b="1" dirty="0" smtClean="0"/>
              <a:t>capability-based</a:t>
            </a:r>
            <a:r>
              <a:rPr lang="en-US" dirty="0" smtClean="0"/>
              <a:t> protection systems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/>
              <a:t>Goals of Protection</a:t>
            </a:r>
          </a:p>
        </p:txBody>
      </p:sp>
      <p:sp>
        <p:nvSpPr>
          <p:cNvPr id="6147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 one </a:t>
            </a:r>
            <a:r>
              <a:rPr lang="en-US" dirty="0" smtClean="0"/>
              <a:t>common protection </a:t>
            </a:r>
            <a:r>
              <a:rPr lang="en-US" dirty="0" smtClean="0"/>
              <a:t>model,  a computer consists of a </a:t>
            </a:r>
            <a:r>
              <a:rPr lang="en-US" b="1" dirty="0" smtClean="0"/>
              <a:t>collection</a:t>
            </a:r>
            <a:r>
              <a:rPr lang="en-US" dirty="0" smtClean="0"/>
              <a:t> of objects, hardware or software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Each object has a </a:t>
            </a:r>
            <a:r>
              <a:rPr lang="en-US" b="1" dirty="0" smtClean="0"/>
              <a:t>unique name </a:t>
            </a:r>
            <a:r>
              <a:rPr lang="en-US" dirty="0" smtClean="0"/>
              <a:t>and can be accessed through a </a:t>
            </a:r>
            <a:r>
              <a:rPr lang="en-US" b="1" dirty="0" smtClean="0"/>
              <a:t>well-defined</a:t>
            </a:r>
            <a:r>
              <a:rPr lang="en-US" dirty="0" smtClean="0"/>
              <a:t> </a:t>
            </a:r>
            <a:r>
              <a:rPr lang="en-US" b="1" dirty="0" smtClean="0"/>
              <a:t>set of operations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 smtClean="0"/>
              <a:t>Protection problem </a:t>
            </a:r>
            <a:r>
              <a:rPr lang="en-US" dirty="0" smtClean="0"/>
              <a:t>- ensure that each object is accessed </a:t>
            </a:r>
            <a:r>
              <a:rPr lang="en-US" b="1" dirty="0" smtClean="0"/>
              <a:t>correctly</a:t>
            </a:r>
            <a:r>
              <a:rPr lang="en-US" dirty="0" smtClean="0"/>
              <a:t> and only by those processes that are </a:t>
            </a:r>
            <a:r>
              <a:rPr lang="en-US" b="1" dirty="0" smtClean="0"/>
              <a:t>allowed</a:t>
            </a:r>
            <a:r>
              <a:rPr lang="en-US" dirty="0" smtClean="0"/>
              <a:t> to do so</a:t>
            </a:r>
            <a:endParaRPr lang="en-US" dirty="0" smtClean="0">
              <a:latin typeface="Courier New" charset="0"/>
            </a:endParaRP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/>
              <a:t>Principles of Protection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Guiding principle – </a:t>
            </a:r>
            <a:r>
              <a:rPr lang="en-US" b="1" dirty="0" smtClean="0"/>
              <a:t>principle of least privilege</a:t>
            </a:r>
          </a:p>
          <a:p>
            <a:pPr lvl="1"/>
            <a:r>
              <a:rPr lang="en-US" dirty="0" smtClean="0"/>
              <a:t>Static</a:t>
            </a:r>
          </a:p>
          <a:p>
            <a:pPr lvl="1"/>
            <a:r>
              <a:rPr lang="en-US" dirty="0" smtClean="0"/>
              <a:t>Dynamic - </a:t>
            </a:r>
            <a:r>
              <a:rPr lang="en-US" b="1" dirty="0" smtClean="0"/>
              <a:t>domain switching</a:t>
            </a:r>
            <a:r>
              <a:rPr lang="en-US" dirty="0" smtClean="0"/>
              <a:t>, </a:t>
            </a:r>
            <a:r>
              <a:rPr lang="en-US" b="1" dirty="0" smtClean="0"/>
              <a:t>privilege escalation</a:t>
            </a:r>
          </a:p>
          <a:p>
            <a:pPr lvl="1"/>
            <a:r>
              <a:rPr lang="en-US" dirty="0" smtClean="0"/>
              <a:t>“Need to know” a similar concept regarding access to data</a:t>
            </a:r>
          </a:p>
          <a:p>
            <a:pPr lvl="1"/>
            <a:r>
              <a:rPr lang="en-US" dirty="0" smtClean="0"/>
              <a:t>“Containment of failure”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Must consider “grain” aspect</a:t>
            </a:r>
          </a:p>
          <a:p>
            <a:pPr lvl="1"/>
            <a:r>
              <a:rPr lang="en-US" dirty="0" smtClean="0"/>
              <a:t>Rough-grained</a:t>
            </a:r>
          </a:p>
          <a:p>
            <a:pPr lvl="1"/>
            <a:r>
              <a:rPr lang="en-US" dirty="0" smtClean="0"/>
              <a:t>Fine-grained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Domain can be user, process, procedure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>
              <a:buFont typeface="Monotype Sorts" charset="2"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Domain Structure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Access-right = &lt;</a:t>
            </a:r>
            <a:r>
              <a:rPr lang="en-US" i="1" smtClean="0"/>
              <a:t>object-name</a:t>
            </a:r>
            <a:r>
              <a:rPr lang="en-US" smtClean="0"/>
              <a:t>, </a:t>
            </a:r>
            <a:r>
              <a:rPr lang="en-US" i="1" smtClean="0"/>
              <a:t>rights-set</a:t>
            </a:r>
            <a:r>
              <a:rPr lang="en-US" smtClean="0"/>
              <a:t>&gt;</a:t>
            </a:r>
            <a:br>
              <a:rPr lang="en-US" smtClean="0"/>
            </a:br>
            <a:r>
              <a:rPr lang="en-US" smtClean="0"/>
              <a:t>where </a:t>
            </a:r>
            <a:r>
              <a:rPr lang="en-US" i="1" smtClean="0"/>
              <a:t>rights-set</a:t>
            </a:r>
            <a:r>
              <a:rPr lang="en-US" smtClean="0"/>
              <a:t> is a subset of all valid operations that can be performed on the object 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Domain = set of access-rights </a:t>
            </a:r>
            <a:br>
              <a:rPr lang="en-US" smtClean="0"/>
            </a:br>
            <a:endParaRPr lang="en-US" smtClean="0"/>
          </a:p>
        </p:txBody>
      </p:sp>
      <p:pic>
        <p:nvPicPr>
          <p:cNvPr id="819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4724400"/>
            <a:ext cx="7078133" cy="1558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/>
              <a:t>Domain Implementation (UNIX)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Domain = user-id</a:t>
            </a:r>
          </a:p>
          <a:p>
            <a:endParaRPr lang="en-US" dirty="0" smtClean="0"/>
          </a:p>
          <a:p>
            <a:r>
              <a:rPr lang="en-US" dirty="0" smtClean="0"/>
              <a:t>Domain switch accomplished via file system</a:t>
            </a:r>
          </a:p>
          <a:p>
            <a:pPr lvl="2"/>
            <a:r>
              <a:rPr lang="en-US" dirty="0" smtClean="0"/>
              <a:t>Each file has associated with it a domain bit (</a:t>
            </a:r>
            <a:r>
              <a:rPr lang="en-US" dirty="0" err="1" smtClean="0"/>
              <a:t>setuid</a:t>
            </a:r>
            <a:r>
              <a:rPr lang="en-US" dirty="0" smtClean="0"/>
              <a:t> bit)</a:t>
            </a:r>
          </a:p>
          <a:p>
            <a:pPr lvl="2"/>
            <a:r>
              <a:rPr lang="en-US" dirty="0" smtClean="0"/>
              <a:t>When file is executed and </a:t>
            </a:r>
            <a:r>
              <a:rPr lang="en-US" dirty="0" err="1" smtClean="0"/>
              <a:t>setuid</a:t>
            </a:r>
            <a:r>
              <a:rPr lang="en-US" dirty="0" smtClean="0"/>
              <a:t> = on, then user-id is set to owner of the file being executed (</a:t>
            </a:r>
            <a:r>
              <a:rPr lang="en-US" dirty="0" err="1" smtClean="0"/>
              <a:t>similary</a:t>
            </a:r>
            <a:r>
              <a:rPr lang="en-US" dirty="0" smtClean="0"/>
              <a:t> “</a:t>
            </a:r>
            <a:r>
              <a:rPr lang="en-US" dirty="0" err="1" smtClean="0"/>
              <a:t>setgid</a:t>
            </a:r>
            <a:r>
              <a:rPr lang="en-US" dirty="0" smtClean="0"/>
              <a:t>”)</a:t>
            </a:r>
          </a:p>
          <a:p>
            <a:pPr lvl="2"/>
            <a:r>
              <a:rPr lang="en-US" dirty="0" smtClean="0"/>
              <a:t>When execution completes user-id is reset 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Domain switch accomplished via passwords</a:t>
            </a:r>
          </a:p>
          <a:p>
            <a:pPr lvl="1"/>
            <a:r>
              <a:rPr lang="en-US" dirty="0" err="1" smtClean="0">
                <a:latin typeface="Courier New" charset="0"/>
                <a:cs typeface="Courier New" charset="0"/>
              </a:rPr>
              <a:t>su</a:t>
            </a:r>
            <a:r>
              <a:rPr lang="en-US" dirty="0" smtClean="0"/>
              <a:t> command temporarily switches to another user’s domain when other domain’s password provided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Domain switching via commands</a:t>
            </a:r>
          </a:p>
          <a:p>
            <a:pPr lvl="1"/>
            <a:r>
              <a:rPr lang="en-US" dirty="0" err="1" smtClean="0">
                <a:latin typeface="Courier New" charset="0"/>
                <a:cs typeface="Courier New" charset="0"/>
              </a:rPr>
              <a:t>sudo</a:t>
            </a:r>
            <a:r>
              <a:rPr lang="en-US" dirty="0" smtClean="0"/>
              <a:t> command prefix executes specified command in another domain (if original domain has privilege or password given)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Domain Implementation (MULTICS)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</a:t>
            </a:r>
            <a:r>
              <a:rPr lang="en-US" i="1" dirty="0" smtClean="0"/>
              <a:t>D</a:t>
            </a:r>
            <a:r>
              <a:rPr lang="en-US" i="1" baseline="-25000" dirty="0" smtClean="0"/>
              <a:t>i</a:t>
            </a:r>
            <a:r>
              <a:rPr lang="en-US" dirty="0" smtClean="0"/>
              <a:t> and </a:t>
            </a:r>
            <a:r>
              <a:rPr lang="en-US" i="1" dirty="0" err="1" smtClean="0"/>
              <a:t>D</a:t>
            </a:r>
            <a:r>
              <a:rPr lang="en-US" i="1" baseline="-25000" dirty="0" err="1" smtClean="0"/>
              <a:t>j</a:t>
            </a:r>
            <a:r>
              <a:rPr lang="en-US" baseline="-25000" dirty="0" smtClean="0"/>
              <a:t> </a:t>
            </a:r>
            <a:r>
              <a:rPr lang="en-US" dirty="0" smtClean="0"/>
              <a:t>be any two domain rings</a:t>
            </a:r>
          </a:p>
          <a:p>
            <a:r>
              <a:rPr lang="en-US" dirty="0" smtClean="0"/>
              <a:t>If </a:t>
            </a:r>
            <a:r>
              <a:rPr lang="en-US" i="1" dirty="0" smtClean="0"/>
              <a:t>j</a:t>
            </a:r>
            <a:r>
              <a:rPr lang="en-US" dirty="0" smtClean="0"/>
              <a:t> &lt; </a:t>
            </a:r>
            <a:r>
              <a:rPr lang="en-US" i="1" dirty="0" err="1"/>
              <a:t>i</a:t>
            </a:r>
            <a:r>
              <a:rPr lang="en-US" dirty="0" smtClean="0"/>
              <a:t> </a:t>
            </a:r>
            <a:r>
              <a:rPr lang="en-US" dirty="0" smtClean="0">
                <a:sym typeface="Symbol" charset="2"/>
              </a:rPr>
              <a:t> </a:t>
            </a:r>
            <a:r>
              <a:rPr lang="en-US" i="1" dirty="0" smtClean="0">
                <a:sym typeface="Symbol" charset="2"/>
              </a:rPr>
              <a:t>D</a:t>
            </a:r>
            <a:r>
              <a:rPr lang="en-US" i="1" baseline="-25000" dirty="0" smtClean="0">
                <a:sym typeface="Symbol" charset="2"/>
              </a:rPr>
              <a:t>i</a:t>
            </a:r>
            <a:r>
              <a:rPr lang="en-US" dirty="0" smtClean="0">
                <a:sym typeface="Symbol" charset="2"/>
              </a:rPr>
              <a:t>   </a:t>
            </a:r>
            <a:r>
              <a:rPr lang="en-US" i="1" dirty="0" err="1" smtClean="0">
                <a:sym typeface="Symbol" charset="2"/>
              </a:rPr>
              <a:t>D</a:t>
            </a:r>
            <a:r>
              <a:rPr lang="en-US" i="1" baseline="-25000" dirty="0" err="1" smtClean="0">
                <a:sym typeface="Symbol" charset="2"/>
              </a:rPr>
              <a:t>j</a:t>
            </a:r>
            <a:endParaRPr lang="en-US" dirty="0" smtClean="0"/>
          </a:p>
        </p:txBody>
      </p:sp>
      <p:pic>
        <p:nvPicPr>
          <p:cNvPr id="10244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2895600"/>
            <a:ext cx="504722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Multics Benefits and Limits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Ring / hierarchical structure provided more than the basic kernel / user or root / normal user design</a:t>
            </a:r>
          </a:p>
          <a:p>
            <a:endParaRPr lang="en-US" smtClean="0"/>
          </a:p>
          <a:p>
            <a:r>
              <a:rPr lang="en-US" smtClean="0"/>
              <a:t>Fairly complex -&gt; more overhead</a:t>
            </a:r>
          </a:p>
          <a:p>
            <a:endParaRPr lang="en-US" smtClean="0"/>
          </a:p>
          <a:p>
            <a:r>
              <a:rPr lang="en-US" smtClean="0"/>
              <a:t>But does not allow strict need-to-know</a:t>
            </a:r>
          </a:p>
          <a:p>
            <a:pPr lvl="1"/>
            <a:r>
              <a:rPr lang="en-US" smtClean="0"/>
              <a:t>Object accessible in D</a:t>
            </a:r>
            <a:r>
              <a:rPr lang="en-US" baseline="-25000" smtClean="0"/>
              <a:t>j</a:t>
            </a:r>
            <a:r>
              <a:rPr lang="en-US" smtClean="0"/>
              <a:t> but not in D</a:t>
            </a:r>
            <a:r>
              <a:rPr lang="en-US" baseline="-25000" smtClean="0"/>
              <a:t>i</a:t>
            </a:r>
            <a:r>
              <a:rPr lang="en-US" smtClean="0"/>
              <a:t>, then </a:t>
            </a:r>
            <a:r>
              <a:rPr lang="en-US" i="1" smtClean="0"/>
              <a:t>j</a:t>
            </a:r>
            <a:r>
              <a:rPr lang="en-US" smtClean="0"/>
              <a:t> must be &lt; </a:t>
            </a:r>
            <a:r>
              <a:rPr lang="en-US" i="1" smtClean="0"/>
              <a:t>i</a:t>
            </a:r>
          </a:p>
          <a:p>
            <a:pPr lvl="1"/>
            <a:r>
              <a:rPr lang="en-US" smtClean="0"/>
              <a:t>But then every segment accessible in D</a:t>
            </a:r>
            <a:r>
              <a:rPr lang="en-US" baseline="-25000" smtClean="0"/>
              <a:t>i</a:t>
            </a:r>
            <a:r>
              <a:rPr lang="en-US" smtClean="0"/>
              <a:t> also accessible in D</a:t>
            </a:r>
            <a:r>
              <a:rPr lang="en-US" baseline="-25000" smtClean="0"/>
              <a:t>j</a:t>
            </a:r>
          </a:p>
          <a:p>
            <a:pPr>
              <a:buFont typeface="Monotype Sorts" charset="2"/>
              <a:buNone/>
            </a:pPr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1565</TotalTime>
  <Words>1286</Words>
  <Application>Microsoft Macintosh PowerPoint</Application>
  <PresentationFormat>On-screen Show (4:3)</PresentationFormat>
  <Paragraphs>197</Paragraphs>
  <Slides>21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CSE 30341 Operating System Principles</vt:lpstr>
      <vt:lpstr>Overview</vt:lpstr>
      <vt:lpstr>Objectives</vt:lpstr>
      <vt:lpstr>Goals of Protection</vt:lpstr>
      <vt:lpstr>Principles of Protection</vt:lpstr>
      <vt:lpstr>Domain Structure</vt:lpstr>
      <vt:lpstr>Domain Implementation (UNIX)</vt:lpstr>
      <vt:lpstr>Domain Implementation (MULTICS)</vt:lpstr>
      <vt:lpstr>Multics Benefits and Limits</vt:lpstr>
      <vt:lpstr>Access Matrix</vt:lpstr>
      <vt:lpstr>Access Matrix</vt:lpstr>
      <vt:lpstr>Use of Access Matrix</vt:lpstr>
      <vt:lpstr>Use of Access Matrix (Cont.)</vt:lpstr>
      <vt:lpstr>Access Matrix Example</vt:lpstr>
      <vt:lpstr>Access Matrix Example</vt:lpstr>
      <vt:lpstr>Access Matrix Example</vt:lpstr>
      <vt:lpstr>Access Matrix Example</vt:lpstr>
      <vt:lpstr>Implementation of Access Matrix</vt:lpstr>
      <vt:lpstr>Implementation of Access Matrix</vt:lpstr>
      <vt:lpstr>Comparison of Implementations</vt:lpstr>
      <vt:lpstr>Revocation of Access Rights</vt:lpstr>
    </vt:vector>
  </TitlesOfParts>
  <Company>University of Notre Dame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Aaron</dc:creator>
  <cp:lastModifiedBy>Christian Poellabauer</cp:lastModifiedBy>
  <cp:revision>2009</cp:revision>
  <cp:lastPrinted>2015-04-20T15:26:01Z</cp:lastPrinted>
  <dcterms:created xsi:type="dcterms:W3CDTF">2013-01-14T04:00:56Z</dcterms:created>
  <dcterms:modified xsi:type="dcterms:W3CDTF">2016-04-10T23:40:17Z</dcterms:modified>
</cp:coreProperties>
</file>