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7" r:id="rId1"/>
  </p:sldMasterIdLst>
  <p:sldIdLst>
    <p:sldId id="256" r:id="rId2"/>
    <p:sldId id="257" r:id="rId3"/>
    <p:sldId id="277" r:id="rId4"/>
    <p:sldId id="279" r:id="rId5"/>
    <p:sldId id="283" r:id="rId6"/>
    <p:sldId id="284" r:id="rId7"/>
    <p:sldId id="285" r:id="rId8"/>
    <p:sldId id="287" r:id="rId9"/>
    <p:sldId id="288" r:id="rId10"/>
    <p:sldId id="291" r:id="rId11"/>
    <p:sldId id="302" r:id="rId12"/>
    <p:sldId id="300" r:id="rId13"/>
    <p:sldId id="280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08" y="-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0" y="0"/>
            <a:chExt cx="7502" cy="2976"/>
          </a:xfrm>
        </p:grpSpPr>
        <p:sp>
          <p:nvSpPr>
            <p:cNvPr id="2051" name="Line 3"/>
            <p:cNvSpPr>
              <a:spLocks noChangeShapeType="1"/>
            </p:cNvSpPr>
            <p:nvPr/>
          </p:nvSpPr>
          <p:spPr bwMode="auto">
            <a:xfrm>
              <a:off x="2942" y="1392"/>
              <a:ext cx="456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446" y="672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0 -32000"/>
                <a:gd name="T13" fmla="*/ T12 w 64000"/>
                <a:gd name="T14" fmla="+- 0 0 -32000"/>
                <a:gd name="T15" fmla="*/ 0 h 64000"/>
                <a:gd name="T16" fmla="+- 0 0 -32000"/>
                <a:gd name="T17" fmla="*/ T16 w 64000"/>
                <a:gd name="T18" fmla="+- 0 0 -32000"/>
                <a:gd name="T19" fmla="*/ 0 h 64000"/>
                <a:gd name="T20" fmla="+- 0 0 -32000"/>
                <a:gd name="T21" fmla="*/ T20 w 64000"/>
                <a:gd name="T22" fmla="+- 0 0 -32000"/>
                <a:gd name="T23" fmla="*/ 0 h 64000"/>
                <a:gd name="T24" fmla="+- 0 0 -32000"/>
                <a:gd name="T25" fmla="*/ T24 w 64000"/>
                <a:gd name="T26" fmla="+- 0 12083 -32000"/>
                <a:gd name="T27" fmla="*/ 12083 h 64000"/>
                <a:gd name="T28" fmla="+- 0 -29632 -32000"/>
                <a:gd name="T29" fmla="*/ T28 w 64000"/>
                <a:gd name="T30" fmla="+- 0 12083 -32000"/>
                <a:gd name="T31" fmla="*/ 12083 h 64000"/>
                <a:gd name="T32" fmla="+- 0 -29632 -32000"/>
                <a:gd name="T33" fmla="*/ T32 w 64000"/>
                <a:gd name="T34" fmla="+- 0 29632 -32000"/>
                <a:gd name="T35" fmla="*/ 29632 h 64000"/>
                <a:gd name="T36" fmla="+- 0 G27 -32000"/>
                <a:gd name="T37" fmla="*/ T36 w 64000"/>
                <a:gd name="T38" fmla="+- 0 G11 -32000"/>
                <a:gd name="T39" fmla="*/ G11 h 64000"/>
                <a:gd name="T40" fmla="+- 0 G25 -32000"/>
                <a:gd name="T41" fmla="*/ T40 w 64000"/>
                <a:gd name="T42" fmla="+- 0 G14 -32000"/>
                <a:gd name="T43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T37" t="T39" r="T41" b="T43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0 -32000"/>
                <a:gd name="T13" fmla="*/ T12 w 64000"/>
                <a:gd name="T14" fmla="+- 0 0 -32000"/>
                <a:gd name="T15" fmla="*/ 0 h 64000"/>
                <a:gd name="T16" fmla="+- 0 0 -32000"/>
                <a:gd name="T17" fmla="*/ T16 w 64000"/>
                <a:gd name="T18" fmla="+- 0 0 -32000"/>
                <a:gd name="T19" fmla="*/ 0 h 64000"/>
                <a:gd name="T20" fmla="+- 0 0 -32000"/>
                <a:gd name="T21" fmla="*/ T20 w 64000"/>
                <a:gd name="T22" fmla="+- 0 0 -32000"/>
                <a:gd name="T23" fmla="*/ 0 h 64000"/>
                <a:gd name="T24" fmla="+- 0 0 -32000"/>
                <a:gd name="T25" fmla="*/ T24 w 64000"/>
                <a:gd name="T26" fmla="+- 0 18994 -32000"/>
                <a:gd name="T27" fmla="*/ 18994 h 64000"/>
                <a:gd name="T28" fmla="+- 0 -25754 -32000"/>
                <a:gd name="T29" fmla="*/ T28 w 64000"/>
                <a:gd name="T30" fmla="+- 0 18994 -32000"/>
                <a:gd name="T31" fmla="*/ 18994 h 64000"/>
                <a:gd name="T32" fmla="+- 0 -25754 -32000"/>
                <a:gd name="T33" fmla="*/ T32 w 64000"/>
                <a:gd name="T34" fmla="+- 0 25754 -32000"/>
                <a:gd name="T35" fmla="*/ 25754 h 64000"/>
                <a:gd name="T36" fmla="+- 0 G27 -32000"/>
                <a:gd name="T37" fmla="*/ T36 w 64000"/>
                <a:gd name="T38" fmla="+- 0 G11 -32000"/>
                <a:gd name="T39" fmla="*/ G11 h 64000"/>
                <a:gd name="T40" fmla="+- 0 G25 -32000"/>
                <a:gd name="T41" fmla="*/ T40 w 64000"/>
                <a:gd name="T42" fmla="+- 0 G14 -32000"/>
                <a:gd name="T43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T37" t="T39" r="T41" b="T43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latin typeface="Arial" pitchFamily="34" charset="0"/>
              </a:endParaRPr>
            </a:p>
          </p:txBody>
        </p:sp>
      </p:grp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6156325" y="6237288"/>
            <a:ext cx="2592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1400"/>
              <a:t>Freeme OS自由从这里开始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0" y="0"/>
            <a:chExt cx="7512" cy="2400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0 -32000"/>
                <a:gd name="T13" fmla="*/ T12 w 64000"/>
                <a:gd name="T14" fmla="+- 0 0 -32000"/>
                <a:gd name="T15" fmla="*/ 0 h 64000"/>
                <a:gd name="T16" fmla="+- 0 0 -32000"/>
                <a:gd name="T17" fmla="*/ T16 w 64000"/>
                <a:gd name="T18" fmla="+- 0 0 -32000"/>
                <a:gd name="T19" fmla="*/ 0 h 64000"/>
                <a:gd name="T20" fmla="+- 0 0 -32000"/>
                <a:gd name="T21" fmla="*/ T20 w 64000"/>
                <a:gd name="T22" fmla="+- 0 0 -32000"/>
                <a:gd name="T23" fmla="*/ 0 h 64000"/>
                <a:gd name="T24" fmla="+- 0 0 -32000"/>
                <a:gd name="T25" fmla="*/ T24 w 64000"/>
                <a:gd name="T26" fmla="+- 0 18296 -32000"/>
                <a:gd name="T27" fmla="*/ 18296 h 64000"/>
                <a:gd name="T28" fmla="+- 0 -26254 -32000"/>
                <a:gd name="T29" fmla="*/ T28 w 64000"/>
                <a:gd name="T30" fmla="+- 0 18296 -32000"/>
                <a:gd name="T31" fmla="*/ 18296 h 64000"/>
                <a:gd name="T32" fmla="+- 0 -26254 -32000"/>
                <a:gd name="T33" fmla="*/ T32 w 64000"/>
                <a:gd name="T34" fmla="+- 0 26254 -32000"/>
                <a:gd name="T35" fmla="*/ 26254 h 64000"/>
                <a:gd name="T36" fmla="+- 0 G27 -32000"/>
                <a:gd name="T37" fmla="*/ T36 w 64000"/>
                <a:gd name="T38" fmla="+- 0 G11 -32000"/>
                <a:gd name="T39" fmla="*/ G11 h 64000"/>
                <a:gd name="T40" fmla="+- 0 G25 -32000"/>
                <a:gd name="T41" fmla="*/ T40 w 64000"/>
                <a:gd name="T42" fmla="+- 0 G14 -32000"/>
                <a:gd name="T43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T37" t="T39" r="T41" b="T43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512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0 -32000"/>
                <a:gd name="T13" fmla="*/ T12 w 64000"/>
                <a:gd name="T14" fmla="+- 0 0 -32000"/>
                <a:gd name="T15" fmla="*/ 0 h 64000"/>
                <a:gd name="T16" fmla="+- 0 0 -32000"/>
                <a:gd name="T17" fmla="*/ T16 w 64000"/>
                <a:gd name="T18" fmla="+- 0 0 -32000"/>
                <a:gd name="T19" fmla="*/ 0 h 64000"/>
                <a:gd name="T20" fmla="+- 0 0 -32000"/>
                <a:gd name="T21" fmla="*/ T20 w 64000"/>
                <a:gd name="T22" fmla="+- 0 0 -32000"/>
                <a:gd name="T23" fmla="*/ 0 h 64000"/>
                <a:gd name="T24" fmla="+- 0 0 -32000"/>
                <a:gd name="T25" fmla="*/ T24 w 64000"/>
                <a:gd name="T26" fmla="+- 0 18077 -32000"/>
                <a:gd name="T27" fmla="*/ 18077 h 64000"/>
                <a:gd name="T28" fmla="+- 0 -26405 -32000"/>
                <a:gd name="T29" fmla="*/ T28 w 64000"/>
                <a:gd name="T30" fmla="+- 0 18077 -32000"/>
                <a:gd name="T31" fmla="*/ 18077 h 64000"/>
                <a:gd name="T32" fmla="+- 0 -26405 -32000"/>
                <a:gd name="T33" fmla="*/ T32 w 64000"/>
                <a:gd name="T34" fmla="+- 0 26405 -32000"/>
                <a:gd name="T35" fmla="*/ 26405 h 64000"/>
                <a:gd name="T36" fmla="+- 0 G27 -32000"/>
                <a:gd name="T37" fmla="*/ T36 w 64000"/>
                <a:gd name="T38" fmla="+- 0 G11 -32000"/>
                <a:gd name="T39" fmla="*/ G11 h 64000"/>
                <a:gd name="T40" fmla="+- 0 G25 -32000"/>
                <a:gd name="T41" fmla="*/ T40 w 64000"/>
                <a:gd name="T42" fmla="+- 0 G14 -32000"/>
                <a:gd name="T43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T37" t="T39" r="T41" b="T43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2904" y="960"/>
              <a:ext cx="4608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868988" y="6237288"/>
            <a:ext cx="2954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/>
              <a:t>Freeme OS自由从这里开始 </a:t>
            </a:r>
            <a:fld id="{32524307-29F6-42B5-93C8-A59E76D4C2D4}" type="slidenum">
              <a:rPr lang="zh-CN" altLang="en-US" sz="1400"/>
              <a:pPr/>
              <a:t>‹#›</a:t>
            </a:fld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简明教程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邹默涵</a:t>
            </a:r>
            <a:endParaRPr lang="zh-CN" altLang="en-US" dirty="0"/>
          </a:p>
          <a:p>
            <a:pPr algn="r"/>
            <a:r>
              <a:rPr lang="zh-CN" altLang="en-US" dirty="0" smtClean="0"/>
              <a:t>2015年2月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ndo/redo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撤消相对当前光标的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撤消相对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当前行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&lt;ctrl-r&gt;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打开、保存、退出、改变文件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1785926"/>
            <a:ext cx="7313612" cy="4114800"/>
          </a:xfrm>
        </p:spPr>
        <p:txBody>
          <a:bodyPr/>
          <a:lstStyle/>
          <a:p>
            <a:r>
              <a:rPr lang="zh-CN" altLang="zh-CN" sz="2000" dirty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e &lt;path/to/file&gt; </a:t>
            </a:r>
            <a:r>
              <a:rPr lang="zh-CN" altLang="en-US" sz="2000" dirty="0" smtClean="0"/>
              <a:t>打开一个文件。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w </a:t>
            </a:r>
            <a:r>
              <a:rPr lang="zh-CN" altLang="en-US" sz="2000" dirty="0"/>
              <a:t>存</a:t>
            </a:r>
            <a:r>
              <a:rPr lang="zh-CN" altLang="en-US" sz="2000" dirty="0" smtClean="0"/>
              <a:t>盘。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saveas</a:t>
            </a:r>
            <a:r>
              <a:rPr lang="en-US" altLang="zh-CN" sz="2000" dirty="0" smtClean="0"/>
              <a:t> &lt;path/to/file&gt; </a:t>
            </a:r>
            <a:r>
              <a:rPr lang="zh-CN" altLang="en-US" sz="2000" dirty="0" smtClean="0"/>
              <a:t>另存为。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x </a:t>
            </a:r>
            <a:r>
              <a:rPr lang="zh-CN" altLang="en-US" sz="2000" dirty="0" smtClean="0"/>
              <a:t>仅需要时保存并退出。</a:t>
            </a:r>
            <a:endParaRPr lang="en-US" altLang="zh-CN" sz="2000" dirty="0" smtClean="0"/>
          </a:p>
          <a:p>
            <a:r>
              <a:rPr lang="zh-CN" altLang="en-US" sz="2000" dirty="0" smtClean="0"/>
              <a:t> ：</a:t>
            </a:r>
            <a:r>
              <a:rPr lang="en-US" altLang="zh-CN" sz="2000" dirty="0" err="1" smtClean="0"/>
              <a:t>wq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或 </a:t>
            </a:r>
            <a:r>
              <a:rPr lang="en-US" altLang="zh-CN" sz="2000" dirty="0" smtClean="0"/>
              <a:t>ZZ </a:t>
            </a:r>
            <a:r>
              <a:rPr lang="zh-CN" altLang="en-US" sz="2000" dirty="0" smtClean="0"/>
              <a:t>保存并退出。</a:t>
            </a:r>
            <a:endParaRPr lang="en-US" altLang="zh-CN" sz="2000" dirty="0" smtClean="0"/>
          </a:p>
          <a:p>
            <a:r>
              <a:rPr lang="zh-CN" altLang="en-US" sz="2000" dirty="0" smtClean="0"/>
              <a:t> ：</a:t>
            </a:r>
            <a:r>
              <a:rPr lang="en-US" altLang="zh-CN" sz="2000" dirty="0" smtClean="0"/>
              <a:t>q! </a:t>
            </a:r>
            <a:r>
              <a:rPr lang="zh-CN" altLang="en-US" sz="2000" dirty="0" smtClean="0"/>
              <a:t>或 </a:t>
            </a:r>
            <a:r>
              <a:rPr lang="en-US" altLang="zh-CN" sz="2000" dirty="0" smtClean="0"/>
              <a:t>ZQ </a:t>
            </a:r>
            <a:r>
              <a:rPr lang="zh-CN" altLang="en-US" sz="2000" dirty="0" smtClean="0"/>
              <a:t>退出不保存。</a:t>
            </a:r>
            <a:endParaRPr lang="en-US" altLang="zh-CN" sz="2000" dirty="0" smtClean="0"/>
          </a:p>
          <a:p>
            <a:r>
              <a:rPr lang="zh-CN" altLang="en-US" sz="2000" dirty="0" smtClean="0"/>
              <a:t> ：</a:t>
            </a:r>
            <a:r>
              <a:rPr lang="en-US" altLang="zh-CN" sz="2000" dirty="0" err="1" smtClean="0"/>
              <a:t>qa</a:t>
            </a:r>
            <a:r>
              <a:rPr lang="en-US" altLang="zh-CN" sz="2000" dirty="0" smtClean="0"/>
              <a:t>!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强行退出所在正在编辑的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r>
              <a:rPr lang="en-US" altLang="zh-CN" sz="2000" dirty="0"/>
              <a:t>,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就算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文件有更改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bn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(n) 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打开很多文件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切换下一个。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bp</a:t>
            </a:r>
            <a:r>
              <a:rPr lang="en-US" altLang="zh-CN" sz="2000" dirty="0" smtClean="0"/>
              <a:t> (N)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同时打开很多文件时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切换</a:t>
            </a:r>
            <a:r>
              <a:rPr lang="zh-CN" altLang="en-US" sz="2000" dirty="0"/>
              <a:t>上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或 ：</a:t>
            </a:r>
            <a:r>
              <a:rPr lang="en-US" altLang="zh-CN" sz="2000" dirty="0" smtClean="0"/>
              <a:t>buffers 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列出同时打开的所有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buffer N 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打开所对应的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更好更强大更快的功能 </a:t>
            </a:r>
            <a:endParaRPr lang="zh-C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.(</a:t>
            </a:r>
            <a:r>
              <a:rPr lang="zh-CN" altLang="en-US" sz="2400" dirty="0" smtClean="0"/>
              <a:t>小数点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可以重复上一次命令</a:t>
            </a:r>
            <a:endParaRPr lang="en-US" altLang="zh-CN" sz="2400" dirty="0" smtClean="0"/>
          </a:p>
          <a:p>
            <a:r>
              <a:rPr lang="en-US" altLang="zh-CN" sz="2400" dirty="0" smtClean="0"/>
              <a:t>N &lt;command&gt; </a:t>
            </a:r>
            <a:r>
              <a:rPr lang="zh-CN" altLang="en-US" sz="2400" dirty="0" smtClean="0"/>
              <a:t>重复某个命令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r>
              <a:rPr lang="zh-CN" altLang="en-US" sz="2400" dirty="0" smtClean="0"/>
              <a:t>！可以执行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r>
              <a:rPr lang="en-US" altLang="zh-CN" sz="2400" dirty="0" smtClean="0"/>
              <a:t>2dd</a:t>
            </a:r>
          </a:p>
          <a:p>
            <a:r>
              <a:rPr lang="en-US" altLang="zh-CN" sz="2400" dirty="0" smtClean="0"/>
              <a:t>3p</a:t>
            </a:r>
          </a:p>
          <a:p>
            <a:r>
              <a:rPr lang="en-US" altLang="zh-CN" sz="2400" dirty="0" smtClean="0"/>
              <a:t>100iazmohan</a:t>
            </a:r>
          </a:p>
          <a:p>
            <a:r>
              <a:rPr lang="en-US" altLang="zh-CN" sz="2400" dirty="0" smtClean="0"/>
              <a:t>3.</a:t>
            </a:r>
          </a:p>
          <a:p>
            <a:r>
              <a:rPr lang="en-US" altLang="zh-CN" sz="2400" dirty="0" smtClean="0"/>
              <a:t>:!</a:t>
            </a:r>
            <a:r>
              <a:rPr lang="en-US" altLang="zh-CN" sz="2400" dirty="0" err="1" smtClean="0"/>
              <a:t>ls</a:t>
            </a:r>
            <a:endParaRPr lang="en-US" altLang="zh-CN" sz="2400" dirty="0" smtClean="0"/>
          </a:p>
          <a:p>
            <a:r>
              <a:rPr lang="en-US" altLang="zh-CN" sz="2400" dirty="0" smtClean="0"/>
              <a:t>: r !</a:t>
            </a:r>
            <a:r>
              <a:rPr lang="en-US" altLang="zh-CN" sz="2400" dirty="0" err="1" smtClean="0"/>
              <a:t>ls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按单词移动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100" dirty="0"/>
              <a:t>w</a:t>
            </a:r>
            <a:r>
              <a:rPr lang="en-US" altLang="zh-CN" sz="2100" dirty="0" smtClean="0"/>
              <a:t> </a:t>
            </a:r>
            <a:r>
              <a:rPr lang="zh-CN" altLang="en-US" sz="2100" dirty="0" smtClean="0"/>
              <a:t>一个单词的开头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单词由字母、数字和下划线组成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r>
              <a:rPr lang="en-US" altLang="zh-CN" sz="2100" dirty="0" smtClean="0"/>
              <a:t>W </a:t>
            </a:r>
            <a:r>
              <a:rPr lang="zh-CN" altLang="en-US" sz="2100" dirty="0" smtClean="0"/>
              <a:t>一个单词的开头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单词由</a:t>
            </a:r>
            <a:r>
              <a:rPr lang="en-US" altLang="zh-CN" sz="2100" dirty="0" smtClean="0"/>
              <a:t>blank</a:t>
            </a:r>
            <a:r>
              <a:rPr lang="zh-CN" altLang="en-US" sz="2100" dirty="0" smtClean="0"/>
              <a:t>字符分隔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r>
              <a:rPr lang="en-US" altLang="zh-CN" sz="2100" dirty="0"/>
              <a:t>e</a:t>
            </a:r>
            <a:r>
              <a:rPr lang="en-US" altLang="zh-CN" sz="2100" dirty="0" smtClean="0"/>
              <a:t>  </a:t>
            </a:r>
            <a:r>
              <a:rPr lang="zh-CN" altLang="en-US" sz="2100" dirty="0" smtClean="0"/>
              <a:t>一个单词的结尾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单词由字母、数字和下划线组成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r>
              <a:rPr lang="en-US" altLang="zh-CN" sz="2100" dirty="0" smtClean="0"/>
              <a:t>E  </a:t>
            </a:r>
            <a:r>
              <a:rPr lang="zh-CN" altLang="en-US" sz="2100" dirty="0" smtClean="0"/>
              <a:t>一个单词的结尾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单词由</a:t>
            </a:r>
            <a:r>
              <a:rPr lang="en-US" altLang="zh-CN" sz="2100" dirty="0" smtClean="0"/>
              <a:t>blank</a:t>
            </a:r>
            <a:r>
              <a:rPr lang="zh-CN" altLang="en-US" sz="2100" dirty="0" smtClean="0"/>
              <a:t>字符分隔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r>
              <a:rPr lang="en-US" altLang="zh-CN" sz="2100" dirty="0" smtClean="0"/>
              <a:t>b </a:t>
            </a:r>
            <a:r>
              <a:rPr lang="zh-CN" altLang="en-US" sz="2100" dirty="0" smtClean="0"/>
              <a:t>相反的方向移动</a:t>
            </a:r>
            <a:r>
              <a:rPr lang="zh-CN" altLang="en-US" sz="2100" dirty="0" smtClean="0"/>
              <a:t>单词由字母、数字和下划线组成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r>
              <a:rPr lang="en-US" altLang="zh-CN" sz="2100" dirty="0" smtClean="0"/>
              <a:t>B </a:t>
            </a:r>
            <a:r>
              <a:rPr lang="zh-CN" altLang="en-US" sz="2100" dirty="0" smtClean="0"/>
              <a:t>相反的方向 移动 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单词由</a:t>
            </a:r>
            <a:r>
              <a:rPr lang="en-US" altLang="zh-CN" sz="2100" dirty="0" smtClean="0"/>
              <a:t>blank</a:t>
            </a:r>
            <a:r>
              <a:rPr lang="zh-CN" altLang="en-US" sz="2100" dirty="0" smtClean="0"/>
              <a:t>字符分隔</a:t>
            </a:r>
            <a:r>
              <a:rPr lang="en-US" altLang="zh-CN" sz="2100" dirty="0" smtClean="0"/>
              <a:t>)</a:t>
            </a:r>
            <a:r>
              <a:rPr lang="zh-CN" altLang="en-US" sz="2100" dirty="0" smtClean="0"/>
              <a:t>。</a:t>
            </a:r>
            <a:endParaRPr lang="zh-CN" altLang="en-US" sz="2100" dirty="0"/>
          </a:p>
          <a:p>
            <a:endParaRPr lang="zh-CN" altLang="en-US" sz="2100" dirty="0"/>
          </a:p>
          <a:p>
            <a:endParaRPr lang="zh-CN" altLang="en-US" sz="2100" dirty="0"/>
          </a:p>
          <a:p>
            <a:pPr>
              <a:buNone/>
            </a:pPr>
            <a:endParaRPr lang="zh-CN" altLang="en-US"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匹配移动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100" dirty="0" smtClean="0"/>
              <a:t>% </a:t>
            </a:r>
            <a:r>
              <a:rPr lang="zh-CN" altLang="en-US" sz="2100" dirty="0" smtClean="0"/>
              <a:t>匹配括号，包括</a:t>
            </a:r>
            <a:r>
              <a:rPr lang="en-US" altLang="zh-CN" sz="2100" dirty="0" smtClean="0"/>
              <a:t>()</a:t>
            </a:r>
            <a:r>
              <a:rPr lang="zh-CN" altLang="en-US" sz="2100" dirty="0" smtClean="0"/>
              <a:t>、</a:t>
            </a:r>
            <a:r>
              <a:rPr lang="en-US" altLang="zh-CN" sz="2100" dirty="0" smtClean="0"/>
              <a:t>[]</a:t>
            </a:r>
            <a:r>
              <a:rPr lang="zh-CN" altLang="en-US" sz="2100" dirty="0" smtClean="0"/>
              <a:t>、</a:t>
            </a:r>
            <a:r>
              <a:rPr lang="en-US" altLang="zh-CN" sz="2100" dirty="0" smtClean="0"/>
              <a:t>{}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r>
              <a:rPr lang="en-US" altLang="zh-CN" sz="2100" dirty="0" smtClean="0"/>
              <a:t>* </a:t>
            </a:r>
            <a:r>
              <a:rPr lang="zh-CN" altLang="en-US" sz="2100" dirty="0" smtClean="0"/>
              <a:t>和</a:t>
            </a:r>
            <a:r>
              <a:rPr lang="en-US" altLang="zh-CN" sz="2100" dirty="0" smtClean="0"/>
              <a:t># </a:t>
            </a:r>
            <a:r>
              <a:rPr lang="zh-CN" altLang="en-US" sz="2100" dirty="0" smtClean="0"/>
              <a:t>匹配光标当前所在的单词 。</a:t>
            </a:r>
            <a:r>
              <a:rPr 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移动</a:t>
            </a:r>
            <a:r>
              <a:rPr 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光标到下一个（或上一个）匹配单词（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是下一个，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是上一个</a:t>
            </a:r>
            <a:r>
              <a:rPr 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2400" dirty="0" smtClean="0"/>
              <a:t>这三个命令非常有用，请相信。</a:t>
            </a:r>
            <a:endParaRPr lang="en-US" altLang="zh-CN" sz="2400" dirty="0" smtClean="0"/>
          </a:p>
          <a:p>
            <a:endParaRPr lang="zh-CN" altLang="en-US" sz="2100" dirty="0"/>
          </a:p>
          <a:p>
            <a:pPr>
              <a:buNone/>
            </a:pPr>
            <a:endParaRPr lang="zh-CN" altLang="en-US" sz="2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组合命令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100" dirty="0" smtClean="0"/>
              <a:t>&lt;start position&gt; command &lt;end </a:t>
            </a:r>
            <a:r>
              <a:rPr lang="en-US" altLang="zh-CN" sz="2100" dirty="0" err="1" smtClean="0"/>
              <a:t>positon</a:t>
            </a:r>
            <a:r>
              <a:rPr lang="en-US" altLang="zh-CN" sz="2100" dirty="0" smtClean="0"/>
              <a:t>&gt;</a:t>
            </a:r>
          </a:p>
          <a:p>
            <a:r>
              <a:rPr lang="en-US" altLang="zh-CN" sz="2100" dirty="0" smtClean="0"/>
              <a:t>0y$ </a:t>
            </a:r>
            <a:r>
              <a:rPr lang="zh-CN" altLang="en-US" sz="2100" dirty="0" smtClean="0"/>
              <a:t>拷贝一行。</a:t>
            </a:r>
            <a:endParaRPr lang="en-US" altLang="zh-CN" sz="2100" dirty="0" smtClean="0"/>
          </a:p>
          <a:p>
            <a:r>
              <a:rPr lang="en-US" altLang="zh-CN" sz="2100" dirty="0"/>
              <a:t>y</a:t>
            </a:r>
            <a:r>
              <a:rPr lang="en-US" altLang="zh-CN" sz="2100" dirty="0" smtClean="0"/>
              <a:t>$ </a:t>
            </a:r>
            <a:r>
              <a:rPr lang="zh-CN" altLang="en-US" sz="2100" dirty="0" smtClean="0"/>
              <a:t>当前位置到行尾。</a:t>
            </a:r>
            <a:endParaRPr lang="en-US" altLang="zh-CN" sz="2100" dirty="0" smtClean="0"/>
          </a:p>
          <a:p>
            <a:r>
              <a:rPr lang="en-US" altLang="zh-CN" sz="2100" dirty="0"/>
              <a:t>y</a:t>
            </a:r>
            <a:r>
              <a:rPr lang="en-US" altLang="zh-CN" sz="2100" dirty="0" smtClean="0"/>
              <a:t>e </a:t>
            </a:r>
            <a:r>
              <a:rPr lang="en-US" altLang="zh-CN" sz="2100" dirty="0" err="1" smtClean="0"/>
              <a:t>yw</a:t>
            </a:r>
            <a:r>
              <a:rPr lang="en-US" altLang="zh-CN" sz="2100" dirty="0" smtClean="0"/>
              <a:t> </a:t>
            </a:r>
            <a:r>
              <a:rPr lang="zh-CN" altLang="en-US" sz="2100" dirty="0" smtClean="0"/>
              <a:t>拷贝一个单词</a:t>
            </a:r>
            <a:endParaRPr lang="en-US" altLang="zh-CN" sz="2100" dirty="0" smtClean="0"/>
          </a:p>
          <a:p>
            <a:r>
              <a:rPr lang="en-US" altLang="zh-CN" sz="2100" dirty="0" err="1"/>
              <a:t>c</a:t>
            </a:r>
            <a:r>
              <a:rPr lang="en-US" altLang="zh-CN" sz="2100" dirty="0" err="1" smtClean="0"/>
              <a:t>w</a:t>
            </a:r>
            <a:r>
              <a:rPr lang="en-US" altLang="zh-CN" sz="2100" dirty="0" smtClean="0"/>
              <a:t> </a:t>
            </a:r>
            <a:r>
              <a:rPr lang="zh-CN" altLang="en-US" sz="2100" dirty="0" smtClean="0"/>
              <a:t>替换单词</a:t>
            </a:r>
            <a:endParaRPr lang="en-US" altLang="zh-CN" sz="2100" dirty="0" smtClean="0"/>
          </a:p>
          <a:p>
            <a:r>
              <a:rPr lang="en-US" altLang="zh-CN" sz="2100" dirty="0" err="1"/>
              <a:t>d</a:t>
            </a:r>
            <a:r>
              <a:rPr lang="en-US" altLang="zh-CN" sz="2100" dirty="0" err="1" smtClean="0"/>
              <a:t>w</a:t>
            </a:r>
            <a:r>
              <a:rPr lang="en-US" altLang="zh-CN" sz="2100" dirty="0" smtClean="0"/>
              <a:t> de </a:t>
            </a:r>
            <a:r>
              <a:rPr lang="zh-CN" altLang="en-US" sz="2100" dirty="0" smtClean="0"/>
              <a:t>删除单词</a:t>
            </a:r>
            <a:endParaRPr lang="en-US" altLang="zh-CN" sz="2100" dirty="0" smtClean="0"/>
          </a:p>
          <a:p>
            <a:r>
              <a:rPr lang="en-US" altLang="zh-CN" sz="2100" dirty="0" err="1"/>
              <a:t>g</a:t>
            </a:r>
            <a:r>
              <a:rPr lang="en-US" altLang="zh-CN" sz="2100" dirty="0" err="1" smtClean="0"/>
              <a:t>g</a:t>
            </a:r>
            <a:r>
              <a:rPr lang="en-US" altLang="zh-CN" sz="2100" dirty="0" smtClean="0"/>
              <a:t>=G</a:t>
            </a:r>
          </a:p>
          <a:p>
            <a:r>
              <a:rPr lang="en-US" altLang="zh-CN" sz="2100" dirty="0" err="1" smtClean="0"/>
              <a:t>gUw</a:t>
            </a:r>
            <a:endParaRPr lang="en-US" altLang="zh-CN" sz="2100" dirty="0" smtClean="0"/>
          </a:p>
          <a:p>
            <a:r>
              <a:rPr lang="en-US" altLang="zh-CN" sz="2100" dirty="0" err="1"/>
              <a:t>g</a:t>
            </a:r>
            <a:r>
              <a:rPr lang="en-US" altLang="zh-CN" sz="2100" dirty="0" err="1" smtClean="0"/>
              <a:t>uw</a:t>
            </a:r>
            <a:endParaRPr lang="en-US" altLang="zh-CN" sz="2100" dirty="0" smtClean="0"/>
          </a:p>
          <a:p>
            <a:r>
              <a:rPr lang="en-US" altLang="zh-CN" sz="2100" dirty="0" err="1"/>
              <a:t>g</a:t>
            </a:r>
            <a:r>
              <a:rPr lang="en-US" altLang="zh-CN" sz="2100" dirty="0" err="1" smtClean="0"/>
              <a:t>u</a:t>
            </a:r>
            <a:r>
              <a:rPr lang="en-US" altLang="zh-CN" sz="2100" dirty="0" smtClean="0"/>
              <a:t>$</a:t>
            </a:r>
            <a:endParaRPr lang="zh-CN" altLang="en-US" sz="2100" dirty="0"/>
          </a:p>
          <a:p>
            <a:pPr>
              <a:buNone/>
            </a:pPr>
            <a:endParaRPr lang="zh-CN" altLang="en-US" sz="2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100" dirty="0" err="1"/>
              <a:t>f</a:t>
            </a:r>
            <a:r>
              <a:rPr lang="en-US" altLang="zh-CN" sz="2100" dirty="0" err="1" smtClean="0"/>
              <a:t>a</a:t>
            </a:r>
            <a:r>
              <a:rPr lang="en-US" altLang="zh-CN" sz="2100" dirty="0" smtClean="0"/>
              <a:t> </a:t>
            </a:r>
            <a:r>
              <a:rPr lang="zh-CN" altLang="en-US" sz="2100" dirty="0" smtClean="0"/>
              <a:t>到一个为</a:t>
            </a:r>
            <a:r>
              <a:rPr lang="en-US" altLang="zh-CN" sz="2100" dirty="0" smtClean="0"/>
              <a:t>a</a:t>
            </a:r>
            <a:r>
              <a:rPr lang="zh-CN" altLang="en-US" sz="2100" dirty="0" smtClean="0"/>
              <a:t>的字符处。</a:t>
            </a:r>
            <a:endParaRPr lang="en-US" altLang="zh-CN" sz="2100" dirty="0" smtClean="0"/>
          </a:p>
          <a:p>
            <a:r>
              <a:rPr lang="en-US" altLang="zh-CN" sz="2400" dirty="0" err="1" smtClean="0"/>
              <a:t>ta</a:t>
            </a:r>
            <a:r>
              <a:rPr 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到下一个为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的字符处前一个位置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Fa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fa</a:t>
            </a:r>
            <a:r>
              <a:rPr lang="zh-CN" altLang="en-US" sz="2400" dirty="0" smtClean="0"/>
              <a:t>相反的方向查找。</a:t>
            </a:r>
            <a:endParaRPr lang="en-US" altLang="zh-CN" sz="2400" dirty="0" smtClean="0"/>
          </a:p>
          <a:p>
            <a:r>
              <a:rPr lang="en-US" altLang="zh-CN" sz="2400" dirty="0" smtClean="0"/>
              <a:t>Ta 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ta</a:t>
            </a:r>
            <a:r>
              <a:rPr lang="zh-CN" altLang="en-US" sz="2400" dirty="0" smtClean="0"/>
              <a:t>相反的方向查找。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dta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err="1" smtClean="0"/>
              <a:t>yfa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100" dirty="0"/>
          </a:p>
          <a:p>
            <a:pPr>
              <a:buNone/>
            </a:pPr>
            <a:endParaRPr lang="zh-CN" altLang="en-US" sz="21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to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&lt;action&gt; a &lt;object&gt; a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all inclusive</a:t>
            </a:r>
          </a:p>
          <a:p>
            <a:r>
              <a:rPr lang="en-US" altLang="zh-CN" sz="2400" dirty="0" smtClean="0"/>
              <a:t>&lt;action&gt;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&lt;object&gt;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in exclusive</a:t>
            </a:r>
          </a:p>
          <a:p>
            <a:r>
              <a:rPr lang="en-US" altLang="zh-CN" sz="2400" dirty="0" err="1"/>
              <a:t>c</a:t>
            </a:r>
            <a:r>
              <a:rPr lang="en-US" altLang="zh-CN" sz="2400" dirty="0" err="1" smtClean="0"/>
              <a:t>ction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可以是任何命令，如：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r>
              <a:rPr lang="en-US" altLang="zh-CN" sz="2400" dirty="0"/>
              <a:t>o</a:t>
            </a:r>
            <a:r>
              <a:rPr lang="en-US" altLang="zh-CN" sz="2400" dirty="0" smtClean="0"/>
              <a:t>bject </a:t>
            </a:r>
            <a:r>
              <a:rPr lang="zh-CN" altLang="en-US" sz="2400" dirty="0" smtClean="0"/>
              <a:t>可以是 </a:t>
            </a:r>
            <a:r>
              <a:rPr lang="en-US" altLang="zh-CN" sz="2400" dirty="0" smtClean="0"/>
              <a:t>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s p “  ‘ ) ] }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v</a:t>
            </a:r>
            <a:r>
              <a:rPr lang="en-US" altLang="zh-CN" sz="2400" dirty="0" smtClean="0"/>
              <a:t>i “</a:t>
            </a:r>
          </a:p>
          <a:p>
            <a:r>
              <a:rPr lang="en-US" altLang="zh-CN" sz="2400" dirty="0" err="1"/>
              <a:t>v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 “</a:t>
            </a:r>
          </a:p>
          <a:p>
            <a:r>
              <a:rPr lang="en-US" altLang="zh-CN" sz="2400" dirty="0" err="1"/>
              <a:t>v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 )</a:t>
            </a:r>
          </a:p>
          <a:p>
            <a:r>
              <a:rPr lang="en-US" altLang="zh-CN" sz="2400" dirty="0"/>
              <a:t>v</a:t>
            </a:r>
            <a:r>
              <a:rPr lang="en-US" altLang="zh-CN" sz="2400" dirty="0" smtClean="0"/>
              <a:t>2i)</a:t>
            </a:r>
          </a:p>
          <a:p>
            <a:r>
              <a:rPr lang="en-US" altLang="zh-CN" sz="2400" dirty="0"/>
              <a:t>v</a:t>
            </a:r>
            <a:r>
              <a:rPr lang="en-US" altLang="zh-CN" sz="2400" dirty="0" smtClean="0"/>
              <a:t>2a)</a:t>
            </a:r>
          </a:p>
          <a:p>
            <a:endParaRPr lang="en-US" altLang="zh-CN" sz="2400" dirty="0" smtClean="0"/>
          </a:p>
          <a:p>
            <a:endParaRPr lang="zh-CN" altLang="en-US" sz="2100" dirty="0"/>
          </a:p>
          <a:p>
            <a:pPr>
              <a:buNone/>
            </a:pPr>
            <a:endParaRPr lang="zh-CN" altLang="en-US" sz="21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区域选择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&lt;ctrl-v&gt; I &lt;content&gt; esc</a:t>
            </a:r>
          </a:p>
          <a:p>
            <a:r>
              <a:rPr lang="en-US" altLang="zh-CN" sz="2400" dirty="0" smtClean="0"/>
              <a:t>&lt;ctrl-v&gt; A &lt;content&gt; esc</a:t>
            </a:r>
          </a:p>
          <a:p>
            <a:r>
              <a:rPr lang="en-US" altLang="zh-CN" sz="2400" dirty="0" smtClean="0"/>
              <a:t>&lt;ctrl-v&gt; r &lt;content&gt; esc</a:t>
            </a:r>
          </a:p>
          <a:p>
            <a:r>
              <a:rPr lang="en-US" altLang="zh-CN" sz="2400" dirty="0" smtClean="0"/>
              <a:t>&lt;ctrl-v&gt; d</a:t>
            </a:r>
          </a:p>
          <a:p>
            <a:endParaRPr lang="en-US" altLang="zh-CN" sz="2400" dirty="0" smtClean="0"/>
          </a:p>
          <a:p>
            <a:endParaRPr lang="zh-CN" altLang="en-US" sz="2100" dirty="0"/>
          </a:p>
          <a:p>
            <a:pPr>
              <a:buNone/>
            </a:pPr>
            <a:endParaRPr lang="zh-CN" altLang="en-US" sz="21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/ </a:t>
            </a:r>
            <a:r>
              <a:rPr lang="zh-CN" altLang="en-US" sz="2400" dirty="0" smtClean="0"/>
              <a:t>向后查找关键字</a:t>
            </a:r>
            <a:endParaRPr lang="en-US" altLang="zh-CN" sz="2400" dirty="0" smtClean="0"/>
          </a:p>
          <a:p>
            <a:r>
              <a:rPr lang="zh-CN" altLang="en-US" sz="2400" dirty="0" smtClean="0"/>
              <a:t>？向前查找关键字</a:t>
            </a:r>
            <a:endParaRPr lang="en-US" altLang="zh-CN" sz="2400" dirty="0" smtClean="0"/>
          </a:p>
          <a:p>
            <a:r>
              <a:rPr lang="en-US" altLang="zh-CN" sz="2400" dirty="0"/>
              <a:t>n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表示下一个，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代表相同的方向查找一下，</a:t>
            </a:r>
            <a:r>
              <a:rPr lang="en-US" altLang="zh-CN" sz="2400" dirty="0" smtClean="0"/>
              <a:t>N </a:t>
            </a:r>
            <a:r>
              <a:rPr lang="zh-CN" altLang="en-US" sz="2400" dirty="0" smtClean="0"/>
              <a:t>表示相反的方向查找下一个。</a:t>
            </a:r>
            <a:endParaRPr lang="en-US" altLang="zh-CN" sz="2400" dirty="0" smtClean="0"/>
          </a:p>
          <a:p>
            <a:endParaRPr lang="zh-CN" altLang="en-US" sz="2100" dirty="0"/>
          </a:p>
          <a:p>
            <a:pPr>
              <a:buNone/>
            </a:pPr>
            <a:endParaRPr lang="zh-CN" altLang="en-US" sz="21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查找关键字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——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简介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是一个非常强大的编辑器，有很多命令，方便编辑。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它能做到手不离盘，快速编辑。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它是更好更快更强大的，当然学习它是不容易的，特别是熟悉了</a:t>
            </a:r>
            <a:r>
              <a:rPr lang="en-US" altLang="zh-CN" dirty="0" err="1" smtClean="0"/>
              <a:t>widowns</a:t>
            </a:r>
            <a:r>
              <a:rPr lang="zh-CN" altLang="en-US" dirty="0" smtClean="0"/>
              <a:t>的同学，习惯了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和鼠标。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/>
              <a:t>s</a:t>
            </a:r>
            <a:r>
              <a:rPr lang="en-US" altLang="zh-CN" sz="1800" dirty="0" smtClean="0"/>
              <a:t> (</a:t>
            </a:r>
            <a:r>
              <a:rPr lang="en-US" altLang="zh-CN" sz="1800" dirty="0" err="1" smtClean="0"/>
              <a:t>substitude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是关键字替换命令。</a:t>
            </a:r>
            <a:endParaRPr lang="en-US" altLang="zh-CN" sz="1800" dirty="0" smtClean="0"/>
          </a:p>
          <a:p>
            <a:r>
              <a:rPr lang="en-US" altLang="zh-CN" sz="1800" dirty="0"/>
              <a:t>g</a:t>
            </a:r>
            <a:r>
              <a:rPr lang="en-US" altLang="zh-CN" sz="1800" dirty="0" smtClean="0"/>
              <a:t> (</a:t>
            </a:r>
            <a:r>
              <a:rPr lang="en-US" altLang="zh-CN" sz="1800" dirty="0" err="1" smtClean="0"/>
              <a:t>globle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全局</a:t>
            </a:r>
            <a:endParaRPr lang="en-US" altLang="zh-CN" sz="1800" dirty="0" smtClean="0"/>
          </a:p>
          <a:p>
            <a:r>
              <a:rPr lang="en-US" altLang="zh-CN" sz="1800" dirty="0"/>
              <a:t>c</a:t>
            </a:r>
            <a:r>
              <a:rPr lang="en-US" altLang="zh-CN" sz="1800" dirty="0" smtClean="0"/>
              <a:t> (confirm)</a:t>
            </a:r>
            <a:r>
              <a:rPr lang="zh-CN" altLang="en-US" sz="1800" dirty="0" smtClean="0"/>
              <a:t>确认</a:t>
            </a:r>
            <a:endParaRPr lang="en-US" altLang="zh-CN" sz="1800" dirty="0" smtClean="0"/>
          </a:p>
          <a:p>
            <a:r>
              <a:rPr lang="en-US" altLang="zh-CN" sz="1800" dirty="0" smtClean="0"/>
              <a:t>:s/from/to/ </a:t>
            </a:r>
            <a:r>
              <a:rPr lang="zh-CN" altLang="en-US" sz="1800" dirty="0" smtClean="0"/>
              <a:t>从当前位置开始，在此行中第一个</a:t>
            </a:r>
            <a:r>
              <a:rPr lang="en-US" altLang="zh-CN" sz="1800" dirty="0" smtClean="0"/>
              <a:t>from,</a:t>
            </a:r>
            <a:r>
              <a:rPr lang="zh-CN" altLang="en-US" sz="1800" dirty="0" smtClean="0"/>
              <a:t>替换成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:s/from/to/g</a:t>
            </a:r>
          </a:p>
          <a:p>
            <a:r>
              <a:rPr lang="en-US" altLang="zh-CN" sz="1800" dirty="0" smtClean="0"/>
              <a:t>:s/from/to/</a:t>
            </a:r>
            <a:r>
              <a:rPr lang="en-US" altLang="zh-CN" sz="1800" dirty="0" err="1" smtClean="0"/>
              <a:t>gc</a:t>
            </a:r>
            <a:endParaRPr lang="en-US" altLang="zh-CN" sz="1800" dirty="0" smtClean="0"/>
          </a:p>
          <a:p>
            <a:r>
              <a:rPr lang="en-US" altLang="zh-CN" sz="1800" dirty="0" smtClean="0"/>
              <a:t>:.s/from/to/g</a:t>
            </a:r>
          </a:p>
          <a:p>
            <a:r>
              <a:rPr lang="en-US" altLang="zh-CN" sz="1800" dirty="0" smtClean="0"/>
              <a:t>:33s/from/to/g</a:t>
            </a:r>
          </a:p>
          <a:p>
            <a:r>
              <a:rPr lang="en-US" altLang="zh-CN" sz="1800" dirty="0" smtClean="0"/>
              <a:t>:$s/from/to/g</a:t>
            </a:r>
          </a:p>
          <a:p>
            <a:r>
              <a:rPr lang="en-US" altLang="zh-CN" sz="1800" dirty="0" smtClean="0"/>
              <a:t>:1,30s/from/to/g</a:t>
            </a:r>
          </a:p>
          <a:p>
            <a:r>
              <a:rPr lang="en-US" altLang="zh-CN" sz="1800" dirty="0" smtClean="0"/>
              <a:t>:%s/from/to/g</a:t>
            </a:r>
          </a:p>
          <a:p>
            <a:r>
              <a:rPr lang="en-US" altLang="zh-CN" sz="1800" dirty="0" smtClean="0"/>
              <a:t>:1,$s/from/to/g</a:t>
            </a:r>
          </a:p>
          <a:p>
            <a:endParaRPr lang="en-US" altLang="zh-CN" sz="2000" dirty="0" smtClean="0"/>
          </a:p>
          <a:p>
            <a:endParaRPr lang="zh-CN" altLang="en-US" sz="2100" dirty="0"/>
          </a:p>
          <a:p>
            <a:pPr>
              <a:buNone/>
            </a:pPr>
            <a:endParaRPr lang="zh-CN" altLang="en-US" sz="21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关键字替换命令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——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558781" cy="55541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sz="8800" dirty="0" smtClean="0"/>
              <a:t>谢谢！</a:t>
            </a:r>
            <a:endParaRPr lang="zh-CN" alt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3613" cy="2968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一般是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系统体系默认安装的，但是它的功能还是比较弱的，推荐安装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vim(vi improved)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apt-get install vim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vim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的配置文件为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vimrc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，有两个地方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:/etc/vim/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vimrc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~/.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vimrc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第一个是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系统配置路径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，第二个是用户自定义配置。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vimrc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配置非常丰富，可以定义各种宏、函数、插件和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映射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 smtClean="0"/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编辑模式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有三种编辑模式：普通模式、插入模式、可视模式。这是与其它编辑器最大的区别。</a:t>
            </a:r>
            <a:endParaRPr lang="en-US" altLang="zh-CN" dirty="0" smtClean="0"/>
          </a:p>
          <a:p>
            <a:r>
              <a:rPr lang="zh-CN" altLang="en-US" dirty="0" smtClean="0"/>
              <a:t>普通模式下，所有按键都可以理解为命令，当然命令有它自己的代号。</a:t>
            </a:r>
            <a:endParaRPr lang="en-US" altLang="zh-CN" dirty="0" smtClean="0"/>
          </a:p>
          <a:p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插入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模式</a:t>
            </a:r>
            <a:r>
              <a:rPr lang="zh-CN" altLang="en-US" dirty="0"/>
              <a:t>，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</a:t>
            </a:r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和其它编辑器一样，输入是正常录入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可视模式用于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方便</a:t>
            </a:r>
            <a:r>
              <a:rPr lang="zh-CN" altLang="en-US" dirty="0" smtClean="0"/>
              <a:t>选择。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模式切换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571612"/>
            <a:ext cx="7313612" cy="4114800"/>
          </a:xfrm>
        </p:spPr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三种模式切换不是闭环的，普通模式是桥接。如果不知道目前属于什么模式，可以狂按</a:t>
            </a:r>
            <a:r>
              <a:rPr lang="en-US" altLang="zh-CN" dirty="0" smtClean="0"/>
              <a:t>esc</a:t>
            </a:r>
            <a:r>
              <a:rPr lang="zh-CN" altLang="en-US" dirty="0" smtClean="0"/>
              <a:t>键，会回到普通模式。</a:t>
            </a:r>
            <a:endParaRPr lang="en-US" altLang="zh-CN" dirty="0" smtClean="0"/>
          </a:p>
          <a:p>
            <a:r>
              <a:rPr lang="zh-CN" altLang="en-US" dirty="0" smtClean="0"/>
              <a:t>普通模式到编辑模式，有如下命令：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当前光标位置插入。</a:t>
            </a:r>
            <a:endParaRPr lang="en-US" altLang="zh-CN" dirty="0" smtClean="0"/>
          </a:p>
          <a:p>
            <a:r>
              <a:rPr lang="en-US" altLang="zh-CN" dirty="0" smtClean="0"/>
              <a:t>I </a:t>
            </a:r>
            <a:r>
              <a:rPr lang="zh-CN" altLang="en-US" dirty="0" smtClean="0"/>
              <a:t>当前行首插入。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当前光标位置后面插入。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zh-CN" altLang="en-US" dirty="0" smtClean="0"/>
              <a:t>当前行尾插入。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模式切换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o </a:t>
            </a:r>
            <a:r>
              <a:rPr lang="zh-CN" altLang="en-US" sz="2800" dirty="0" smtClean="0"/>
              <a:t>当前行后一行插入。</a:t>
            </a:r>
            <a:endParaRPr lang="en-US" altLang="zh-CN" sz="2800" dirty="0" smtClean="0"/>
          </a:p>
          <a:p>
            <a:r>
              <a:rPr lang="en-US" altLang="zh-CN" sz="2800" dirty="0" smtClean="0"/>
              <a:t>O </a:t>
            </a:r>
            <a:r>
              <a:rPr lang="zh-CN" altLang="en-US" sz="2800" dirty="0"/>
              <a:t>当</a:t>
            </a:r>
            <a:r>
              <a:rPr lang="zh-CN" altLang="en-US" sz="2800" dirty="0" smtClean="0"/>
              <a:t>前行前一行插入。</a:t>
            </a:r>
            <a:endParaRPr lang="en-US" altLang="zh-CN" sz="2800" dirty="0" smtClean="0"/>
          </a:p>
          <a:p>
            <a:r>
              <a:rPr lang="en-US" altLang="zh-CN" sz="2800" dirty="0" smtClean="0"/>
              <a:t>Esc  </a:t>
            </a:r>
            <a:r>
              <a:rPr lang="zh-CN" altLang="en-US" sz="2800" dirty="0" smtClean="0"/>
              <a:t>回到普通模式。</a:t>
            </a:r>
            <a:endParaRPr lang="en-US" altLang="zh-CN" sz="2800" dirty="0" smtClean="0"/>
          </a:p>
          <a:p>
            <a:r>
              <a:rPr lang="zh-CN" altLang="en-US" sz="2800" dirty="0" smtClean="0"/>
              <a:t>普通模式到可视模式的操作。</a:t>
            </a:r>
            <a:endParaRPr lang="en-US" altLang="zh-CN" sz="2800" dirty="0" smtClean="0"/>
          </a:p>
          <a:p>
            <a:r>
              <a:rPr lang="en-US" altLang="zh-CN" sz="2800" dirty="0"/>
              <a:t>v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流操作可视模式。</a:t>
            </a:r>
            <a:endParaRPr lang="en-US" altLang="zh-CN" sz="2800" dirty="0" smtClean="0"/>
          </a:p>
          <a:p>
            <a:r>
              <a:rPr lang="en-US" altLang="zh-CN" sz="2800" dirty="0" smtClean="0"/>
              <a:t>V </a:t>
            </a:r>
            <a:r>
              <a:rPr lang="zh-CN" altLang="en-US" sz="2800" dirty="0" smtClean="0"/>
              <a:t>行操作可视模式。</a:t>
            </a:r>
            <a:endParaRPr lang="en-US" altLang="zh-CN" sz="2800" dirty="0" smtClean="0"/>
          </a:p>
          <a:p>
            <a:r>
              <a:rPr lang="en-US" altLang="zh-CN" sz="2800" dirty="0" smtClean="0"/>
              <a:t>&lt;ctrl-v&gt; </a:t>
            </a:r>
            <a:r>
              <a:rPr lang="zh-CN" altLang="en-US" sz="2800" dirty="0" smtClean="0"/>
              <a:t>块操作可视模式。</a:t>
            </a:r>
            <a:endParaRPr lang="en-US" altLang="zh-CN" sz="2800" dirty="0" smtClean="0"/>
          </a:p>
          <a:p>
            <a:r>
              <a:rPr lang="en-US" altLang="zh-CN" sz="2800" dirty="0" smtClean="0"/>
              <a:t>Esc </a:t>
            </a:r>
            <a:r>
              <a:rPr lang="zh-CN" altLang="en-US" sz="2800" dirty="0" smtClean="0"/>
              <a:t>回到普通模式。</a:t>
            </a:r>
            <a:endParaRPr lang="en-US" altLang="zh-CN" sz="2800" dirty="0"/>
          </a:p>
          <a:p>
            <a:endParaRPr lang="zh-CN" alt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删除一个字符。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r </a:t>
            </a:r>
            <a:r>
              <a:rPr lang="zh-CN" altLang="en-US" sz="2000" dirty="0" smtClean="0"/>
              <a:t>替换一个字符。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R </a:t>
            </a:r>
            <a:r>
              <a:rPr lang="zh-CN" altLang="en-US" sz="2000" dirty="0" smtClean="0"/>
              <a:t>可替换一行的字符，直到按</a:t>
            </a:r>
            <a:r>
              <a:rPr lang="en-US" altLang="zh-CN" sz="2000" dirty="0" smtClean="0"/>
              <a:t>esc</a:t>
            </a:r>
            <a:r>
              <a:rPr lang="zh-CN" altLang="en-US" sz="2000" dirty="0" smtClean="0"/>
              <a:t>键结束。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&lt;ctrl-g&gt; </a:t>
            </a:r>
            <a:r>
              <a:rPr lang="zh-CN" altLang="en-US" sz="2000" dirty="0" smtClean="0"/>
              <a:t>显示文件的信息。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err="1"/>
              <a:t>h</a:t>
            </a:r>
            <a:r>
              <a:rPr lang="en-US" altLang="zh-CN" sz="2000" dirty="0" err="1" smtClean="0"/>
              <a:t>jkl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表示左、下、上、右键。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&lt;ctrl-+&gt; </a:t>
            </a:r>
            <a:r>
              <a:rPr lang="zh-CN" altLang="en-US" sz="2000" dirty="0" smtClean="0"/>
              <a:t>放大窗口。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&lt;ctrl--&gt; </a:t>
            </a:r>
            <a:r>
              <a:rPr lang="zh-CN" altLang="en-US" sz="2000" dirty="0" smtClean="0"/>
              <a:t>缩小窗口。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:split  </a:t>
            </a:r>
            <a:r>
              <a:rPr lang="zh-CN" altLang="en-US" sz="2000" dirty="0" smtClean="0"/>
              <a:t>上下分屏。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vsplit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左右分屏。</a:t>
            </a: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:&lt;ctrl-w&gt; </a:t>
            </a:r>
            <a:r>
              <a:rPr lang="en-US" altLang="zh-CN" sz="2000" dirty="0" err="1" smtClean="0"/>
              <a:t>hjkl</a:t>
            </a:r>
            <a:r>
              <a:rPr lang="zh-CN" altLang="en-US" sz="2000" dirty="0" smtClean="0"/>
              <a:t>可以选择</a:t>
            </a:r>
            <a:r>
              <a:rPr lang="en-US" altLang="zh-CN" sz="2000" dirty="0" smtClean="0"/>
              <a:t>window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在插入模式下，可以输入一个单词的开头，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然后按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&lt;ctrl-p&gt;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或是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&lt;ctrl-n&gt;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，自动补齐功能就出现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移动光标命令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/>
              <a:t>0 </a:t>
            </a:r>
            <a:r>
              <a:rPr lang="zh-CN" altLang="en-US" sz="2000" dirty="0" smtClean="0"/>
              <a:t>数字零，到行头。</a:t>
            </a:r>
            <a:endParaRPr lang="en-US" altLang="zh-CN" sz="2000" dirty="0" smtClean="0"/>
          </a:p>
          <a:p>
            <a:r>
              <a:rPr lang="en-US" altLang="zh-CN" sz="2000" dirty="0" smtClean="0"/>
              <a:t>^ 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本行第一个不是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字符的位置（所谓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字符就是空格，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，换行，回车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本行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尾。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g_ 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到本行最后一个不是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blank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字符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zh-CN" altLang="en-US" sz="2000" dirty="0" smtClean="0"/>
              <a:t>位置</a:t>
            </a:r>
            <a:endParaRPr lang="en-US" altLang="zh-CN" sz="2000" dirty="0" smtClean="0"/>
          </a:p>
          <a:p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gg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移动到文件头位置，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相当于</a:t>
            </a:r>
            <a:r>
              <a:rPr lang="en-US" altLang="zh-CN" sz="2000" dirty="0"/>
              <a:t>1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移动到文件尾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 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移动到文件中第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 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移动到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的头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移动到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zh-CN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zh-CN" altLang="en-US" sz="2000" dirty="0" smtClean="0"/>
              <a:t>中间。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</a:t>
            </a:r>
            <a:r>
              <a:rPr 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移动到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zh-CN" altLang="en-US" sz="2000" dirty="0" smtClean="0"/>
              <a:t>的尾。</a:t>
            </a: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271</TotalTime>
  <Pages>0</Pages>
  <Words>1178</Words>
  <Characters>0</Characters>
  <Application>Microsoft Office PowerPoint</Application>
  <DocSecurity>0</DocSecurity>
  <PresentationFormat>全屏显示(4:3)</PresentationFormat>
  <Lines>0</Lines>
  <Paragraphs>152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Verdana</vt:lpstr>
      <vt:lpstr>幼圆</vt:lpstr>
      <vt:lpstr>Wingdings 2</vt:lpstr>
      <vt:lpstr>Calibri</vt:lpstr>
      <vt:lpstr>Eclipse</vt:lpstr>
      <vt:lpstr>vim简明教程</vt:lpstr>
      <vt:lpstr>vim简介</vt:lpstr>
      <vt:lpstr>vim安装</vt:lpstr>
      <vt:lpstr>vim配置</vt:lpstr>
      <vt:lpstr>vim编辑模式</vt:lpstr>
      <vt:lpstr>vim模式切换</vt:lpstr>
      <vt:lpstr>vim模式切换</vt:lpstr>
      <vt:lpstr>基本命令</vt:lpstr>
      <vt:lpstr>移动光标命令</vt:lpstr>
      <vt:lpstr>undo/redo命令</vt:lpstr>
      <vt:lpstr>打开、保存、退出、改变文件</vt:lpstr>
      <vt:lpstr>vim更好更强大更快的功能 </vt:lpstr>
      <vt:lpstr>按单词移动</vt:lpstr>
      <vt:lpstr>匹配移动</vt:lpstr>
      <vt:lpstr>组合命令</vt:lpstr>
      <vt:lpstr>Find与to命令</vt:lpstr>
      <vt:lpstr>区域选择</vt:lpstr>
      <vt:lpstr>块操作</vt:lpstr>
      <vt:lpstr>查找关键字</vt:lpstr>
      <vt:lpstr>关键字替换命令</vt:lpstr>
      <vt:lpstr>  </vt:lpstr>
    </vt:vector>
  </TitlesOfParts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Freeme3.0 相册规划评审报告</dc:title>
  <dc:creator>User</dc:creator>
  <cp:lastModifiedBy>win7</cp:lastModifiedBy>
  <cp:revision>56</cp:revision>
  <dcterms:created xsi:type="dcterms:W3CDTF">2014-01-16T09:44:12Z</dcterms:created>
  <dcterms:modified xsi:type="dcterms:W3CDTF">2015-02-11T07:08:36Z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