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69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3EFAA-6481-4EF1-85E7-93637E3935F0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6B4C5-4896-4E08-97F8-BB0AD151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6B4C5-4896-4E08-97F8-BB0AD1513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A45B35-5DE5-4D8A-BA87-66781B2C803E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68C94A-FD2A-44C2-B385-51472C5188F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ALAT PENGANGKAT DAN PENGANGKUT</a:t>
            </a:r>
            <a:br>
              <a:rPr lang="en-US" sz="2000" dirty="0" smtClean="0"/>
            </a:br>
            <a:r>
              <a:rPr lang="en-US" sz="6600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TOWER CRANE</a:t>
            </a:r>
            <a:endParaRPr lang="en-US" sz="6600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685736"/>
            <a:ext cx="7854696" cy="2715064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Nama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anggota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kelompok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Adhitiya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Ridho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S			( 2014440002 )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Ario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Setyo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P			( 2014440011 )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Azmi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Muhammad			( 2014440014 )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Choerul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Fajrin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S			( 2014440016 )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Dien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R. </a:t>
            </a:r>
            <a:r>
              <a:rPr lang="en-US" sz="2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Fachrunanda</a:t>
            </a:r>
            <a:r>
              <a:rPr lang="en-US" sz="2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		( 2014440019 )</a:t>
            </a:r>
            <a:endParaRPr lang="en-US" sz="2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12"/>
            <a:ext cx="8229600" cy="932688"/>
          </a:xfrm>
        </p:spPr>
        <p:txBody>
          <a:bodyPr/>
          <a:lstStyle/>
          <a:p>
            <a:r>
              <a:rPr lang="en-US" b="1" i="1" dirty="0"/>
              <a:t>Cara </a:t>
            </a:r>
            <a:r>
              <a:rPr lang="en-US" b="1" i="1" dirty="0" err="1"/>
              <a:t>Kerja</a:t>
            </a:r>
            <a:r>
              <a:rPr lang="en-US" b="1" i="1" dirty="0"/>
              <a:t> Tower Crane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935480"/>
            <a:ext cx="4800600" cy="4541520"/>
          </a:xfr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/>
              <a:t>Gerakan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gerakan</a:t>
            </a:r>
            <a:r>
              <a:rPr lang="en-US" sz="1600" dirty="0"/>
              <a:t> </a:t>
            </a:r>
            <a:r>
              <a:rPr lang="en-US" sz="1600" i="1" dirty="0"/>
              <a:t>trolley </a:t>
            </a:r>
            <a:r>
              <a:rPr lang="en-US" sz="1600" dirty="0"/>
              <a:t>yang </a:t>
            </a:r>
            <a:r>
              <a:rPr lang="en-US" sz="1600" dirty="0" err="1"/>
              <a:t>berjalan</a:t>
            </a:r>
            <a:r>
              <a:rPr lang="en-US" sz="1600" dirty="0"/>
              <a:t> / </a:t>
            </a:r>
            <a:r>
              <a:rPr lang="en-US" sz="1600" dirty="0" err="1"/>
              <a:t>berpindah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 </a:t>
            </a:r>
            <a:r>
              <a:rPr lang="en-US" sz="1600" dirty="0" err="1"/>
              <a:t>mendatar</a:t>
            </a:r>
            <a:r>
              <a:rPr lang="en-US" sz="1600" dirty="0"/>
              <a:t> (</a:t>
            </a:r>
            <a:r>
              <a:rPr lang="en-US" sz="1600" i="1" dirty="0"/>
              <a:t>horizontal</a:t>
            </a:r>
            <a:r>
              <a:rPr lang="en-US" sz="1600" dirty="0"/>
              <a:t>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melintang</a:t>
            </a:r>
            <a:r>
              <a:rPr lang="en-US" sz="1600" dirty="0"/>
              <a:t>. </a:t>
            </a:r>
            <a:r>
              <a:rPr lang="en-US" sz="1600" dirty="0" err="1"/>
              <a:t>Gerakan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diatur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elektro</a:t>
            </a:r>
            <a:r>
              <a:rPr lang="en-US" sz="1600" dirty="0"/>
              <a:t> motor yang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memutar</a:t>
            </a:r>
            <a:r>
              <a:rPr lang="en-US" sz="1600" dirty="0"/>
              <a:t> drum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menggulung</a:t>
            </a:r>
            <a:r>
              <a:rPr lang="en-US" sz="1600" dirty="0"/>
              <a:t> </a:t>
            </a:r>
            <a:r>
              <a:rPr lang="en-US" sz="1600" dirty="0" err="1"/>
              <a:t>tali</a:t>
            </a:r>
            <a:r>
              <a:rPr lang="en-US" sz="1600" dirty="0"/>
              <a:t> </a:t>
            </a:r>
            <a:r>
              <a:rPr lang="en-US" sz="1600" dirty="0" err="1"/>
              <a:t>baja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memutar</a:t>
            </a:r>
            <a:r>
              <a:rPr lang="en-US" sz="1600" dirty="0"/>
              <a:t> </a:t>
            </a:r>
            <a:r>
              <a:rPr lang="en-US" sz="1600" dirty="0" err="1"/>
              <a:t>puli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i="1" dirty="0"/>
              <a:t>trolley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disepanjang</a:t>
            </a:r>
            <a:r>
              <a:rPr lang="en-US" sz="1600" dirty="0"/>
              <a:t> </a:t>
            </a:r>
            <a:r>
              <a:rPr lang="en-US" sz="1600" dirty="0" err="1"/>
              <a:t>rel</a:t>
            </a:r>
            <a:r>
              <a:rPr lang="en-US" sz="1600" dirty="0"/>
              <a:t> yang </a:t>
            </a:r>
            <a:r>
              <a:rPr lang="en-US" sz="1600" dirty="0" err="1"/>
              <a:t>terletak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girder </a:t>
            </a:r>
            <a:r>
              <a:rPr lang="en-US" sz="1600" dirty="0" err="1"/>
              <a:t>dan</a:t>
            </a:r>
            <a:r>
              <a:rPr lang="en-US" sz="1600" dirty="0"/>
              <a:t> boom. </a:t>
            </a:r>
            <a:r>
              <a:rPr lang="en-US" sz="1600" dirty="0" err="1"/>
              <a:t>Gerakan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dihentikan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memutuskan</a:t>
            </a:r>
            <a:r>
              <a:rPr lang="en-US" sz="1600" dirty="0"/>
              <a:t> </a:t>
            </a:r>
            <a:r>
              <a:rPr lang="en-US" sz="1600" dirty="0" err="1"/>
              <a:t>arus</a:t>
            </a:r>
            <a:r>
              <a:rPr lang="en-US" sz="1600" dirty="0"/>
              <a:t> </a:t>
            </a:r>
            <a:r>
              <a:rPr lang="en-US" sz="1600" dirty="0" err="1"/>
              <a:t>listrik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elektro</a:t>
            </a:r>
            <a:r>
              <a:rPr lang="en-US" sz="1600" dirty="0"/>
              <a:t> motor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operator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sekaligus</a:t>
            </a:r>
            <a:r>
              <a:rPr lang="en-US" sz="1600" dirty="0"/>
              <a:t> rem </a:t>
            </a:r>
            <a:r>
              <a:rPr lang="en-US" sz="1600" dirty="0" err="1"/>
              <a:t>bekerja</a:t>
            </a:r>
            <a:r>
              <a:rPr lang="en-US" sz="1600" dirty="0"/>
              <a:t>. </a:t>
            </a:r>
            <a:r>
              <a:rPr lang="en-US" sz="1600" dirty="0" err="1"/>
              <a:t>Gerakan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trolley </a:t>
            </a:r>
            <a:r>
              <a:rPr lang="en-US" sz="1600" dirty="0" err="1"/>
              <a:t>dipengaruhi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berat</a:t>
            </a:r>
            <a:r>
              <a:rPr lang="en-US" sz="1600" dirty="0"/>
              <a:t> </a:t>
            </a:r>
            <a:r>
              <a:rPr lang="en-US" sz="1600" i="1" dirty="0"/>
              <a:t>trolley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berat</a:t>
            </a:r>
            <a:r>
              <a:rPr lang="en-US" sz="1600" dirty="0"/>
              <a:t> </a:t>
            </a:r>
            <a:r>
              <a:rPr lang="en-US" sz="1600" dirty="0" err="1"/>
              <a:t>beban</a:t>
            </a:r>
            <a:r>
              <a:rPr lang="en-US" sz="1600" dirty="0"/>
              <a:t> </a:t>
            </a:r>
            <a:r>
              <a:rPr lang="en-US" sz="1600" dirty="0" err="1"/>
              <a:t>ditambah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berat</a:t>
            </a:r>
            <a:r>
              <a:rPr lang="en-US" sz="1600" dirty="0"/>
              <a:t> </a:t>
            </a:r>
            <a:r>
              <a:rPr lang="en-US" sz="1600" i="1" dirty="0"/>
              <a:t>hook</a:t>
            </a:r>
            <a:r>
              <a:rPr lang="en-US" sz="1600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3823" y="1600200"/>
            <a:ext cx="28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 smtClean="0"/>
              <a:t>Mendatar</a:t>
            </a:r>
            <a:endParaRPr lang="en-US" dirty="0"/>
          </a:p>
        </p:txBody>
      </p:sp>
      <p:sp>
        <p:nvSpPr>
          <p:cNvPr id="5" name="AutoShape 4" descr="Hasil gambar untuk tower crane"/>
          <p:cNvSpPr>
            <a:spLocks noChangeAspect="1" noChangeArrowheads="1"/>
          </p:cNvSpPr>
          <p:nvPr/>
        </p:nvSpPr>
        <p:spPr bwMode="auto">
          <a:xfrm>
            <a:off x="155575" y="-2819400"/>
            <a:ext cx="56388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1" b="36260"/>
          <a:stretch/>
        </p:blipFill>
        <p:spPr>
          <a:xfrm>
            <a:off x="838200" y="2667000"/>
            <a:ext cx="2479492" cy="3124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51878" y="3276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1028700" y="3276600"/>
            <a:ext cx="381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12"/>
            <a:ext cx="8229600" cy="856488"/>
          </a:xfrm>
        </p:spPr>
        <p:txBody>
          <a:bodyPr/>
          <a:lstStyle/>
          <a:p>
            <a:r>
              <a:rPr lang="en-US" b="1" i="1" dirty="0"/>
              <a:t>Cara </a:t>
            </a:r>
            <a:r>
              <a:rPr lang="en-US" b="1" i="1" dirty="0" err="1"/>
              <a:t>Kerja</a:t>
            </a:r>
            <a:r>
              <a:rPr lang="en-US" b="1" i="1" dirty="0"/>
              <a:t> Tower Crane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8229600" cy="1112520"/>
          </a:xfr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/>
              <a:t>Gerakan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akibat</a:t>
            </a:r>
            <a:r>
              <a:rPr lang="en-US" sz="1800" dirty="0"/>
              <a:t> </a:t>
            </a:r>
            <a:r>
              <a:rPr lang="en-US" sz="1800" dirty="0" err="1"/>
              <a:t>putaran</a:t>
            </a:r>
            <a:r>
              <a:rPr lang="en-US" sz="1800" dirty="0"/>
              <a:t> </a:t>
            </a:r>
            <a:r>
              <a:rPr lang="en-US" sz="1800" dirty="0" err="1"/>
              <a:t>elektro</a:t>
            </a:r>
            <a:r>
              <a:rPr lang="en-US" sz="1800" dirty="0"/>
              <a:t> motor yang </a:t>
            </a:r>
            <a:r>
              <a:rPr lang="en-US" sz="1800" dirty="0" err="1"/>
              <a:t>memutar</a:t>
            </a:r>
            <a:r>
              <a:rPr lang="en-US" sz="1800" dirty="0"/>
              <a:t> </a:t>
            </a:r>
            <a:r>
              <a:rPr lang="en-US" sz="1800" dirty="0" err="1"/>
              <a:t>gigi</a:t>
            </a:r>
            <a:r>
              <a:rPr lang="en-US" sz="1800" dirty="0"/>
              <a:t> jib </a:t>
            </a:r>
            <a:r>
              <a:rPr lang="en-US" sz="1800" dirty="0" err="1"/>
              <a:t>sehingga</a:t>
            </a:r>
            <a:r>
              <a:rPr lang="en-US" sz="1800" dirty="0"/>
              <a:t> jib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berputar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arah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kiri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sudut</a:t>
            </a:r>
            <a:r>
              <a:rPr lang="en-US" sz="1800" dirty="0"/>
              <a:t> 360</a:t>
            </a:r>
            <a:r>
              <a:rPr lang="en-US" sz="1800" baseline="30000" dirty="0"/>
              <a:t>o</a:t>
            </a:r>
            <a:r>
              <a:rPr lang="en-US" sz="1800" dirty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975423" cy="20335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764268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Berputar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9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772400" cy="1362456"/>
          </a:xfrm>
        </p:spPr>
        <p:txBody>
          <a:bodyPr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Sekian</a:t>
            </a:r>
            <a:r>
              <a:rPr lang="en-US" i="1" dirty="0" smtClean="0">
                <a:solidFill>
                  <a:schemeClr val="tx1"/>
                </a:solidFill>
              </a:rPr>
              <a:t/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err="1" smtClean="0">
                <a:solidFill>
                  <a:schemeClr val="tx1"/>
                </a:solidFill>
              </a:rPr>
              <a:t>Terima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Kasih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32688"/>
          </a:xfrm>
        </p:spPr>
        <p:txBody>
          <a:bodyPr/>
          <a:lstStyle/>
          <a:p>
            <a:r>
              <a:rPr lang="en-US" b="1" i="1" dirty="0" err="1" smtClean="0"/>
              <a:t>Pendahuluan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68880"/>
            <a:ext cx="3810000" cy="2788920"/>
          </a:xfr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i="1" dirty="0"/>
              <a:t>Tower crane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mengangkat</a:t>
            </a:r>
            <a:r>
              <a:rPr lang="en-US" sz="1800" dirty="0"/>
              <a:t> material </a:t>
            </a:r>
            <a:r>
              <a:rPr lang="en-US" sz="1800" dirty="0" err="1"/>
              <a:t>secara</a:t>
            </a:r>
            <a:r>
              <a:rPr lang="en-US" sz="1800" dirty="0"/>
              <a:t> vertical </a:t>
            </a:r>
            <a:r>
              <a:rPr lang="en-US" sz="1800" dirty="0" err="1"/>
              <a:t>dan</a:t>
            </a:r>
            <a:r>
              <a:rPr lang="en-US" sz="1800" dirty="0"/>
              <a:t> horizontal </a:t>
            </a:r>
            <a:r>
              <a:rPr lang="en-US" sz="1800" dirty="0" err="1"/>
              <a:t>kesuatu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yang </a:t>
            </a:r>
            <a:r>
              <a:rPr lang="en-US" sz="1800" dirty="0" err="1"/>
              <a:t>tinggi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</a:t>
            </a:r>
            <a:r>
              <a:rPr lang="en-US" sz="1800" dirty="0" err="1"/>
              <a:t>gerak</a:t>
            </a:r>
            <a:r>
              <a:rPr lang="en-US" sz="1800" dirty="0"/>
              <a:t> yang </a:t>
            </a:r>
            <a:r>
              <a:rPr lang="en-US" sz="1800" dirty="0" err="1"/>
              <a:t>terbatas</a:t>
            </a:r>
            <a:r>
              <a:rPr lang="en-US" sz="1800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07" y="1630363"/>
            <a:ext cx="4106193" cy="438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43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56488"/>
          </a:xfrm>
        </p:spPr>
        <p:txBody>
          <a:bodyPr/>
          <a:lstStyle/>
          <a:p>
            <a:r>
              <a:rPr lang="en-US" b="1" i="1" dirty="0" err="1"/>
              <a:t>Kriteria</a:t>
            </a:r>
            <a:r>
              <a:rPr lang="en-US" b="1" i="1" dirty="0"/>
              <a:t> </a:t>
            </a:r>
            <a:r>
              <a:rPr lang="en-US" b="1" i="1" dirty="0" err="1"/>
              <a:t>Pemilihan</a:t>
            </a:r>
            <a:r>
              <a:rPr lang="en-US" b="1" i="1" dirty="0"/>
              <a:t> Tower Crane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398520"/>
          </a:xfr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/>
              <a:t>Pemilihan</a:t>
            </a:r>
            <a:r>
              <a:rPr lang="en-US" sz="1800" dirty="0"/>
              <a:t> </a:t>
            </a:r>
            <a:r>
              <a:rPr lang="en-US" sz="1800" i="1" dirty="0"/>
              <a:t>tower crane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memindahkan</a:t>
            </a:r>
            <a:r>
              <a:rPr lang="en-US" sz="1800" dirty="0"/>
              <a:t> material </a:t>
            </a:r>
            <a:r>
              <a:rPr lang="en-US" sz="1800" dirty="0" err="1"/>
              <a:t>didasarkan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lapangan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r>
              <a:rPr lang="en-US" sz="1800" dirty="0"/>
              <a:t>, </a:t>
            </a:r>
            <a:r>
              <a:rPr lang="en-US" sz="1800" dirty="0" err="1"/>
              <a:t>ketinggian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terjangkau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lain. </a:t>
            </a:r>
            <a:r>
              <a:rPr lang="en-US" sz="1800" dirty="0" err="1" smtClean="0"/>
              <a:t>Pemilihan</a:t>
            </a:r>
            <a:r>
              <a:rPr lang="en-US" sz="1800" dirty="0" smtClean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i="1" dirty="0"/>
              <a:t>tower crane </a:t>
            </a:r>
            <a:r>
              <a:rPr lang="en-US" sz="1800" dirty="0"/>
              <a:t>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mempertimbangkan</a:t>
            </a:r>
            <a:r>
              <a:rPr lang="en-US" sz="1800" dirty="0"/>
              <a:t> </a:t>
            </a:r>
            <a:r>
              <a:rPr lang="en-US" sz="1800" dirty="0" err="1"/>
              <a:t>situasi</a:t>
            </a:r>
            <a:r>
              <a:rPr lang="en-US" sz="1800" dirty="0"/>
              <a:t> </a:t>
            </a:r>
            <a:r>
              <a:rPr lang="en-US" sz="1800" dirty="0" err="1" smtClean="0"/>
              <a:t>proyek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operasiaonal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pemasangan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pembongkaran</a:t>
            </a:r>
            <a:r>
              <a:rPr lang="en-US" sz="1800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pemilihan</a:t>
            </a:r>
            <a:r>
              <a:rPr lang="en-US" sz="1800" dirty="0"/>
              <a:t> </a:t>
            </a:r>
            <a:r>
              <a:rPr lang="en-US" sz="1800" dirty="0" err="1"/>
              <a:t>kapasitas</a:t>
            </a:r>
            <a:r>
              <a:rPr lang="en-US" sz="1800" dirty="0"/>
              <a:t> </a:t>
            </a:r>
            <a:r>
              <a:rPr lang="en-US" sz="1800" i="1" dirty="0"/>
              <a:t>tower crane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berat</a:t>
            </a:r>
            <a:r>
              <a:rPr lang="en-US" sz="1800" dirty="0"/>
              <a:t>, </a:t>
            </a:r>
            <a:r>
              <a:rPr lang="en-US" sz="1800" dirty="0" err="1"/>
              <a:t>dimensi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/>
              <a:t> </a:t>
            </a:r>
            <a:r>
              <a:rPr lang="en-US" sz="1800" dirty="0" err="1"/>
              <a:t>jangkau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</a:t>
            </a:r>
            <a:r>
              <a:rPr lang="en-US" sz="1800" dirty="0" err="1"/>
              <a:t>terberat</a:t>
            </a:r>
            <a:r>
              <a:rPr lang="en-US" sz="1800" dirty="0"/>
              <a:t>, </a:t>
            </a:r>
            <a:r>
              <a:rPr lang="en-US" sz="1800" dirty="0" err="1"/>
              <a:t>ketinggian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r>
              <a:rPr lang="en-US" sz="1800" dirty="0"/>
              <a:t> </a:t>
            </a:r>
            <a:r>
              <a:rPr lang="en-US" sz="1800" dirty="0" err="1" smtClean="0"/>
              <a:t>alat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2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i="1" dirty="0" err="1" smtClean="0"/>
              <a:t>Komponen</a:t>
            </a:r>
            <a:r>
              <a:rPr lang="en-US" b="1" i="1" dirty="0" smtClean="0"/>
              <a:t> </a:t>
            </a:r>
            <a:r>
              <a:rPr lang="en-US" b="1" i="1" dirty="0" err="1" smtClean="0"/>
              <a:t>Utama</a:t>
            </a:r>
            <a:r>
              <a:rPr lang="en-US" b="1" i="1" dirty="0" smtClean="0"/>
              <a:t> Tower Crane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6868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28600" y="1219200"/>
            <a:ext cx="4572000" cy="2133600"/>
          </a:xfrm>
          <a:prstGeom prst="rightArrow">
            <a:avLst/>
          </a:prstGeo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Rangka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penyangga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penyeimbang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tower crane.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8600" y="4038600"/>
            <a:ext cx="4724400" cy="2209800"/>
          </a:xfrm>
          <a:prstGeom prst="rightArrow">
            <a:avLst/>
          </a:prstGeo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dirty="0" err="1">
                <a:solidFill>
                  <a:schemeClr val="bg1"/>
                </a:solidFill>
              </a:rPr>
              <a:t>Tali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baja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adalah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tali</a:t>
            </a:r>
            <a:r>
              <a:rPr lang="en-US" sz="1500" dirty="0">
                <a:solidFill>
                  <a:schemeClr val="bg1"/>
                </a:solidFill>
              </a:rPr>
              <a:t> yang </a:t>
            </a:r>
            <a:r>
              <a:rPr lang="en-US" sz="1500" dirty="0" err="1">
                <a:solidFill>
                  <a:schemeClr val="bg1"/>
                </a:solidFill>
              </a:rPr>
              <a:t>dikonstruksikan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dari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endParaRPr lang="en-US" sz="1500" dirty="0" smtClean="0">
              <a:solidFill>
                <a:schemeClr val="bg1"/>
              </a:solidFill>
            </a:endParaRPr>
          </a:p>
          <a:p>
            <a:pPr algn="just"/>
            <a:r>
              <a:rPr lang="en-US" sz="1500" dirty="0" err="1" smtClean="0">
                <a:solidFill>
                  <a:schemeClr val="bg1"/>
                </a:solidFill>
              </a:rPr>
              <a:t>kumpulan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jalinan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serat-serat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baja</a:t>
            </a:r>
            <a:r>
              <a:rPr lang="en-US" sz="1500" dirty="0">
                <a:solidFill>
                  <a:schemeClr val="bg1"/>
                </a:solidFill>
              </a:rPr>
              <a:t> yang </a:t>
            </a:r>
            <a:r>
              <a:rPr lang="en-US" sz="1500" dirty="0" err="1">
                <a:solidFill>
                  <a:schemeClr val="bg1"/>
                </a:solidFill>
              </a:rPr>
              <a:t>berfungsi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sebagai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penarik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atau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pengulur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i="1" dirty="0">
                <a:solidFill>
                  <a:schemeClr val="bg1"/>
                </a:solidFill>
              </a:rPr>
              <a:t>spreader </a:t>
            </a:r>
            <a:r>
              <a:rPr lang="en-US" sz="1500" i="1" dirty="0" err="1">
                <a:solidFill>
                  <a:schemeClr val="bg1"/>
                </a:solidFill>
              </a:rPr>
              <a:t>kait</a:t>
            </a:r>
            <a:r>
              <a:rPr lang="en-US" sz="1500" i="1" dirty="0">
                <a:solidFill>
                  <a:schemeClr val="bg1"/>
                </a:solidFill>
              </a:rPr>
              <a:t> </a:t>
            </a:r>
            <a:r>
              <a:rPr lang="en-US" sz="1500" i="1" dirty="0" err="1">
                <a:solidFill>
                  <a:schemeClr val="bg1"/>
                </a:solidFill>
              </a:rPr>
              <a:t>atau</a:t>
            </a:r>
            <a:r>
              <a:rPr lang="en-US" sz="1500" i="1" dirty="0">
                <a:solidFill>
                  <a:schemeClr val="bg1"/>
                </a:solidFill>
              </a:rPr>
              <a:t> trolley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71601"/>
            <a:ext cx="3605212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images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114800"/>
            <a:ext cx="3581400" cy="2189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600" y="1371601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Rangka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191000"/>
            <a:ext cx="12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Tali</a:t>
            </a:r>
            <a:r>
              <a:rPr lang="en-US" dirty="0" smtClean="0"/>
              <a:t> Baja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12"/>
            <a:ext cx="8229600" cy="856488"/>
          </a:xfrm>
        </p:spPr>
        <p:txBody>
          <a:bodyPr/>
          <a:lstStyle/>
          <a:p>
            <a:r>
              <a:rPr lang="en-US" b="1" i="1" dirty="0" err="1"/>
              <a:t>Komponen</a:t>
            </a:r>
            <a:r>
              <a:rPr lang="en-US" b="1" i="1" dirty="0"/>
              <a:t> </a:t>
            </a:r>
            <a:r>
              <a:rPr lang="en-US" b="1" i="1" dirty="0" err="1"/>
              <a:t>Utama</a:t>
            </a:r>
            <a:r>
              <a:rPr lang="en-US" b="1" i="1" dirty="0"/>
              <a:t> Tower Crane </a:t>
            </a:r>
          </a:p>
        </p:txBody>
      </p:sp>
      <p:pic>
        <p:nvPicPr>
          <p:cNvPr id="7" name="Content Placeholder 6" descr="IMG_20170603_2231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436" y="994611"/>
            <a:ext cx="3678927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ight Arrow 3"/>
          <p:cNvSpPr/>
          <p:nvPr/>
        </p:nvSpPr>
        <p:spPr>
          <a:xfrm>
            <a:off x="304800" y="1295400"/>
            <a:ext cx="4343400" cy="1828800"/>
          </a:xfrm>
          <a:prstGeom prst="rightArrow">
            <a:avLst/>
          </a:prstGeom>
          <a:solidFill>
            <a:schemeClr val="accent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1"/>
                </a:solidFill>
              </a:rPr>
              <a:t>K</a:t>
            </a:r>
            <a:r>
              <a:rPr lang="sv-SE" sz="2400" dirty="0">
                <a:solidFill>
                  <a:schemeClr val="bg1"/>
                </a:solidFill>
              </a:rPr>
              <a:t>ait adalah tempat untuk menggantungkan beban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81000" y="3733800"/>
            <a:ext cx="4800600" cy="2819400"/>
          </a:xfrm>
          <a:prstGeom prst="rightArrow">
            <a:avLst/>
          </a:prstGeom>
          <a:solidFill>
            <a:schemeClr val="accent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Pulley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cakra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dilengkapi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tali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kepingan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bundar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beralur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berfungsi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sebagai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laluan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baja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8" name="Picture 7" descr="IMG_20170603_2232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31213"/>
            <a:ext cx="3276600" cy="2117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304800" y="13716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Kait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733" y="40502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Pulley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12"/>
            <a:ext cx="8229600" cy="856488"/>
          </a:xfrm>
        </p:spPr>
        <p:txBody>
          <a:bodyPr/>
          <a:lstStyle/>
          <a:p>
            <a:r>
              <a:rPr lang="en-US" b="1" i="1" dirty="0" err="1"/>
              <a:t>Komponen</a:t>
            </a:r>
            <a:r>
              <a:rPr lang="en-US" b="1" i="1" dirty="0"/>
              <a:t> </a:t>
            </a:r>
            <a:r>
              <a:rPr lang="en-US" b="1" i="1" dirty="0" err="1"/>
              <a:t>Utama</a:t>
            </a:r>
            <a:r>
              <a:rPr lang="en-US" b="1" i="1" dirty="0"/>
              <a:t> Tower Crane </a:t>
            </a:r>
          </a:p>
        </p:txBody>
      </p:sp>
      <p:pic>
        <p:nvPicPr>
          <p:cNvPr id="7" name="Content Placeholder 6" descr="IMG_20170603_22462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105" y="1552575"/>
            <a:ext cx="2219325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ight Arrow 4"/>
          <p:cNvSpPr/>
          <p:nvPr/>
        </p:nvSpPr>
        <p:spPr>
          <a:xfrm>
            <a:off x="304800" y="1219200"/>
            <a:ext cx="5105400" cy="2438400"/>
          </a:xfrm>
          <a:prstGeom prst="rightArrow">
            <a:avLst/>
          </a:prstGeom>
          <a:solidFill>
            <a:schemeClr val="accent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Drum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alat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berfungsi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sebagai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tempat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menggulung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mengulur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baja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menaikkan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menurunkan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4038600"/>
            <a:ext cx="5181600" cy="2438400"/>
          </a:xfrm>
          <a:prstGeom prst="rightArrow">
            <a:avLst/>
          </a:prstGeom>
          <a:solidFill>
            <a:schemeClr val="accent2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Motor </a:t>
            </a:r>
            <a:r>
              <a:rPr lang="en-US" sz="2000" dirty="0" err="1">
                <a:solidFill>
                  <a:schemeClr val="bg1"/>
                </a:solidFill>
              </a:rPr>
              <a:t>penggerak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tower crane </a:t>
            </a:r>
            <a:r>
              <a:rPr lang="en-US" sz="2000" i="1" dirty="0" err="1">
                <a:solidFill>
                  <a:schemeClr val="bg1"/>
                </a:solidFill>
              </a:rPr>
              <a:t>ada</a:t>
            </a:r>
            <a:r>
              <a:rPr lang="en-US" sz="2000" i="1" dirty="0">
                <a:solidFill>
                  <a:schemeClr val="bg1"/>
                </a:solidFill>
              </a:rPr>
              <a:t> 3 </a:t>
            </a:r>
            <a:r>
              <a:rPr lang="en-US" sz="2000" i="1" dirty="0" err="1">
                <a:solidFill>
                  <a:schemeClr val="bg1"/>
                </a:solidFill>
              </a:rPr>
              <a:t>yaitu</a:t>
            </a:r>
            <a:r>
              <a:rPr lang="en-US" sz="2000" i="1" dirty="0">
                <a:solidFill>
                  <a:schemeClr val="bg1"/>
                </a:solidFill>
              </a:rPr>
              <a:t> motor </a:t>
            </a:r>
            <a:r>
              <a:rPr lang="en-US" sz="2000" i="1" dirty="0" err="1">
                <a:solidFill>
                  <a:schemeClr val="bg1"/>
                </a:solidFill>
              </a:rPr>
              <a:t>penggerak</a:t>
            </a:r>
            <a:r>
              <a:rPr lang="en-US" sz="2000" i="1" dirty="0">
                <a:solidFill>
                  <a:schemeClr val="bg1"/>
                </a:solidFill>
              </a:rPr>
              <a:t> drum, motor </a:t>
            </a:r>
            <a:r>
              <a:rPr lang="en-US" sz="2000" i="1" dirty="0" err="1">
                <a:solidFill>
                  <a:schemeClr val="bg1"/>
                </a:solidFill>
              </a:rPr>
              <a:t>penggerak</a:t>
            </a:r>
            <a:r>
              <a:rPr lang="en-US" sz="2000" i="1" dirty="0">
                <a:solidFill>
                  <a:schemeClr val="bg1"/>
                </a:solidFill>
              </a:rPr>
              <a:t> trolley </a:t>
            </a:r>
            <a:r>
              <a:rPr lang="en-US" sz="2000" i="1" dirty="0" err="1">
                <a:solidFill>
                  <a:schemeClr val="bg1"/>
                </a:solidFill>
              </a:rPr>
              <a:t>dan</a:t>
            </a:r>
            <a:r>
              <a:rPr lang="en-US" sz="2000" i="1" dirty="0">
                <a:solidFill>
                  <a:schemeClr val="bg1"/>
                </a:solidFill>
              </a:rPr>
              <a:t> motor </a:t>
            </a:r>
            <a:r>
              <a:rPr lang="en-US" sz="2000" i="1" dirty="0" err="1">
                <a:solidFill>
                  <a:schemeClr val="bg1"/>
                </a:solidFill>
              </a:rPr>
              <a:t>penggerak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mekanisme</a:t>
            </a:r>
            <a:r>
              <a:rPr lang="en-US" sz="2000" i="1" dirty="0">
                <a:solidFill>
                  <a:schemeClr val="bg1"/>
                </a:solidFill>
              </a:rPr>
              <a:t> slewing.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IMG_20170603_2246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314825"/>
            <a:ext cx="3103536" cy="216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304800" y="1447800"/>
            <a:ext cx="31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Drum </a:t>
            </a:r>
            <a:r>
              <a:rPr lang="en-US" dirty="0" err="1" smtClean="0"/>
              <a:t>Penggulung</a:t>
            </a:r>
            <a:r>
              <a:rPr lang="en-US" dirty="0" smtClean="0"/>
              <a:t> </a:t>
            </a:r>
            <a:r>
              <a:rPr lang="en-US" dirty="0" err="1" smtClean="0"/>
              <a:t>Tali</a:t>
            </a:r>
            <a:r>
              <a:rPr lang="en-US" dirty="0" smtClean="0"/>
              <a:t> </a:t>
            </a:r>
            <a:r>
              <a:rPr lang="en-US" dirty="0" err="1" smtClean="0"/>
              <a:t>baja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958" y="4267200"/>
            <a:ext cx="21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Motor </a:t>
            </a:r>
            <a:r>
              <a:rPr lang="en-US" dirty="0" err="1" smtClean="0"/>
              <a:t>Penggerak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12"/>
            <a:ext cx="8229600" cy="856488"/>
          </a:xfrm>
        </p:spPr>
        <p:txBody>
          <a:bodyPr/>
          <a:lstStyle/>
          <a:p>
            <a:r>
              <a:rPr lang="en-US" b="1" i="1" dirty="0" err="1"/>
              <a:t>Komponen</a:t>
            </a:r>
            <a:r>
              <a:rPr lang="en-US" b="1" i="1" dirty="0"/>
              <a:t> </a:t>
            </a:r>
            <a:r>
              <a:rPr lang="en-US" b="1" i="1" dirty="0" err="1"/>
              <a:t>Utama</a:t>
            </a:r>
            <a:r>
              <a:rPr lang="en-US" b="1" i="1" dirty="0"/>
              <a:t> Tower Crane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828800"/>
            <a:ext cx="4114800" cy="1143000"/>
          </a:xfr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Bobot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Penyei</a:t>
            </a:r>
            <a:r>
              <a:rPr lang="id-ID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mbang </a:t>
            </a: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 bagian dari tower crane yang berfungsi untuk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id-ID" dirty="0">
                <a:solidFill>
                  <a:schemeClr val="bg1"/>
                </a:solidFill>
                <a:cs typeface="Arial" panose="020B0604020202020204" pitchFamily="34" charset="0"/>
              </a:rPr>
              <a:t>mengimbangi</a:t>
            </a: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berat dari boom </a:t>
            </a:r>
            <a:r>
              <a:rPr lang="id-ID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beban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524000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Penyeimbang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0" r="55230"/>
          <a:stretch/>
        </p:blipFill>
        <p:spPr bwMode="auto">
          <a:xfrm>
            <a:off x="832451" y="1600200"/>
            <a:ext cx="2520349" cy="1428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4343400"/>
            <a:ext cx="4114800" cy="1143000"/>
          </a:xfrm>
          <a:prstGeom prst="rect">
            <a:avLst/>
          </a:prstGeo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Boom adalah lengan dari tower crane. Boom ini berfungsi untuk menjangkau dan memindahkan beban.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3974068"/>
            <a:ext cx="238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cs typeface="Arial" panose="020B0604020202020204" pitchFamily="34" charset="0"/>
              </a:rPr>
              <a:t>8. Boom/ Jib (Lengan</a:t>
            </a:r>
            <a:r>
              <a:rPr lang="id-ID" dirty="0" smtClean="0"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8717"/>
            <a:ext cx="3276600" cy="1592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1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6488"/>
          </a:xfrm>
        </p:spPr>
        <p:txBody>
          <a:bodyPr/>
          <a:lstStyle/>
          <a:p>
            <a:r>
              <a:rPr lang="en-US" b="1" i="1" dirty="0" err="1"/>
              <a:t>Komponen</a:t>
            </a:r>
            <a:r>
              <a:rPr lang="en-US" b="1" i="1" dirty="0"/>
              <a:t> </a:t>
            </a:r>
            <a:r>
              <a:rPr lang="en-US" b="1" i="1" dirty="0" err="1"/>
              <a:t>Utama</a:t>
            </a:r>
            <a:r>
              <a:rPr lang="en-US" b="1" i="1" dirty="0"/>
              <a:t> Tower Crane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480"/>
            <a:ext cx="7848600" cy="1112520"/>
          </a:xfrm>
          <a:effectLst>
            <a:outerShdw blurRad="57150" dist="38100" dir="5400000" algn="ctr" rotWithShape="0">
              <a:schemeClr val="accent2">
                <a:shade val="9000"/>
                <a:satMod val="105000"/>
                <a:alpha val="48000"/>
              </a:schemeClr>
            </a:outerShdw>
            <a:softEdge rad="6350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1800" dirty="0" smtClean="0">
                <a:cs typeface="Arial" panose="020B0604020202020204" pitchFamily="34" charset="0"/>
              </a:rPr>
              <a:t>Trolley </a:t>
            </a:r>
            <a:r>
              <a:rPr lang="id-ID" sz="1800" dirty="0">
                <a:cs typeface="Arial" panose="020B0604020202020204" pitchFamily="34" charset="0"/>
              </a:rPr>
              <a:t>berfungsi sebagai tempat bergantungnya spreader kait dan juga untuk menggerakkan spreader kait pada saat mengangkat dan menurunkan beban atau muatan.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cs typeface="Arial" panose="020B0604020202020204" pitchFamily="34" charset="0"/>
              </a:rPr>
              <a:t>9.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id-ID" dirty="0">
                <a:cs typeface="Arial" panose="020B0604020202020204" pitchFamily="34" charset="0"/>
              </a:rPr>
              <a:t>Trolley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36457"/>
            <a:ext cx="4233862" cy="2699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4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Cara </a:t>
            </a:r>
            <a:r>
              <a:rPr lang="en-US" b="1" i="1" dirty="0" err="1"/>
              <a:t>Kerja</a:t>
            </a:r>
            <a:r>
              <a:rPr lang="en-US" b="1" i="1" dirty="0"/>
              <a:t> Tower Crane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865120"/>
          </a:xfr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/>
              <a:t>Gerakan</a:t>
            </a:r>
            <a:r>
              <a:rPr lang="en-US" sz="1800" dirty="0"/>
              <a:t> </a:t>
            </a:r>
            <a:r>
              <a:rPr lang="en-US" sz="1800" dirty="0" err="1"/>
              <a:t>mengangkat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menurunkan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diatur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elektro</a:t>
            </a:r>
            <a:r>
              <a:rPr lang="en-US" sz="1800" dirty="0"/>
              <a:t> motor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memutar</a:t>
            </a:r>
            <a:r>
              <a:rPr lang="en-US" sz="1800" dirty="0"/>
              <a:t> drum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menggulung</a:t>
            </a:r>
            <a:r>
              <a:rPr lang="en-US" sz="1800" dirty="0"/>
              <a:t> </a:t>
            </a:r>
            <a:r>
              <a:rPr lang="en-US" sz="1800" dirty="0" err="1"/>
              <a:t>tali</a:t>
            </a:r>
            <a:r>
              <a:rPr lang="en-US" sz="1800" dirty="0"/>
              <a:t> </a:t>
            </a:r>
            <a:r>
              <a:rPr lang="en-US" sz="1800" dirty="0" err="1"/>
              <a:t>baja</a:t>
            </a:r>
            <a:r>
              <a:rPr lang="en-US" sz="1800" dirty="0"/>
              <a:t>. </a:t>
            </a:r>
            <a:r>
              <a:rPr lang="en-US" sz="1800" dirty="0" err="1"/>
              <a:t>Tali</a:t>
            </a:r>
            <a:r>
              <a:rPr lang="en-US" sz="1800" dirty="0"/>
              <a:t> </a:t>
            </a:r>
            <a:r>
              <a:rPr lang="en-US" sz="1800" dirty="0" err="1"/>
              <a:t>baja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menggerakkan</a:t>
            </a:r>
            <a:r>
              <a:rPr lang="en-US" sz="1800" dirty="0"/>
              <a:t> </a:t>
            </a:r>
            <a:r>
              <a:rPr lang="en-US" sz="1800" dirty="0" err="1"/>
              <a:t>puli</a:t>
            </a:r>
            <a:r>
              <a:rPr lang="en-US" sz="1800" dirty="0"/>
              <a:t> agar </a:t>
            </a:r>
            <a:r>
              <a:rPr lang="en-US" sz="1800" dirty="0" err="1"/>
              <a:t>rumah</a:t>
            </a:r>
            <a:r>
              <a:rPr lang="en-US" sz="1800" dirty="0"/>
              <a:t> </a:t>
            </a:r>
            <a:r>
              <a:rPr lang="en-US" sz="1800" dirty="0" err="1"/>
              <a:t>puli</a:t>
            </a:r>
            <a:r>
              <a:rPr lang="en-US" sz="1800" dirty="0"/>
              <a:t> yang </a:t>
            </a:r>
            <a:r>
              <a:rPr lang="en-US" sz="1800" dirty="0" err="1"/>
              <a:t>diujungnya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kait</a:t>
            </a:r>
            <a:r>
              <a:rPr lang="en-US" sz="1800" dirty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/>
              <a:t>bergerak</a:t>
            </a:r>
            <a:r>
              <a:rPr lang="en-US" sz="1800" dirty="0"/>
              <a:t> </a:t>
            </a:r>
            <a:r>
              <a:rPr lang="en-US" sz="1800" dirty="0" err="1" smtClean="0"/>
              <a:t>naik-turun</a:t>
            </a:r>
            <a:r>
              <a:rPr lang="en-US" sz="1800" dirty="0" smtClean="0"/>
              <a:t>. </a:t>
            </a:r>
            <a:r>
              <a:rPr lang="en-US" sz="1800" dirty="0" err="1" smtClean="0"/>
              <a:t>Beban</a:t>
            </a:r>
            <a:r>
              <a:rPr lang="en-US" sz="1800" dirty="0" smtClean="0"/>
              <a:t> </a:t>
            </a:r>
            <a:r>
              <a:rPr lang="en-US" sz="1800" dirty="0"/>
              <a:t>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 smtClean="0"/>
              <a:t>dipindahkan</a:t>
            </a:r>
            <a:r>
              <a:rPr lang="en-US" sz="1800" dirty="0" smtClean="0"/>
              <a:t> </a:t>
            </a:r>
            <a:r>
              <a:rPr lang="en-US" sz="1800" dirty="0" err="1"/>
              <a:t>digantungkan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kait</a:t>
            </a:r>
            <a:r>
              <a:rPr lang="en-US" sz="18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posisinya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yang </a:t>
            </a:r>
            <a:r>
              <a:rPr lang="en-US" sz="1800" dirty="0" err="1"/>
              <a:t>dikehendaki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gerakan</a:t>
            </a:r>
            <a:r>
              <a:rPr lang="en-US" sz="1800" dirty="0"/>
              <a:t> drum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dihentikan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smtClean="0"/>
              <a:t>operator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menarik</a:t>
            </a:r>
            <a:r>
              <a:rPr lang="en-US" sz="1800" dirty="0"/>
              <a:t> </a:t>
            </a:r>
            <a:r>
              <a:rPr lang="en-US" sz="1800" dirty="0" err="1"/>
              <a:t>tuas</a:t>
            </a:r>
            <a:r>
              <a:rPr lang="en-US" sz="1800" dirty="0"/>
              <a:t> </a:t>
            </a:r>
            <a:r>
              <a:rPr lang="en-US" sz="1800" dirty="0" smtClean="0"/>
              <a:t>yang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rem.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32766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388" y="2057400"/>
            <a:ext cx="311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1. Gerakan Angkat dan Turun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524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ALAT PENGANGKAT DAN PENGANGKUT TOWER CRANE</vt:lpstr>
      <vt:lpstr>Pendahuluan</vt:lpstr>
      <vt:lpstr>Kriteria Pemilihan Tower Crane</vt:lpstr>
      <vt:lpstr>Komponen Utama Tower Crane </vt:lpstr>
      <vt:lpstr>Komponen Utama Tower Crane </vt:lpstr>
      <vt:lpstr>Komponen Utama Tower Crane </vt:lpstr>
      <vt:lpstr>Komponen Utama Tower Crane </vt:lpstr>
      <vt:lpstr>Komponen Utama Tower Crane </vt:lpstr>
      <vt:lpstr>Cara Kerja Tower Crane</vt:lpstr>
      <vt:lpstr>Cara Kerja Tower Crane</vt:lpstr>
      <vt:lpstr>Cara Kerja Tower Crane</vt:lpstr>
      <vt:lpstr>Sekian 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utama tower crane</dc:title>
  <dc:creator>User</dc:creator>
  <cp:lastModifiedBy>user</cp:lastModifiedBy>
  <cp:revision>14</cp:revision>
  <dcterms:created xsi:type="dcterms:W3CDTF">2017-06-03T14:47:38Z</dcterms:created>
  <dcterms:modified xsi:type="dcterms:W3CDTF">2017-06-04T08:00:55Z</dcterms:modified>
</cp:coreProperties>
</file>