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aleway"/>
      <p:regular r:id="rId13"/>
      <p:bold r:id="rId14"/>
      <p:italic r:id="rId15"/>
      <p:boldItalic r:id="rId16"/>
    </p:embeddedFont>
    <p:embeddedFont>
      <p:font typeface="Roboto Thin"/>
      <p:regular r:id="rId17"/>
      <p:bold r:id="rId18"/>
      <p:italic r:id="rId19"/>
      <p:boldItalic r:id="rId20"/>
    </p:embeddedFont>
    <p:embeddedFont>
      <p:font typeface="Roboto Medium"/>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Thin-boldItalic.fntdata"/><Relationship Id="rId22" Type="http://schemas.openxmlformats.org/officeDocument/2006/relationships/font" Target="fonts/RobotoMedium-bold.fntdata"/><Relationship Id="rId21" Type="http://schemas.openxmlformats.org/officeDocument/2006/relationships/font" Target="fonts/RobotoMedium-regular.fntdata"/><Relationship Id="rId24" Type="http://schemas.openxmlformats.org/officeDocument/2006/relationships/font" Target="fonts/RobotoMedium-boldItalic.fntdata"/><Relationship Id="rId23" Type="http://schemas.openxmlformats.org/officeDocument/2006/relationships/font" Target="fonts/Roboto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font" Target="fonts/Raleway-regular.fntdata"/><Relationship Id="rId12" Type="http://schemas.openxmlformats.org/officeDocument/2006/relationships/slide" Target="slides/slide8.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Thin-regular.fntdata"/><Relationship Id="rId16" Type="http://schemas.openxmlformats.org/officeDocument/2006/relationships/font" Target="fonts/Raleway-boldItalic.fntdata"/><Relationship Id="rId19" Type="http://schemas.openxmlformats.org/officeDocument/2006/relationships/font" Target="fonts/RobotoThin-italic.fntdata"/><Relationship Id="rId18" Type="http://schemas.openxmlformats.org/officeDocument/2006/relationships/font" Target="fonts/RobotoTh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project is about visualization of Pediatric Disease Prevalence and Cost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Analytics is extremely applicable in the field of healthcare for uses such as public health and patient profile analysis.</a:t>
            </a:r>
            <a:br>
              <a:rPr lang="en"/>
            </a:br>
            <a:r>
              <a:rPr lang="en"/>
              <a:t>There is a focus on chronic diseases because of global trends in age and population. Visualization tools </a:t>
            </a:r>
            <a:r>
              <a:rPr lang="en"/>
              <a:t>can help </a:t>
            </a:r>
            <a:r>
              <a:rPr lang="en"/>
              <a:t>display data in an easily comprehensible manner and find insights in the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Currently</a:t>
            </a:r>
            <a:r>
              <a:rPr lang="en"/>
              <a:t>, the GT Health </a:t>
            </a:r>
            <a:r>
              <a:rPr lang="en"/>
              <a:t>Analytics</a:t>
            </a:r>
            <a:r>
              <a:rPr lang="en"/>
              <a:t> Group has prevalence maps for individual states. There are other data sets and graphs for major chronic diseases in adults, but few specific to children. We aim to develop visualization tools that focus on pediatric diseases across the entire 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are some of the diseases the project will focus on. This analysis will be of interest to various public healthcare groups.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objective of this project is to analyze healthcare data and create reusable visualizations to display pediatric disease prevalence and associated cost. In addition to linking disease prevalence data with medicaid costs, we will forecast future costs via regression models. We will measure the success of our project by the quality of our visualization as well as usage on the GT Health Analytics site.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are risks associated with this project as the data may not generate accurate forecasts. However, we are building a tool that is reusable and will allow for better predictions when more data become available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expected deliverables include an interactive visualization tool that will be published on the GT health analytics site. We also plan to create metrics and models that will be useful for future studies.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 is the breakdown of tasks by group member. A timeline for the remainder of the project is shown on the right.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healthanalytics.gatech.edu/georgia-map-visualizations" TargetMode="External"/><Relationship Id="rId4" Type="http://schemas.openxmlformats.org/officeDocument/2006/relationships/image" Target="../media/image4.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Pediatric Disease Prevalence &amp; Cost Visualization</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Tim Chu, Sarah Lau, David Liu, Alex Moran</a:t>
            </a:r>
            <a:endParaRPr/>
          </a:p>
        </p:txBody>
      </p:sp>
      <p:pic>
        <p:nvPicPr>
          <p:cNvPr id="88" name="Shape 88"/>
          <p:cNvPicPr preferRelativeResize="0"/>
          <p:nvPr/>
        </p:nvPicPr>
        <p:blipFill>
          <a:blip r:embed="rId3">
            <a:alphaModFix/>
          </a:blip>
          <a:stretch>
            <a:fillRect/>
          </a:stretch>
        </p:blipFill>
        <p:spPr>
          <a:xfrm>
            <a:off x="6116000" y="2896200"/>
            <a:ext cx="2419350" cy="188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567750" y="6011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Literature Survey</a:t>
            </a:r>
            <a:endParaRPr/>
          </a:p>
        </p:txBody>
      </p:sp>
      <p:pic>
        <p:nvPicPr>
          <p:cNvPr id="94" name="Shape 94"/>
          <p:cNvPicPr preferRelativeResize="0"/>
          <p:nvPr/>
        </p:nvPicPr>
        <p:blipFill rotWithShape="1">
          <a:blip r:embed="rId3">
            <a:alphaModFix/>
          </a:blip>
          <a:srcRect b="0" l="32473" r="0" t="0"/>
          <a:stretch/>
        </p:blipFill>
        <p:spPr>
          <a:xfrm>
            <a:off x="4911600" y="1498438"/>
            <a:ext cx="3900598" cy="2707624"/>
          </a:xfrm>
          <a:prstGeom prst="rect">
            <a:avLst/>
          </a:prstGeom>
          <a:noFill/>
          <a:ln>
            <a:noFill/>
          </a:ln>
        </p:spPr>
      </p:pic>
      <p:sp>
        <p:nvSpPr>
          <p:cNvPr id="95" name="Shape 95"/>
          <p:cNvSpPr txBox="1"/>
          <p:nvPr>
            <p:ph idx="1" type="body"/>
          </p:nvPr>
        </p:nvSpPr>
        <p:spPr>
          <a:xfrm>
            <a:off x="567750" y="1412700"/>
            <a:ext cx="4232100" cy="3203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b="1" lang="en" sz="1400"/>
              <a:t>Analytics in healthcare</a:t>
            </a:r>
            <a:endParaRPr b="1" sz="1400"/>
          </a:p>
          <a:p>
            <a:pPr indent="-317500" lvl="1" marL="914400" rtl="0">
              <a:spcBef>
                <a:spcPts val="0"/>
              </a:spcBef>
              <a:spcAft>
                <a:spcPts val="0"/>
              </a:spcAft>
              <a:buSzPts val="1400"/>
              <a:buChar char="○"/>
            </a:pPr>
            <a:r>
              <a:rPr lang="en" sz="1400"/>
              <a:t>Public health - epidemiology</a:t>
            </a:r>
            <a:endParaRPr sz="1400"/>
          </a:p>
          <a:p>
            <a:pPr indent="-317500" lvl="1" marL="914400" rtl="0">
              <a:spcBef>
                <a:spcPts val="0"/>
              </a:spcBef>
              <a:spcAft>
                <a:spcPts val="0"/>
              </a:spcAft>
              <a:buSzPts val="1400"/>
              <a:buChar char="○"/>
            </a:pPr>
            <a:r>
              <a:rPr lang="en" sz="1400"/>
              <a:t>Patient profile analytics - preventative care, risk assessment</a:t>
            </a:r>
            <a:endParaRPr sz="1400"/>
          </a:p>
          <a:p>
            <a:pPr indent="-317500" lvl="0" marL="457200" rtl="0">
              <a:spcBef>
                <a:spcPts val="1000"/>
              </a:spcBef>
              <a:spcAft>
                <a:spcPts val="0"/>
              </a:spcAft>
              <a:buSzPts val="1400"/>
              <a:buChar char="●"/>
            </a:pPr>
            <a:r>
              <a:rPr b="1" lang="en" sz="1400"/>
              <a:t>Chronic diseases</a:t>
            </a:r>
            <a:endParaRPr b="1" sz="1400"/>
          </a:p>
          <a:p>
            <a:pPr indent="-317500" lvl="1" marL="914400" rtl="0">
              <a:spcBef>
                <a:spcPts val="0"/>
              </a:spcBef>
              <a:spcAft>
                <a:spcPts val="0"/>
              </a:spcAft>
              <a:buSzPts val="1400"/>
              <a:buChar char="○"/>
            </a:pPr>
            <a:r>
              <a:rPr lang="en" sz="1400"/>
              <a:t>Population growth, increased average age -&gt; shift towards non-communicable diseases</a:t>
            </a:r>
            <a:endParaRPr b="1" sz="1400"/>
          </a:p>
          <a:p>
            <a:pPr indent="-317500" lvl="0" marL="457200" rtl="0">
              <a:spcBef>
                <a:spcPts val="1000"/>
              </a:spcBef>
              <a:spcAft>
                <a:spcPts val="0"/>
              </a:spcAft>
              <a:buSzPts val="1400"/>
              <a:buChar char="●"/>
            </a:pPr>
            <a:r>
              <a:rPr b="1" lang="en" sz="1400"/>
              <a:t>Interactive data visualizations</a:t>
            </a:r>
            <a:endParaRPr b="1" sz="1400"/>
          </a:p>
          <a:p>
            <a:pPr indent="-317500" lvl="1" marL="914400" rtl="0">
              <a:spcBef>
                <a:spcPts val="0"/>
              </a:spcBef>
              <a:spcAft>
                <a:spcPts val="0"/>
              </a:spcAft>
              <a:buSzPts val="1400"/>
              <a:buChar char="○"/>
            </a:pPr>
            <a:r>
              <a:rPr lang="en" sz="1400"/>
              <a:t>Display data graphically</a:t>
            </a:r>
            <a:endParaRPr sz="1400"/>
          </a:p>
          <a:p>
            <a:pPr indent="-317500" lvl="1" marL="914400" rtl="0">
              <a:spcBef>
                <a:spcPts val="0"/>
              </a:spcBef>
              <a:spcAft>
                <a:spcPts val="1000"/>
              </a:spcAft>
              <a:buSzPts val="1400"/>
              <a:buChar char="○"/>
            </a:pPr>
            <a:r>
              <a:rPr lang="en" sz="1400"/>
              <a:t>Drilldown/slicing capability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idx="1" type="body"/>
          </p:nvPr>
        </p:nvSpPr>
        <p:spPr>
          <a:xfrm>
            <a:off x="557675" y="1432900"/>
            <a:ext cx="4456200" cy="3245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GT Health Analytics Group:</a:t>
            </a:r>
            <a:endParaRPr sz="1400"/>
          </a:p>
          <a:p>
            <a:pPr indent="-317500" lvl="1" marL="914400" rtl="0">
              <a:spcBef>
                <a:spcPts val="0"/>
              </a:spcBef>
              <a:spcAft>
                <a:spcPts val="0"/>
              </a:spcAft>
              <a:buSzPts val="1400"/>
              <a:buChar char="○"/>
            </a:pPr>
            <a:r>
              <a:rPr lang="en" sz="1400"/>
              <a:t>M</a:t>
            </a:r>
            <a:r>
              <a:rPr lang="en" sz="1400"/>
              <a:t>ap of Georgia by county: diseases and demographics</a:t>
            </a:r>
            <a:br>
              <a:rPr lang="en" sz="1400"/>
            </a:br>
            <a:endParaRPr sz="1400"/>
          </a:p>
          <a:p>
            <a:pPr indent="-317500" lvl="0" marL="457200" rtl="0">
              <a:spcBef>
                <a:spcPts val="0"/>
              </a:spcBef>
              <a:spcAft>
                <a:spcPts val="0"/>
              </a:spcAft>
              <a:buSzPts val="1400"/>
              <a:buChar char="●"/>
            </a:pPr>
            <a:r>
              <a:rPr lang="en" sz="1400"/>
              <a:t>The CDC has data and maps on major chronic disease indicators (CDI)</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 sz="1400"/>
              <a:t>Less exposure on diseases in children; no linkage to cost data</a:t>
            </a:r>
            <a:endParaRPr sz="1400"/>
          </a:p>
          <a:p>
            <a:pPr indent="0" lvl="0" marL="0" rtl="0">
              <a:spcBef>
                <a:spcPts val="0"/>
              </a:spcBef>
              <a:spcAft>
                <a:spcPts val="0"/>
              </a:spcAft>
              <a:buNone/>
            </a:pPr>
            <a:r>
              <a:t/>
            </a:r>
            <a:endParaRPr sz="1400"/>
          </a:p>
          <a:p>
            <a:pPr indent="0" lvl="0" marL="0" rtl="0">
              <a:spcBef>
                <a:spcPts val="0"/>
              </a:spcBef>
              <a:spcAft>
                <a:spcPts val="0"/>
              </a:spcAft>
              <a:buNone/>
            </a:pPr>
            <a:r>
              <a:t/>
            </a:r>
            <a:endParaRPr sz="1400"/>
          </a:p>
          <a:p>
            <a:pPr indent="0" lvl="0" marL="0">
              <a:spcBef>
                <a:spcPts val="0"/>
              </a:spcBef>
              <a:spcAft>
                <a:spcPts val="1600"/>
              </a:spcAft>
              <a:buNone/>
            </a:pPr>
            <a:r>
              <a:rPr lang="en" sz="1000" u="sng">
                <a:solidFill>
                  <a:schemeClr val="hlink"/>
                </a:solidFill>
                <a:hlinkClick r:id="rId3"/>
              </a:rPr>
              <a:t>https://www.healthanalytics.gatech.edu/georgia-map-visualizations</a:t>
            </a:r>
            <a:r>
              <a:rPr lang="en" sz="1000"/>
              <a:t> </a:t>
            </a:r>
            <a:endParaRPr sz="1000"/>
          </a:p>
        </p:txBody>
      </p:sp>
      <p:sp>
        <p:nvSpPr>
          <p:cNvPr id="101" name="Shape 101"/>
          <p:cNvSpPr txBox="1"/>
          <p:nvPr>
            <p:ph type="title"/>
          </p:nvPr>
        </p:nvSpPr>
        <p:spPr>
          <a:xfrm>
            <a:off x="557675" y="631500"/>
            <a:ext cx="5171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Current Work</a:t>
            </a:r>
            <a:endParaRPr/>
          </a:p>
        </p:txBody>
      </p:sp>
      <p:pic>
        <p:nvPicPr>
          <p:cNvPr id="102" name="Shape 102"/>
          <p:cNvPicPr preferRelativeResize="0"/>
          <p:nvPr/>
        </p:nvPicPr>
        <p:blipFill>
          <a:blip r:embed="rId4">
            <a:alphaModFix/>
          </a:blip>
          <a:stretch>
            <a:fillRect/>
          </a:stretch>
        </p:blipFill>
        <p:spPr>
          <a:xfrm>
            <a:off x="5901103" y="1318650"/>
            <a:ext cx="2970275" cy="3245750"/>
          </a:xfrm>
          <a:prstGeom prst="rect">
            <a:avLst/>
          </a:prstGeom>
          <a:noFill/>
          <a:ln>
            <a:noFill/>
          </a:ln>
        </p:spPr>
      </p:pic>
      <p:pic>
        <p:nvPicPr>
          <p:cNvPr id="103" name="Shape 103"/>
          <p:cNvPicPr preferRelativeResize="0"/>
          <p:nvPr/>
        </p:nvPicPr>
        <p:blipFill>
          <a:blip r:embed="rId5">
            <a:alphaModFix/>
          </a:blip>
          <a:stretch>
            <a:fillRect/>
          </a:stretch>
        </p:blipFill>
        <p:spPr>
          <a:xfrm>
            <a:off x="5172150" y="2454263"/>
            <a:ext cx="1024600" cy="1265675"/>
          </a:xfrm>
          <a:prstGeom prst="rect">
            <a:avLst/>
          </a:prstGeom>
          <a:noFill/>
          <a:ln>
            <a:noFill/>
          </a:ln>
        </p:spPr>
      </p:pic>
      <p:sp>
        <p:nvSpPr>
          <p:cNvPr id="104" name="Shape 104"/>
          <p:cNvSpPr txBox="1"/>
          <p:nvPr/>
        </p:nvSpPr>
        <p:spPr>
          <a:xfrm>
            <a:off x="7935000" y="4814400"/>
            <a:ext cx="1209000" cy="3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solidFill>
                  <a:srgbClr val="999999"/>
                </a:solidFill>
                <a:latin typeface="Raleway"/>
                <a:ea typeface="Raleway"/>
                <a:cs typeface="Raleway"/>
                <a:sym typeface="Raleway"/>
              </a:rPr>
              <a:t>Heilmeier Q2</a:t>
            </a:r>
            <a:endParaRPr b="1" sz="10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598100" y="6470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Scope and Stakeholders</a:t>
            </a:r>
            <a:endParaRPr/>
          </a:p>
        </p:txBody>
      </p:sp>
      <p:sp>
        <p:nvSpPr>
          <p:cNvPr id="110" name="Shape 110"/>
          <p:cNvSpPr txBox="1"/>
          <p:nvPr>
            <p:ph idx="1" type="body"/>
          </p:nvPr>
        </p:nvSpPr>
        <p:spPr>
          <a:xfrm>
            <a:off x="729450" y="1306175"/>
            <a:ext cx="3656100" cy="35973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SzPts val="1300"/>
              <a:buChar char="●"/>
            </a:pPr>
            <a:r>
              <a:rPr lang="en"/>
              <a:t>ADHD</a:t>
            </a:r>
            <a:endParaRPr/>
          </a:p>
          <a:p>
            <a:pPr indent="-311150" lvl="0" marL="457200" rtl="0">
              <a:lnSpc>
                <a:spcPct val="100000"/>
              </a:lnSpc>
              <a:spcBef>
                <a:spcPts val="0"/>
              </a:spcBef>
              <a:spcAft>
                <a:spcPts val="0"/>
              </a:spcAft>
              <a:buSzPts val="1300"/>
              <a:buChar char="●"/>
            </a:pPr>
            <a:r>
              <a:rPr lang="en"/>
              <a:t>Asthma</a:t>
            </a:r>
            <a:endParaRPr/>
          </a:p>
          <a:p>
            <a:pPr indent="-311150" lvl="0" marL="457200" rtl="0">
              <a:lnSpc>
                <a:spcPct val="100000"/>
              </a:lnSpc>
              <a:spcBef>
                <a:spcPts val="0"/>
              </a:spcBef>
              <a:spcAft>
                <a:spcPts val="0"/>
              </a:spcAft>
              <a:buSzPts val="1300"/>
              <a:buChar char="●"/>
            </a:pPr>
            <a:r>
              <a:rPr lang="en"/>
              <a:t>Autism</a:t>
            </a:r>
            <a:endParaRPr/>
          </a:p>
          <a:p>
            <a:pPr indent="-311150" lvl="0" marL="457200" rtl="0">
              <a:lnSpc>
                <a:spcPct val="100000"/>
              </a:lnSpc>
              <a:spcBef>
                <a:spcPts val="0"/>
              </a:spcBef>
              <a:spcAft>
                <a:spcPts val="0"/>
              </a:spcAft>
              <a:buSzPts val="1300"/>
              <a:buChar char="●"/>
            </a:pPr>
            <a:r>
              <a:rPr lang="en"/>
              <a:t>Mental health</a:t>
            </a:r>
            <a:endParaRPr/>
          </a:p>
          <a:p>
            <a:pPr indent="-311150" lvl="0" marL="457200" rtl="0">
              <a:lnSpc>
                <a:spcPct val="100000"/>
              </a:lnSpc>
              <a:spcBef>
                <a:spcPts val="0"/>
              </a:spcBef>
              <a:spcAft>
                <a:spcPts val="0"/>
              </a:spcAft>
              <a:buSzPts val="1300"/>
              <a:buChar char="●"/>
            </a:pPr>
            <a:r>
              <a:rPr lang="en"/>
              <a:t>Diabetes</a:t>
            </a:r>
            <a:endParaRPr/>
          </a:p>
          <a:p>
            <a:pPr indent="-311150" lvl="0" marL="457200" rtl="0">
              <a:lnSpc>
                <a:spcPct val="100000"/>
              </a:lnSpc>
              <a:spcBef>
                <a:spcPts val="0"/>
              </a:spcBef>
              <a:spcAft>
                <a:spcPts val="0"/>
              </a:spcAft>
              <a:buSzPts val="1300"/>
              <a:buChar char="●"/>
            </a:pPr>
            <a:r>
              <a:rPr lang="en"/>
              <a:t>Etc. (25 total diseases)</a:t>
            </a:r>
            <a:endParaRPr/>
          </a:p>
          <a:p>
            <a:pPr indent="0" lvl="0" marL="0" marR="0" rtl="0" algn="l">
              <a:lnSpc>
                <a:spcPct val="100000"/>
              </a:lnSpc>
              <a:spcBef>
                <a:spcPts val="1600"/>
              </a:spcBef>
              <a:spcAft>
                <a:spcPts val="0"/>
              </a:spcAft>
              <a:buNone/>
            </a:pPr>
            <a:r>
              <a:rPr lang="en"/>
              <a:t>Of interest to:</a:t>
            </a:r>
            <a:endParaRPr/>
          </a:p>
          <a:p>
            <a:pPr indent="-311150" lvl="0" marL="457200" marR="0" rtl="0" algn="l">
              <a:lnSpc>
                <a:spcPct val="100000"/>
              </a:lnSpc>
              <a:spcBef>
                <a:spcPts val="1600"/>
              </a:spcBef>
              <a:spcAft>
                <a:spcPts val="0"/>
              </a:spcAft>
              <a:buSzPts val="1300"/>
              <a:buChar char="●"/>
            </a:pPr>
            <a:r>
              <a:rPr lang="en"/>
              <a:t>GT Health Analytics Group</a:t>
            </a:r>
            <a:endParaRPr/>
          </a:p>
          <a:p>
            <a:pPr indent="-311150" lvl="0" marL="457200" marR="0" rtl="0" algn="l">
              <a:lnSpc>
                <a:spcPct val="100000"/>
              </a:lnSpc>
              <a:spcBef>
                <a:spcPts val="0"/>
              </a:spcBef>
              <a:spcAft>
                <a:spcPts val="0"/>
              </a:spcAft>
              <a:buSzPts val="1300"/>
              <a:buChar char="●"/>
            </a:pPr>
            <a:r>
              <a:rPr lang="en"/>
              <a:t>Healthcare professionals, insurance companies</a:t>
            </a:r>
            <a:endParaRPr/>
          </a:p>
          <a:p>
            <a:pPr indent="-311150" lvl="0" marL="457200" marR="0" rtl="0" algn="l">
              <a:lnSpc>
                <a:spcPct val="100000"/>
              </a:lnSpc>
              <a:spcBef>
                <a:spcPts val="0"/>
              </a:spcBef>
              <a:spcAft>
                <a:spcPts val="0"/>
              </a:spcAft>
              <a:buSzPts val="1300"/>
              <a:buChar char="●"/>
            </a:pPr>
            <a:r>
              <a:rPr lang="en"/>
              <a:t>Children’s Healthcare of Atlanta (CHOA)</a:t>
            </a:r>
            <a:endParaRPr/>
          </a:p>
          <a:p>
            <a:pPr indent="-311150" lvl="0" marL="457200" marR="0" rtl="0" algn="l">
              <a:lnSpc>
                <a:spcPct val="100000"/>
              </a:lnSpc>
              <a:spcBef>
                <a:spcPts val="0"/>
              </a:spcBef>
              <a:spcAft>
                <a:spcPts val="0"/>
              </a:spcAft>
              <a:buSzPts val="1300"/>
              <a:buChar char="●"/>
            </a:pPr>
            <a:r>
              <a:rPr lang="en"/>
              <a:t>Center for Disease Control and Prevention (CDC)</a:t>
            </a:r>
            <a:endParaRPr/>
          </a:p>
          <a:p>
            <a:pPr indent="0" lvl="0" marL="0" rtl="0">
              <a:lnSpc>
                <a:spcPct val="100000"/>
              </a:lnSpc>
              <a:spcBef>
                <a:spcPts val="1600"/>
              </a:spcBef>
              <a:spcAft>
                <a:spcPts val="1600"/>
              </a:spcAft>
              <a:buNone/>
            </a:pPr>
            <a:r>
              <a:rPr lang="en" sz="1000"/>
              <a:t>*Data stratified on the census tract level across multiple years</a:t>
            </a:r>
            <a:endParaRPr sz="1000"/>
          </a:p>
        </p:txBody>
      </p:sp>
      <p:pic>
        <p:nvPicPr>
          <p:cNvPr id="111" name="Shape 111"/>
          <p:cNvPicPr preferRelativeResize="0"/>
          <p:nvPr/>
        </p:nvPicPr>
        <p:blipFill>
          <a:blip r:embed="rId3">
            <a:alphaModFix/>
          </a:blip>
          <a:stretch>
            <a:fillRect/>
          </a:stretch>
        </p:blipFill>
        <p:spPr>
          <a:xfrm>
            <a:off x="4590648" y="1380825"/>
            <a:ext cx="4122374" cy="2748250"/>
          </a:xfrm>
          <a:prstGeom prst="rect">
            <a:avLst/>
          </a:prstGeom>
          <a:noFill/>
          <a:ln>
            <a:noFill/>
          </a:ln>
        </p:spPr>
      </p:pic>
      <p:sp>
        <p:nvSpPr>
          <p:cNvPr id="112" name="Shape 112"/>
          <p:cNvSpPr txBox="1"/>
          <p:nvPr/>
        </p:nvSpPr>
        <p:spPr>
          <a:xfrm>
            <a:off x="7935000" y="4814400"/>
            <a:ext cx="1209000" cy="3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solidFill>
                  <a:srgbClr val="999999"/>
                </a:solidFill>
                <a:latin typeface="Raleway"/>
                <a:ea typeface="Raleway"/>
                <a:cs typeface="Raleway"/>
                <a:sym typeface="Raleway"/>
              </a:rPr>
              <a:t>Heilmeier Q4</a:t>
            </a:r>
            <a:endParaRPr b="1" sz="10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658725" y="6517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Proposal</a:t>
            </a:r>
            <a:endParaRPr/>
          </a:p>
        </p:txBody>
      </p:sp>
      <p:sp>
        <p:nvSpPr>
          <p:cNvPr id="118" name="Shape 118"/>
          <p:cNvSpPr txBox="1"/>
          <p:nvPr>
            <p:ph idx="1" type="body"/>
          </p:nvPr>
        </p:nvSpPr>
        <p:spPr>
          <a:xfrm>
            <a:off x="424425" y="1417325"/>
            <a:ext cx="7993800" cy="3380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666666"/>
              </a:buClr>
              <a:buSzPts val="1400"/>
              <a:buChar char="●"/>
            </a:pPr>
            <a:r>
              <a:rPr b="1" lang="en" sz="1400">
                <a:solidFill>
                  <a:srgbClr val="666666"/>
                </a:solidFill>
              </a:rPr>
              <a:t>Objective</a:t>
            </a:r>
            <a:r>
              <a:rPr lang="en" sz="1400">
                <a:solidFill>
                  <a:srgbClr val="666666"/>
                </a:solidFill>
              </a:rPr>
              <a:t>: </a:t>
            </a:r>
            <a:endParaRPr sz="1400">
              <a:solidFill>
                <a:srgbClr val="666666"/>
              </a:solidFill>
            </a:endParaRPr>
          </a:p>
          <a:p>
            <a:pPr indent="-317500" lvl="1" marL="914400" rtl="0">
              <a:spcBef>
                <a:spcPts val="0"/>
              </a:spcBef>
              <a:spcAft>
                <a:spcPts val="0"/>
              </a:spcAft>
              <a:buClr>
                <a:srgbClr val="666666"/>
              </a:buClr>
              <a:buSzPts val="1400"/>
              <a:buChar char="○"/>
            </a:pPr>
            <a:r>
              <a:rPr lang="en" sz="1400">
                <a:solidFill>
                  <a:srgbClr val="666666"/>
                </a:solidFill>
              </a:rPr>
              <a:t>Analyze healthcare data and create reusable </a:t>
            </a:r>
            <a:endParaRPr sz="1400">
              <a:solidFill>
                <a:srgbClr val="666666"/>
              </a:solidFill>
            </a:endParaRPr>
          </a:p>
          <a:p>
            <a:pPr indent="457200" lvl="0" marL="457200" rtl="0">
              <a:spcBef>
                <a:spcPts val="0"/>
              </a:spcBef>
              <a:spcAft>
                <a:spcPts val="0"/>
              </a:spcAft>
              <a:buNone/>
            </a:pPr>
            <a:r>
              <a:rPr lang="en" sz="1400">
                <a:solidFill>
                  <a:srgbClr val="666666"/>
                </a:solidFill>
              </a:rPr>
              <a:t>visualizations to display disease prevalence and </a:t>
            </a:r>
            <a:endParaRPr sz="1400">
              <a:solidFill>
                <a:srgbClr val="666666"/>
              </a:solidFill>
            </a:endParaRPr>
          </a:p>
          <a:p>
            <a:pPr indent="457200" lvl="0" marL="457200" rtl="0">
              <a:spcBef>
                <a:spcPts val="0"/>
              </a:spcBef>
              <a:spcAft>
                <a:spcPts val="0"/>
              </a:spcAft>
              <a:buNone/>
            </a:pPr>
            <a:r>
              <a:rPr lang="en" sz="1400">
                <a:solidFill>
                  <a:srgbClr val="666666"/>
                </a:solidFill>
              </a:rPr>
              <a:t>associated costs</a:t>
            </a:r>
            <a:endParaRPr sz="1400">
              <a:solidFill>
                <a:srgbClr val="666666"/>
              </a:solidFill>
            </a:endParaRPr>
          </a:p>
          <a:p>
            <a:pPr indent="-317500" lvl="0" marL="457200" rtl="0">
              <a:spcBef>
                <a:spcPts val="0"/>
              </a:spcBef>
              <a:spcAft>
                <a:spcPts val="0"/>
              </a:spcAft>
              <a:buClr>
                <a:srgbClr val="666666"/>
              </a:buClr>
              <a:buSzPts val="1400"/>
              <a:buChar char="●"/>
            </a:pPr>
            <a:r>
              <a:rPr b="1" lang="en" sz="1400">
                <a:solidFill>
                  <a:srgbClr val="666666"/>
                </a:solidFill>
              </a:rPr>
              <a:t>What’s New in Our Approach</a:t>
            </a:r>
            <a:r>
              <a:rPr lang="en" sz="1400">
                <a:solidFill>
                  <a:srgbClr val="666666"/>
                </a:solidFill>
              </a:rPr>
              <a:t>: </a:t>
            </a:r>
            <a:endParaRPr sz="1400">
              <a:solidFill>
                <a:srgbClr val="666666"/>
              </a:solidFill>
            </a:endParaRPr>
          </a:p>
          <a:p>
            <a:pPr indent="-317500" lvl="1" marL="914400" rtl="0">
              <a:spcBef>
                <a:spcPts val="0"/>
              </a:spcBef>
              <a:spcAft>
                <a:spcPts val="0"/>
              </a:spcAft>
              <a:buClr>
                <a:srgbClr val="666666"/>
              </a:buClr>
              <a:buSzPts val="1400"/>
              <a:buChar char="○"/>
            </a:pPr>
            <a:r>
              <a:rPr lang="en" sz="1400">
                <a:solidFill>
                  <a:srgbClr val="666666"/>
                </a:solidFill>
              </a:rPr>
              <a:t>Link disease prevalence data with Medicaid claims</a:t>
            </a:r>
            <a:endParaRPr sz="1400">
              <a:solidFill>
                <a:srgbClr val="666666"/>
              </a:solidFill>
            </a:endParaRPr>
          </a:p>
          <a:p>
            <a:pPr indent="-317500" lvl="1" marL="914400" rtl="0">
              <a:spcBef>
                <a:spcPts val="0"/>
              </a:spcBef>
              <a:spcAft>
                <a:spcPts val="0"/>
              </a:spcAft>
              <a:buClr>
                <a:srgbClr val="666666"/>
              </a:buClr>
              <a:buSzPts val="1400"/>
              <a:buChar char="○"/>
            </a:pPr>
            <a:r>
              <a:rPr lang="en" sz="1400">
                <a:solidFill>
                  <a:srgbClr val="666666"/>
                </a:solidFill>
              </a:rPr>
              <a:t>Forecast future costs via regression model</a:t>
            </a:r>
            <a:endParaRPr sz="1400">
              <a:solidFill>
                <a:srgbClr val="666666"/>
              </a:solidFill>
            </a:endParaRPr>
          </a:p>
          <a:p>
            <a:pPr indent="-317500" lvl="0" marL="457200" rtl="0">
              <a:spcBef>
                <a:spcPts val="0"/>
              </a:spcBef>
              <a:spcAft>
                <a:spcPts val="0"/>
              </a:spcAft>
              <a:buClr>
                <a:srgbClr val="666666"/>
              </a:buClr>
              <a:buSzPts val="1400"/>
              <a:buChar char="●"/>
            </a:pPr>
            <a:r>
              <a:rPr b="1" lang="en" sz="1400">
                <a:solidFill>
                  <a:srgbClr val="666666"/>
                </a:solidFill>
              </a:rPr>
              <a:t>Why this will succeed:</a:t>
            </a:r>
            <a:endParaRPr b="1" sz="1400">
              <a:solidFill>
                <a:srgbClr val="666666"/>
              </a:solidFill>
            </a:endParaRPr>
          </a:p>
          <a:p>
            <a:pPr indent="-317500" lvl="1" marL="914400" rtl="0">
              <a:spcBef>
                <a:spcPts val="0"/>
              </a:spcBef>
              <a:spcAft>
                <a:spcPts val="0"/>
              </a:spcAft>
              <a:buClr>
                <a:srgbClr val="666666"/>
              </a:buClr>
              <a:buSzPts val="1400"/>
              <a:buChar char="○"/>
            </a:pPr>
            <a:r>
              <a:rPr lang="en" sz="1400">
                <a:solidFill>
                  <a:srgbClr val="666666"/>
                </a:solidFill>
              </a:rPr>
              <a:t>Health Analytics Group has asked for this visualization specifically, so it will provide a needed tool to an organization</a:t>
            </a:r>
            <a:endParaRPr sz="1400">
              <a:solidFill>
                <a:srgbClr val="666666"/>
              </a:solidFill>
            </a:endParaRPr>
          </a:p>
          <a:p>
            <a:pPr indent="-317500" lvl="0" marL="457200" rtl="0">
              <a:spcBef>
                <a:spcPts val="0"/>
              </a:spcBef>
              <a:spcAft>
                <a:spcPts val="0"/>
              </a:spcAft>
              <a:buClr>
                <a:srgbClr val="666666"/>
              </a:buClr>
              <a:buSzPts val="1400"/>
              <a:buChar char="●"/>
            </a:pPr>
            <a:r>
              <a:rPr b="1" lang="en" sz="1400">
                <a:solidFill>
                  <a:srgbClr val="666666"/>
                </a:solidFill>
              </a:rPr>
              <a:t>What does success looks like: </a:t>
            </a:r>
            <a:endParaRPr b="1" sz="1400">
              <a:solidFill>
                <a:srgbClr val="666666"/>
              </a:solidFill>
            </a:endParaRPr>
          </a:p>
          <a:p>
            <a:pPr indent="-317500" lvl="1" marL="914400" rtl="0">
              <a:spcBef>
                <a:spcPts val="0"/>
              </a:spcBef>
              <a:spcAft>
                <a:spcPts val="0"/>
              </a:spcAft>
              <a:buClr>
                <a:srgbClr val="666666"/>
              </a:buClr>
              <a:buSzPts val="1400"/>
              <a:buChar char="○"/>
            </a:pPr>
            <a:r>
              <a:rPr lang="en" sz="1400">
                <a:solidFill>
                  <a:srgbClr val="666666"/>
                </a:solidFill>
              </a:rPr>
              <a:t>Easily accessible and understandable visualizations. Measure success by usage statistics.</a:t>
            </a:r>
            <a:endParaRPr sz="1400">
              <a:solidFill>
                <a:srgbClr val="666666"/>
              </a:solidFill>
            </a:endParaRPr>
          </a:p>
        </p:txBody>
      </p:sp>
      <p:sp>
        <p:nvSpPr>
          <p:cNvPr id="119" name="Shape 119"/>
          <p:cNvSpPr txBox="1"/>
          <p:nvPr/>
        </p:nvSpPr>
        <p:spPr>
          <a:xfrm>
            <a:off x="7361275" y="4814400"/>
            <a:ext cx="1782900" cy="3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solidFill>
                  <a:srgbClr val="999999"/>
                </a:solidFill>
                <a:latin typeface="Raleway"/>
                <a:ea typeface="Raleway"/>
                <a:cs typeface="Raleway"/>
                <a:sym typeface="Raleway"/>
              </a:rPr>
              <a:t>Heilmeier Q1, Q3, Q5, Q9</a:t>
            </a:r>
            <a:endParaRPr b="1" sz="1000">
              <a:solidFill>
                <a:srgbClr val="999999"/>
              </a:solidFill>
            </a:endParaRPr>
          </a:p>
        </p:txBody>
      </p:sp>
      <p:pic>
        <p:nvPicPr>
          <p:cNvPr id="120" name="Shape 120"/>
          <p:cNvPicPr preferRelativeResize="0"/>
          <p:nvPr/>
        </p:nvPicPr>
        <p:blipFill>
          <a:blip r:embed="rId3">
            <a:alphaModFix/>
          </a:blip>
          <a:stretch>
            <a:fillRect/>
          </a:stretch>
        </p:blipFill>
        <p:spPr>
          <a:xfrm>
            <a:off x="5661850" y="1098601"/>
            <a:ext cx="2981975" cy="181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678925" y="6571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Risks, Payoffs, and Costs</a:t>
            </a:r>
            <a:endParaRPr/>
          </a:p>
        </p:txBody>
      </p:sp>
      <p:sp>
        <p:nvSpPr>
          <p:cNvPr id="126" name="Shape 126"/>
          <p:cNvSpPr txBox="1"/>
          <p:nvPr>
            <p:ph idx="1" type="body"/>
          </p:nvPr>
        </p:nvSpPr>
        <p:spPr>
          <a:xfrm>
            <a:off x="316250" y="1425225"/>
            <a:ext cx="5082000" cy="32655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666666"/>
              </a:buClr>
              <a:buSzPts val="1400"/>
              <a:buChar char="●"/>
            </a:pPr>
            <a:r>
              <a:rPr b="1" lang="en" sz="1400">
                <a:solidFill>
                  <a:srgbClr val="666666"/>
                </a:solidFill>
              </a:rPr>
              <a:t>Risks: </a:t>
            </a:r>
            <a:endParaRPr b="1" sz="1400">
              <a:solidFill>
                <a:srgbClr val="666666"/>
              </a:solidFill>
            </a:endParaRPr>
          </a:p>
          <a:p>
            <a:pPr indent="-317500" lvl="1" marL="914400" marR="0" rtl="0" algn="l">
              <a:lnSpc>
                <a:spcPct val="115000"/>
              </a:lnSpc>
              <a:spcBef>
                <a:spcPts val="0"/>
              </a:spcBef>
              <a:spcAft>
                <a:spcPts val="0"/>
              </a:spcAft>
              <a:buClr>
                <a:srgbClr val="666666"/>
              </a:buClr>
              <a:buSzPts val="1400"/>
              <a:buChar char="○"/>
            </a:pPr>
            <a:r>
              <a:rPr lang="en" sz="1400">
                <a:solidFill>
                  <a:srgbClr val="666666"/>
                </a:solidFill>
              </a:rPr>
              <a:t>Regression model/forecasts may not be accurate</a:t>
            </a:r>
            <a:endParaRPr sz="1400">
              <a:solidFill>
                <a:srgbClr val="666666"/>
              </a:solidFill>
            </a:endParaRPr>
          </a:p>
          <a:p>
            <a:pPr indent="-317500" lvl="1" marL="914400" marR="0" rtl="0" algn="l">
              <a:lnSpc>
                <a:spcPct val="115000"/>
              </a:lnSpc>
              <a:spcBef>
                <a:spcPts val="0"/>
              </a:spcBef>
              <a:spcAft>
                <a:spcPts val="0"/>
              </a:spcAft>
              <a:buClr>
                <a:srgbClr val="666666"/>
              </a:buClr>
              <a:buSzPts val="1400"/>
              <a:buFont typeface="Lato"/>
              <a:buChar char="○"/>
            </a:pPr>
            <a:r>
              <a:rPr lang="en" sz="1400">
                <a:solidFill>
                  <a:srgbClr val="666666"/>
                </a:solidFill>
              </a:rPr>
              <a:t>Data may be difficult to gain access to/work with</a:t>
            </a:r>
            <a:endParaRPr sz="1400">
              <a:solidFill>
                <a:srgbClr val="666666"/>
              </a:solidFill>
            </a:endParaRPr>
          </a:p>
          <a:p>
            <a:pPr indent="-317500" lvl="0" marL="457200" marR="0" rtl="0" algn="l">
              <a:lnSpc>
                <a:spcPct val="115000"/>
              </a:lnSpc>
              <a:spcBef>
                <a:spcPts val="1000"/>
              </a:spcBef>
              <a:spcAft>
                <a:spcPts val="0"/>
              </a:spcAft>
              <a:buClr>
                <a:srgbClr val="666666"/>
              </a:buClr>
              <a:buSzPts val="1400"/>
              <a:buChar char="●"/>
            </a:pPr>
            <a:r>
              <a:rPr b="1" lang="en" sz="1400">
                <a:solidFill>
                  <a:srgbClr val="666666"/>
                </a:solidFill>
              </a:rPr>
              <a:t>Payoffs: </a:t>
            </a:r>
            <a:endParaRPr b="1" sz="1400">
              <a:solidFill>
                <a:srgbClr val="666666"/>
              </a:solidFill>
            </a:endParaRPr>
          </a:p>
          <a:p>
            <a:pPr indent="-317500" lvl="1" marL="914400" marR="0" rtl="0" algn="l">
              <a:lnSpc>
                <a:spcPct val="115000"/>
              </a:lnSpc>
              <a:spcBef>
                <a:spcPts val="0"/>
              </a:spcBef>
              <a:spcAft>
                <a:spcPts val="0"/>
              </a:spcAft>
              <a:buClr>
                <a:srgbClr val="666666"/>
              </a:buClr>
              <a:buSzPts val="1400"/>
              <a:buChar char="○"/>
            </a:pPr>
            <a:r>
              <a:rPr lang="en" sz="1400">
                <a:solidFill>
                  <a:srgbClr val="666666"/>
                </a:solidFill>
              </a:rPr>
              <a:t>Unique tool that can be leveraged by research groups to gain exposure and raise potential funding</a:t>
            </a:r>
            <a:endParaRPr sz="1400">
              <a:solidFill>
                <a:srgbClr val="666666"/>
              </a:solidFill>
            </a:endParaRPr>
          </a:p>
          <a:p>
            <a:pPr indent="-317500" lvl="1" marL="914400" marR="0" rtl="0" algn="l">
              <a:lnSpc>
                <a:spcPct val="115000"/>
              </a:lnSpc>
              <a:spcBef>
                <a:spcPts val="0"/>
              </a:spcBef>
              <a:spcAft>
                <a:spcPts val="0"/>
              </a:spcAft>
              <a:buClr>
                <a:srgbClr val="666666"/>
              </a:buClr>
              <a:buSzPts val="1400"/>
              <a:buChar char="○"/>
            </a:pPr>
            <a:r>
              <a:rPr lang="en" sz="1400">
                <a:solidFill>
                  <a:srgbClr val="666666"/>
                </a:solidFill>
              </a:rPr>
              <a:t>Allow Georgia Tech researchers an easy way to visualize findings/results</a:t>
            </a:r>
            <a:endParaRPr sz="1400">
              <a:solidFill>
                <a:srgbClr val="666666"/>
              </a:solidFill>
            </a:endParaRPr>
          </a:p>
          <a:p>
            <a:pPr indent="-317500" lvl="0" marL="457200" marR="0" rtl="0" algn="l">
              <a:lnSpc>
                <a:spcPct val="115000"/>
              </a:lnSpc>
              <a:spcBef>
                <a:spcPts val="1000"/>
              </a:spcBef>
              <a:spcAft>
                <a:spcPts val="0"/>
              </a:spcAft>
              <a:buClr>
                <a:srgbClr val="666666"/>
              </a:buClr>
              <a:buSzPts val="1400"/>
              <a:buChar char="●"/>
            </a:pPr>
            <a:r>
              <a:rPr b="1" lang="en" sz="1400">
                <a:solidFill>
                  <a:srgbClr val="666666"/>
                </a:solidFill>
              </a:rPr>
              <a:t>Costs:</a:t>
            </a:r>
            <a:endParaRPr b="1" sz="1400">
              <a:solidFill>
                <a:srgbClr val="666666"/>
              </a:solidFill>
            </a:endParaRPr>
          </a:p>
          <a:p>
            <a:pPr indent="-317500" lvl="1" marL="914400" marR="0" rtl="0" algn="l">
              <a:lnSpc>
                <a:spcPct val="115000"/>
              </a:lnSpc>
              <a:spcBef>
                <a:spcPts val="0"/>
              </a:spcBef>
              <a:spcAft>
                <a:spcPts val="0"/>
              </a:spcAft>
              <a:buClr>
                <a:srgbClr val="666666"/>
              </a:buClr>
              <a:buSzPts val="1400"/>
              <a:buChar char="○"/>
            </a:pPr>
            <a:r>
              <a:rPr lang="en" sz="1400">
                <a:solidFill>
                  <a:srgbClr val="666666"/>
                </a:solidFill>
              </a:rPr>
              <a:t>No associated monetary costs </a:t>
            </a:r>
            <a:endParaRPr sz="1400">
              <a:solidFill>
                <a:srgbClr val="666666"/>
              </a:solidFill>
            </a:endParaRPr>
          </a:p>
          <a:p>
            <a:pPr indent="457200" lvl="0" marL="457200" marR="0" rtl="0" algn="l">
              <a:lnSpc>
                <a:spcPct val="115000"/>
              </a:lnSpc>
              <a:spcBef>
                <a:spcPts val="0"/>
              </a:spcBef>
              <a:spcAft>
                <a:spcPts val="0"/>
              </a:spcAft>
              <a:buNone/>
            </a:pPr>
            <a:r>
              <a:rPr lang="en" sz="1400">
                <a:solidFill>
                  <a:srgbClr val="666666"/>
                </a:solidFill>
              </a:rPr>
              <a:t>(open source code and data)</a:t>
            </a:r>
            <a:endParaRPr sz="1400">
              <a:solidFill>
                <a:srgbClr val="666666"/>
              </a:solidFill>
            </a:endParaRPr>
          </a:p>
          <a:p>
            <a:pPr indent="0" lvl="0" marL="0" rtl="0">
              <a:spcBef>
                <a:spcPts val="0"/>
              </a:spcBef>
              <a:spcAft>
                <a:spcPts val="0"/>
              </a:spcAft>
              <a:buNone/>
            </a:pPr>
            <a:r>
              <a:t/>
            </a:r>
            <a:endParaRPr sz="1000">
              <a:solidFill>
                <a:srgbClr val="000000"/>
              </a:solidFill>
              <a:latin typeface="Arial"/>
              <a:ea typeface="Arial"/>
              <a:cs typeface="Arial"/>
              <a:sym typeface="Arial"/>
            </a:endParaRPr>
          </a:p>
        </p:txBody>
      </p:sp>
      <p:sp>
        <p:nvSpPr>
          <p:cNvPr id="127" name="Shape 127"/>
          <p:cNvSpPr txBox="1"/>
          <p:nvPr/>
        </p:nvSpPr>
        <p:spPr>
          <a:xfrm>
            <a:off x="7935000" y="4814400"/>
            <a:ext cx="1209000" cy="3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solidFill>
                  <a:srgbClr val="999999"/>
                </a:solidFill>
                <a:latin typeface="Raleway"/>
                <a:ea typeface="Raleway"/>
                <a:cs typeface="Raleway"/>
                <a:sym typeface="Raleway"/>
              </a:rPr>
              <a:t>Heilmeier Q6, Q7</a:t>
            </a:r>
            <a:endParaRPr b="1" sz="1000">
              <a:solidFill>
                <a:srgbClr val="999999"/>
              </a:solidFill>
            </a:endParaRPr>
          </a:p>
        </p:txBody>
      </p:sp>
      <p:pic>
        <p:nvPicPr>
          <p:cNvPr id="128" name="Shape 128"/>
          <p:cNvPicPr preferRelativeResize="0"/>
          <p:nvPr/>
        </p:nvPicPr>
        <p:blipFill>
          <a:blip r:embed="rId3">
            <a:alphaModFix amt="18000"/>
          </a:blip>
          <a:stretch>
            <a:fillRect/>
          </a:stretch>
        </p:blipFill>
        <p:spPr>
          <a:xfrm>
            <a:off x="5613800" y="1677225"/>
            <a:ext cx="3085800" cy="265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547550" y="6416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Expected Innovation/Deliverables</a:t>
            </a:r>
            <a:endParaRPr/>
          </a:p>
        </p:txBody>
      </p:sp>
      <p:sp>
        <p:nvSpPr>
          <p:cNvPr id="134" name="Shape 134"/>
          <p:cNvSpPr txBox="1"/>
          <p:nvPr/>
        </p:nvSpPr>
        <p:spPr>
          <a:xfrm>
            <a:off x="7912050" y="4814400"/>
            <a:ext cx="1232100" cy="3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solidFill>
                  <a:srgbClr val="999999"/>
                </a:solidFill>
                <a:latin typeface="Raleway"/>
                <a:ea typeface="Raleway"/>
                <a:cs typeface="Raleway"/>
                <a:sym typeface="Raleway"/>
              </a:rPr>
              <a:t>Heilmeier Q4, Q5</a:t>
            </a:r>
            <a:endParaRPr b="1" sz="1000">
              <a:solidFill>
                <a:srgbClr val="999999"/>
              </a:solidFill>
            </a:endParaRPr>
          </a:p>
        </p:txBody>
      </p:sp>
      <p:pic>
        <p:nvPicPr>
          <p:cNvPr id="135" name="Shape 135"/>
          <p:cNvPicPr preferRelativeResize="0"/>
          <p:nvPr/>
        </p:nvPicPr>
        <p:blipFill>
          <a:blip r:embed="rId3">
            <a:alphaModFix amt="93000"/>
          </a:blip>
          <a:stretch>
            <a:fillRect/>
          </a:stretch>
        </p:blipFill>
        <p:spPr>
          <a:xfrm>
            <a:off x="5596750" y="1539575"/>
            <a:ext cx="3261200" cy="2172375"/>
          </a:xfrm>
          <a:prstGeom prst="rect">
            <a:avLst/>
          </a:prstGeom>
          <a:noFill/>
          <a:ln>
            <a:noFill/>
          </a:ln>
          <a:effectLst>
            <a:reflection blurRad="0" dir="5400000" dist="38100" endA="0" endPos="30000" fadeDir="5400012" kx="0" rotWithShape="0" algn="bl" stA="30000" stPos="0" sy="-100000" ky="0"/>
          </a:effectLst>
        </p:spPr>
      </p:pic>
      <p:sp>
        <p:nvSpPr>
          <p:cNvPr id="136" name="Shape 136"/>
          <p:cNvSpPr txBox="1"/>
          <p:nvPr>
            <p:ph idx="1" type="body"/>
          </p:nvPr>
        </p:nvSpPr>
        <p:spPr>
          <a:xfrm>
            <a:off x="729450" y="1412700"/>
            <a:ext cx="7688700" cy="2927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Datasets with costs associated to disease prevalence</a:t>
            </a:r>
            <a:endParaRPr sz="1400"/>
          </a:p>
          <a:p>
            <a:pPr indent="-317500" lvl="1" marL="914400" rtl="0">
              <a:spcBef>
                <a:spcPts val="0"/>
              </a:spcBef>
              <a:spcAft>
                <a:spcPts val="0"/>
              </a:spcAft>
              <a:buSzPts val="1400"/>
              <a:buChar char="○"/>
            </a:pPr>
            <a:r>
              <a:rPr lang="en" sz="1400"/>
              <a:t>Useful for further studies</a:t>
            </a:r>
            <a:endParaRPr sz="1400"/>
          </a:p>
          <a:p>
            <a:pPr indent="-317500" lvl="0" marL="457200" rtl="0">
              <a:spcBef>
                <a:spcPts val="1000"/>
              </a:spcBef>
              <a:spcAft>
                <a:spcPts val="0"/>
              </a:spcAft>
              <a:buSzPts val="1400"/>
              <a:buChar char="●"/>
            </a:pPr>
            <a:r>
              <a:rPr lang="en" sz="1400"/>
              <a:t>Interactive visualization</a:t>
            </a:r>
            <a:endParaRPr sz="1400"/>
          </a:p>
          <a:p>
            <a:pPr indent="-317500" lvl="1" marL="914400" rtl="0">
              <a:spcBef>
                <a:spcPts val="0"/>
              </a:spcBef>
              <a:spcAft>
                <a:spcPts val="0"/>
              </a:spcAft>
              <a:buSzPts val="1400"/>
              <a:buChar char="○"/>
            </a:pPr>
            <a:r>
              <a:rPr lang="en" sz="1400"/>
              <a:t>GT Health Analytics</a:t>
            </a:r>
            <a:endParaRPr sz="1400"/>
          </a:p>
          <a:p>
            <a:pPr indent="-317500" lvl="1" marL="914400" rtl="0">
              <a:spcBef>
                <a:spcPts val="0"/>
              </a:spcBef>
              <a:spcAft>
                <a:spcPts val="0"/>
              </a:spcAft>
              <a:buSzPts val="1400"/>
              <a:buChar char="○"/>
            </a:pPr>
            <a:r>
              <a:rPr lang="en" sz="1400"/>
              <a:t>Healthcare professionals</a:t>
            </a:r>
            <a:endParaRPr sz="1400"/>
          </a:p>
          <a:p>
            <a:pPr indent="-317500" lvl="1" marL="914400" rtl="0">
              <a:spcBef>
                <a:spcPts val="0"/>
              </a:spcBef>
              <a:spcAft>
                <a:spcPts val="0"/>
              </a:spcAft>
              <a:buSzPts val="1400"/>
              <a:buChar char="○"/>
            </a:pPr>
            <a:r>
              <a:rPr lang="en" sz="1400"/>
              <a:t>Academic users</a:t>
            </a:r>
            <a:endParaRPr sz="1400"/>
          </a:p>
          <a:p>
            <a:pPr indent="-317500" lvl="0" marL="457200" rtl="0">
              <a:spcBef>
                <a:spcPts val="1000"/>
              </a:spcBef>
              <a:spcAft>
                <a:spcPts val="0"/>
              </a:spcAft>
              <a:buSzPts val="1400"/>
              <a:buChar char="●"/>
            </a:pPr>
            <a:r>
              <a:rPr lang="en" sz="1400"/>
              <a:t>Regression model to predict future costs</a:t>
            </a:r>
            <a:endParaRPr sz="1400"/>
          </a:p>
          <a:p>
            <a:pPr indent="-317500" lvl="1" marL="914400" rtl="0">
              <a:spcBef>
                <a:spcPts val="0"/>
              </a:spcBef>
              <a:spcAft>
                <a:spcPts val="0"/>
              </a:spcAft>
              <a:buSzPts val="1400"/>
              <a:buChar char="○"/>
            </a:pPr>
            <a:r>
              <a:rPr lang="en" sz="1400"/>
              <a:t>Forecasting</a:t>
            </a:r>
            <a:endParaRPr sz="1400"/>
          </a:p>
          <a:p>
            <a:pPr indent="0" lvl="0" marL="0" rtl="0">
              <a:spcBef>
                <a:spcPts val="10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6475" y="6104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Plan of Activities</a:t>
            </a:r>
            <a:endParaRPr/>
          </a:p>
        </p:txBody>
      </p:sp>
      <p:sp>
        <p:nvSpPr>
          <p:cNvPr id="142" name="Shape 142"/>
          <p:cNvSpPr txBox="1"/>
          <p:nvPr/>
        </p:nvSpPr>
        <p:spPr>
          <a:xfrm>
            <a:off x="7935000" y="4793875"/>
            <a:ext cx="1209000" cy="3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solidFill>
                  <a:srgbClr val="999999"/>
                </a:solidFill>
                <a:latin typeface="Raleway"/>
                <a:ea typeface="Raleway"/>
                <a:cs typeface="Raleway"/>
                <a:sym typeface="Raleway"/>
              </a:rPr>
              <a:t>Heilmeier Q8</a:t>
            </a:r>
            <a:endParaRPr b="1" sz="1000">
              <a:solidFill>
                <a:srgbClr val="999999"/>
              </a:solidFill>
              <a:latin typeface="Raleway"/>
              <a:ea typeface="Raleway"/>
              <a:cs typeface="Raleway"/>
              <a:sym typeface="Raleway"/>
            </a:endParaRPr>
          </a:p>
        </p:txBody>
      </p:sp>
      <p:grpSp>
        <p:nvGrpSpPr>
          <p:cNvPr id="143" name="Shape 143"/>
          <p:cNvGrpSpPr/>
          <p:nvPr/>
        </p:nvGrpSpPr>
        <p:grpSpPr>
          <a:xfrm>
            <a:off x="609007" y="2204726"/>
            <a:ext cx="4401752" cy="643500"/>
            <a:chOff x="1593000" y="2322568"/>
            <a:chExt cx="5957975" cy="643500"/>
          </a:xfrm>
        </p:grpSpPr>
        <p:sp>
          <p:nvSpPr>
            <p:cNvPr id="144" name="Shape 14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Lorem ipsum dolor sit amet at nec at adipiscing</a:t>
              </a:r>
              <a:endParaRPr sz="1000">
                <a:solidFill>
                  <a:srgbClr val="FFFFFF"/>
                </a:solidFill>
                <a:latin typeface="Roboto"/>
                <a:ea typeface="Roboto"/>
                <a:cs typeface="Roboto"/>
                <a:sym typeface="Roboto"/>
              </a:endParaRPr>
            </a:p>
          </p:txBody>
        </p:sp>
        <p:sp>
          <p:nvSpPr>
            <p:cNvPr id="148" name="Shape 148"/>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grpSp>
      <p:grpSp>
        <p:nvGrpSpPr>
          <p:cNvPr id="150" name="Shape 150"/>
          <p:cNvGrpSpPr/>
          <p:nvPr/>
        </p:nvGrpSpPr>
        <p:grpSpPr>
          <a:xfrm>
            <a:off x="608922" y="3514494"/>
            <a:ext cx="4575129" cy="643500"/>
            <a:chOff x="1593000" y="2322568"/>
            <a:chExt cx="5957975" cy="643500"/>
          </a:xfrm>
        </p:grpSpPr>
        <p:sp>
          <p:nvSpPr>
            <p:cNvPr id="151" name="Shape 15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a:off x="2646878" y="2399956"/>
              <a:ext cx="1636500" cy="495900"/>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lang="en">
                  <a:solidFill>
                    <a:schemeClr val="lt1"/>
                  </a:solidFill>
                  <a:latin typeface="Roboto Medium"/>
                  <a:ea typeface="Roboto Medium"/>
                  <a:cs typeface="Roboto Medium"/>
                  <a:sym typeface="Roboto Medium"/>
                </a:rPr>
                <a:t>Tim</a:t>
              </a:r>
              <a:endParaRPr sz="1000">
                <a:solidFill>
                  <a:srgbClr val="FFFFFF"/>
                </a:solidFill>
                <a:latin typeface="Roboto"/>
                <a:ea typeface="Roboto"/>
                <a:cs typeface="Roboto"/>
                <a:sym typeface="Roboto"/>
              </a:endParaRPr>
            </a:p>
          </p:txBody>
        </p:sp>
        <p:sp>
          <p:nvSpPr>
            <p:cNvPr id="155" name="Shape 155"/>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1593006" y="2322581"/>
              <a:ext cx="889200" cy="642600"/>
            </a:xfrm>
            <a:prstGeom prst="rect">
              <a:avLst/>
            </a:prstGeom>
            <a:solidFill>
              <a:srgbClr val="0E65F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57" name="Shape 15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Regression analysis</a:t>
              </a:r>
              <a:endParaRPr>
                <a:solidFill>
                  <a:srgbClr val="666666"/>
                </a:solidFill>
                <a:latin typeface="Lato"/>
                <a:ea typeface="Lato"/>
                <a:cs typeface="Lato"/>
                <a:sym typeface="Lato"/>
              </a:endParaRPr>
            </a:p>
            <a:p>
              <a:pPr indent="-317500" lvl="0" marL="457200" rtl="0">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Final report</a:t>
              </a:r>
              <a:endParaRPr sz="800">
                <a:solidFill>
                  <a:srgbClr val="0C58D3"/>
                </a:solidFill>
                <a:latin typeface="Roboto"/>
                <a:ea typeface="Roboto"/>
                <a:cs typeface="Roboto"/>
                <a:sym typeface="Roboto"/>
              </a:endParaRPr>
            </a:p>
          </p:txBody>
        </p:sp>
      </p:grpSp>
      <p:grpSp>
        <p:nvGrpSpPr>
          <p:cNvPr id="158" name="Shape 158"/>
          <p:cNvGrpSpPr/>
          <p:nvPr/>
        </p:nvGrpSpPr>
        <p:grpSpPr>
          <a:xfrm>
            <a:off x="604017" y="2859627"/>
            <a:ext cx="4597185" cy="643500"/>
            <a:chOff x="1592985" y="2322568"/>
            <a:chExt cx="5957990" cy="643500"/>
          </a:xfrm>
        </p:grpSpPr>
        <p:sp>
          <p:nvSpPr>
            <p:cNvPr id="159" name="Shape 15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2646958" y="2399948"/>
              <a:ext cx="1636500" cy="495900"/>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lang="en">
                  <a:solidFill>
                    <a:schemeClr val="lt1"/>
                  </a:solidFill>
                  <a:latin typeface="Roboto Medium"/>
                  <a:ea typeface="Roboto Medium"/>
                  <a:cs typeface="Roboto Medium"/>
                  <a:sym typeface="Roboto Medium"/>
                </a:rPr>
                <a:t>Sarah</a:t>
              </a:r>
              <a:endParaRPr sz="1000">
                <a:solidFill>
                  <a:srgbClr val="FFFFFF"/>
                </a:solidFill>
                <a:latin typeface="Roboto"/>
                <a:ea typeface="Roboto"/>
                <a:cs typeface="Roboto"/>
                <a:sym typeface="Roboto"/>
              </a:endParaRPr>
            </a:p>
          </p:txBody>
        </p:sp>
        <p:sp>
          <p:nvSpPr>
            <p:cNvPr id="163" name="Shape 16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1592985" y="2322573"/>
              <a:ext cx="895800" cy="642600"/>
            </a:xfrm>
            <a:prstGeom prst="rect">
              <a:avLst/>
            </a:prstGeom>
            <a:solidFill>
              <a:srgbClr val="0E65F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65" name="Shape 16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Understanding medical data</a:t>
              </a:r>
              <a:endParaRPr>
                <a:solidFill>
                  <a:srgbClr val="666666"/>
                </a:solidFill>
                <a:latin typeface="Lato"/>
                <a:ea typeface="Lato"/>
                <a:cs typeface="Lato"/>
                <a:sym typeface="Lato"/>
              </a:endParaRPr>
            </a:p>
            <a:p>
              <a:pPr indent="-317500" lvl="0" marL="457200" rtl="0">
                <a:spcBef>
                  <a:spcPts val="0"/>
                </a:spcBef>
                <a:spcAft>
                  <a:spcPts val="1000"/>
                </a:spcAft>
                <a:buClr>
                  <a:srgbClr val="666666"/>
                </a:buClr>
                <a:buSzPts val="1400"/>
                <a:buFont typeface="Lato"/>
                <a:buChar char="●"/>
              </a:pPr>
              <a:r>
                <a:rPr lang="en">
                  <a:solidFill>
                    <a:srgbClr val="666666"/>
                  </a:solidFill>
                  <a:latin typeface="Lato"/>
                  <a:ea typeface="Lato"/>
                  <a:cs typeface="Lato"/>
                  <a:sym typeface="Lato"/>
                </a:rPr>
                <a:t>Project proposal</a:t>
              </a:r>
              <a:endParaRPr sz="800">
                <a:solidFill>
                  <a:srgbClr val="0C58D3"/>
                </a:solidFill>
                <a:latin typeface="Roboto"/>
                <a:ea typeface="Roboto"/>
                <a:cs typeface="Roboto"/>
                <a:sym typeface="Roboto"/>
              </a:endParaRPr>
            </a:p>
          </p:txBody>
        </p:sp>
      </p:grpSp>
      <p:grpSp>
        <p:nvGrpSpPr>
          <p:cNvPr id="166" name="Shape 166"/>
          <p:cNvGrpSpPr/>
          <p:nvPr/>
        </p:nvGrpSpPr>
        <p:grpSpPr>
          <a:xfrm>
            <a:off x="605665" y="2204738"/>
            <a:ext cx="4595386" cy="643501"/>
            <a:chOff x="1593000" y="2322567"/>
            <a:chExt cx="5957975" cy="643501"/>
          </a:xfrm>
        </p:grpSpPr>
        <p:sp>
          <p:nvSpPr>
            <p:cNvPr id="167" name="Shape 16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nvSpPr>
          <p:spPr>
            <a:xfrm>
              <a:off x="2646885" y="2399942"/>
              <a:ext cx="1636500" cy="495900"/>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lang="en">
                  <a:solidFill>
                    <a:schemeClr val="lt1"/>
                  </a:solidFill>
                  <a:latin typeface="Roboto Medium"/>
                  <a:ea typeface="Roboto Medium"/>
                  <a:cs typeface="Roboto Medium"/>
                  <a:sym typeface="Roboto Medium"/>
                </a:rPr>
                <a:t>David</a:t>
              </a:r>
              <a:endParaRPr sz="1000">
                <a:solidFill>
                  <a:srgbClr val="FFFFFF"/>
                </a:solidFill>
                <a:latin typeface="Roboto"/>
                <a:ea typeface="Roboto"/>
                <a:cs typeface="Roboto"/>
                <a:sym typeface="Roboto"/>
              </a:endParaRPr>
            </a:p>
          </p:txBody>
        </p:sp>
        <p:sp>
          <p:nvSpPr>
            <p:cNvPr id="171" name="Shape 171"/>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a:off x="1593017" y="2322567"/>
              <a:ext cx="893700" cy="642600"/>
            </a:xfrm>
            <a:prstGeom prst="rect">
              <a:avLst/>
            </a:prstGeom>
            <a:solidFill>
              <a:srgbClr val="0E65F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73" name="Shape 173"/>
            <p:cNvSpPr/>
            <p:nvPr/>
          </p:nvSpPr>
          <p:spPr>
            <a:xfrm>
              <a:off x="4387849" y="2323742"/>
              <a:ext cx="3118200" cy="6423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Visualization methods</a:t>
              </a:r>
              <a:endParaRPr>
                <a:solidFill>
                  <a:srgbClr val="666666"/>
                </a:solidFill>
                <a:latin typeface="Lato"/>
                <a:ea typeface="Lato"/>
                <a:cs typeface="Lato"/>
                <a:sym typeface="Lato"/>
              </a:endParaRPr>
            </a:p>
            <a:p>
              <a:pPr indent="-317500" lvl="0" marL="457200" rtl="0">
                <a:spcBef>
                  <a:spcPts val="0"/>
                </a:spcBef>
                <a:spcAft>
                  <a:spcPts val="1000"/>
                </a:spcAft>
                <a:buClr>
                  <a:srgbClr val="666666"/>
                </a:buClr>
                <a:buSzPts val="1400"/>
                <a:buFont typeface="Lato"/>
                <a:buChar char="●"/>
              </a:pPr>
              <a:r>
                <a:rPr lang="en">
                  <a:solidFill>
                    <a:srgbClr val="666666"/>
                  </a:solidFill>
                  <a:latin typeface="Lato"/>
                  <a:ea typeface="Lato"/>
                  <a:cs typeface="Lato"/>
                  <a:sym typeface="Lato"/>
                </a:rPr>
                <a:t>Progress report</a:t>
              </a:r>
              <a:endParaRPr sz="800">
                <a:solidFill>
                  <a:srgbClr val="0C58D3"/>
                </a:solidFill>
                <a:latin typeface="Roboto"/>
                <a:ea typeface="Roboto"/>
                <a:cs typeface="Roboto"/>
                <a:sym typeface="Roboto"/>
              </a:endParaRPr>
            </a:p>
          </p:txBody>
        </p:sp>
      </p:grpSp>
      <p:grpSp>
        <p:nvGrpSpPr>
          <p:cNvPr id="174" name="Shape 174"/>
          <p:cNvGrpSpPr/>
          <p:nvPr/>
        </p:nvGrpSpPr>
        <p:grpSpPr>
          <a:xfrm>
            <a:off x="602529" y="1549874"/>
            <a:ext cx="4598961" cy="643500"/>
            <a:chOff x="1593000" y="2322568"/>
            <a:chExt cx="5957975" cy="643500"/>
          </a:xfrm>
        </p:grpSpPr>
        <p:sp>
          <p:nvSpPr>
            <p:cNvPr id="175" name="Shape 17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2646886" y="2399951"/>
              <a:ext cx="1636500" cy="495900"/>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lang="en">
                  <a:solidFill>
                    <a:schemeClr val="lt1"/>
                  </a:solidFill>
                  <a:latin typeface="Roboto Medium"/>
                  <a:ea typeface="Roboto Medium"/>
                  <a:cs typeface="Roboto Medium"/>
                  <a:sym typeface="Roboto Medium"/>
                </a:rPr>
                <a:t>Alex</a:t>
              </a:r>
              <a:endParaRPr sz="1000">
                <a:solidFill>
                  <a:srgbClr val="FFFFFF"/>
                </a:solidFill>
                <a:latin typeface="Roboto Medium"/>
                <a:ea typeface="Roboto Medium"/>
                <a:cs typeface="Roboto Medium"/>
                <a:sym typeface="Roboto Medium"/>
              </a:endParaRPr>
            </a:p>
          </p:txBody>
        </p:sp>
        <p:sp>
          <p:nvSpPr>
            <p:cNvPr id="179" name="Shape 179"/>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1593015" y="2322576"/>
              <a:ext cx="884400" cy="642600"/>
            </a:xfrm>
            <a:prstGeom prst="rect">
              <a:avLst/>
            </a:prstGeom>
            <a:solidFill>
              <a:srgbClr val="0E65F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81" name="Shape 18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Data gathering, ETL</a:t>
              </a:r>
              <a:endParaRPr sz="800">
                <a:solidFill>
                  <a:srgbClr val="0C58D3"/>
                </a:solidFill>
                <a:latin typeface="Roboto"/>
                <a:ea typeface="Roboto"/>
                <a:cs typeface="Roboto"/>
                <a:sym typeface="Roboto"/>
              </a:endParaRPr>
            </a:p>
          </p:txBody>
        </p:sp>
      </p:grpSp>
      <p:grpSp>
        <p:nvGrpSpPr>
          <p:cNvPr id="182" name="Shape 182"/>
          <p:cNvGrpSpPr/>
          <p:nvPr/>
        </p:nvGrpSpPr>
        <p:grpSpPr>
          <a:xfrm>
            <a:off x="5349021" y="792659"/>
            <a:ext cx="4094300" cy="870169"/>
            <a:chOff x="3977400" y="831451"/>
            <a:chExt cx="4094300" cy="1308131"/>
          </a:xfrm>
        </p:grpSpPr>
        <p:grpSp>
          <p:nvGrpSpPr>
            <p:cNvPr id="183" name="Shape 183"/>
            <p:cNvGrpSpPr/>
            <p:nvPr/>
          </p:nvGrpSpPr>
          <p:grpSpPr>
            <a:xfrm>
              <a:off x="4732925" y="1140987"/>
              <a:ext cx="529800" cy="998596"/>
              <a:chOff x="4318975" y="1083450"/>
              <a:chExt cx="529800" cy="591305"/>
            </a:xfrm>
          </p:grpSpPr>
          <p:sp>
            <p:nvSpPr>
              <p:cNvPr id="184" name="Shape 184"/>
              <p:cNvSpPr/>
              <p:nvPr/>
            </p:nvSpPr>
            <p:spPr>
              <a:xfrm>
                <a:off x="4517129" y="1083455"/>
                <a:ext cx="133500" cy="591300"/>
              </a:xfrm>
              <a:prstGeom prst="rect">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5" name="Shape 185"/>
              <p:cNvCxnSpPr/>
              <p:nvPr/>
            </p:nvCxnSpPr>
            <p:spPr>
              <a:xfrm rot="10800000">
                <a:off x="4318975" y="1083450"/>
                <a:ext cx="529800" cy="0"/>
              </a:xfrm>
              <a:prstGeom prst="straightConnector1">
                <a:avLst/>
              </a:prstGeom>
              <a:noFill/>
              <a:ln cap="flat" cmpd="sng" w="9525">
                <a:solidFill>
                  <a:srgbClr val="0944A1"/>
                </a:solidFill>
                <a:prstDash val="solid"/>
                <a:round/>
                <a:headEnd len="sm" w="sm" type="none"/>
                <a:tailEnd len="sm" w="sm" type="none"/>
              </a:ln>
            </p:spPr>
          </p:cxnSp>
        </p:grpSp>
        <p:sp>
          <p:nvSpPr>
            <p:cNvPr id="186" name="Shape 186"/>
            <p:cNvSpPr txBox="1"/>
            <p:nvPr/>
          </p:nvSpPr>
          <p:spPr>
            <a:xfrm>
              <a:off x="5343500" y="831451"/>
              <a:ext cx="2728200" cy="2760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b="1" lang="en">
                  <a:solidFill>
                    <a:srgbClr val="0944A1"/>
                  </a:solidFill>
                  <a:latin typeface="Roboto"/>
                  <a:ea typeface="Roboto"/>
                  <a:cs typeface="Roboto"/>
                  <a:sym typeface="Roboto"/>
                </a:rPr>
                <a:t>Research</a:t>
              </a:r>
              <a:endParaRPr b="1">
                <a:solidFill>
                  <a:srgbClr val="0944A1"/>
                </a:solidFill>
                <a:latin typeface="Roboto"/>
                <a:ea typeface="Roboto"/>
                <a:cs typeface="Roboto"/>
                <a:sym typeface="Roboto"/>
              </a:endParaRPr>
            </a:p>
          </p:txBody>
        </p:sp>
        <p:sp>
          <p:nvSpPr>
            <p:cNvPr id="187" name="Shape 187"/>
            <p:cNvSpPr txBox="1"/>
            <p:nvPr/>
          </p:nvSpPr>
          <p:spPr>
            <a:xfrm>
              <a:off x="5343500" y="1107696"/>
              <a:ext cx="2728200" cy="410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0944A1"/>
                  </a:solidFill>
                  <a:latin typeface="Roboto"/>
                  <a:ea typeface="Roboto"/>
                  <a:cs typeface="Roboto"/>
                  <a:sym typeface="Roboto"/>
                </a:rPr>
                <a:t>Literature survey</a:t>
              </a:r>
              <a:endParaRPr sz="1000">
                <a:solidFill>
                  <a:srgbClr val="0944A1"/>
                </a:solidFill>
                <a:latin typeface="Roboto"/>
                <a:ea typeface="Roboto"/>
                <a:cs typeface="Roboto"/>
                <a:sym typeface="Roboto"/>
              </a:endParaRPr>
            </a:p>
          </p:txBody>
        </p:sp>
        <p:sp>
          <p:nvSpPr>
            <p:cNvPr id="188" name="Shape 188"/>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0"/>
                </a:spcAft>
                <a:buNone/>
              </a:pPr>
              <a:r>
                <a:rPr lang="en" sz="900">
                  <a:solidFill>
                    <a:srgbClr val="0944A1"/>
                  </a:solidFill>
                  <a:latin typeface="Roboto"/>
                  <a:ea typeface="Roboto"/>
                  <a:cs typeface="Roboto"/>
                  <a:sym typeface="Roboto"/>
                </a:rPr>
                <a:t>2/20</a:t>
              </a:r>
              <a:endParaRPr sz="900">
                <a:solidFill>
                  <a:srgbClr val="0944A1"/>
                </a:solidFill>
                <a:latin typeface="Roboto"/>
                <a:ea typeface="Roboto"/>
                <a:cs typeface="Roboto"/>
                <a:sym typeface="Roboto"/>
              </a:endParaRPr>
            </a:p>
          </p:txBody>
        </p:sp>
      </p:grpSp>
      <p:grpSp>
        <p:nvGrpSpPr>
          <p:cNvPr id="189" name="Shape 189"/>
          <p:cNvGrpSpPr/>
          <p:nvPr/>
        </p:nvGrpSpPr>
        <p:grpSpPr>
          <a:xfrm>
            <a:off x="5349022" y="1489626"/>
            <a:ext cx="4094300" cy="1193487"/>
            <a:chOff x="3977400" y="946003"/>
            <a:chExt cx="4094300" cy="1193487"/>
          </a:xfrm>
        </p:grpSpPr>
        <p:grpSp>
          <p:nvGrpSpPr>
            <p:cNvPr id="190" name="Shape 190"/>
            <p:cNvGrpSpPr/>
            <p:nvPr/>
          </p:nvGrpSpPr>
          <p:grpSpPr>
            <a:xfrm>
              <a:off x="4732925" y="1140987"/>
              <a:ext cx="529800" cy="998503"/>
              <a:chOff x="4318975" y="1083450"/>
              <a:chExt cx="529800" cy="591250"/>
            </a:xfrm>
          </p:grpSpPr>
          <p:sp>
            <p:nvSpPr>
              <p:cNvPr id="191" name="Shape 191"/>
              <p:cNvSpPr/>
              <p:nvPr/>
            </p:nvSpPr>
            <p:spPr>
              <a:xfrm>
                <a:off x="4517125" y="1086100"/>
                <a:ext cx="133500" cy="588600"/>
              </a:xfrm>
              <a:prstGeom prst="rect">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92" name="Shape 192"/>
              <p:cNvCxnSpPr/>
              <p:nvPr/>
            </p:nvCxnSpPr>
            <p:spPr>
              <a:xfrm rot="10800000">
                <a:off x="4318975" y="1083450"/>
                <a:ext cx="529800" cy="0"/>
              </a:xfrm>
              <a:prstGeom prst="straightConnector1">
                <a:avLst/>
              </a:prstGeom>
              <a:noFill/>
              <a:ln cap="flat" cmpd="sng" w="9525">
                <a:solidFill>
                  <a:srgbClr val="0944A1"/>
                </a:solidFill>
                <a:prstDash val="solid"/>
                <a:round/>
                <a:headEnd len="sm" w="sm" type="none"/>
                <a:tailEnd len="sm" w="sm" type="none"/>
              </a:ln>
            </p:spPr>
          </p:cxnSp>
        </p:grpSp>
        <p:sp>
          <p:nvSpPr>
            <p:cNvPr id="193" name="Shape 193"/>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b="1" lang="en">
                  <a:solidFill>
                    <a:srgbClr val="0944A1"/>
                  </a:solidFill>
                  <a:latin typeface="Roboto"/>
                  <a:ea typeface="Roboto"/>
                  <a:cs typeface="Roboto"/>
                  <a:sym typeface="Roboto"/>
                </a:rPr>
                <a:t>Data ETL</a:t>
              </a:r>
              <a:endParaRPr b="1">
                <a:solidFill>
                  <a:srgbClr val="0944A1"/>
                </a:solidFill>
                <a:latin typeface="Roboto"/>
                <a:ea typeface="Roboto"/>
                <a:cs typeface="Roboto"/>
                <a:sym typeface="Roboto"/>
              </a:endParaRPr>
            </a:p>
          </p:txBody>
        </p:sp>
        <p:sp>
          <p:nvSpPr>
            <p:cNvPr id="194" name="Shape 194"/>
            <p:cNvSpPr txBox="1"/>
            <p:nvPr/>
          </p:nvSpPr>
          <p:spPr>
            <a:xfrm>
              <a:off x="5343500" y="1146048"/>
              <a:ext cx="2728200" cy="410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0944A1"/>
                  </a:solidFill>
                  <a:latin typeface="Roboto"/>
                  <a:ea typeface="Roboto"/>
                  <a:cs typeface="Roboto"/>
                  <a:sym typeface="Roboto"/>
                </a:rPr>
                <a:t>Data cleaning, modeling, analysis</a:t>
              </a:r>
              <a:br>
                <a:rPr lang="en" sz="1000">
                  <a:solidFill>
                    <a:srgbClr val="0944A1"/>
                  </a:solidFill>
                  <a:latin typeface="Roboto"/>
                  <a:ea typeface="Roboto"/>
                  <a:cs typeface="Roboto"/>
                  <a:sym typeface="Roboto"/>
                </a:rPr>
              </a:br>
              <a:r>
                <a:rPr lang="en" sz="1000">
                  <a:solidFill>
                    <a:srgbClr val="0944A1"/>
                  </a:solidFill>
                  <a:latin typeface="Roboto"/>
                  <a:ea typeface="Roboto"/>
                  <a:cs typeface="Roboto"/>
                  <a:sym typeface="Roboto"/>
                </a:rPr>
                <a:t>Regression model</a:t>
              </a:r>
              <a:endParaRPr sz="700">
                <a:solidFill>
                  <a:srgbClr val="0944A1"/>
                </a:solidFill>
                <a:latin typeface="Roboto"/>
                <a:ea typeface="Roboto"/>
                <a:cs typeface="Roboto"/>
                <a:sym typeface="Roboto"/>
              </a:endParaRPr>
            </a:p>
          </p:txBody>
        </p:sp>
        <p:sp>
          <p:nvSpPr>
            <p:cNvPr id="195" name="Shape 195"/>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0"/>
                </a:spcAft>
                <a:buNone/>
              </a:pPr>
              <a:r>
                <a:rPr lang="en" sz="900">
                  <a:solidFill>
                    <a:srgbClr val="0944A1"/>
                  </a:solidFill>
                  <a:latin typeface="Roboto"/>
                  <a:ea typeface="Roboto"/>
                  <a:cs typeface="Roboto"/>
                  <a:sym typeface="Roboto"/>
                </a:rPr>
                <a:t>3/1</a:t>
              </a:r>
              <a:endParaRPr sz="900">
                <a:solidFill>
                  <a:srgbClr val="0944A1"/>
                </a:solidFill>
                <a:latin typeface="Roboto"/>
                <a:ea typeface="Roboto"/>
                <a:cs typeface="Roboto"/>
                <a:sym typeface="Roboto"/>
              </a:endParaRPr>
            </a:p>
          </p:txBody>
        </p:sp>
      </p:grpSp>
      <p:grpSp>
        <p:nvGrpSpPr>
          <p:cNvPr id="196" name="Shape 196"/>
          <p:cNvGrpSpPr/>
          <p:nvPr/>
        </p:nvGrpSpPr>
        <p:grpSpPr>
          <a:xfrm>
            <a:off x="5349021" y="3794523"/>
            <a:ext cx="4094300" cy="735483"/>
            <a:chOff x="3977400" y="807709"/>
            <a:chExt cx="4094300" cy="1334814"/>
          </a:xfrm>
        </p:grpSpPr>
        <p:grpSp>
          <p:nvGrpSpPr>
            <p:cNvPr id="197" name="Shape 197"/>
            <p:cNvGrpSpPr/>
            <p:nvPr/>
          </p:nvGrpSpPr>
          <p:grpSpPr>
            <a:xfrm>
              <a:off x="4732925" y="1142460"/>
              <a:ext cx="529800" cy="1000063"/>
              <a:chOff x="4318975" y="1084322"/>
              <a:chExt cx="529800" cy="592174"/>
            </a:xfrm>
          </p:grpSpPr>
          <p:sp>
            <p:nvSpPr>
              <p:cNvPr id="198" name="Shape 198"/>
              <p:cNvSpPr/>
              <p:nvPr/>
            </p:nvSpPr>
            <p:spPr>
              <a:xfrm>
                <a:off x="4517129" y="1086096"/>
                <a:ext cx="133500" cy="590400"/>
              </a:xfrm>
              <a:prstGeom prst="rect">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99" name="Shape 199"/>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200" name="Shape 200"/>
            <p:cNvSpPr txBox="1"/>
            <p:nvPr/>
          </p:nvSpPr>
          <p:spPr>
            <a:xfrm>
              <a:off x="5343500" y="807709"/>
              <a:ext cx="2728200" cy="2760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b="1" lang="en">
                  <a:solidFill>
                    <a:srgbClr val="858585"/>
                  </a:solidFill>
                  <a:latin typeface="Roboto"/>
                  <a:ea typeface="Roboto"/>
                  <a:cs typeface="Roboto"/>
                  <a:sym typeface="Roboto"/>
                </a:rPr>
                <a:t>Presentation</a:t>
              </a:r>
              <a:endParaRPr b="1">
                <a:solidFill>
                  <a:srgbClr val="858585"/>
                </a:solidFill>
                <a:latin typeface="Roboto"/>
                <a:ea typeface="Roboto"/>
                <a:cs typeface="Roboto"/>
                <a:sym typeface="Roboto"/>
              </a:endParaRPr>
            </a:p>
          </p:txBody>
        </p:sp>
        <p:sp>
          <p:nvSpPr>
            <p:cNvPr id="201" name="Shape 201"/>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858585"/>
                  </a:solidFill>
                  <a:latin typeface="Roboto"/>
                  <a:ea typeface="Roboto"/>
                  <a:cs typeface="Roboto"/>
                  <a:sym typeface="Roboto"/>
                </a:rPr>
                <a:t>Final poster</a:t>
              </a:r>
              <a:endParaRPr sz="1000">
                <a:solidFill>
                  <a:srgbClr val="858585"/>
                </a:solidFill>
                <a:latin typeface="Roboto"/>
                <a:ea typeface="Roboto"/>
                <a:cs typeface="Roboto"/>
                <a:sym typeface="Roboto"/>
              </a:endParaRPr>
            </a:p>
          </p:txBody>
        </p:sp>
        <p:sp>
          <p:nvSpPr>
            <p:cNvPr id="202" name="Shape 202"/>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0"/>
                </a:spcAft>
                <a:buNone/>
              </a:pPr>
              <a:r>
                <a:rPr lang="en" sz="900">
                  <a:solidFill>
                    <a:srgbClr val="858585"/>
                  </a:solidFill>
                  <a:latin typeface="Roboto"/>
                  <a:ea typeface="Roboto"/>
                  <a:cs typeface="Roboto"/>
                  <a:sym typeface="Roboto"/>
                </a:rPr>
                <a:t>4/1</a:t>
              </a:r>
              <a:endParaRPr sz="900">
                <a:solidFill>
                  <a:srgbClr val="858585"/>
                </a:solidFill>
                <a:latin typeface="Roboto"/>
                <a:ea typeface="Roboto"/>
                <a:cs typeface="Roboto"/>
                <a:sym typeface="Roboto"/>
              </a:endParaRPr>
            </a:p>
          </p:txBody>
        </p:sp>
      </p:grpSp>
      <p:grpSp>
        <p:nvGrpSpPr>
          <p:cNvPr id="203" name="Shape 203"/>
          <p:cNvGrpSpPr/>
          <p:nvPr/>
        </p:nvGrpSpPr>
        <p:grpSpPr>
          <a:xfrm>
            <a:off x="5349021" y="2429438"/>
            <a:ext cx="4094300" cy="1577312"/>
            <a:chOff x="3977400" y="946003"/>
            <a:chExt cx="4094300" cy="1193487"/>
          </a:xfrm>
        </p:grpSpPr>
        <p:grpSp>
          <p:nvGrpSpPr>
            <p:cNvPr id="204" name="Shape 204"/>
            <p:cNvGrpSpPr/>
            <p:nvPr/>
          </p:nvGrpSpPr>
          <p:grpSpPr>
            <a:xfrm>
              <a:off x="4732925" y="1142460"/>
              <a:ext cx="529800" cy="997030"/>
              <a:chOff x="4318975" y="1084322"/>
              <a:chExt cx="529800" cy="590378"/>
            </a:xfrm>
          </p:grpSpPr>
          <p:sp>
            <p:nvSpPr>
              <p:cNvPr id="205" name="Shape 205"/>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06" name="Shape 206"/>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207" name="Shape 207"/>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b="1" lang="en">
                  <a:solidFill>
                    <a:srgbClr val="858585"/>
                  </a:solidFill>
                  <a:latin typeface="Roboto"/>
                  <a:ea typeface="Roboto"/>
                  <a:cs typeface="Roboto"/>
                  <a:sym typeface="Roboto"/>
                </a:rPr>
                <a:t>Data Visualization</a:t>
              </a:r>
              <a:endParaRPr b="1">
                <a:solidFill>
                  <a:srgbClr val="858585"/>
                </a:solidFill>
                <a:latin typeface="Roboto"/>
                <a:ea typeface="Roboto"/>
                <a:cs typeface="Roboto"/>
                <a:sym typeface="Roboto"/>
              </a:endParaRPr>
            </a:p>
          </p:txBody>
        </p:sp>
        <p:sp>
          <p:nvSpPr>
            <p:cNvPr id="208" name="Shape 208"/>
            <p:cNvSpPr txBox="1"/>
            <p:nvPr/>
          </p:nvSpPr>
          <p:spPr>
            <a:xfrm>
              <a:off x="5343500" y="1106934"/>
              <a:ext cx="2728200" cy="410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858585"/>
                  </a:solidFill>
                  <a:latin typeface="Roboto"/>
                  <a:ea typeface="Roboto"/>
                  <a:cs typeface="Roboto"/>
                  <a:sym typeface="Roboto"/>
                </a:rPr>
                <a:t>D3 - choropleth map, charts</a:t>
              </a:r>
              <a:endParaRPr sz="1000">
                <a:solidFill>
                  <a:srgbClr val="858585"/>
                </a:solidFill>
                <a:latin typeface="Roboto"/>
                <a:ea typeface="Roboto"/>
                <a:cs typeface="Roboto"/>
                <a:sym typeface="Roboto"/>
              </a:endParaRPr>
            </a:p>
          </p:txBody>
        </p:sp>
        <p:sp>
          <p:nvSpPr>
            <p:cNvPr id="209" name="Shape 209"/>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0"/>
                </a:spcAft>
                <a:buNone/>
              </a:pPr>
              <a:r>
                <a:rPr lang="en" sz="900">
                  <a:solidFill>
                    <a:srgbClr val="858585"/>
                  </a:solidFill>
                  <a:latin typeface="Roboto"/>
                  <a:ea typeface="Roboto"/>
                  <a:cs typeface="Roboto"/>
                  <a:sym typeface="Roboto"/>
                </a:rPr>
                <a:t>3/14</a:t>
              </a:r>
              <a:endParaRPr sz="900">
                <a:solidFill>
                  <a:srgbClr val="858585"/>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