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00"/>
    <a:srgbClr val="080808"/>
    <a:srgbClr val="CCCCCC"/>
    <a:srgbClr val="3A3A3A"/>
    <a:srgbClr val="C9CCC8"/>
    <a:srgbClr val="156082"/>
    <a:srgbClr val="B7B7B7"/>
    <a:srgbClr val="15498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8E5C3-6583-4570-A2F8-F186EDBA4F3D}" v="307" dt="2025-04-14T20:43:22.521"/>
    <p1510:client id="{DC4C3D84-756B-4503-9AEC-642C2CDC0759}" v="1525" dt="2025-04-14T20:34:2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mecsept.files.wordpress.com/2017/04/data-mining-concepts-and-techniques-2nd-edition-impressao.pdf" TargetMode="External"/><Relationship Id="rId2" Type="http://schemas.openxmlformats.org/officeDocument/2006/relationships/hyperlink" Target="https://www.kagg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yberleninka.ru/article/n/diskursivnyy-analiz-v-ekonomike-peresmotr-metodologii-i-istorii-ekonomicheskoy-nauk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1EE065-955B-AB16-EFA4-4DD596802B57}"/>
              </a:ext>
            </a:extLst>
          </p:cNvPr>
          <p:cNvSpPr/>
          <p:nvPr/>
        </p:nvSpPr>
        <p:spPr>
          <a:xfrm rot="1740000">
            <a:off x="-1339222" y="-4412272"/>
            <a:ext cx="10569725" cy="13630007"/>
          </a:xfrm>
          <a:prstGeom prst="roundRect">
            <a:avLst/>
          </a:prstGeom>
          <a:solidFill>
            <a:srgbClr val="000000">
              <a:alpha val="57000"/>
            </a:srgb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9812" y="719428"/>
            <a:ext cx="8565932" cy="8586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dirty="0">
                <a:solidFill>
                  <a:srgbClr val="E1E6DF"/>
                </a:solidFill>
                <a:latin typeface="Arial Black"/>
                <a:cs typeface="Times New Roman"/>
              </a:rPr>
              <a:t>Анализ цен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9812" y="15749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 i="1" dirty="0">
                <a:solidFill>
                  <a:srgbClr val="D9D9D9"/>
                </a:solidFill>
                <a:latin typeface="Arial Black"/>
                <a:cs typeface="Times New Roman"/>
              </a:rPr>
              <a:t>от ноутбуков к рынку будущего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9D1D9-E7A9-4EC5-5945-93302F760C29}"/>
              </a:ext>
            </a:extLst>
          </p:cNvPr>
          <p:cNvSpPr txBox="1"/>
          <p:nvPr/>
        </p:nvSpPr>
        <p:spPr>
          <a:xfrm>
            <a:off x="469812" y="3429000"/>
            <a:ext cx="77387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DDE2DB"/>
                </a:solidFill>
                <a:latin typeface="Arial Black"/>
              </a:rPr>
              <a:t>Выполнили ученики ГБОУ №1400 10«И»:</a:t>
            </a:r>
            <a:endParaRPr lang="ru-RU" dirty="0">
              <a:solidFill>
                <a:srgbClr val="DDE2DB"/>
              </a:solidFill>
            </a:endParaRPr>
          </a:p>
          <a:p>
            <a:r>
              <a:rPr lang="ru-RU" dirty="0">
                <a:solidFill>
                  <a:srgbClr val="DDE2DB"/>
                </a:solidFill>
                <a:latin typeface="Arial Black"/>
              </a:rPr>
              <a:t>Сидорин Артем</a:t>
            </a:r>
          </a:p>
          <a:p>
            <a:r>
              <a:rPr lang="ru-RU" dirty="0" err="1">
                <a:solidFill>
                  <a:srgbClr val="DDE2DB"/>
                </a:solidFill>
                <a:latin typeface="Arial Black"/>
              </a:rPr>
              <a:t>Гегедиш</a:t>
            </a:r>
            <a:r>
              <a:rPr lang="ru-RU" dirty="0">
                <a:solidFill>
                  <a:srgbClr val="DDE2DB"/>
                </a:solidFill>
                <a:latin typeface="Arial Black"/>
              </a:rPr>
              <a:t> Никита</a:t>
            </a:r>
          </a:p>
          <a:p>
            <a:r>
              <a:rPr lang="ru-RU" dirty="0">
                <a:solidFill>
                  <a:srgbClr val="DDE2DB"/>
                </a:solidFill>
                <a:latin typeface="Arial Black"/>
              </a:rPr>
              <a:t>Парамонова Алина</a:t>
            </a:r>
          </a:p>
          <a:p>
            <a:endParaRPr lang="ru-RU" dirty="0">
              <a:solidFill>
                <a:srgbClr val="DDE2DB"/>
              </a:solidFill>
              <a:latin typeface="Arial Black"/>
            </a:endParaRPr>
          </a:p>
          <a:p>
            <a:endParaRPr lang="ru-RU" dirty="0">
              <a:solidFill>
                <a:srgbClr val="DDE2DB"/>
              </a:solidFill>
              <a:latin typeface="Arial Black"/>
            </a:endParaRPr>
          </a:p>
          <a:p>
            <a:r>
              <a:rPr lang="ru-RU" dirty="0">
                <a:solidFill>
                  <a:srgbClr val="DDE2DB"/>
                </a:solidFill>
                <a:latin typeface="Arial Black"/>
              </a:rPr>
              <a:t>Под руководством:</a:t>
            </a:r>
          </a:p>
          <a:p>
            <a:r>
              <a:rPr lang="ru-RU" dirty="0">
                <a:solidFill>
                  <a:srgbClr val="DDE2DB"/>
                </a:solidFill>
                <a:latin typeface="Arial Black"/>
              </a:rPr>
              <a:t>учитель информатики Александр Михайлович </a:t>
            </a:r>
            <a:r>
              <a:rPr lang="ru-RU" dirty="0" err="1">
                <a:solidFill>
                  <a:srgbClr val="DDE2DB"/>
                </a:solidFill>
                <a:latin typeface="Arial Black"/>
              </a:rPr>
              <a:t>Момотов</a:t>
            </a:r>
            <a:endParaRPr lang="ru-RU" dirty="0">
              <a:solidFill>
                <a:srgbClr val="DDE2DB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Обои ноутбук, клавиши, свечение, темный картинки на рабочий стол, фото  скачать бесплатно">
            <a:extLst>
              <a:ext uri="{FF2B5EF4-FFF2-40B4-BE49-F238E27FC236}">
                <a16:creationId xmlns:a16="http://schemas.microsoft.com/office/drawing/2014/main" id="{8A7E1D06-9D96-B70E-14FD-799C5AFF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4" r="20355"/>
          <a:stretch/>
        </p:blipFill>
        <p:spPr>
          <a:xfrm>
            <a:off x="5686007" y="10"/>
            <a:ext cx="656838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72B578-067A-6A10-8571-A57CAF77EE27}"/>
              </a:ext>
            </a:extLst>
          </p:cNvPr>
          <p:cNvSpPr/>
          <p:nvPr/>
        </p:nvSpPr>
        <p:spPr>
          <a:xfrm>
            <a:off x="5686008" y="-88900"/>
            <a:ext cx="8395298" cy="70358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C2590-1B3D-46A9-BD76-887F6D0D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050" y="1002596"/>
            <a:ext cx="5251316" cy="11285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882C6-D9FF-BC78-30AE-D9138C0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4346032"/>
            <a:ext cx="4619621" cy="1520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ru-RU" sz="2000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Методика анализа цен эффективна для изучения рынка ноутбуков и применима к другим категориям товаров.</a:t>
            </a:r>
            <a:endParaRPr lang="ru-RU" sz="2000" dirty="0">
              <a:solidFill>
                <a:schemeClr val="bg1"/>
              </a:solidFill>
              <a:latin typeface="Arial Black"/>
            </a:endParaRPr>
          </a:p>
          <a:p>
            <a:pPr>
              <a:buFont typeface="Calibri" panose="020B0604020202020204" pitchFamily="34" charset="0"/>
              <a:buChar char="-"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BD919-C405-C50C-7D88-40867A46181C}"/>
              </a:ext>
            </a:extLst>
          </p:cNvPr>
          <p:cNvSpPr txBox="1"/>
          <p:nvPr/>
        </p:nvSpPr>
        <p:spPr>
          <a:xfrm>
            <a:off x="6094476" y="2010363"/>
            <a:ext cx="35094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ru-RU" sz="2000" dirty="0">
                <a:solidFill>
                  <a:schemeClr val="bg1"/>
                </a:solidFill>
                <a:latin typeface="Arial Black"/>
                <a:cs typeface="Times New Roman"/>
              </a:rPr>
              <a:t>Проект имеет   коммерческий потенциал: создание сервиса для автоматического мониторинга цен.</a:t>
            </a:r>
            <a:endParaRPr lang="ru-RU" sz="2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41893-E675-E0B7-8644-488B89462D8C}"/>
              </a:ext>
            </a:extLst>
          </p:cNvPr>
          <p:cNvSpPr txBox="1"/>
          <p:nvPr/>
        </p:nvSpPr>
        <p:spPr>
          <a:xfrm>
            <a:off x="160247" y="118454"/>
            <a:ext cx="49983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Arial Black"/>
              </a:rPr>
              <a:t>Перспективы: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9A6AC-BF98-04F7-735B-CA110E80111C}"/>
              </a:ext>
            </a:extLst>
          </p:cNvPr>
          <p:cNvSpPr txBox="1"/>
          <p:nvPr/>
        </p:nvSpPr>
        <p:spPr>
          <a:xfrm>
            <a:off x="160247" y="1006349"/>
            <a:ext cx="483616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ru-RU" sz="2000" dirty="0">
                <a:solidFill>
                  <a:schemeClr val="bg1"/>
                </a:solidFill>
                <a:latin typeface="Arial Black"/>
              </a:rPr>
              <a:t>Внедрение ИИ для точного и быстрого анализа</a:t>
            </a:r>
          </a:p>
          <a:p>
            <a:pPr marL="342900" indent="-342900">
              <a:buFont typeface="Calibri"/>
              <a:buChar char="-"/>
            </a:pPr>
            <a:endParaRPr lang="ru-RU" sz="2000" dirty="0">
              <a:solidFill>
                <a:schemeClr val="bg1"/>
              </a:solidFill>
              <a:latin typeface="Arial Black"/>
            </a:endParaRPr>
          </a:p>
          <a:p>
            <a:pPr marL="342900" indent="-342900">
              <a:buFont typeface="Calibri"/>
              <a:buChar char="-"/>
            </a:pPr>
            <a:r>
              <a:rPr lang="ru-RU" sz="2000" dirty="0">
                <a:solidFill>
                  <a:schemeClr val="bg1"/>
                </a:solidFill>
                <a:latin typeface="Arial Black"/>
              </a:rPr>
              <a:t>Расширенный рынок услуг и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77246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DF294E-98F7-2D01-BEAC-8223E136E775}"/>
              </a:ext>
            </a:extLst>
          </p:cNvPr>
          <p:cNvSpPr txBox="1"/>
          <p:nvPr/>
        </p:nvSpPr>
        <p:spPr>
          <a:xfrm>
            <a:off x="229896" y="231821"/>
            <a:ext cx="49580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Black"/>
              </a:rPr>
              <a:t>Список литературы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74490-EF3A-A46E-AE08-00FA81EE3185}"/>
              </a:ext>
            </a:extLst>
          </p:cNvPr>
          <p:cNvSpPr txBox="1"/>
          <p:nvPr/>
        </p:nvSpPr>
        <p:spPr>
          <a:xfrm>
            <a:off x="480121" y="966708"/>
            <a:ext cx="1028154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Kaggle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 (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n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d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.). [Веб-сайт платформы для анализа данных и машинного обучения]. </a:t>
            </a:r>
            <a:r>
              <a:rPr lang="en-US" sz="1600" b="1" dirty="0" err="1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Доступно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по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адресу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: 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2"/>
              </a:rPr>
              <a:t>https://www.kaggle.com</a:t>
            </a:r>
            <a:endParaRPr lang="ru-RU" sz="1600" b="1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rgbClr val="89B3B0"/>
              </a:solidFill>
              <a:latin typeface="Arial Black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Han, J., &amp; Kamber, M. (2006). Data Mining: Concepts and Techniques (2nd ed.). Morgan Kaufmann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 Доступно по адресу: 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https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://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mitmecsept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.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files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.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wordpress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.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com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/2017/04/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data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mining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concepts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and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techniques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-2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nd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edition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impressao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.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3"/>
              </a:rPr>
              <a:t>pdf</a:t>
            </a:r>
            <a:endParaRPr lang="ru-RU" sz="1600" b="1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rgbClr val="89B3B0"/>
              </a:solidFill>
              <a:latin typeface="Arial Black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Завьялова, Е. Б. (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n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d</a:t>
            </a:r>
            <a:r>
              <a:rPr lang="ru-RU" sz="16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.). Дискурсивный анализ в экономике: пересмотр методологии и истории экономической науки. Научный журнал «Дискурс». Доступно по адресу: 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https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://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cyberleninka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.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ru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article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n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/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diskursivnyy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analiz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v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ekonomike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peresmotr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metodologii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i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istorii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ekonomicheskoy</a:t>
            </a:r>
            <a:r>
              <a:rPr lang="ru-RU" sz="1600" b="1" dirty="0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-</a:t>
            </a:r>
            <a:r>
              <a:rPr lang="en-US" sz="1600" b="1" dirty="0" err="1">
                <a:solidFill>
                  <a:srgbClr val="89B3B0"/>
                </a:solidFill>
                <a:latin typeface="Arial Black"/>
                <a:ea typeface="+mn-lt"/>
                <a:cs typeface="+mn-lt"/>
                <a:hlinkClick r:id="rId4"/>
              </a:rPr>
              <a:t>nauki</a:t>
            </a:r>
            <a:endParaRPr lang="ru-RU" sz="1600" b="1" dirty="0">
              <a:solidFill>
                <a:srgbClr val="89B3B0"/>
              </a:solidFill>
              <a:latin typeface="Arial Blac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20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Темные волны из стекла">
            <a:extLst>
              <a:ext uri="{FF2B5EF4-FFF2-40B4-BE49-F238E27FC236}">
                <a16:creationId xmlns:a16="http://schemas.microsoft.com/office/drawing/2014/main" id="{453EE0A4-CF14-461D-A555-BFC243C5A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" y="0"/>
            <a:ext cx="1219155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ACA404-9796-46AE-A53E-D8D25CE46897}"/>
              </a:ext>
            </a:extLst>
          </p:cNvPr>
          <p:cNvSpPr txBox="1"/>
          <p:nvPr/>
        </p:nvSpPr>
        <p:spPr>
          <a:xfrm>
            <a:off x="324465" y="334297"/>
            <a:ext cx="6410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Спасибо за внимание!</a:t>
            </a:r>
            <a:endParaRPr lang="ru-RU" sz="4000" b="1" dirty="0">
              <a:solidFill>
                <a:schemeClr val="bg1"/>
              </a:solidFill>
              <a:latin typeface="Arial Black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64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D445442-4A43-D2A1-22CB-DDA2219AC9F1}"/>
              </a:ext>
            </a:extLst>
          </p:cNvPr>
          <p:cNvSpPr/>
          <p:nvPr/>
        </p:nvSpPr>
        <p:spPr>
          <a:xfrm>
            <a:off x="-1829" y="0"/>
            <a:ext cx="12193829" cy="6864142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solidFill>
              <a:srgbClr val="00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D96A21-5702-4F9E-9BE4-E7152D8398FA}"/>
              </a:ext>
            </a:extLst>
          </p:cNvPr>
          <p:cNvSpPr/>
          <p:nvPr/>
        </p:nvSpPr>
        <p:spPr>
          <a:xfrm>
            <a:off x="289070" y="203200"/>
            <a:ext cx="11504997" cy="890307"/>
          </a:xfrm>
          <a:prstGeom prst="rect">
            <a:avLst/>
          </a:prstGeom>
          <a:solidFill>
            <a:srgbClr val="40404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69E3-3315-5A95-25CE-15A7E3DF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70" y="284702"/>
            <a:ext cx="4587730" cy="80880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/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E8DC2-FEEE-54FF-64F9-363CC90862CB}"/>
              </a:ext>
            </a:extLst>
          </p:cNvPr>
          <p:cNvSpPr txBox="1"/>
          <p:nvPr/>
        </p:nvSpPr>
        <p:spPr>
          <a:xfrm>
            <a:off x="289070" y="1378209"/>
            <a:ext cx="556139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 Black"/>
                <a:ea typeface="+mn-lt"/>
                <a:cs typeface="Times New Roman"/>
              </a:rPr>
              <a:t>Современный рынок электроники характеризуется высокой динамикой цен. Ноутбуки, как один из ключевых продуктов цифровой эпохи, демонстрируют разнообразие ценовых сегментов. </a:t>
            </a:r>
          </a:p>
          <a:p>
            <a:endParaRPr lang="ru-RU" sz="2400" b="1" dirty="0">
              <a:solidFill>
                <a:schemeClr val="bg1"/>
              </a:solidFill>
              <a:latin typeface="Arial Black"/>
              <a:ea typeface="+mn-lt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4245-B5FB-4FF1-83FE-101CF0EB8BD1}"/>
              </a:ext>
            </a:extLst>
          </p:cNvPr>
          <p:cNvSpPr txBox="1"/>
          <p:nvPr/>
        </p:nvSpPr>
        <p:spPr>
          <a:xfrm>
            <a:off x="6209100" y="1378209"/>
            <a:ext cx="62737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 Black"/>
                <a:ea typeface="+mn-lt"/>
                <a:cs typeface="Times New Roman"/>
              </a:rPr>
              <a:t>Однако до сих пор отсутствуют универсальные методы анализа, которые позволяли бы не только изучать текущие тренды, но и прогнозировать изменения, а также адаптировать подходы к другим рынкам.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Seite 2 | Professionelles Desktop Hintergrundbild Bilder - Kostenloser  Download auf Freepik">
            <a:extLst>
              <a:ext uri="{FF2B5EF4-FFF2-40B4-BE49-F238E27FC236}">
                <a16:creationId xmlns:a16="http://schemas.microsoft.com/office/drawing/2014/main" id="{E4A90767-1115-4CD1-1DB7-6B9D3867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83" y="42"/>
            <a:ext cx="12909643" cy="72685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1B1C2-F336-3EDF-7CC3-84281B5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98425"/>
            <a:ext cx="10515600" cy="1325563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  <a:latin typeface="Arial Black"/>
              </a:rPr>
              <a:t>ЗАДАЧИ</a:t>
            </a:r>
            <a:endParaRPr lang="ru-RU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7B4AD-B23A-1F94-979D-019E67F347E2}"/>
              </a:ext>
            </a:extLst>
          </p:cNvPr>
          <p:cNvSpPr txBox="1"/>
          <p:nvPr/>
        </p:nvSpPr>
        <p:spPr>
          <a:xfrm>
            <a:off x="287077" y="1402699"/>
            <a:ext cx="669483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 Black"/>
                <a:ea typeface="+mn-lt"/>
                <a:cs typeface="Times New Roman"/>
              </a:rPr>
              <a:t>Создать алгоритмы для автоматизации очистки и анализа данных.</a:t>
            </a:r>
            <a:endParaRPr lang="ru-RU" sz="2400" dirty="0">
              <a:solidFill>
                <a:schemeClr val="bg1"/>
              </a:solidFill>
              <a:latin typeface="Aptos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 Black"/>
                <a:ea typeface="+mn-lt"/>
                <a:cs typeface="+mn-lt"/>
              </a:rPr>
              <a:t>Сравнить цены на ноутбуки с аналогичными характеристиками разных брендов.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003820-D41D-5D90-9051-71EA18778F1A}"/>
              </a:ext>
            </a:extLst>
          </p:cNvPr>
          <p:cNvSpPr/>
          <p:nvPr/>
        </p:nvSpPr>
        <p:spPr>
          <a:xfrm>
            <a:off x="7020803" y="-106322"/>
            <a:ext cx="5795373" cy="7368008"/>
          </a:xfrm>
          <a:prstGeom prst="rect">
            <a:avLst/>
          </a:prstGeom>
          <a:solidFill>
            <a:srgbClr val="000000">
              <a:alpha val="57000"/>
            </a:srgb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2400" i="1">
              <a:latin typeface="Arial Black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F3866-5FAB-9320-5A3F-798C8020D8B5}"/>
              </a:ext>
            </a:extLst>
          </p:cNvPr>
          <p:cNvSpPr txBox="1"/>
          <p:nvPr/>
        </p:nvSpPr>
        <p:spPr>
          <a:xfrm>
            <a:off x="7430646" y="356259"/>
            <a:ext cx="4334493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/>
              </a:rPr>
              <a:t>Цель</a:t>
            </a:r>
            <a:r>
              <a:rPr lang="ru-RU" sz="2400" dirty="0">
                <a:latin typeface="Arial Black"/>
              </a:rPr>
              <a:t> </a:t>
            </a:r>
            <a:endParaRPr lang="ru-RU" dirty="0"/>
          </a:p>
          <a:p>
            <a:r>
              <a:rPr lang="ru-RU" sz="2400" i="1" dirty="0">
                <a:solidFill>
                  <a:srgbClr val="FBE3D6"/>
                </a:solidFill>
                <a:latin typeface="Arial Black"/>
                <a:cs typeface="Times New Roman"/>
              </a:rPr>
              <a:t>данного проекта — разработать универсальную методику анализа цен на ноутбуки, которая может быть применена для изучения других товарных категорий.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33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wo laptops are sitting on a concrete block with a white scree mockup design">
            <a:extLst>
              <a:ext uri="{FF2B5EF4-FFF2-40B4-BE49-F238E27FC236}">
                <a16:creationId xmlns:a16="http://schemas.microsoft.com/office/drawing/2014/main" id="{1B1F1D69-88C1-4E1C-B922-A59E8FF7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25"/>
            <a:ext cx="10515600" cy="68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 hidden="1">
            <a:extLst>
              <a:ext uri="{FF2B5EF4-FFF2-40B4-BE49-F238E27FC236}">
                <a16:creationId xmlns:a16="http://schemas.microsoft.com/office/drawing/2014/main" id="{5F35E052-8788-67A4-36D2-94D2C806A21E}"/>
              </a:ext>
            </a:extLst>
          </p:cNvPr>
          <p:cNvSpPr/>
          <p:nvPr/>
        </p:nvSpPr>
        <p:spPr>
          <a:xfrm flipH="1">
            <a:off x="-1603169" y="-1"/>
            <a:ext cx="376052" cy="6857999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0D67E0-3AC6-8B97-C88C-9FD3C941FE87}"/>
              </a:ext>
            </a:extLst>
          </p:cNvPr>
          <p:cNvSpPr/>
          <p:nvPr/>
        </p:nvSpPr>
        <p:spPr>
          <a:xfrm>
            <a:off x="0" y="3208267"/>
            <a:ext cx="12192000" cy="3649733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DAA368-3A6C-90D5-2B9C-2B5AA01F6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247" y="2299983"/>
            <a:ext cx="7368681" cy="45716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2FF09-7923-AA2B-50EA-3460D357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38" y="-103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 Black"/>
              </a:rPr>
              <a:t>Методика выполнения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A8D5D-6FB4-7358-7691-97B2453611DA}"/>
              </a:ext>
            </a:extLst>
          </p:cNvPr>
          <p:cNvSpPr txBox="1"/>
          <p:nvPr/>
        </p:nvSpPr>
        <p:spPr>
          <a:xfrm>
            <a:off x="232228" y="3697316"/>
            <a:ext cx="34473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>
                <a:solidFill>
                  <a:schemeClr val="bg1">
                    <a:lumMod val="85000"/>
                  </a:schemeClr>
                </a:solidFill>
                <a:latin typeface="Arial Black"/>
              </a:rPr>
              <a:t>Сбор данных</a:t>
            </a:r>
          </a:p>
          <a:p>
            <a:r>
              <a:rPr lang="ru-RU" sz="2400" i="1" dirty="0">
                <a:solidFill>
                  <a:schemeClr val="bg1">
                    <a:lumMod val="85000"/>
                  </a:schemeClr>
                </a:solidFill>
                <a:latin typeface="Arial Black"/>
              </a:rPr>
              <a:t> (Kaggle.com)</a:t>
            </a:r>
          </a:p>
          <a:p>
            <a:endParaRPr lang="ru-RU" sz="2400" i="1" dirty="0">
              <a:solidFill>
                <a:schemeClr val="bg1">
                  <a:lumMod val="85000"/>
                </a:schemeClr>
              </a:solidFill>
              <a:latin typeface="Arial Black"/>
            </a:endParaRPr>
          </a:p>
          <a:p>
            <a:r>
              <a:rPr lang="ru-RU" sz="2400" i="1" dirty="0">
                <a:solidFill>
                  <a:schemeClr val="bg1">
                    <a:lumMod val="85000"/>
                  </a:schemeClr>
                </a:solidFill>
                <a:latin typeface="Arial Black"/>
              </a:rPr>
              <a:t>2. Их обработка</a:t>
            </a:r>
          </a:p>
          <a:p>
            <a:endParaRPr lang="ru-RU" sz="2400" i="1" dirty="0">
              <a:solidFill>
                <a:schemeClr val="bg1">
                  <a:lumMod val="85000"/>
                </a:schemeClr>
              </a:solidFill>
              <a:latin typeface="Arial Black"/>
            </a:endParaRPr>
          </a:p>
          <a:p>
            <a:r>
              <a:rPr lang="ru-RU" sz="2400" i="1" dirty="0">
                <a:solidFill>
                  <a:schemeClr val="bg1">
                    <a:lumMod val="85000"/>
                  </a:schemeClr>
                </a:solidFill>
                <a:latin typeface="Arial Black"/>
              </a:rPr>
              <a:t>3. Анализ с   помощью таблиц</a:t>
            </a:r>
          </a:p>
        </p:txBody>
      </p:sp>
    </p:spTree>
    <p:extLst>
      <p:ext uri="{BB962C8B-B14F-4D97-AF65-F5344CB8AC3E}">
        <p14:creationId xmlns:p14="http://schemas.microsoft.com/office/powerpoint/2010/main" val="31699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Ноутбук с белым экраном. Стоит на столе. Стол из светлого дерева. Рабочее  место. Готовый шаблон для рекламного дизайна. Реалистичный вектор. |  Премиум векторы">
            <a:extLst>
              <a:ext uri="{FF2B5EF4-FFF2-40B4-BE49-F238E27FC236}">
                <a16:creationId xmlns:a16="http://schemas.microsoft.com/office/drawing/2014/main" id="{3FA91336-9C1D-2227-9023-E6BAEE2C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883" y="-111719"/>
            <a:ext cx="12286165" cy="7168292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B4D4B23-EC9A-193B-6051-F2BD9DBD13DD}"/>
              </a:ext>
            </a:extLst>
          </p:cNvPr>
          <p:cNvSpPr/>
          <p:nvPr/>
        </p:nvSpPr>
        <p:spPr>
          <a:xfrm>
            <a:off x="3725048" y="-365636"/>
            <a:ext cx="8882180" cy="7870902"/>
          </a:xfrm>
          <a:prstGeom prst="rect">
            <a:avLst/>
          </a:prstGeom>
          <a:solidFill>
            <a:srgbClr val="000000">
              <a:alpha val="75000"/>
            </a:srgb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CEBF6-6C82-B2C9-402B-3AC8D71E9D35}"/>
              </a:ext>
            </a:extLst>
          </p:cNvPr>
          <p:cNvSpPr txBox="1"/>
          <p:nvPr/>
        </p:nvSpPr>
        <p:spPr>
          <a:xfrm>
            <a:off x="232579" y="251387"/>
            <a:ext cx="349075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Arial Black"/>
              </a:rPr>
              <a:t>Как</a:t>
            </a:r>
            <a:endParaRPr lang="ru-RU" sz="540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  <a:latin typeface="Arial Black"/>
              </a:rPr>
              <a:t>влияет размер экрана на стоимость?</a:t>
            </a:r>
            <a:endParaRPr lang="ru-RU" sz="3200">
              <a:solidFill>
                <a:schemeClr val="bg1"/>
              </a:solidFill>
            </a:endParaRPr>
          </a:p>
        </p:txBody>
      </p:sp>
      <p:pic>
        <p:nvPicPr>
          <p:cNvPr id="43" name="Рисунок 42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ADD97B9-BBB6-5BA2-1392-F0EB60F1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92" b="-204"/>
          <a:stretch/>
        </p:blipFill>
        <p:spPr>
          <a:xfrm>
            <a:off x="4214419" y="248317"/>
            <a:ext cx="7658100" cy="49076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B8A48AF-6FDA-2A1E-B36A-4A9671271722}"/>
              </a:ext>
            </a:extLst>
          </p:cNvPr>
          <p:cNvSpPr txBox="1"/>
          <p:nvPr/>
        </p:nvSpPr>
        <p:spPr>
          <a:xfrm>
            <a:off x="4213782" y="5291175"/>
            <a:ext cx="7464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CCCCCC"/>
                </a:solidFill>
                <a:latin typeface="Arial Black"/>
              </a:rPr>
              <a:t>Есть несколько точек, которые значительно выделяются на графике и могут быть аномальными. Они могут указывать на особые модели или бренды с высокой ценой.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0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Как модернизировать ОЗУ ноутбука - Kingston Technology">
            <a:extLst>
              <a:ext uri="{FF2B5EF4-FFF2-40B4-BE49-F238E27FC236}">
                <a16:creationId xmlns:a16="http://schemas.microsoft.com/office/drawing/2014/main" id="{DC24642E-B685-FC86-0990-57FB92EF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8350" y="-178647"/>
            <a:ext cx="18470033" cy="7219526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1755060-4FB1-64F3-4D89-95B95DF8611A}"/>
              </a:ext>
            </a:extLst>
          </p:cNvPr>
          <p:cNvSpPr/>
          <p:nvPr/>
        </p:nvSpPr>
        <p:spPr>
          <a:xfrm>
            <a:off x="-304799" y="-97366"/>
            <a:ext cx="14418732" cy="8878358"/>
          </a:xfrm>
          <a:prstGeom prst="rect">
            <a:avLst/>
          </a:prstGeom>
          <a:solidFill>
            <a:srgbClr val="000000">
              <a:alpha val="49020"/>
            </a:srgb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22" name="Рисунок 21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6C35E7-CBE9-7B21-C7FE-7F132502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9"/>
          <a:stretch/>
        </p:blipFill>
        <p:spPr>
          <a:xfrm>
            <a:off x="5095875" y="357187"/>
            <a:ext cx="6743700" cy="42481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4C8342-FCC1-AEF7-1247-C346D427031A}"/>
              </a:ext>
            </a:extLst>
          </p:cNvPr>
          <p:cNvSpPr txBox="1"/>
          <p:nvPr/>
        </p:nvSpPr>
        <p:spPr>
          <a:xfrm>
            <a:off x="209550" y="276225"/>
            <a:ext cx="45053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rgbClr val="CCCCCC"/>
                </a:solidFill>
                <a:latin typeface="Arial Black"/>
              </a:rPr>
              <a:t>Зависимость </a:t>
            </a:r>
            <a:r>
              <a:rPr lang="ru-RU" sz="2800" i="1" dirty="0">
                <a:solidFill>
                  <a:srgbClr val="CCCCCC"/>
                </a:solidFill>
                <a:latin typeface="Arial Black"/>
              </a:rPr>
              <a:t>от объема ОЗУ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5E0D5-104D-D078-681D-8474334DD044}"/>
              </a:ext>
            </a:extLst>
          </p:cNvPr>
          <p:cNvSpPr txBox="1"/>
          <p:nvPr/>
        </p:nvSpPr>
        <p:spPr>
          <a:xfrm>
            <a:off x="5099049" y="4990042"/>
            <a:ext cx="38576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solidFill>
                  <a:srgbClr val="CCCCCC"/>
                </a:solidFill>
                <a:latin typeface="Arial Black"/>
                <a:ea typeface="Calibri"/>
                <a:cs typeface="Angsana New"/>
              </a:rPr>
              <a:t>Рост цен аналогичен предыдущему графику</a:t>
            </a:r>
          </a:p>
        </p:txBody>
      </p:sp>
    </p:spTree>
    <p:extLst>
      <p:ext uri="{BB962C8B-B14F-4D97-AF65-F5344CB8AC3E}">
        <p14:creationId xmlns:p14="http://schemas.microsoft.com/office/powerpoint/2010/main" val="2963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ак выбрать ноутбук? | Каталог цен E-Katalog">
            <a:extLst>
              <a:ext uri="{FF2B5EF4-FFF2-40B4-BE49-F238E27FC236}">
                <a16:creationId xmlns:a16="http://schemas.microsoft.com/office/drawing/2014/main" id="{01D91572-17DC-9FE8-2666-6B6E80E3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394" y="-103038"/>
            <a:ext cx="13850620" cy="706365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ADD367-30CE-C2D6-1559-B6FE9563A86D}"/>
              </a:ext>
            </a:extLst>
          </p:cNvPr>
          <p:cNvSpPr/>
          <p:nvPr/>
        </p:nvSpPr>
        <p:spPr>
          <a:xfrm>
            <a:off x="-77257" y="-2117"/>
            <a:ext cx="11600664" cy="6962735"/>
          </a:xfrm>
          <a:prstGeom prst="rect">
            <a:avLst/>
          </a:prstGeom>
          <a:solidFill>
            <a:srgbClr val="000000">
              <a:alpha val="81176"/>
            </a:srgb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CCCCCC"/>
              </a:solidFill>
              <a:latin typeface="Arial Black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C8342-FCC1-AEF7-1247-C346D427031A}"/>
              </a:ext>
            </a:extLst>
          </p:cNvPr>
          <p:cNvSpPr txBox="1"/>
          <p:nvPr/>
        </p:nvSpPr>
        <p:spPr>
          <a:xfrm>
            <a:off x="200025" y="142875"/>
            <a:ext cx="49836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Arial Black"/>
              </a:rPr>
              <a:t>Типы ноутбуков</a:t>
            </a:r>
            <a:endParaRPr lang="ru-RU" sz="4400">
              <a:solidFill>
                <a:schemeClr val="bg1"/>
              </a:solidFill>
            </a:endParaRPr>
          </a:p>
        </p:txBody>
      </p:sp>
      <p:pic>
        <p:nvPicPr>
          <p:cNvPr id="2" name="Рисунок 1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C7DB8DD-9C87-432D-1166-92B04909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91" r="-66"/>
          <a:stretch/>
        </p:blipFill>
        <p:spPr>
          <a:xfrm>
            <a:off x="3624262" y="138113"/>
            <a:ext cx="7195078" cy="4689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94A89-505D-E85F-043A-464019F20D88}"/>
              </a:ext>
            </a:extLst>
          </p:cNvPr>
          <p:cNvSpPr txBox="1"/>
          <p:nvPr/>
        </p:nvSpPr>
        <p:spPr>
          <a:xfrm>
            <a:off x="3624262" y="4928510"/>
            <a:ext cx="5591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Наиболее дорогие модели связаны с категориями </a:t>
            </a:r>
            <a:r>
              <a:rPr lang="af-ZA" i="1" dirty="0" err="1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Ultrabook</a:t>
            </a:r>
            <a:r>
              <a:rPr lang="af-ZA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 </a:t>
            </a:r>
            <a:r>
              <a:rPr lang="ru-RU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и </a:t>
            </a:r>
            <a:r>
              <a:rPr lang="af-ZA" i="1" dirty="0" err="1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Gaming</a:t>
            </a:r>
            <a:r>
              <a:rPr lang="af-ZA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, </a:t>
            </a:r>
            <a:r>
              <a:rPr lang="ru-RU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в то время как </a:t>
            </a:r>
            <a:r>
              <a:rPr lang="af-ZA" i="1" dirty="0" err="1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Netbook</a:t>
            </a:r>
            <a:r>
              <a:rPr lang="af-ZA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 </a:t>
            </a:r>
            <a:r>
              <a:rPr lang="ru-RU" i="1" dirty="0">
                <a:solidFill>
                  <a:srgbClr val="CCCCCC"/>
                </a:solidFill>
                <a:latin typeface="Arial Black"/>
                <a:ea typeface="Helvetica Neue"/>
                <a:cs typeface="Helvetica Neue"/>
              </a:rPr>
              <a:t>предлагает самую доступную опцию.</a:t>
            </a:r>
            <a:endParaRPr lang="ru-RU" sz="1400" i="1" dirty="0">
              <a:solidFill>
                <a:srgbClr val="CCCCCC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8454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C8342-FCC1-AEF7-1247-C346D427031A}"/>
              </a:ext>
            </a:extLst>
          </p:cNvPr>
          <p:cNvSpPr txBox="1"/>
          <p:nvPr/>
        </p:nvSpPr>
        <p:spPr>
          <a:xfrm>
            <a:off x="6241031" y="4234"/>
            <a:ext cx="5683552" cy="9860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kern="1200" err="1">
                <a:solidFill>
                  <a:schemeClr val="bg1"/>
                </a:solidFill>
                <a:latin typeface="Arial Black"/>
                <a:ea typeface="+mj-ea"/>
                <a:cs typeface="+mj-cs"/>
              </a:rPr>
              <a:t>Производители</a:t>
            </a:r>
            <a:endParaRPr lang="en-US" sz="4800" u="sng" kern="1200">
              <a:solidFill>
                <a:schemeClr val="bg1"/>
              </a:solidFill>
              <a:latin typeface="Arial Black"/>
              <a:ea typeface="+mj-ea"/>
              <a:cs typeface="+mj-cs"/>
            </a:endParaRP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Названы самые популярные бренды ноутбуков в России - Hi-Tech Mail">
            <a:extLst>
              <a:ext uri="{FF2B5EF4-FFF2-40B4-BE49-F238E27FC236}">
                <a16:creationId xmlns:a16="http://schemas.microsoft.com/office/drawing/2014/main" id="{641F5B50-D895-C8B6-A1EE-A792E987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" r="4061" b="2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CCCF9FF-F501-1433-8A27-149F4B91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8"/>
          <a:stretch/>
        </p:blipFill>
        <p:spPr>
          <a:xfrm>
            <a:off x="3976" y="3188685"/>
            <a:ext cx="6232544" cy="3760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94A89-505D-E85F-043A-464019F20D88}"/>
              </a:ext>
            </a:extLst>
          </p:cNvPr>
          <p:cNvSpPr txBox="1"/>
          <p:nvPr/>
        </p:nvSpPr>
        <p:spPr>
          <a:xfrm>
            <a:off x="6243993" y="1236645"/>
            <a:ext cx="4434721" cy="37104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err="1">
                <a:solidFill>
                  <a:schemeClr val="bg1"/>
                </a:solidFill>
                <a:latin typeface="Arial Black"/>
              </a:rPr>
              <a:t>Большинство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ноутбуков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находятся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в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ценовом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диапазоне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среднего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сегмента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,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однако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Apple и Razer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выделяются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своими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высокими</a:t>
            </a:r>
            <a:r>
              <a:rPr lang="en-US" sz="2000" i="1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2000" i="1" err="1">
                <a:solidFill>
                  <a:schemeClr val="bg1"/>
                </a:solidFill>
                <a:latin typeface="Arial Black"/>
              </a:rPr>
              <a:t>ценами</a:t>
            </a:r>
            <a:endParaRPr lang="en-US" sz="2000" i="1">
              <a:solidFill>
                <a:schemeClr val="bg1"/>
              </a:solidFill>
              <a:latin typeface="Arial Black"/>
            </a:endParaRPr>
          </a:p>
        </p:txBody>
      </p:sp>
      <p:cxnSp>
        <p:nvCxnSpPr>
          <p:cNvPr id="49" name="Straight Connector 36" hidden="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8ECD2D-FB44-4C29-B905-0C22F74FC473}"/>
              </a:ext>
            </a:extLst>
          </p:cNvPr>
          <p:cNvSpPr/>
          <p:nvPr/>
        </p:nvSpPr>
        <p:spPr>
          <a:xfrm>
            <a:off x="-110067" y="0"/>
            <a:ext cx="5960534" cy="3188685"/>
          </a:xfrm>
          <a:prstGeom prst="rect">
            <a:avLst/>
          </a:prstGeom>
          <a:solidFill>
            <a:srgbClr val="0000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02D8A-9E0C-28B2-97C8-9E806111A410}"/>
              </a:ext>
            </a:extLst>
          </p:cNvPr>
          <p:cNvSpPr txBox="1"/>
          <p:nvPr/>
        </p:nvSpPr>
        <p:spPr>
          <a:xfrm>
            <a:off x="685800" y="839112"/>
            <a:ext cx="4391024" cy="13234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err="1">
                <a:solidFill>
                  <a:schemeClr val="bg1"/>
                </a:solidFill>
                <a:latin typeface="Arial Black"/>
                <a:ea typeface="+mj-ea"/>
                <a:cs typeface="+mj-cs"/>
              </a:rPr>
              <a:t>Практическая</a:t>
            </a:r>
            <a:r>
              <a:rPr lang="en-US" sz="4000" kern="1200" dirty="0">
                <a:solidFill>
                  <a:schemeClr val="bg1"/>
                </a:solidFill>
                <a:latin typeface="Arial Black"/>
                <a:ea typeface="+mj-ea"/>
                <a:cs typeface="+mj-cs"/>
              </a:rPr>
              <a:t> </a:t>
            </a:r>
            <a:r>
              <a:rPr lang="en-US" sz="4000" kern="1200" err="1">
                <a:solidFill>
                  <a:schemeClr val="bg1"/>
                </a:solidFill>
                <a:latin typeface="Arial Black"/>
                <a:ea typeface="+mj-ea"/>
                <a:cs typeface="+mj-cs"/>
              </a:rPr>
              <a:t>значимость</a:t>
            </a:r>
            <a:r>
              <a:rPr lang="en-US" sz="4000" kern="1200" dirty="0">
                <a:solidFill>
                  <a:schemeClr val="bg1"/>
                </a:solidFill>
                <a:latin typeface="Arial Black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3360D-605A-D5C4-C9F0-357BE77D1C09}"/>
              </a:ext>
            </a:extLst>
          </p:cNvPr>
          <p:cNvSpPr txBox="1"/>
          <p:nvPr/>
        </p:nvSpPr>
        <p:spPr>
          <a:xfrm>
            <a:off x="675640" y="2160880"/>
            <a:ext cx="4391024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Разработан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i="1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прототип</a:t>
            </a:r>
            <a:r>
              <a:rPr lang="en-US" sz="2400" i="1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i="1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модели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для</a:t>
            </a:r>
            <a:r>
              <a:rPr lang="ru-RU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анализа характеристик лэптопов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который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может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быть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адаптирован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под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другие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товары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например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смартфоны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бытовая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 Black"/>
              </a:rPr>
              <a:t>техника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 Black"/>
              </a:rPr>
              <a:t>).</a:t>
            </a:r>
            <a:endParaRPr lang="ru-RU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Рисунок 12" descr="Изображение выглядит как текст, электроника, снимок экрана, дисплей">
            <a:extLst>
              <a:ext uri="{FF2B5EF4-FFF2-40B4-BE49-F238E27FC236}">
                <a16:creationId xmlns:a16="http://schemas.microsoft.com/office/drawing/2014/main" id="{B38F43B1-F7F3-E91D-01B8-DC4A00D3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92" y="844098"/>
            <a:ext cx="9520232" cy="3619616"/>
          </a:xfrm>
          <a:prstGeom prst="rect">
            <a:avLst/>
          </a:prstGeo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683EBD92-288C-F5A0-B25E-37DC1996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7880" y="7149465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5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449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Тема Office</vt:lpstr>
      <vt:lpstr>Анализ цен</vt:lpstr>
      <vt:lpstr>ВВЕДЕНИЕ</vt:lpstr>
      <vt:lpstr>ЗАДАЧИ</vt:lpstr>
      <vt:lpstr>Методика выполнения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цен</dc:title>
  <dc:creator>Artem Sidorin</dc:creator>
  <cp:lastModifiedBy>Artem Sidorin</cp:lastModifiedBy>
  <cp:revision>1472</cp:revision>
  <dcterms:created xsi:type="dcterms:W3CDTF">2024-12-10T21:15:03Z</dcterms:created>
  <dcterms:modified xsi:type="dcterms:W3CDTF">2025-04-23T19:51:38Z</dcterms:modified>
</cp:coreProperties>
</file>