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6"/>
  </p:notesMasterIdLst>
  <p:sldIdLst>
    <p:sldId id="263" r:id="rId2"/>
    <p:sldId id="340" r:id="rId3"/>
    <p:sldId id="339" r:id="rId4"/>
    <p:sldId id="341" r:id="rId5"/>
    <p:sldId id="356" r:id="rId6"/>
    <p:sldId id="342" r:id="rId7"/>
    <p:sldId id="343" r:id="rId8"/>
    <p:sldId id="344" r:id="rId9"/>
    <p:sldId id="354" r:id="rId10"/>
    <p:sldId id="346" r:id="rId11"/>
    <p:sldId id="327" r:id="rId12"/>
    <p:sldId id="353" r:id="rId13"/>
    <p:sldId id="345" r:id="rId14"/>
    <p:sldId id="347" r:id="rId15"/>
    <p:sldId id="348" r:id="rId16"/>
    <p:sldId id="349" r:id="rId17"/>
    <p:sldId id="350" r:id="rId18"/>
    <p:sldId id="334" r:id="rId19"/>
    <p:sldId id="355" r:id="rId20"/>
    <p:sldId id="336" r:id="rId21"/>
    <p:sldId id="352" r:id="rId22"/>
    <p:sldId id="335" r:id="rId23"/>
    <p:sldId id="351" r:id="rId24"/>
    <p:sldId id="296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6">
          <p15:clr>
            <a:srgbClr val="A4A3A4"/>
          </p15:clr>
        </p15:guide>
        <p15:guide id="2" orient="horz" pos="372">
          <p15:clr>
            <a:srgbClr val="A4A3A4"/>
          </p15:clr>
        </p15:guide>
        <p15:guide id="3" orient="horz" pos="948">
          <p15:clr>
            <a:srgbClr val="A4A3A4"/>
          </p15:clr>
        </p15:guide>
        <p15:guide id="4" pos="288">
          <p15:clr>
            <a:srgbClr val="A4A3A4"/>
          </p15:clr>
        </p15:guide>
        <p15:guide id="5" pos="46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8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34" d="100"/>
          <a:sy n="134" d="100"/>
        </p:scale>
        <p:origin x="120" y="480"/>
      </p:cViewPr>
      <p:guideLst>
        <p:guide orient="horz" pos="3156"/>
        <p:guide orient="horz" pos="372"/>
        <p:guide orient="horz" pos="948"/>
        <p:guide pos="288"/>
        <p:guide pos="46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Privileged Software Size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Monolithic</c:v>
                </c:pt>
                <c:pt idx="1">
                  <c:v>Micro</c:v>
                </c:pt>
                <c:pt idx="2">
                  <c:v>???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0636784"/>
        <c:axId val="290638352"/>
      </c:lineChart>
      <c:catAx>
        <c:axId val="29063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638352"/>
        <c:crosses val="autoZero"/>
        <c:auto val="1"/>
        <c:lblAlgn val="ctr"/>
        <c:lblOffset val="100"/>
        <c:noMultiLvlLbl val="0"/>
      </c:catAx>
      <c:valAx>
        <c:axId val="290638352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636784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0.22727</cdr:x>
      <cdr:y>0.42796</cdr:y>
    </cdr:from>
    <cdr:to>
      <cdr:x>0.43939</cdr:x>
      <cdr:y>0.51555</cdr:y>
    </cdr:to>
    <cdr:sp macro="" textlink="">
      <cdr:nvSpPr>
        <cdr:cNvPr id="2" name="Rounded Rectangle 1"/>
        <cdr:cNvSpPr/>
      </cdr:nvSpPr>
      <cdr:spPr>
        <a:xfrm xmlns:a="http://schemas.openxmlformats.org/drawingml/2006/main">
          <a:off x="1143000" y="1489208"/>
          <a:ext cx="1066799" cy="304800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1">
          <a:schemeClr val="accent6"/>
        </a:lnRef>
        <a:fillRef xmlns:a="http://schemas.openxmlformats.org/drawingml/2006/main" idx="2">
          <a:schemeClr val="accent6"/>
        </a:fillRef>
        <a:effectRef xmlns:a="http://schemas.openxmlformats.org/drawingml/2006/main" idx="1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dirty="0" smtClean="0"/>
            <a:t>Better</a:t>
          </a:r>
          <a:endParaRPr lang="en-US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099AA-F19E-4B9F-9EC4-3A90B8D15D75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A4CE2-5662-4457-BAB7-83DA455FB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6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4CE2-5662-4457-BAB7-83DA455FB3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7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90550"/>
            <a:ext cx="5105400" cy="523220"/>
          </a:xfrm>
        </p:spPr>
        <p:txBody>
          <a:bodyPr anchor="t">
            <a:noAutofit/>
          </a:bodyPr>
          <a:lstStyle>
            <a:lvl1pPr algn="l"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66950"/>
            <a:ext cx="5105400" cy="3048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71750"/>
            <a:ext cx="5102225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867400" y="4857750"/>
            <a:ext cx="3124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IOActive, Inc. Copyright </a:t>
            </a:r>
            <a:r>
              <a:rPr lang="ar-YE" sz="700" kern="12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700" kern="12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2016. 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24350"/>
            <a:ext cx="15764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1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6932234" cy="838200"/>
          </a:xfrm>
        </p:spPr>
        <p:txBody>
          <a:bodyPr anchor="t">
            <a:no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6583680" cy="289560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81000" y="4857750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IOActive, Inc. Copyright </a:t>
            </a:r>
            <a:r>
              <a:rPr lang="ar-YE" sz="700" dirty="0" smtClean="0">
                <a:solidFill>
                  <a:schemeClr val="accent6"/>
                </a:solidFill>
                <a:latin typeface="+mn-lt"/>
              </a:rPr>
              <a:t>©</a:t>
            </a: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2016.  All Rights Reserved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34" y="4662678"/>
            <a:ext cx="1634307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4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6932234" cy="857250"/>
          </a:xfrm>
        </p:spPr>
        <p:txBody>
          <a:bodyPr anchor="t">
            <a:noAutofit/>
          </a:bodyPr>
          <a:lstStyle>
            <a:lvl1pPr algn="l"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81000" y="4857750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IOActive, Inc. Copyright </a:t>
            </a:r>
            <a:r>
              <a:rPr lang="ar-YE" sz="700" dirty="0" smtClean="0">
                <a:solidFill>
                  <a:schemeClr val="accent6"/>
                </a:solidFill>
                <a:latin typeface="+mn-lt"/>
              </a:rPr>
              <a:t>©</a:t>
            </a: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2015.  All Rights Reserved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34" y="4662678"/>
            <a:ext cx="1634307" cy="34747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504950"/>
            <a:ext cx="2971800" cy="297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733800" y="1504950"/>
            <a:ext cx="2971800" cy="297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6934200" cy="857250"/>
          </a:xfrm>
        </p:spPr>
        <p:txBody>
          <a:bodyPr anchor="t">
            <a:no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81000" y="4857750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IOActive, Inc. Copyright </a:t>
            </a:r>
            <a:r>
              <a:rPr lang="ar-YE" sz="700" dirty="0" smtClean="0">
                <a:solidFill>
                  <a:schemeClr val="accent6"/>
                </a:solidFill>
                <a:latin typeface="+mn-lt"/>
              </a:rPr>
              <a:t>©</a:t>
            </a: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2015.  All Rights Reserved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34" y="4662678"/>
            <a:ext cx="1634307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8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ig Imag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0349"/>
            <a:ext cx="6934200" cy="857250"/>
          </a:xfrm>
        </p:spPr>
        <p:txBody>
          <a:bodyPr anchor="t">
            <a:no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1504950"/>
            <a:ext cx="6400800" cy="310896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81000" y="4857750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IOActive, Inc. Copyright </a:t>
            </a:r>
            <a:r>
              <a:rPr lang="ar-YE" sz="700" dirty="0" smtClean="0">
                <a:solidFill>
                  <a:schemeClr val="accent6"/>
                </a:solidFill>
                <a:latin typeface="+mn-lt"/>
              </a:rPr>
              <a:t>©</a:t>
            </a: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2015.  All Rights Reserved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34" y="4662678"/>
            <a:ext cx="1634307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2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457200"/>
            <a:ext cx="6400800" cy="360273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4114800"/>
            <a:ext cx="5867400" cy="5905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81000" y="4857750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IOActive, Inc. Copyright </a:t>
            </a:r>
            <a:r>
              <a:rPr lang="ar-YE" sz="700" dirty="0" smtClean="0">
                <a:solidFill>
                  <a:schemeClr val="accent6"/>
                </a:solidFill>
                <a:latin typeface="+mn-lt"/>
              </a:rPr>
              <a:t>©</a:t>
            </a: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2015.  All Rights Reserved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34" y="4662678"/>
            <a:ext cx="1634307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7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81000" y="4857750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IOActive, Inc. Copyright </a:t>
            </a:r>
            <a:r>
              <a:rPr lang="ar-YE" sz="700" dirty="0" smtClean="0">
                <a:solidFill>
                  <a:schemeClr val="accent6"/>
                </a:solidFill>
                <a:latin typeface="+mn-lt"/>
              </a:rPr>
              <a:t>©</a:t>
            </a: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2015.  All Rights Reserved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34" y="4662678"/>
            <a:ext cx="1634307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2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logo">
    <p:bg>
      <p:bgPr>
        <a:solidFill>
          <a:schemeClr val="bg1">
            <a:lumMod val="85000"/>
            <a:lumOff val="1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81000" y="4857750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IOActive, Inc. Copyright </a:t>
            </a:r>
            <a:r>
              <a:rPr lang="ar-YE" sz="700" dirty="0" smtClean="0">
                <a:solidFill>
                  <a:schemeClr val="accent6"/>
                </a:solidFill>
                <a:latin typeface="+mn-lt"/>
              </a:rPr>
              <a:t>©</a:t>
            </a: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2015.  All Rights Reserved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913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485" y="590550"/>
            <a:ext cx="6950915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234" y="1504950"/>
            <a:ext cx="6934200" cy="152657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FCA08-547B-4997-AE5C-121A2D472221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FD097-F9FD-40A7-91D7-9C0AB026A2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28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5" r:id="rId5"/>
    <p:sldLayoutId id="2147483666" r:id="rId6"/>
    <p:sldLayoutId id="2147483661" r:id="rId7"/>
    <p:sldLayoutId id="2147483668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Antikernel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A Decentralized Secure Hardware-Software</a:t>
            </a:r>
            <a:br>
              <a:rPr lang="en-US" sz="1800" dirty="0" smtClean="0"/>
            </a:br>
            <a:r>
              <a:rPr lang="en-US" sz="1800" dirty="0" smtClean="0"/>
              <a:t>Operating System</a:t>
            </a:r>
            <a:endParaRPr lang="en-US" sz="1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Zonenberg (@azonenberg)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Senior Security Consultant, IOActive</a:t>
            </a:r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457200" y="3115330"/>
            <a:ext cx="5105400" cy="30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Bülent</a:t>
            </a:r>
            <a:r>
              <a:rPr lang="en-US" dirty="0" smtClean="0"/>
              <a:t> Yener</a:t>
            </a:r>
            <a:endParaRPr lang="en-US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57200" y="3420130"/>
            <a:ext cx="5102225" cy="30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Tx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Professor, Rensselaer Polytechnic Institute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810530"/>
            <a:ext cx="886968" cy="914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29400" y="4476750"/>
            <a:ext cx="2480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This work is based on </a:t>
            </a:r>
            <a:r>
              <a:rPr lang="en-US" sz="1000" i="1" dirty="0" err="1" smtClean="0"/>
              <a:t>Zonenberg’s</a:t>
            </a:r>
            <a:r>
              <a:rPr lang="en-US" sz="1000" i="1" dirty="0" smtClean="0"/>
              <a:t> 2015</a:t>
            </a:r>
            <a:br>
              <a:rPr lang="en-US" sz="1000" i="1" dirty="0" smtClean="0"/>
            </a:br>
            <a:r>
              <a:rPr lang="en-US" sz="1000" i="1" dirty="0" smtClean="0"/>
              <a:t>doctoral dissertation, advised by Yener.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9495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a bus, connect the CPU to rest of the </a:t>
            </a:r>
            <a:r>
              <a:rPr lang="en-US" dirty="0" err="1" smtClean="0"/>
              <a:t>SoC</a:t>
            </a:r>
            <a:r>
              <a:rPr lang="en-US" dirty="0" smtClean="0"/>
              <a:t> with a packet-switched </a:t>
            </a:r>
            <a:r>
              <a:rPr lang="en-US" dirty="0" err="1" smtClean="0"/>
              <a:t>NoC</a:t>
            </a:r>
            <a:endParaRPr lang="en-US" dirty="0" smtClean="0"/>
          </a:p>
          <a:p>
            <a:pPr lvl="1"/>
            <a:r>
              <a:rPr lang="en-US" dirty="0" smtClean="0"/>
              <a:t>Assign addresses as</a:t>
            </a:r>
            <a:r>
              <a:rPr lang="en-US" dirty="0" smtClean="0"/>
              <a:t> {</a:t>
            </a:r>
            <a:r>
              <a:rPr lang="en-US" dirty="0" err="1" smtClean="0"/>
              <a:t>cpu</a:t>
            </a:r>
            <a:r>
              <a:rPr lang="en-US" dirty="0" smtClean="0"/>
              <a:t> </a:t>
            </a:r>
            <a:r>
              <a:rPr lang="en-US" dirty="0" smtClean="0"/>
              <a:t>subnet prefix</a:t>
            </a:r>
            <a:r>
              <a:rPr lang="en-US" dirty="0" smtClean="0"/>
              <a:t>, </a:t>
            </a:r>
            <a:r>
              <a:rPr lang="en-US" dirty="0" smtClean="0"/>
              <a:t>PID}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533400" y="2647950"/>
            <a:ext cx="20574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::8040/10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43000" y="3181350"/>
            <a:ext cx="20574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Mgmt</a:t>
            </a:r>
            <a:r>
              <a:rPr lang="en-US" dirty="0" smtClean="0"/>
              <a:t> ::8040/16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43000" y="3676650"/>
            <a:ext cx="20574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App1 ::8060/16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43000" y="4171950"/>
            <a:ext cx="20574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App2 ::8061/16</a:t>
            </a:r>
            <a:endParaRPr lang="en-US" dirty="0"/>
          </a:p>
        </p:txBody>
      </p:sp>
      <p:cxnSp>
        <p:nvCxnSpPr>
          <p:cNvPr id="10" name="Elbow Connector 9"/>
          <p:cNvCxnSpPr>
            <a:stCxn id="5" idx="2"/>
            <a:endCxn id="6" idx="1"/>
          </p:cNvCxnSpPr>
          <p:nvPr/>
        </p:nvCxnSpPr>
        <p:spPr>
          <a:xfrm rot="5400000">
            <a:off x="1200150" y="2971800"/>
            <a:ext cx="304800" cy="419100"/>
          </a:xfrm>
          <a:prstGeom prst="bentConnector4">
            <a:avLst>
              <a:gd name="adj1" fmla="val 25000"/>
              <a:gd name="adj2" fmla="val 15454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7" idx="1"/>
          </p:cNvCxnSpPr>
          <p:nvPr/>
        </p:nvCxnSpPr>
        <p:spPr>
          <a:xfrm rot="5400000">
            <a:off x="952500" y="3219450"/>
            <a:ext cx="800100" cy="419100"/>
          </a:xfrm>
          <a:prstGeom prst="bentConnector4">
            <a:avLst>
              <a:gd name="adj1" fmla="val 10360"/>
              <a:gd name="adj2" fmla="val 15454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8" idx="1"/>
          </p:cNvCxnSpPr>
          <p:nvPr/>
        </p:nvCxnSpPr>
        <p:spPr>
          <a:xfrm rot="5400000">
            <a:off x="704850" y="3467100"/>
            <a:ext cx="1295400" cy="419100"/>
          </a:xfrm>
          <a:prstGeom prst="bentConnector4">
            <a:avLst>
              <a:gd name="adj1" fmla="val 6439"/>
              <a:gd name="adj2" fmla="val 15454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475308" y="2645376"/>
            <a:ext cx="20574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 ::8003/16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475308" y="3238500"/>
            <a:ext cx="20574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Flash::8004/16</a:t>
            </a:r>
            <a:endParaRPr lang="en-US" dirty="0"/>
          </a:p>
        </p:txBody>
      </p:sp>
      <p:cxnSp>
        <p:nvCxnSpPr>
          <p:cNvPr id="24" name="Elbow Connector 23"/>
          <p:cNvCxnSpPr>
            <a:stCxn id="5" idx="3"/>
            <a:endCxn id="21" idx="1"/>
          </p:cNvCxnSpPr>
          <p:nvPr/>
        </p:nvCxnSpPr>
        <p:spPr>
          <a:xfrm flipV="1">
            <a:off x="2590800" y="2835876"/>
            <a:ext cx="1884508" cy="257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22" idx="1"/>
          </p:cNvCxnSpPr>
          <p:nvPr/>
        </p:nvCxnSpPr>
        <p:spPr>
          <a:xfrm>
            <a:off x="2590800" y="2838450"/>
            <a:ext cx="1884508" cy="590550"/>
          </a:xfrm>
          <a:prstGeom prst="bentConnector3">
            <a:avLst>
              <a:gd name="adj1" fmla="val 8376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04800" y="2571750"/>
            <a:ext cx="3276600" cy="21336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parallel networks</a:t>
            </a:r>
          </a:p>
          <a:p>
            <a:pPr lvl="1"/>
            <a:r>
              <a:rPr lang="en-US" dirty="0" smtClean="0"/>
              <a:t>RPC network: 4x 32 bit </a:t>
            </a:r>
            <a:r>
              <a:rPr lang="en-US" dirty="0" smtClean="0"/>
              <a:t>words, ≈ </a:t>
            </a:r>
            <a:r>
              <a:rPr lang="en-US" dirty="0" err="1" smtClean="0"/>
              <a:t>ioctl</a:t>
            </a:r>
            <a:r>
              <a:rPr lang="en-US" dirty="0" smtClean="0"/>
              <a:t>(2)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Typically accessed via CPU registers for low latency</a:t>
            </a:r>
          </a:p>
          <a:p>
            <a:pPr lvl="1"/>
            <a:r>
              <a:rPr lang="en-US" dirty="0" smtClean="0"/>
              <a:t>DMA network: 1-512 word data plane blocks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Typically memory mapped</a:t>
            </a:r>
          </a:p>
          <a:p>
            <a:r>
              <a:rPr lang="en-US" dirty="0" smtClean="0"/>
              <a:t>Reliable datagrams</a:t>
            </a:r>
          </a:p>
          <a:p>
            <a:pPr lvl="1"/>
            <a:r>
              <a:rPr lang="en-US" dirty="0" smtClean="0"/>
              <a:t>In-order delivery between any pair of endpoints</a:t>
            </a:r>
          </a:p>
          <a:p>
            <a:pPr lvl="1"/>
            <a:r>
              <a:rPr lang="en-US" dirty="0" smtClean="0"/>
              <a:t>Guaranteed </a:t>
            </a:r>
            <a:r>
              <a:rPr lang="en-US" dirty="0" smtClean="0"/>
              <a:t>minimum </a:t>
            </a:r>
            <a:r>
              <a:rPr lang="en-US" dirty="0" err="1" smtClean="0"/>
              <a:t>QoS</a:t>
            </a:r>
            <a:r>
              <a:rPr lang="en-US" dirty="0" smtClean="0"/>
              <a:t> for hard </a:t>
            </a:r>
            <a:r>
              <a:rPr lang="en-US" dirty="0" err="1" smtClean="0"/>
              <a:t>realtime</a:t>
            </a:r>
            <a:r>
              <a:rPr lang="en-US" dirty="0" smtClean="0"/>
              <a:t> systems</a:t>
            </a:r>
          </a:p>
        </p:txBody>
      </p:sp>
    </p:spTree>
    <p:extLst>
      <p:ext uri="{BB962C8B-B14F-4D97-AF65-F5344CB8AC3E}">
        <p14:creationId xmlns:p14="http://schemas.microsoft.com/office/powerpoint/2010/main" val="48664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Network-based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CPU </a:t>
            </a:r>
            <a:r>
              <a:rPr lang="en-US" dirty="0" err="1"/>
              <a:t>insn</a:t>
            </a:r>
            <a:r>
              <a:rPr lang="en-US" dirty="0"/>
              <a:t> to send/</a:t>
            </a:r>
            <a:r>
              <a:rPr lang="en-US" dirty="0" err="1"/>
              <a:t>recv</a:t>
            </a:r>
            <a:r>
              <a:rPr lang="en-US" dirty="0"/>
              <a:t> </a:t>
            </a:r>
            <a:r>
              <a:rPr lang="en-US" dirty="0" smtClean="0"/>
              <a:t>message</a:t>
            </a:r>
          </a:p>
          <a:p>
            <a:r>
              <a:rPr lang="en-US" dirty="0"/>
              <a:t>Network accessed via formally verified transceiver IP</a:t>
            </a:r>
          </a:p>
          <a:p>
            <a:pPr lvl="1"/>
            <a:r>
              <a:rPr lang="en-US" dirty="0"/>
              <a:t>Untrusted 3</a:t>
            </a:r>
            <a:r>
              <a:rPr lang="en-US" baseline="30000" dirty="0"/>
              <a:t>rd</a:t>
            </a:r>
            <a:r>
              <a:rPr lang="en-US" dirty="0"/>
              <a:t>-party IP cores cannot spoof </a:t>
            </a:r>
            <a:r>
              <a:rPr lang="en-US" dirty="0" smtClean="0"/>
              <a:t>headers</a:t>
            </a:r>
            <a:endParaRPr lang="en-US" dirty="0"/>
          </a:p>
          <a:p>
            <a:pPr lvl="1"/>
            <a:r>
              <a:rPr lang="en-US" dirty="0" smtClean="0"/>
              <a:t>Neither can arbitrary code on the CPU</a:t>
            </a:r>
            <a:endParaRPr lang="en-US" dirty="0"/>
          </a:p>
          <a:p>
            <a:r>
              <a:rPr lang="en-US" dirty="0" smtClean="0"/>
              <a:t>We can use packet headers for access control!</a:t>
            </a:r>
          </a:p>
          <a:p>
            <a:pPr lvl="1"/>
            <a:r>
              <a:rPr lang="en-US" dirty="0" smtClean="0"/>
              <a:t>Node can tell </a:t>
            </a:r>
            <a:r>
              <a:rPr lang="en-US" dirty="0"/>
              <a:t>what </a:t>
            </a:r>
            <a:r>
              <a:rPr lang="en-US" dirty="0" smtClean="0"/>
              <a:t>app </a:t>
            </a:r>
            <a:r>
              <a:rPr lang="en-US" dirty="0"/>
              <a:t>is accessing it</a:t>
            </a:r>
          </a:p>
          <a:p>
            <a:pPr lvl="1"/>
            <a:r>
              <a:rPr lang="en-US" dirty="0" smtClean="0"/>
              <a:t>Node makes </a:t>
            </a:r>
            <a:r>
              <a:rPr lang="en-US" dirty="0"/>
              <a:t>access control decision based on </a:t>
            </a:r>
            <a:r>
              <a:rPr lang="en-US" dirty="0" err="1"/>
              <a:t>msg</a:t>
            </a:r>
            <a:r>
              <a:rPr lang="en-US" dirty="0"/>
              <a:t> </a:t>
            </a:r>
            <a:r>
              <a:rPr lang="en-US" dirty="0" smtClean="0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8145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is now trivial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app already has a unique address on the </a:t>
            </a:r>
            <a:r>
              <a:rPr lang="en-US" dirty="0" err="1" smtClean="0"/>
              <a:t>NoC</a:t>
            </a:r>
            <a:endParaRPr lang="en-US" dirty="0" smtClean="0"/>
          </a:p>
          <a:p>
            <a:r>
              <a:rPr lang="en-US" dirty="0" smtClean="0"/>
              <a:t>Just send a packet to </a:t>
            </a:r>
            <a:r>
              <a:rPr lang="en-US" dirty="0" smtClean="0"/>
              <a:t>the app’s address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2647950"/>
            <a:ext cx="20574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::8040/10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43000" y="3181350"/>
            <a:ext cx="20574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Mgmt</a:t>
            </a:r>
            <a:r>
              <a:rPr lang="en-US" dirty="0" smtClean="0"/>
              <a:t> ::8040/16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43000" y="3676650"/>
            <a:ext cx="20574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App1 ::8060/16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43000" y="4171950"/>
            <a:ext cx="20574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App2 ::8061/16</a:t>
            </a:r>
            <a:endParaRPr lang="en-US" dirty="0"/>
          </a:p>
        </p:txBody>
      </p:sp>
      <p:cxnSp>
        <p:nvCxnSpPr>
          <p:cNvPr id="9" name="Elbow Connector 8"/>
          <p:cNvCxnSpPr>
            <a:stCxn id="5" idx="2"/>
            <a:endCxn id="6" idx="1"/>
          </p:cNvCxnSpPr>
          <p:nvPr/>
        </p:nvCxnSpPr>
        <p:spPr>
          <a:xfrm rot="5400000">
            <a:off x="1200150" y="2971800"/>
            <a:ext cx="304800" cy="419100"/>
          </a:xfrm>
          <a:prstGeom prst="bentConnector4">
            <a:avLst>
              <a:gd name="adj1" fmla="val 25000"/>
              <a:gd name="adj2" fmla="val 15454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7" idx="1"/>
          </p:cNvCxnSpPr>
          <p:nvPr/>
        </p:nvCxnSpPr>
        <p:spPr>
          <a:xfrm rot="5400000">
            <a:off x="952500" y="3219450"/>
            <a:ext cx="800100" cy="419100"/>
          </a:xfrm>
          <a:prstGeom prst="bentConnector4">
            <a:avLst>
              <a:gd name="adj1" fmla="val 10360"/>
              <a:gd name="adj2" fmla="val 15454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2"/>
            <a:endCxn id="8" idx="1"/>
          </p:cNvCxnSpPr>
          <p:nvPr/>
        </p:nvCxnSpPr>
        <p:spPr>
          <a:xfrm rot="5400000">
            <a:off x="704850" y="3467100"/>
            <a:ext cx="1295400" cy="419100"/>
          </a:xfrm>
          <a:prstGeom prst="bentConnector4">
            <a:avLst>
              <a:gd name="adj1" fmla="val 6439"/>
              <a:gd name="adj2" fmla="val 15454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475308" y="2645376"/>
            <a:ext cx="20574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 ::8003/16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475308" y="3238500"/>
            <a:ext cx="20574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Flash::8004/16</a:t>
            </a:r>
            <a:endParaRPr lang="en-US" dirty="0"/>
          </a:p>
        </p:txBody>
      </p:sp>
      <p:cxnSp>
        <p:nvCxnSpPr>
          <p:cNvPr id="14" name="Elbow Connector 13"/>
          <p:cNvCxnSpPr>
            <a:stCxn id="5" idx="3"/>
            <a:endCxn id="12" idx="1"/>
          </p:cNvCxnSpPr>
          <p:nvPr/>
        </p:nvCxnSpPr>
        <p:spPr>
          <a:xfrm flipV="1">
            <a:off x="2590800" y="2835876"/>
            <a:ext cx="1884508" cy="257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3"/>
            <a:endCxn id="13" idx="1"/>
          </p:cNvCxnSpPr>
          <p:nvPr/>
        </p:nvCxnSpPr>
        <p:spPr>
          <a:xfrm>
            <a:off x="2590800" y="2838450"/>
            <a:ext cx="1884508" cy="590550"/>
          </a:xfrm>
          <a:prstGeom prst="bentConnector3">
            <a:avLst>
              <a:gd name="adj1" fmla="val 8376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4800" y="2571750"/>
            <a:ext cx="3276600" cy="21336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7" idx="3"/>
            <a:endCxn id="8" idx="3"/>
          </p:cNvCxnSpPr>
          <p:nvPr/>
        </p:nvCxnSpPr>
        <p:spPr>
          <a:xfrm>
            <a:off x="3200400" y="3829050"/>
            <a:ext cx="12700" cy="495300"/>
          </a:xfrm>
          <a:prstGeom prst="bentConnector3">
            <a:avLst>
              <a:gd name="adj1" fmla="val 703125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4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Surely </a:t>
            </a:r>
            <a:r>
              <a:rPr lang="en-US" dirty="0" err="1" smtClean="0"/>
              <a:t>sbrk</a:t>
            </a:r>
            <a:r>
              <a:rPr lang="en-US" dirty="0" smtClean="0"/>
              <a:t>/</a:t>
            </a:r>
            <a:r>
              <a:rPr lang="en-US" dirty="0" err="1" smtClean="0"/>
              <a:t>malloc</a:t>
            </a:r>
            <a:r>
              <a:rPr lang="en-US" dirty="0" smtClean="0"/>
              <a:t> must be in ring 0…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MMU </a:t>
            </a:r>
            <a:r>
              <a:rPr lang="en-US" dirty="0" smtClean="0"/>
              <a:t>provides </a:t>
            </a:r>
            <a:r>
              <a:rPr lang="en-US" i="1" dirty="0" smtClean="0"/>
              <a:t>translation only</a:t>
            </a:r>
            <a:endParaRPr lang="en-US" i="1" dirty="0" smtClean="0"/>
          </a:p>
          <a:p>
            <a:r>
              <a:rPr lang="en-US" dirty="0" smtClean="0"/>
              <a:t>You can map any </a:t>
            </a:r>
            <a:r>
              <a:rPr lang="en-US" dirty="0" err="1" smtClean="0"/>
              <a:t>phyaddr</a:t>
            </a:r>
            <a:r>
              <a:rPr lang="en-US" dirty="0" smtClean="0"/>
              <a:t> you want, but if the peripheral says “no” the app </a:t>
            </a:r>
            <a:r>
              <a:rPr lang="en-US" dirty="0" err="1" smtClean="0"/>
              <a:t>segfaults</a:t>
            </a:r>
            <a:endParaRPr lang="en-US" dirty="0"/>
          </a:p>
          <a:p>
            <a:r>
              <a:rPr lang="en-US" dirty="0" err="1" smtClean="0"/>
              <a:t>mmap</a:t>
            </a:r>
            <a:r>
              <a:rPr lang="en-US" dirty="0" smtClean="0"/>
              <a:t>(2) no longer needs elevated </a:t>
            </a:r>
            <a:r>
              <a:rPr lang="en-US" dirty="0" err="1" smtClean="0"/>
              <a:t>privs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Just send a message to CPU </a:t>
            </a:r>
            <a:r>
              <a:rPr lang="en-US" dirty="0" err="1" smtClean="0"/>
              <a:t>OoB</a:t>
            </a:r>
            <a:r>
              <a:rPr lang="en-US" dirty="0" smtClean="0"/>
              <a:t> address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2000" y="3333750"/>
            <a:ext cx="20574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::8040/10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71600" y="3867150"/>
            <a:ext cx="20574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Mgmt</a:t>
            </a:r>
            <a:r>
              <a:rPr lang="en-US" dirty="0" smtClean="0"/>
              <a:t> ::8040/16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71600" y="4362450"/>
            <a:ext cx="20574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App1 ::8060/16</a:t>
            </a:r>
            <a:endParaRPr lang="en-US" dirty="0"/>
          </a:p>
        </p:txBody>
      </p:sp>
      <p:cxnSp>
        <p:nvCxnSpPr>
          <p:cNvPr id="8" name="Elbow Connector 7"/>
          <p:cNvCxnSpPr>
            <a:stCxn id="4" idx="2"/>
            <a:endCxn id="5" idx="1"/>
          </p:cNvCxnSpPr>
          <p:nvPr/>
        </p:nvCxnSpPr>
        <p:spPr>
          <a:xfrm rot="5400000">
            <a:off x="1428750" y="3657600"/>
            <a:ext cx="304800" cy="419100"/>
          </a:xfrm>
          <a:prstGeom prst="bentConnector4">
            <a:avLst>
              <a:gd name="adj1" fmla="val 25000"/>
              <a:gd name="adj2" fmla="val 15454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2"/>
            <a:endCxn id="6" idx="1"/>
          </p:cNvCxnSpPr>
          <p:nvPr/>
        </p:nvCxnSpPr>
        <p:spPr>
          <a:xfrm rot="5400000">
            <a:off x="1181100" y="3905250"/>
            <a:ext cx="800100" cy="419100"/>
          </a:xfrm>
          <a:prstGeom prst="bentConnector4">
            <a:avLst>
              <a:gd name="adj1" fmla="val 10360"/>
              <a:gd name="adj2" fmla="val 15454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703908" y="3331176"/>
            <a:ext cx="20574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 ::8003/16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03908" y="3924300"/>
            <a:ext cx="20574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Flash::8004/16</a:t>
            </a:r>
            <a:endParaRPr lang="en-US" dirty="0"/>
          </a:p>
        </p:txBody>
      </p:sp>
      <p:cxnSp>
        <p:nvCxnSpPr>
          <p:cNvPr id="13" name="Elbow Connector 12"/>
          <p:cNvCxnSpPr>
            <a:stCxn id="4" idx="3"/>
            <a:endCxn id="11" idx="1"/>
          </p:cNvCxnSpPr>
          <p:nvPr/>
        </p:nvCxnSpPr>
        <p:spPr>
          <a:xfrm flipV="1">
            <a:off x="2819400" y="3521676"/>
            <a:ext cx="1884508" cy="257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3"/>
            <a:endCxn id="12" idx="1"/>
          </p:cNvCxnSpPr>
          <p:nvPr/>
        </p:nvCxnSpPr>
        <p:spPr>
          <a:xfrm>
            <a:off x="2819400" y="3524250"/>
            <a:ext cx="1884508" cy="590550"/>
          </a:xfrm>
          <a:prstGeom prst="bentConnector3">
            <a:avLst>
              <a:gd name="adj1" fmla="val 8376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33400" y="3257550"/>
            <a:ext cx="3276600" cy="1524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6" idx="3"/>
            <a:endCxn id="5" idx="3"/>
          </p:cNvCxnSpPr>
          <p:nvPr/>
        </p:nvCxnSpPr>
        <p:spPr>
          <a:xfrm flipV="1">
            <a:off x="3429000" y="4019550"/>
            <a:ext cx="12700" cy="495300"/>
          </a:xfrm>
          <a:prstGeom prst="bentConnector3">
            <a:avLst>
              <a:gd name="adj1" fmla="val 511874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</a:t>
            </a:r>
            <a:r>
              <a:rPr lang="en-US" dirty="0" smtClean="0"/>
              <a:t>RAM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 controller </a:t>
            </a:r>
            <a:r>
              <a:rPr lang="en-US" dirty="0" smtClean="0"/>
              <a:t>has </a:t>
            </a:r>
            <a:r>
              <a:rPr lang="en-US" dirty="0" err="1" smtClean="0"/>
              <a:t>NoC</a:t>
            </a:r>
            <a:r>
              <a:rPr lang="en-US" dirty="0" smtClean="0"/>
              <a:t> API</a:t>
            </a:r>
            <a:endParaRPr lang="en-US" dirty="0"/>
          </a:p>
          <a:p>
            <a:pPr lvl="1"/>
            <a:r>
              <a:rPr lang="en-US" dirty="0" smtClean="0"/>
              <a:t>RPC: Allocate/free/</a:t>
            </a:r>
            <a:r>
              <a:rPr lang="en-US" dirty="0" err="1" smtClean="0"/>
              <a:t>chown</a:t>
            </a:r>
            <a:r>
              <a:rPr lang="en-US" dirty="0" smtClean="0"/>
              <a:t> </a:t>
            </a:r>
            <a:r>
              <a:rPr lang="en-US" dirty="0"/>
              <a:t>page</a:t>
            </a:r>
          </a:p>
          <a:p>
            <a:pPr lvl="1"/>
            <a:r>
              <a:rPr lang="en-US" dirty="0" smtClean="0"/>
              <a:t>DMA: bulk read/write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2952750"/>
            <a:ext cx="9906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79258" y="2952750"/>
            <a:ext cx="9906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59498" y="271110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Allocate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49040" y="3231979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is 0x0800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14400" y="4099182"/>
            <a:ext cx="9906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1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479258" y="4099182"/>
            <a:ext cx="9906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82944" y="3800216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ram:0x0800 at 0x41414000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61167" y="432718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OK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05000" y="3073916"/>
            <a:ext cx="35742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882945" y="3225284"/>
            <a:ext cx="3621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905000" y="4217085"/>
            <a:ext cx="35742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882945" y="4368453"/>
            <a:ext cx="3621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</a:t>
            </a:r>
            <a:r>
              <a:rPr lang="en-US" dirty="0" smtClean="0"/>
              <a:t>RAM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Trivially simple data structures</a:t>
            </a:r>
          </a:p>
          <a:p>
            <a:pPr lvl="1"/>
            <a:r>
              <a:rPr lang="en-US" dirty="0"/>
              <a:t>FIFO of free pages</a:t>
            </a:r>
          </a:p>
          <a:p>
            <a:pPr lvl="1"/>
            <a:r>
              <a:rPr lang="en-US" dirty="0"/>
              <a:t>Array of page </a:t>
            </a:r>
            <a:r>
              <a:rPr lang="en-US" dirty="0" smtClean="0"/>
              <a:t>owners</a:t>
            </a:r>
          </a:p>
          <a:p>
            <a:pPr lvl="1"/>
            <a:r>
              <a:rPr lang="en-US" dirty="0" smtClean="0"/>
              <a:t>Control state machine is ~500 lines including fluff</a:t>
            </a:r>
            <a:endParaRPr lang="en-US" dirty="0" smtClean="0"/>
          </a:p>
          <a:p>
            <a:r>
              <a:rPr lang="en-US" dirty="0" smtClean="0"/>
              <a:t>Easy to </a:t>
            </a:r>
            <a:r>
              <a:rPr lang="en-US" dirty="0" smtClean="0"/>
              <a:t>test / verify</a:t>
            </a:r>
          </a:p>
          <a:p>
            <a:pPr lvl="1"/>
            <a:r>
              <a:rPr lang="en-US" dirty="0" smtClean="0"/>
              <a:t>Thoroughly covered by automated test suite</a:t>
            </a:r>
          </a:p>
          <a:p>
            <a:pPr lvl="1"/>
            <a:r>
              <a:rPr lang="en-US" dirty="0" smtClean="0"/>
              <a:t>Formal verification in near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left in ring 0?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Nothing!</a:t>
            </a:r>
            <a:endParaRPr lang="en-US" dirty="0"/>
          </a:p>
          <a:p>
            <a:r>
              <a:rPr lang="en-US" dirty="0" smtClean="0"/>
              <a:t>Remove privileged instructions from the ISA</a:t>
            </a:r>
          </a:p>
          <a:p>
            <a:r>
              <a:rPr lang="en-US" dirty="0" smtClean="0"/>
              <a:t>Run userspace on bare metal</a:t>
            </a:r>
          </a:p>
          <a:p>
            <a:r>
              <a:rPr lang="en-US" dirty="0" smtClean="0"/>
              <a:t>This is an </a:t>
            </a:r>
            <a:r>
              <a:rPr lang="en-US" i="1" dirty="0" err="1" smtClean="0"/>
              <a:t>antikernel</a:t>
            </a:r>
            <a:r>
              <a:rPr lang="en-US" i="1" dirty="0" smtClean="0"/>
              <a:t> – </a:t>
            </a:r>
            <a:r>
              <a:rPr lang="en-US" dirty="0" smtClean="0"/>
              <a:t>an OS with </a:t>
            </a:r>
            <a:r>
              <a:rPr lang="en-US" i="1" dirty="0" smtClean="0"/>
              <a:t>no kernel at all!</a:t>
            </a:r>
          </a:p>
        </p:txBody>
      </p:sp>
    </p:spTree>
    <p:extLst>
      <p:ext uri="{BB962C8B-B14F-4D97-AF65-F5344CB8AC3E}">
        <p14:creationId xmlns:p14="http://schemas.microsoft.com/office/powerpoint/2010/main" val="22229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not just a “hardware microkernel”</a:t>
            </a:r>
          </a:p>
          <a:p>
            <a:r>
              <a:rPr lang="en-US" dirty="0" smtClean="0"/>
              <a:t>The “OS” is an emergent entity created from many independent state machines</a:t>
            </a:r>
          </a:p>
          <a:p>
            <a:r>
              <a:rPr lang="en-US" dirty="0" smtClean="0"/>
              <a:t>These subsystems communicate in a limited, formally defined manner (complete encapsulation of state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for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smtClean="0"/>
              <a:t>node maintains </a:t>
            </a:r>
            <a:r>
              <a:rPr lang="en-US" dirty="0"/>
              <a:t>its own security state</a:t>
            </a:r>
          </a:p>
          <a:p>
            <a:r>
              <a:rPr lang="en-US" dirty="0" smtClean="0"/>
              <a:t>Your </a:t>
            </a:r>
            <a:r>
              <a:rPr lang="en-US" dirty="0"/>
              <a:t>TCB is what you make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vuln</a:t>
            </a:r>
            <a:r>
              <a:rPr lang="en-US" dirty="0" smtClean="0"/>
              <a:t> in a node you don’t depend on has </a:t>
            </a:r>
            <a:r>
              <a:rPr lang="en-US" i="1" dirty="0" smtClean="0"/>
              <a:t>zero</a:t>
            </a:r>
            <a:r>
              <a:rPr lang="en-US" dirty="0" smtClean="0"/>
              <a:t> impact on your app’s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2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mode = </a:t>
            </a:r>
            <a:r>
              <a:rPr lang="en-US" dirty="0" smtClean="0"/>
              <a:t>full access </a:t>
            </a:r>
            <a:r>
              <a:rPr lang="en-US" dirty="0"/>
              <a:t>to </a:t>
            </a:r>
            <a:r>
              <a:rPr lang="en-US" i="1" dirty="0"/>
              <a:t>all </a:t>
            </a:r>
            <a:r>
              <a:rPr lang="en-US" i="1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i="1" dirty="0" smtClean="0"/>
              <a:t> </a:t>
            </a:r>
            <a:r>
              <a:rPr lang="en-US" dirty="0" smtClean="0"/>
              <a:t>OS</a:t>
            </a:r>
            <a:r>
              <a:rPr lang="en-US" i="1" dirty="0" smtClean="0"/>
              <a:t> </a:t>
            </a:r>
            <a:r>
              <a:rPr lang="en-US" dirty="0" smtClean="0"/>
              <a:t>code </a:t>
            </a:r>
            <a:r>
              <a:rPr lang="en-US" i="1" dirty="0" smtClean="0"/>
              <a:t>needs</a:t>
            </a:r>
            <a:r>
              <a:rPr lang="en-US" dirty="0" smtClean="0"/>
              <a:t> this level of access?</a:t>
            </a:r>
          </a:p>
          <a:p>
            <a:pPr lvl="1"/>
            <a:r>
              <a:rPr lang="en-US" dirty="0" smtClean="0"/>
              <a:t>Memory manager only needs heap metadata</a:t>
            </a:r>
          </a:p>
          <a:p>
            <a:pPr lvl="1"/>
            <a:r>
              <a:rPr lang="en-US" dirty="0" smtClean="0"/>
              <a:t>Scheduler only needs run queue</a:t>
            </a:r>
          </a:p>
          <a:p>
            <a:pPr lvl="1"/>
            <a:r>
              <a:rPr lang="en-US" dirty="0" smtClean="0"/>
              <a:t>Drivers only need their peripheral</a:t>
            </a:r>
          </a:p>
          <a:p>
            <a:pPr lvl="1"/>
            <a:r>
              <a:rPr lang="en-US" dirty="0" smtClean="0"/>
              <a:t>Nothing needs access to state of user-mode apps</a:t>
            </a:r>
          </a:p>
          <a:p>
            <a:r>
              <a:rPr lang="en-US" dirty="0" smtClean="0"/>
              <a:t>No single </a:t>
            </a:r>
            <a:r>
              <a:rPr lang="en-US" dirty="0" smtClean="0"/>
              <a:t>subsystem that </a:t>
            </a:r>
            <a:r>
              <a:rPr lang="en-US" i="1" dirty="0" smtClean="0"/>
              <a:t>needs</a:t>
            </a:r>
            <a:r>
              <a:rPr lang="en-US" dirty="0" smtClean="0"/>
              <a:t> access to all </a:t>
            </a:r>
            <a:r>
              <a:rPr lang="en-US" dirty="0" smtClean="0"/>
              <a:t>state</a:t>
            </a:r>
          </a:p>
          <a:p>
            <a:r>
              <a:rPr lang="en-US" i="1" dirty="0" smtClean="0"/>
              <a:t>A</a:t>
            </a:r>
            <a:r>
              <a:rPr lang="en-US" b="1" i="1" dirty="0" smtClean="0"/>
              <a:t>ny code </a:t>
            </a:r>
            <a:r>
              <a:rPr lang="en-US" i="1" dirty="0" smtClean="0"/>
              <a:t>with ring 0 </a:t>
            </a:r>
            <a:r>
              <a:rPr lang="en-US" i="1" dirty="0" err="1" smtClean="0"/>
              <a:t>privs</a:t>
            </a:r>
            <a:r>
              <a:rPr lang="en-US" i="1" dirty="0" smtClean="0"/>
              <a:t> </a:t>
            </a:r>
            <a:r>
              <a:rPr lang="en-US" i="1" dirty="0"/>
              <a:t>is incompatible with </a:t>
            </a:r>
            <a:r>
              <a:rPr lang="en-US" i="1" dirty="0" smtClean="0"/>
              <a:t>LRP!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713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SARATOGA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Compatible with </a:t>
            </a:r>
            <a:r>
              <a:rPr lang="en-US" dirty="0" err="1" smtClean="0"/>
              <a:t>mips</a:t>
            </a:r>
            <a:r>
              <a:rPr lang="en-US" dirty="0" smtClean="0"/>
              <a:t> GCC but not full MIPS</a:t>
            </a:r>
          </a:p>
          <a:p>
            <a:r>
              <a:rPr lang="en-US" dirty="0" smtClean="0"/>
              <a:t>8 stage barrel processor, 200 MHz on Artix-7</a:t>
            </a:r>
          </a:p>
          <a:p>
            <a:pPr lvl="1"/>
            <a:r>
              <a:rPr lang="en-US" dirty="0" smtClean="0"/>
              <a:t>2 cycles each </a:t>
            </a:r>
            <a:r>
              <a:rPr lang="en-US" dirty="0" err="1" smtClean="0"/>
              <a:t>i</a:t>
            </a:r>
            <a:r>
              <a:rPr lang="en-US" dirty="0" smtClean="0"/>
              <a:t>-fetch, r-fetch</a:t>
            </a:r>
            <a:endParaRPr lang="en-US" dirty="0" smtClean="0"/>
          </a:p>
          <a:p>
            <a:pPr lvl="1"/>
            <a:r>
              <a:rPr lang="en-US" dirty="0" smtClean="0"/>
              <a:t>4 cycles execution</a:t>
            </a:r>
          </a:p>
          <a:p>
            <a:r>
              <a:rPr lang="en-US" dirty="0" smtClean="0"/>
              <a:t>2-issue in-order superscalar, 2</a:t>
            </a:r>
            <a:r>
              <a:rPr lang="en-US" baseline="30000" dirty="0" smtClean="0"/>
              <a:t>N</a:t>
            </a:r>
            <a:r>
              <a:rPr lang="en-US" dirty="0" smtClean="0"/>
              <a:t> HW threads (N≥3)</a:t>
            </a:r>
          </a:p>
          <a:p>
            <a:r>
              <a:rPr lang="en-US" dirty="0" smtClean="0"/>
              <a:t>Set-associative L1 cache, partitioned per thread</a:t>
            </a:r>
          </a:p>
          <a:p>
            <a:r>
              <a:rPr lang="en-US" dirty="0" smtClean="0"/>
              <a:t>Hardware ELF loader w/ code signing</a:t>
            </a:r>
          </a:p>
          <a:p>
            <a:pPr lvl="1"/>
            <a:r>
              <a:rPr lang="en-US" dirty="0" smtClean="0"/>
              <a:t>HMAC-SHA256 for prototype to save FPGA resources</a:t>
            </a:r>
          </a:p>
          <a:p>
            <a:pPr lvl="1"/>
            <a:r>
              <a:rPr lang="en-US" dirty="0" smtClean="0"/>
              <a:t>Will use RSA or ECC in real system</a:t>
            </a:r>
          </a:p>
        </p:txBody>
      </p:sp>
    </p:spTree>
    <p:extLst>
      <p:ext uri="{BB962C8B-B14F-4D97-AF65-F5344CB8AC3E}">
        <p14:creationId xmlns:p14="http://schemas.microsoft.com/office/powerpoint/2010/main" val="35031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Resolve 8-char hostnames to 16-bit addresses</a:t>
            </a:r>
          </a:p>
          <a:p>
            <a:r>
              <a:rPr lang="en-US" dirty="0" smtClean="0"/>
              <a:t>ROM of hard IP locations</a:t>
            </a:r>
          </a:p>
          <a:p>
            <a:r>
              <a:rPr lang="en-US" dirty="0" smtClean="0"/>
              <a:t>Writable memory for software apps</a:t>
            </a:r>
          </a:p>
          <a:p>
            <a:pPr lvl="1"/>
            <a:r>
              <a:rPr lang="en-US" dirty="0" smtClean="0"/>
              <a:t>Signed updates to ensure authenticity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~187 </a:t>
            </a:r>
            <a:r>
              <a:rPr lang="en-US" dirty="0" err="1" smtClean="0"/>
              <a:t>kLine</a:t>
            </a:r>
            <a:r>
              <a:rPr lang="en-US" dirty="0" smtClean="0"/>
              <a:t> including </a:t>
            </a:r>
            <a:r>
              <a:rPr lang="en-US" dirty="0" smtClean="0"/>
              <a:t>test cases, build tools,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Critical stuff is </a:t>
            </a:r>
            <a:r>
              <a:rPr lang="en-US" dirty="0" smtClean="0"/>
              <a:t>small</a:t>
            </a:r>
            <a:endParaRPr lang="en-US" dirty="0" smtClean="0"/>
          </a:p>
          <a:p>
            <a:pPr lvl="1"/>
            <a:r>
              <a:rPr lang="en-US" dirty="0" smtClean="0"/>
              <a:t>RPC/DMA networks combined 4.5 </a:t>
            </a:r>
            <a:r>
              <a:rPr lang="en-US" dirty="0" err="1"/>
              <a:t>kLine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Name server 1 </a:t>
            </a:r>
            <a:r>
              <a:rPr lang="en-US" dirty="0" err="1"/>
              <a:t>kLine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SARATOGA CPU 9 </a:t>
            </a:r>
            <a:r>
              <a:rPr lang="en-US" dirty="0" err="1"/>
              <a:t>kLine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All code is F/OSS (3-clause BSD)</a:t>
            </a:r>
          </a:p>
          <a:p>
            <a:r>
              <a:rPr lang="en-US" dirty="0" smtClean="0"/>
              <a:t>Goal is to encourage reproduction of results, industry/academic research,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peripherals</a:t>
            </a:r>
          </a:p>
          <a:p>
            <a:r>
              <a:rPr lang="en-US" dirty="0" smtClean="0"/>
              <a:t>Solve name binding problem for NVM</a:t>
            </a:r>
          </a:p>
          <a:p>
            <a:r>
              <a:rPr lang="en-US" dirty="0" smtClean="0"/>
              <a:t>Formally verify non-reduced-payload DMA protocol</a:t>
            </a:r>
          </a:p>
          <a:p>
            <a:r>
              <a:rPr lang="en-US" dirty="0" smtClean="0"/>
              <a:t>Formally verify SARATOGA (or its successor)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kernel, microkernel, …</a:t>
            </a:r>
            <a:endParaRPr 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326800773"/>
              </p:ext>
            </p:extLst>
          </p:nvPr>
        </p:nvGraphicFramePr>
        <p:xfrm>
          <a:off x="1524000" y="1123950"/>
          <a:ext cx="5029200" cy="347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 rot="16200000">
            <a:off x="-263776" y="267918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Ring-0 code size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52512" y="1174603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Huge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052512" y="3984206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None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52512" y="2579404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Small</a:t>
            </a:r>
            <a:endParaRPr lang="en-US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3124200" y="1051356"/>
            <a:ext cx="1752600" cy="6351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Huge</a:t>
            </a:r>
            <a:br>
              <a:rPr lang="en-US" dirty="0" smtClean="0"/>
            </a:br>
            <a:r>
              <a:rPr lang="en-US" dirty="0" smtClean="0"/>
              <a:t>attack surface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29288" y="3543883"/>
            <a:ext cx="1295400" cy="609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/>
              <a:t>Can we</a:t>
            </a:r>
            <a:br>
              <a:rPr lang="en-US" sz="1800" dirty="0" smtClean="0"/>
            </a:br>
            <a:r>
              <a:rPr lang="en-US" sz="1800" dirty="0" smtClean="0"/>
              <a:t>get here?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08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Exokernel</a:t>
            </a:r>
            <a:r>
              <a:rPr lang="en-US" dirty="0" smtClean="0"/>
              <a:t> (MIT, 1995)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abstractions can often hurt performance</a:t>
            </a:r>
          </a:p>
          <a:p>
            <a:pPr lvl="1"/>
            <a:r>
              <a:rPr lang="en-US" dirty="0" smtClean="0"/>
              <a:t>You don’t need a full FS to store temporary data on disk</a:t>
            </a:r>
          </a:p>
          <a:p>
            <a:r>
              <a:rPr lang="en-US" dirty="0" smtClean="0"/>
              <a:t>Split </a:t>
            </a:r>
            <a:r>
              <a:rPr lang="en-US" dirty="0" smtClean="0"/>
              <a:t>protection / segmentation </a:t>
            </a:r>
            <a:r>
              <a:rPr lang="en-US" dirty="0" smtClean="0"/>
              <a:t>from </a:t>
            </a:r>
            <a:r>
              <a:rPr lang="en-US" dirty="0" smtClean="0"/>
              <a:t>abstraction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915643" y="2769232"/>
            <a:ext cx="711543" cy="3563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56829" y="2769232"/>
            <a:ext cx="990600" cy="3563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954243" y="2769232"/>
            <a:ext cx="1497320" cy="3563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driver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8200" y="2769232"/>
            <a:ext cx="1447800" cy="3563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 proc</a:t>
            </a:r>
            <a:endParaRPr lang="en-US" dirty="0"/>
          </a:p>
        </p:txBody>
      </p:sp>
      <p:cxnSp>
        <p:nvCxnSpPr>
          <p:cNvPr id="10" name="Elbow Connector 9"/>
          <p:cNvCxnSpPr>
            <a:stCxn id="8" idx="3"/>
            <a:endCxn id="5" idx="1"/>
          </p:cNvCxnSpPr>
          <p:nvPr/>
        </p:nvCxnSpPr>
        <p:spPr>
          <a:xfrm>
            <a:off x="2286000" y="2947391"/>
            <a:ext cx="629643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3"/>
            <a:endCxn id="6" idx="1"/>
          </p:cNvCxnSpPr>
          <p:nvPr/>
        </p:nvCxnSpPr>
        <p:spPr>
          <a:xfrm>
            <a:off x="3627186" y="2947391"/>
            <a:ext cx="629643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  <a:endCxn id="7" idx="1"/>
          </p:cNvCxnSpPr>
          <p:nvPr/>
        </p:nvCxnSpPr>
        <p:spPr>
          <a:xfrm>
            <a:off x="5247429" y="2947391"/>
            <a:ext cx="1706814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838200" y="3406732"/>
            <a:ext cx="1600200" cy="384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DHCP server</a:t>
            </a:r>
            <a:endParaRPr lang="en-US" dirty="0"/>
          </a:p>
        </p:txBody>
      </p:sp>
      <p:cxnSp>
        <p:nvCxnSpPr>
          <p:cNvPr id="23" name="Elbow Connector 22"/>
          <p:cNvCxnSpPr>
            <a:stCxn id="22" idx="3"/>
            <a:endCxn id="7" idx="2"/>
          </p:cNvCxnSpPr>
          <p:nvPr/>
        </p:nvCxnSpPr>
        <p:spPr>
          <a:xfrm flipV="1">
            <a:off x="2438400" y="3125550"/>
            <a:ext cx="5264503" cy="47329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24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Exokernel</a:t>
            </a:r>
            <a:r>
              <a:rPr lang="en-US" dirty="0"/>
              <a:t> (MIT, 1995)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does very little:</a:t>
            </a:r>
          </a:p>
          <a:p>
            <a:pPr lvl="1"/>
            <a:r>
              <a:rPr lang="en-US" dirty="0" smtClean="0"/>
              <a:t>Divide resources into blocks </a:t>
            </a:r>
            <a:br>
              <a:rPr lang="en-US" dirty="0" smtClean="0"/>
            </a:br>
            <a:r>
              <a:rPr lang="en-US" dirty="0" smtClean="0"/>
              <a:t>(CPU time quanta, RAM pages…)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controlled access to </a:t>
            </a:r>
            <a:r>
              <a:rPr lang="en-US" dirty="0" smtClean="0"/>
              <a:t>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9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wait, there’s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removing non-security abstractions from the kernel, we shrink the TCB and thus the attack surface!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2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does the kernel </a:t>
            </a:r>
            <a:r>
              <a:rPr lang="en-US" i="1" dirty="0" smtClean="0"/>
              <a:t>have</a:t>
            </a:r>
            <a:r>
              <a:rPr lang="en-US" dirty="0" smtClean="0"/>
              <a:t>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Well, obviously a few things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Share </a:t>
            </a:r>
            <a:r>
              <a:rPr lang="en-US" dirty="0" smtClean="0"/>
              <a:t>CPU time between multiple processes</a:t>
            </a:r>
          </a:p>
          <a:p>
            <a:pPr lvl="1"/>
            <a:r>
              <a:rPr lang="en-US" dirty="0"/>
              <a:t>Allow processes to talk to </a:t>
            </a:r>
            <a:r>
              <a:rPr lang="en-US" dirty="0" smtClean="0"/>
              <a:t>hardware/drivers</a:t>
            </a:r>
          </a:p>
          <a:p>
            <a:pPr lvl="1"/>
            <a:r>
              <a:rPr lang="en-US" dirty="0" smtClean="0"/>
              <a:t>Allow processes to talk to each other</a:t>
            </a:r>
          </a:p>
          <a:p>
            <a:pPr lvl="1"/>
            <a:r>
              <a:rPr lang="en-US" dirty="0" smtClean="0"/>
              <a:t>Page-level RAM allocation/access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3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</a:t>
            </a:r>
            <a:r>
              <a:rPr lang="en-US" i="1" dirty="0" smtClean="0"/>
              <a:t>sure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Barrel </a:t>
            </a:r>
            <a:r>
              <a:rPr lang="en-US" dirty="0" smtClean="0"/>
              <a:t>proc / HT can </a:t>
            </a:r>
            <a:r>
              <a:rPr lang="en-US" dirty="0" smtClean="0"/>
              <a:t>context switch without </a:t>
            </a:r>
            <a:r>
              <a:rPr lang="en-US" dirty="0" smtClean="0"/>
              <a:t>S/W help</a:t>
            </a:r>
            <a:endParaRPr lang="en-US" dirty="0" smtClean="0"/>
          </a:p>
          <a:p>
            <a:r>
              <a:rPr lang="en-US" dirty="0" smtClean="0"/>
              <a:t>What if we moved the </a:t>
            </a:r>
            <a:r>
              <a:rPr lang="en-US" dirty="0" smtClean="0"/>
              <a:t>whole run </a:t>
            </a:r>
            <a:r>
              <a:rPr lang="en-US" dirty="0" smtClean="0"/>
              <a:t>queue into the </a:t>
            </a:r>
            <a:r>
              <a:rPr lang="en-US" dirty="0" smtClean="0"/>
              <a:t>CPU</a:t>
            </a:r>
            <a:r>
              <a:rPr lang="en-US" dirty="0"/>
              <a:t>?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017280" y="2607148"/>
            <a:ext cx="10668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PID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17280" y="3067952"/>
            <a:ext cx="10668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PID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17280" y="3522578"/>
            <a:ext cx="10668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PID 3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17280" y="3977204"/>
            <a:ext cx="10668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PID 4</a:t>
            </a:r>
            <a:endParaRPr lang="en-US" dirty="0"/>
          </a:p>
        </p:txBody>
      </p:sp>
      <p:cxnSp>
        <p:nvCxnSpPr>
          <p:cNvPr id="10" name="Elbow Connector 9"/>
          <p:cNvCxnSpPr>
            <a:stCxn id="5" idx="2"/>
            <a:endCxn id="6" idx="0"/>
          </p:cNvCxnSpPr>
          <p:nvPr/>
        </p:nvCxnSpPr>
        <p:spPr>
          <a:xfrm rot="5400000">
            <a:off x="1472678" y="2989950"/>
            <a:ext cx="156004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7" idx="0"/>
          </p:cNvCxnSpPr>
          <p:nvPr/>
        </p:nvCxnSpPr>
        <p:spPr>
          <a:xfrm rot="5400000">
            <a:off x="1475767" y="3447665"/>
            <a:ext cx="149826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1479028" y="3894396"/>
            <a:ext cx="156004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2"/>
            <a:endCxn id="5" idx="0"/>
          </p:cNvCxnSpPr>
          <p:nvPr/>
        </p:nvCxnSpPr>
        <p:spPr>
          <a:xfrm rot="5400000" flipH="1">
            <a:off x="713252" y="3444576"/>
            <a:ext cx="1674856" cy="12700"/>
          </a:xfrm>
          <a:prstGeom prst="bentConnector5">
            <a:avLst>
              <a:gd name="adj1" fmla="val -13649"/>
              <a:gd name="adj2" fmla="val 6000000"/>
              <a:gd name="adj3" fmla="val 11364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743200" y="2419350"/>
            <a:ext cx="1371600" cy="3011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PCs[]</a:t>
            </a:r>
            <a:endParaRPr lang="en-US" dirty="0"/>
          </a:p>
        </p:txBody>
      </p:sp>
      <p:cxnSp>
        <p:nvCxnSpPr>
          <p:cNvPr id="26" name="Elbow Connector 25"/>
          <p:cNvCxnSpPr>
            <a:stCxn id="5" idx="3"/>
            <a:endCxn id="24" idx="1"/>
          </p:cNvCxnSpPr>
          <p:nvPr/>
        </p:nvCxnSpPr>
        <p:spPr>
          <a:xfrm flipV="1">
            <a:off x="2084080" y="2569948"/>
            <a:ext cx="659120" cy="1896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749114" y="2419351"/>
            <a:ext cx="1371600" cy="3011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30" name="Elbow Connector 29"/>
          <p:cNvCxnSpPr>
            <a:stCxn id="24" idx="3"/>
            <a:endCxn id="28" idx="1"/>
          </p:cNvCxnSpPr>
          <p:nvPr/>
        </p:nvCxnSpPr>
        <p:spPr>
          <a:xfrm>
            <a:off x="4114800" y="2569948"/>
            <a:ext cx="634314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743200" y="3152819"/>
            <a:ext cx="1371600" cy="3011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744995" y="3149730"/>
            <a:ext cx="1371600" cy="3011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34" name="Elbow Connector 33"/>
          <p:cNvCxnSpPr>
            <a:stCxn id="28" idx="2"/>
            <a:endCxn id="33" idx="0"/>
          </p:cNvCxnSpPr>
          <p:nvPr/>
        </p:nvCxnSpPr>
        <p:spPr>
          <a:xfrm rot="5400000">
            <a:off x="5218264" y="2933079"/>
            <a:ext cx="429183" cy="4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1"/>
            <a:endCxn id="32" idx="3"/>
          </p:cNvCxnSpPr>
          <p:nvPr/>
        </p:nvCxnSpPr>
        <p:spPr>
          <a:xfrm rot="10800000" flipV="1">
            <a:off x="4114801" y="3300327"/>
            <a:ext cx="630195" cy="30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3"/>
            <a:endCxn id="32" idx="1"/>
          </p:cNvCxnSpPr>
          <p:nvPr/>
        </p:nvCxnSpPr>
        <p:spPr>
          <a:xfrm flipV="1">
            <a:off x="2084080" y="3303417"/>
            <a:ext cx="659120" cy="3715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730797" y="3886288"/>
            <a:ext cx="1371600" cy="3011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cxnSp>
        <p:nvCxnSpPr>
          <p:cNvPr id="50" name="Elbow Connector 49"/>
          <p:cNvCxnSpPr>
            <a:stCxn id="32" idx="2"/>
            <a:endCxn id="48" idx="0"/>
          </p:cNvCxnSpPr>
          <p:nvPr/>
        </p:nvCxnSpPr>
        <p:spPr>
          <a:xfrm rot="5400000">
            <a:off x="3206663" y="3663950"/>
            <a:ext cx="432273" cy="124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scheduler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Circular queue </a:t>
            </a:r>
            <a:r>
              <a:rPr lang="en-US" dirty="0" smtClean="0"/>
              <a:t>of </a:t>
            </a:r>
            <a:r>
              <a:rPr lang="en-US" dirty="0"/>
              <a:t>thread IDs = round robin </a:t>
            </a:r>
            <a:r>
              <a:rPr lang="en-US" dirty="0" smtClean="0"/>
              <a:t>scheduler</a:t>
            </a:r>
            <a:endParaRPr lang="en-US" dirty="0"/>
          </a:p>
          <a:p>
            <a:r>
              <a:rPr lang="en-US" dirty="0"/>
              <a:t>Minimal gate count (one small </a:t>
            </a:r>
            <a:r>
              <a:rPr lang="en-US" dirty="0" err="1"/>
              <a:t>small</a:t>
            </a:r>
            <a:r>
              <a:rPr lang="en-US" dirty="0"/>
              <a:t> FIFO)</a:t>
            </a:r>
          </a:p>
          <a:p>
            <a:r>
              <a:rPr lang="en-US" dirty="0"/>
              <a:t>Deterministic performance (good for hard </a:t>
            </a:r>
            <a:r>
              <a:rPr lang="en-US" dirty="0" err="1"/>
              <a:t>realtime</a:t>
            </a:r>
            <a:r>
              <a:rPr lang="en-US" dirty="0"/>
              <a:t>)</a:t>
            </a:r>
          </a:p>
          <a:p>
            <a:r>
              <a:rPr lang="en-US" dirty="0"/>
              <a:t>No possibility of corrupting unrelated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9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A Presentation Template Black">
  <a:themeElements>
    <a:clrScheme name="IOA">
      <a:dk1>
        <a:sysClr val="windowText" lastClr="000000"/>
      </a:dk1>
      <a:lt1>
        <a:sysClr val="window" lastClr="FFFFFF"/>
      </a:lt1>
      <a:dk2>
        <a:srgbClr val="838383"/>
      </a:dk2>
      <a:lt2>
        <a:srgbClr val="EEECE1"/>
      </a:lt2>
      <a:accent1>
        <a:srgbClr val="556E70"/>
      </a:accent1>
      <a:accent2>
        <a:srgbClr val="CF0A2C"/>
      </a:accent2>
      <a:accent3>
        <a:srgbClr val="9DC74C"/>
      </a:accent3>
      <a:accent4>
        <a:srgbClr val="2FCDFE"/>
      </a:accent4>
      <a:accent5>
        <a:srgbClr val="184770"/>
      </a:accent5>
      <a:accent6>
        <a:srgbClr val="838383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IOA Presentation Template Black.potx</Template>
  <TotalTime>65421</TotalTime>
  <Words>862</Words>
  <Application>Microsoft Office PowerPoint</Application>
  <PresentationFormat>On-screen Show (16:9)</PresentationFormat>
  <Paragraphs>166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IOA Presentation Template Black</vt:lpstr>
      <vt:lpstr>Antikernel A Decentralized Secure Hardware-Software Operating System</vt:lpstr>
      <vt:lpstr>Kernel mode = full access to all state</vt:lpstr>
      <vt:lpstr>Monolithic kernel, microkernel, …</vt:lpstr>
      <vt:lpstr>Exokernel (MIT, 1995)</vt:lpstr>
      <vt:lpstr>Exokernel (MIT, 1995)</vt:lpstr>
      <vt:lpstr>But wait, there’s more…</vt:lpstr>
      <vt:lpstr>So what does the kernel have to do?</vt:lpstr>
      <vt:lpstr>Are you sure?</vt:lpstr>
      <vt:lpstr>Hardware scheduler </vt:lpstr>
      <vt:lpstr>Access to hardware</vt:lpstr>
      <vt:lpstr>Communication</vt:lpstr>
      <vt:lpstr>Network-based access control</vt:lpstr>
      <vt:lpstr>IPC is now trivial</vt:lpstr>
      <vt:lpstr>Surely sbrk/malloc must be in ring 0…</vt:lpstr>
      <vt:lpstr>Smart RAM controller</vt:lpstr>
      <vt:lpstr>Smart RAM controller</vt:lpstr>
      <vt:lpstr>So what’s left in ring 0?</vt:lpstr>
      <vt:lpstr>Key concepts</vt:lpstr>
      <vt:lpstr>Modularity for security</vt:lpstr>
      <vt:lpstr>SARATOGA CPU</vt:lpstr>
      <vt:lpstr>Name server</vt:lpstr>
      <vt:lpstr>Prototype implementation</vt:lpstr>
      <vt:lpstr>Future work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Antikernel: A Decentralized Secure Hardware-Software Operating System</dc:title>
  <dc:creator>Kat</dc:creator>
  <cp:lastModifiedBy>Andrew Zonenberg</cp:lastModifiedBy>
  <cp:revision>223</cp:revision>
  <dcterms:created xsi:type="dcterms:W3CDTF">2014-04-14T22:54:57Z</dcterms:created>
  <dcterms:modified xsi:type="dcterms:W3CDTF">2016-08-16T07:50:36Z</dcterms:modified>
</cp:coreProperties>
</file>