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2"/>
  </p:notesMasterIdLst>
  <p:sldIdLst>
    <p:sldId id="258" r:id="rId2"/>
    <p:sldId id="279" r:id="rId3"/>
    <p:sldId id="272" r:id="rId4"/>
    <p:sldId id="312" r:id="rId5"/>
    <p:sldId id="284" r:id="rId6"/>
    <p:sldId id="285" r:id="rId7"/>
    <p:sldId id="286" r:id="rId8"/>
    <p:sldId id="288" r:id="rId9"/>
    <p:sldId id="287" r:id="rId10"/>
    <p:sldId id="301" r:id="rId11"/>
    <p:sldId id="292" r:id="rId12"/>
    <p:sldId id="297" r:id="rId13"/>
    <p:sldId id="295" r:id="rId14"/>
    <p:sldId id="296" r:id="rId15"/>
    <p:sldId id="293" r:id="rId16"/>
    <p:sldId id="294" r:id="rId17"/>
    <p:sldId id="313" r:id="rId18"/>
    <p:sldId id="314" r:id="rId19"/>
    <p:sldId id="315" r:id="rId20"/>
    <p:sldId id="316" r:id="rId21"/>
    <p:sldId id="298" r:id="rId22"/>
    <p:sldId id="299" r:id="rId23"/>
    <p:sldId id="317" r:id="rId24"/>
    <p:sldId id="318" r:id="rId25"/>
    <p:sldId id="322" r:id="rId26"/>
    <p:sldId id="320" r:id="rId27"/>
    <p:sldId id="319" r:id="rId28"/>
    <p:sldId id="321" r:id="rId29"/>
    <p:sldId id="323" r:id="rId30"/>
    <p:sldId id="324" r:id="rId3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FF00"/>
    <a:srgbClr val="FF0000"/>
    <a:srgbClr val="010CA1"/>
    <a:srgbClr val="D5DAED"/>
    <a:srgbClr val="015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34" d="100"/>
          <a:sy n="134" d="100"/>
        </p:scale>
        <p:origin x="138" y="3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12E5707-BA35-4C92-B032-918344DD8A1B}" type="slidenum">
              <a:rPr lang="en-US"/>
              <a:pPr>
                <a:defRPr/>
              </a:pPr>
              <a:t>‹#›</a:t>
            </a:fld>
            <a:endParaRPr lang="en-US"/>
          </a:p>
        </p:txBody>
      </p:sp>
    </p:spTree>
    <p:extLst>
      <p:ext uri="{BB962C8B-B14F-4D97-AF65-F5344CB8AC3E}">
        <p14:creationId xmlns:p14="http://schemas.microsoft.com/office/powerpoint/2010/main" val="3391564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15675D3A-D407-44B0-AD94-842D1D8B9C35}"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www.sonnetsoftware.com/resources/index.asp" TargetMode="External"/><Relationship Id="rId5" Type="http://schemas.openxmlformats.org/officeDocument/2006/relationships/hyperlink" Target="http://www.sonnetsoftware.com/support/" TargetMode="External"/><Relationship Id="rId4" Type="http://schemas.openxmlformats.org/officeDocument/2006/relationships/hyperlink" Target="mailto:support@sonnetsoftware.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0"/>
            <a:ext cx="7772400" cy="1102519"/>
          </a:xfrm>
          <a:prstGeom prst="rect">
            <a:avLst/>
          </a:prstGeom>
        </p:spPr>
        <p:txBody>
          <a:bodyPr anchor="ct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2495550"/>
            <a:ext cx="6400800" cy="1314450"/>
          </a:xfrm>
          <a:prstGeom prst="rect">
            <a:avLst/>
          </a:prstGeom>
        </p:spPr>
        <p:txBody>
          <a:bodyPr anchor="ct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TextBox 3"/>
          <p:cNvSpPr txBox="1"/>
          <p:nvPr/>
        </p:nvSpPr>
        <p:spPr>
          <a:xfrm>
            <a:off x="76200" y="4886295"/>
            <a:ext cx="1371600" cy="20005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aseline="0" dirty="0">
                <a:latin typeface="Arial" panose="020B0604020202020204" pitchFamily="34" charset="0"/>
              </a:rPr>
              <a:t>© 2022 Sonnet Software, Inc.       </a:t>
            </a:r>
          </a:p>
        </p:txBody>
      </p:sp>
      <p:sp>
        <p:nvSpPr>
          <p:cNvPr id="5" name="TextBox 4"/>
          <p:cNvSpPr txBox="1"/>
          <p:nvPr/>
        </p:nvSpPr>
        <p:spPr>
          <a:xfrm>
            <a:off x="6940924" y="4840661"/>
            <a:ext cx="2209800" cy="261610"/>
          </a:xfrm>
          <a:prstGeom prst="rect">
            <a:avLst/>
          </a:prstGeom>
          <a:noFill/>
        </p:spPr>
        <p:txBody>
          <a:bodyPr wrap="square" rtlCol="0" anchor="ctr">
            <a:spAutoFit/>
          </a:bodyPr>
          <a:lstStyle/>
          <a:p>
            <a:pPr algn="r"/>
            <a:r>
              <a:rPr lang="en-US" sz="1100" b="1" baseline="0" dirty="0">
                <a:latin typeface="Arial" panose="020B0604020202020204" pitchFamily="34" charset="0"/>
              </a:rPr>
              <a:t>www.sonnetsoftware.com</a:t>
            </a:r>
          </a:p>
        </p:txBody>
      </p:sp>
      <p:pic>
        <p:nvPicPr>
          <p:cNvPr id="6" name="Picture 5" descr="C:\Users\merrill\Documents\AllMyStuff\Marketing\Project Components - gestage - Example\Theme\Sonnet-Continuous-Black-Lett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09550"/>
            <a:ext cx="2286000" cy="794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Q:\Marketing\Logos\Sonnet Logo\Current Official Logos\Sonnet-Tagline-Blue-Let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379" y="4664219"/>
            <a:ext cx="3708421" cy="269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438150"/>
          </a:xfrm>
          <a:prstGeom prst="rect">
            <a:avLst/>
          </a:prstGeom>
        </p:spPr>
        <p:txBody>
          <a:bodyPr/>
          <a:lstStyle>
            <a:lvl1pPr algn="l">
              <a:defRPr sz="2800"/>
            </a:lvl1pPr>
          </a:lstStyle>
          <a:p>
            <a:r>
              <a:rPr lang="en-US"/>
              <a:t>Click to edit Master title style</a:t>
            </a:r>
            <a:endParaRPr lang="en-US" dirty="0"/>
          </a:p>
        </p:txBody>
      </p:sp>
      <p:sp>
        <p:nvSpPr>
          <p:cNvPr id="3" name="Content Placeholder 2"/>
          <p:cNvSpPr>
            <a:spLocks noGrp="1"/>
          </p:cNvSpPr>
          <p:nvPr>
            <p:ph idx="1"/>
          </p:nvPr>
        </p:nvSpPr>
        <p:spPr>
          <a:xfrm>
            <a:off x="457200" y="971550"/>
            <a:ext cx="8229600" cy="3394472"/>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8610600" y="4798109"/>
            <a:ext cx="457200" cy="276999"/>
          </a:xfrm>
          <a:prstGeom prst="rect">
            <a:avLst/>
          </a:prstGeom>
          <a:noFill/>
        </p:spPr>
        <p:txBody>
          <a:bodyPr wrap="square" rtlCol="0">
            <a:spAutoFit/>
          </a:bodyPr>
          <a:lstStyle/>
          <a:p>
            <a:fld id="{BFA08087-0E97-4CE3-BD7E-A1B51C5DBEB4}" type="slidenum">
              <a:rPr lang="en-US" sz="1200" smtClean="0"/>
              <a:pPr/>
              <a:t>‹#›</a:t>
            </a:fld>
            <a:endParaRPr lang="en-US" dirty="0"/>
          </a:p>
        </p:txBody>
      </p:sp>
      <p:sp>
        <p:nvSpPr>
          <p:cNvPr id="5" name="Rectangle 11"/>
          <p:cNvSpPr>
            <a:spLocks noChangeArrowheads="1"/>
          </p:cNvSpPr>
          <p:nvPr/>
        </p:nvSpPr>
        <p:spPr bwMode="auto">
          <a:xfrm>
            <a:off x="76200" y="576834"/>
            <a:ext cx="8991600" cy="13716"/>
          </a:xfrm>
          <a:prstGeom prst="rect">
            <a:avLst/>
          </a:prstGeom>
          <a:solidFill>
            <a:srgbClr val="035AA6"/>
          </a:solidFill>
          <a:ln w="9525">
            <a:noFill/>
            <a:miter lim="800000"/>
            <a:headEnd/>
            <a:tailEnd/>
          </a:ln>
          <a:effectLst/>
        </p:spPr>
        <p:txBody>
          <a:bodyPr wrap="none" anchor="ctr"/>
          <a:lstStyle/>
          <a:p>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Picture 5" descr="C:\Users\merrill\Documents\AllMyStuff\Marketing\Project Components - gestage - Example\Theme\Sonnet-Continuous-Black-Lett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57150"/>
            <a:ext cx="1371600" cy="4766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Q:\Marketing\Logos\Sonnet Logo\Current Official Logos\Sonnet-Tagline-Blue-Let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9279" y="4775392"/>
            <a:ext cx="2745442" cy="1996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6200" y="4886295"/>
            <a:ext cx="1371600" cy="20005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aseline="0" dirty="0">
                <a:latin typeface="Arial" panose="020B0604020202020204" pitchFamily="34" charset="0"/>
              </a:rPr>
              <a:t>© 2022 Sonnet Software, Inc.       </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stPage">
    <p:spTree>
      <p:nvGrpSpPr>
        <p:cNvPr id="1" name=""/>
        <p:cNvGrpSpPr/>
        <p:nvPr/>
      </p:nvGrpSpPr>
      <p:grpSpPr>
        <a:xfrm>
          <a:off x="0" y="0"/>
          <a:ext cx="0" cy="0"/>
          <a:chOff x="0" y="0"/>
          <a:chExt cx="0" cy="0"/>
        </a:xfrm>
      </p:grpSpPr>
      <p:sp>
        <p:nvSpPr>
          <p:cNvPr id="5" name="TextBox 4"/>
          <p:cNvSpPr txBox="1"/>
          <p:nvPr/>
        </p:nvSpPr>
        <p:spPr>
          <a:xfrm>
            <a:off x="6940924" y="4840661"/>
            <a:ext cx="2209800" cy="261610"/>
          </a:xfrm>
          <a:prstGeom prst="rect">
            <a:avLst/>
          </a:prstGeom>
          <a:noFill/>
        </p:spPr>
        <p:txBody>
          <a:bodyPr wrap="square" rtlCol="0" anchor="ctr">
            <a:spAutoFit/>
          </a:bodyPr>
          <a:lstStyle/>
          <a:p>
            <a:pPr algn="r"/>
            <a:r>
              <a:rPr lang="en-US" sz="1100" b="1" baseline="0" dirty="0">
                <a:latin typeface="Arial" panose="020B0604020202020204" pitchFamily="34" charset="0"/>
              </a:rPr>
              <a:t>www.sonnetsoftware.com</a:t>
            </a:r>
          </a:p>
        </p:txBody>
      </p:sp>
      <p:pic>
        <p:nvPicPr>
          <p:cNvPr id="6" name="Picture 5" descr="C:\Users\merrill\Documents\AllMyStuff\Marketing\Project Components - gestage - Example\Theme\Sonnet-Continuous-Black-Lett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09550"/>
            <a:ext cx="2286000" cy="794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Q:\Marketing\Logos\Sonnet Logo\Current Official Logos\Sonnet-Tagline-Blue-Let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379" y="4664219"/>
            <a:ext cx="3708421" cy="2697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600" y="1171340"/>
            <a:ext cx="8668871" cy="2800767"/>
          </a:xfrm>
          <a:prstGeom prst="rect">
            <a:avLst/>
          </a:prstGeom>
          <a:noFill/>
        </p:spPr>
        <p:txBody>
          <a:bodyPr wrap="square" rtlCol="0">
            <a:spAutoFit/>
          </a:bodyPr>
          <a:lstStyle/>
          <a:p>
            <a:r>
              <a:rPr lang="en-US" dirty="0"/>
              <a:t>Contact Sonnet Technical Support at:</a:t>
            </a:r>
          </a:p>
          <a:p>
            <a:r>
              <a:rPr lang="en-US" dirty="0"/>
              <a:t>	</a:t>
            </a:r>
            <a:r>
              <a:rPr lang="en-US" sz="1700" dirty="0"/>
              <a:t>Phone:</a:t>
            </a:r>
            <a:r>
              <a:rPr lang="en-US" sz="1700" baseline="0" dirty="0"/>
              <a:t> 315-453-3096</a:t>
            </a:r>
          </a:p>
          <a:p>
            <a:r>
              <a:rPr lang="en-US" sz="1700" baseline="0" dirty="0"/>
              <a:t>	Toll Free (North America): 1-877-776-6638</a:t>
            </a:r>
          </a:p>
          <a:p>
            <a:r>
              <a:rPr lang="en-US" sz="1700" baseline="0" dirty="0"/>
              <a:t>	</a:t>
            </a:r>
            <a:r>
              <a:rPr lang="en-US" sz="1700" baseline="0" dirty="0">
                <a:hlinkClick r:id="rId4"/>
              </a:rPr>
              <a:t>support@sonnetsoftware.com</a:t>
            </a:r>
            <a:endParaRPr lang="en-US" sz="1700" baseline="0" dirty="0"/>
          </a:p>
          <a:p>
            <a:pPr marL="0" marR="0" indent="0" algn="l" defTabSz="914400" rtl="0" eaLnBrk="1" fontAlgn="base" latinLnBrk="0" hangingPunct="1">
              <a:lnSpc>
                <a:spcPct val="100000"/>
              </a:lnSpc>
              <a:spcBef>
                <a:spcPct val="0"/>
              </a:spcBef>
              <a:spcAft>
                <a:spcPct val="0"/>
              </a:spcAft>
              <a:buClrTx/>
              <a:buSzTx/>
              <a:buFontTx/>
              <a:buNone/>
              <a:tabLst/>
              <a:defRPr/>
            </a:pPr>
            <a:r>
              <a:rPr lang="en-US" sz="1700" baseline="0" dirty="0"/>
              <a:t>	</a:t>
            </a:r>
          </a:p>
          <a:p>
            <a:pPr marL="0" marR="0" indent="0" algn="l" defTabSz="914400" rtl="0" eaLnBrk="1" fontAlgn="base" latinLnBrk="0" hangingPunct="1">
              <a:lnSpc>
                <a:spcPct val="100000"/>
              </a:lnSpc>
              <a:spcBef>
                <a:spcPct val="0"/>
              </a:spcBef>
              <a:spcAft>
                <a:spcPct val="0"/>
              </a:spcAft>
              <a:buClrTx/>
              <a:buSzTx/>
              <a:buFontTx/>
              <a:buNone/>
              <a:tabLst/>
              <a:defRPr/>
            </a:pPr>
            <a:r>
              <a:rPr lang="en-US" sz="1800" dirty="0"/>
              <a:t>For additional</a:t>
            </a:r>
            <a:r>
              <a:rPr lang="en-US" sz="1800" baseline="0" dirty="0"/>
              <a:t> technical resources please visit:</a:t>
            </a:r>
          </a:p>
          <a:p>
            <a:pPr marL="0" marR="0" indent="0" algn="l" defTabSz="914400" rtl="0" eaLnBrk="1" fontAlgn="base" latinLnBrk="0" hangingPunct="1">
              <a:lnSpc>
                <a:spcPct val="100000"/>
              </a:lnSpc>
              <a:spcBef>
                <a:spcPct val="0"/>
              </a:spcBef>
              <a:spcAft>
                <a:spcPct val="0"/>
              </a:spcAft>
              <a:buClrTx/>
              <a:buSzTx/>
              <a:buFontTx/>
              <a:buNone/>
              <a:tabLst/>
              <a:defRPr/>
            </a:pPr>
            <a:r>
              <a:rPr lang="en-US" sz="1800" baseline="0" dirty="0"/>
              <a:t>	</a:t>
            </a:r>
            <a:r>
              <a:rPr lang="en-US" sz="1700" dirty="0">
                <a:hlinkClick r:id="rId5"/>
              </a:rPr>
              <a:t>http://www.sonnetsoftware.com/support/</a:t>
            </a:r>
            <a:r>
              <a:rPr lang="en-US" sz="1700" dirty="0"/>
              <a:t> </a:t>
            </a:r>
          </a:p>
          <a:p>
            <a:pPr marL="0" marR="0" indent="0" algn="l" defTabSz="914400" rtl="0" eaLnBrk="1" fontAlgn="base" latinLnBrk="0" hangingPunct="1">
              <a:lnSpc>
                <a:spcPct val="100000"/>
              </a:lnSpc>
              <a:spcBef>
                <a:spcPct val="0"/>
              </a:spcBef>
              <a:spcAft>
                <a:spcPct val="0"/>
              </a:spcAft>
              <a:buClrTx/>
              <a:buSzTx/>
              <a:buFontTx/>
              <a:buNone/>
              <a:tabLst/>
              <a:defRPr/>
            </a:pPr>
            <a:r>
              <a:rPr lang="en-US" sz="1700" dirty="0"/>
              <a:t>	</a:t>
            </a:r>
            <a:r>
              <a:rPr lang="en-US" sz="1700" dirty="0">
                <a:hlinkClick r:id="rId6"/>
              </a:rPr>
              <a:t>http://www.sonnetsoftware.com/resources/index.asp</a:t>
            </a:r>
            <a:endParaRPr lang="en-US" sz="1700"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sz="1800" dirty="0"/>
          </a:p>
          <a:p>
            <a:endParaRPr lang="en-US" dirty="0"/>
          </a:p>
        </p:txBody>
      </p:sp>
      <p:sp>
        <p:nvSpPr>
          <p:cNvPr id="8" name="TextBox 7"/>
          <p:cNvSpPr txBox="1"/>
          <p:nvPr/>
        </p:nvSpPr>
        <p:spPr>
          <a:xfrm>
            <a:off x="76200" y="4886295"/>
            <a:ext cx="1371600" cy="20005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700" baseline="0" dirty="0">
                <a:latin typeface="Arial" panose="020B0604020202020204" pitchFamily="34" charset="0"/>
              </a:rPr>
              <a:t>© 2022 Sonnet Software, Inc.       </a:t>
            </a:r>
          </a:p>
        </p:txBody>
      </p:sp>
    </p:spTree>
    <p:extLst>
      <p:ext uri="{BB962C8B-B14F-4D97-AF65-F5344CB8AC3E}">
        <p14:creationId xmlns:p14="http://schemas.microsoft.com/office/powerpoint/2010/main" val="500323621"/>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pport@sonnetsoftwar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Nickel Wire Test Board Model</a:t>
            </a:r>
            <a:br>
              <a:rPr lang="en-US" dirty="0"/>
            </a:br>
            <a:r>
              <a:rPr lang="en-US" dirty="0">
                <a:solidFill>
                  <a:srgbClr val="FF0000"/>
                </a:solidFill>
              </a:rPr>
              <a:t>For Andrew </a:t>
            </a:r>
            <a:r>
              <a:rPr lang="en-US" dirty="0" err="1">
                <a:solidFill>
                  <a:srgbClr val="FF0000"/>
                </a:solidFill>
              </a:rPr>
              <a:t>Zonenberg</a:t>
            </a:r>
            <a:r>
              <a:rPr lang="en-US" dirty="0">
                <a:solidFill>
                  <a:srgbClr val="FF0000"/>
                </a:solidFill>
              </a:rPr>
              <a:t> - Proprietary</a:t>
            </a:r>
          </a:p>
        </p:txBody>
      </p:sp>
      <p:sp>
        <p:nvSpPr>
          <p:cNvPr id="2051" name="Rectangle 5"/>
          <p:cNvSpPr>
            <a:spLocks noGrp="1" noChangeArrowheads="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Greg </a:t>
            </a:r>
            <a:r>
              <a:rPr lang="en-US" sz="2400" dirty="0" err="1"/>
              <a:t>Kinnetz</a:t>
            </a:r>
            <a:endParaRPr lang="en-US" sz="2400" dirty="0"/>
          </a:p>
          <a:p>
            <a:pPr eaLnBrk="1" hangingPunct="1"/>
            <a:r>
              <a:rPr lang="en-US" sz="2400" dirty="0"/>
              <a:t>Application Engineer</a:t>
            </a:r>
          </a:p>
          <a:p>
            <a:pPr eaLnBrk="1" hangingPunct="1"/>
            <a:r>
              <a:rPr lang="en-US" sz="2400" dirty="0">
                <a:hlinkClick r:id="rId3"/>
              </a:rPr>
              <a:t>support@sonnetsoftware.com</a:t>
            </a:r>
            <a:endParaRPr lang="en-US" sz="2400" dirty="0"/>
          </a:p>
          <a:p>
            <a:pPr eaLnBrk="1" hangingPunct="1"/>
            <a:r>
              <a:rPr lang="en-US" sz="2400" dirty="0"/>
              <a:t>November 1,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Wire on Test Board – Thick Metal</a:t>
            </a:r>
          </a:p>
        </p:txBody>
      </p:sp>
      <p:sp>
        <p:nvSpPr>
          <p:cNvPr id="8197" name="Text Box 5"/>
          <p:cNvSpPr txBox="1">
            <a:spLocks noChangeArrowheads="1"/>
          </p:cNvSpPr>
          <p:nvPr/>
        </p:nvSpPr>
        <p:spPr bwMode="auto">
          <a:xfrm>
            <a:off x="182563" y="1047750"/>
            <a:ext cx="2011362" cy="461665"/>
          </a:xfrm>
          <a:prstGeom prst="rect">
            <a:avLst/>
          </a:prstGeom>
          <a:noFill/>
          <a:ln w="9525">
            <a:solidFill>
              <a:srgbClr val="0000FF"/>
            </a:solidFill>
            <a:miter lim="800000"/>
            <a:headEnd/>
            <a:tailEnd/>
          </a:ln>
        </p:spPr>
        <p:txBody>
          <a:bodyPr>
            <a:spAutoFit/>
          </a:bodyPr>
          <a:lstStyle/>
          <a:p>
            <a:pPr>
              <a:spcBef>
                <a:spcPct val="50000"/>
              </a:spcBef>
            </a:pPr>
            <a:r>
              <a:rPr lang="en-US" sz="1200" dirty="0"/>
              <a:t>This model uses a Thick Metal type. </a:t>
            </a:r>
          </a:p>
        </p:txBody>
      </p:sp>
      <p:pic>
        <p:nvPicPr>
          <p:cNvPr id="3" name="Picture 2">
            <a:extLst>
              <a:ext uri="{FF2B5EF4-FFF2-40B4-BE49-F238E27FC236}">
                <a16:creationId xmlns:a16="http://schemas.microsoft.com/office/drawing/2014/main" id="{DB0449DF-6E3C-AA98-3123-2655445C6FEF}"/>
              </a:ext>
            </a:extLst>
          </p:cNvPr>
          <p:cNvPicPr>
            <a:picLocks noChangeAspect="1"/>
          </p:cNvPicPr>
          <p:nvPr/>
        </p:nvPicPr>
        <p:blipFill>
          <a:blip r:embed="rId2"/>
          <a:stretch>
            <a:fillRect/>
          </a:stretch>
        </p:blipFill>
        <p:spPr>
          <a:xfrm>
            <a:off x="2286000" y="914400"/>
            <a:ext cx="5788819" cy="3682841"/>
          </a:xfrm>
          <a:prstGeom prst="rect">
            <a:avLst/>
          </a:prstGeom>
        </p:spPr>
      </p:pic>
      <p:pic>
        <p:nvPicPr>
          <p:cNvPr id="5" name="Picture 4">
            <a:extLst>
              <a:ext uri="{FF2B5EF4-FFF2-40B4-BE49-F238E27FC236}">
                <a16:creationId xmlns:a16="http://schemas.microsoft.com/office/drawing/2014/main" id="{01D621CE-9E57-4631-9624-0D07C303C3FB}"/>
              </a:ext>
            </a:extLst>
          </p:cNvPr>
          <p:cNvPicPr>
            <a:picLocks noChangeAspect="1"/>
          </p:cNvPicPr>
          <p:nvPr/>
        </p:nvPicPr>
        <p:blipFill>
          <a:blip r:embed="rId3"/>
          <a:stretch>
            <a:fillRect/>
          </a:stretch>
        </p:blipFill>
        <p:spPr>
          <a:xfrm>
            <a:off x="6584949" y="3377565"/>
            <a:ext cx="2409825" cy="1655445"/>
          </a:xfrm>
          <a:prstGeom prst="rect">
            <a:avLst/>
          </a:prstGeom>
        </p:spPr>
      </p:pic>
    </p:spTree>
    <p:extLst>
      <p:ext uri="{BB962C8B-B14F-4D97-AF65-F5344CB8AC3E}">
        <p14:creationId xmlns:p14="http://schemas.microsoft.com/office/powerpoint/2010/main" val="92181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Wire on Test Board – Manual Thick Metal</a:t>
            </a:r>
          </a:p>
        </p:txBody>
      </p:sp>
      <p:sp>
        <p:nvSpPr>
          <p:cNvPr id="9221" name="Text Box 5"/>
          <p:cNvSpPr txBox="1">
            <a:spLocks noChangeArrowheads="1"/>
          </p:cNvSpPr>
          <p:nvPr/>
        </p:nvSpPr>
        <p:spPr bwMode="auto">
          <a:xfrm>
            <a:off x="182563" y="1200150"/>
            <a:ext cx="2011362" cy="2631490"/>
          </a:xfrm>
          <a:prstGeom prst="rect">
            <a:avLst/>
          </a:prstGeom>
          <a:noFill/>
          <a:ln w="9525">
            <a:solidFill>
              <a:srgbClr val="0000FF"/>
            </a:solidFill>
            <a:miter lim="800000"/>
            <a:headEnd/>
            <a:tailEnd/>
          </a:ln>
        </p:spPr>
        <p:txBody>
          <a:bodyPr>
            <a:spAutoFit/>
          </a:bodyPr>
          <a:lstStyle/>
          <a:p>
            <a:pPr>
              <a:spcBef>
                <a:spcPct val="50000"/>
              </a:spcBef>
            </a:pPr>
            <a:r>
              <a:rPr lang="en-US" sz="1000" dirty="0"/>
              <a:t>This model uses a Manual Thick Metal technique.</a:t>
            </a:r>
          </a:p>
          <a:p>
            <a:pPr>
              <a:spcBef>
                <a:spcPct val="50000"/>
              </a:spcBef>
            </a:pPr>
            <a:r>
              <a:rPr lang="en-US" sz="1000" dirty="0"/>
              <a:t>The technique includes creating 2 sheets of Normal or General Metal polygons, one to represent the upper half of the trace and the other the lower half. These are the </a:t>
            </a:r>
            <a:r>
              <a:rPr lang="en-US" sz="1000" dirty="0" err="1"/>
              <a:t>WireTop</a:t>
            </a:r>
            <a:r>
              <a:rPr lang="en-US" sz="1000" dirty="0"/>
              <a:t> and </a:t>
            </a:r>
            <a:r>
              <a:rPr lang="en-US" sz="1000" dirty="0" err="1"/>
              <a:t>WireBottom</a:t>
            </a:r>
            <a:r>
              <a:rPr lang="en-US" sz="1000" dirty="0"/>
              <a:t> tech layers. </a:t>
            </a:r>
          </a:p>
          <a:p>
            <a:pPr>
              <a:spcBef>
                <a:spcPct val="50000"/>
              </a:spcBef>
            </a:pPr>
            <a:r>
              <a:rPr lang="en-US" sz="1000" dirty="0"/>
              <a:t>Vias also must be added to connect the 2 sheets together. This is the Wire tech layer.</a:t>
            </a:r>
          </a:p>
          <a:p>
            <a:pPr>
              <a:spcBef>
                <a:spcPct val="50000"/>
              </a:spcBef>
            </a:pPr>
            <a:r>
              <a:rPr lang="en-US" sz="1000" dirty="0"/>
              <a:t>The sheets are placed at the vertical planes where the trace top and bottom surfaces exist.</a:t>
            </a:r>
          </a:p>
        </p:txBody>
      </p:sp>
      <p:pic>
        <p:nvPicPr>
          <p:cNvPr id="3" name="Picture 2">
            <a:extLst>
              <a:ext uri="{FF2B5EF4-FFF2-40B4-BE49-F238E27FC236}">
                <a16:creationId xmlns:a16="http://schemas.microsoft.com/office/drawing/2014/main" id="{93FAA7CC-D262-D280-8706-79062B1D45D0}"/>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48726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err="1"/>
              <a:t>Rdc</a:t>
            </a:r>
            <a:r>
              <a:rPr lang="en-US" dirty="0"/>
              <a:t> and </a:t>
            </a:r>
            <a:r>
              <a:rPr lang="en-US" dirty="0" err="1"/>
              <a:t>Rrf</a:t>
            </a:r>
            <a:r>
              <a:rPr lang="en-US" dirty="0"/>
              <a:t> Equation Reference</a:t>
            </a:r>
          </a:p>
        </p:txBody>
      </p:sp>
      <p:sp>
        <p:nvSpPr>
          <p:cNvPr id="9221" name="Text Box 5"/>
          <p:cNvSpPr txBox="1">
            <a:spLocks noChangeArrowheads="1"/>
          </p:cNvSpPr>
          <p:nvPr/>
        </p:nvSpPr>
        <p:spPr bwMode="auto">
          <a:xfrm>
            <a:off x="182563" y="1123950"/>
            <a:ext cx="2011362" cy="1400383"/>
          </a:xfrm>
          <a:prstGeom prst="rect">
            <a:avLst/>
          </a:prstGeom>
          <a:noFill/>
          <a:ln w="9525">
            <a:solidFill>
              <a:srgbClr val="0000FF"/>
            </a:solidFill>
            <a:miter lim="800000"/>
            <a:headEnd/>
            <a:tailEnd/>
          </a:ln>
        </p:spPr>
        <p:txBody>
          <a:bodyPr>
            <a:spAutoFit/>
          </a:bodyPr>
          <a:lstStyle/>
          <a:p>
            <a:pPr>
              <a:spcBef>
                <a:spcPct val="50000"/>
              </a:spcBef>
            </a:pPr>
            <a:r>
              <a:rPr lang="en-US" sz="1000" dirty="0"/>
              <a:t>This is an excerpt from the Sonnet 16 documentation defining </a:t>
            </a:r>
            <a:r>
              <a:rPr lang="en-US" sz="1000" dirty="0" err="1"/>
              <a:t>Rdc</a:t>
            </a:r>
            <a:r>
              <a:rPr lang="en-US" sz="1000" dirty="0"/>
              <a:t> and </a:t>
            </a:r>
            <a:r>
              <a:rPr lang="en-US" sz="1000" dirty="0" err="1"/>
              <a:t>Rrf</a:t>
            </a:r>
            <a:r>
              <a:rPr lang="en-US" sz="1000" dirty="0"/>
              <a:t>. Mur is included in the </a:t>
            </a:r>
            <a:r>
              <a:rPr lang="en-US" sz="1000" dirty="0" err="1"/>
              <a:t>Rrf</a:t>
            </a:r>
            <a:r>
              <a:rPr lang="en-US" sz="1000" dirty="0"/>
              <a:t> equation. </a:t>
            </a:r>
          </a:p>
          <a:p>
            <a:pPr>
              <a:spcBef>
                <a:spcPct val="50000"/>
              </a:spcBef>
            </a:pPr>
            <a:r>
              <a:rPr lang="en-US" sz="1000" dirty="0"/>
              <a:t>The General Metal type has </a:t>
            </a:r>
            <a:r>
              <a:rPr lang="en-US" sz="1000" dirty="0" err="1"/>
              <a:t>Rdc</a:t>
            </a:r>
            <a:r>
              <a:rPr lang="en-US" sz="1000" dirty="0"/>
              <a:t> and </a:t>
            </a:r>
            <a:r>
              <a:rPr lang="en-US" sz="1000" dirty="0" err="1"/>
              <a:t>Rrf</a:t>
            </a:r>
            <a:r>
              <a:rPr lang="en-US" sz="1000" dirty="0"/>
              <a:t> settings and will be used in the manual thick metal model, of the Nickel wire. </a:t>
            </a:r>
          </a:p>
        </p:txBody>
      </p:sp>
      <p:pic>
        <p:nvPicPr>
          <p:cNvPr id="3" name="Picture 2">
            <a:extLst>
              <a:ext uri="{FF2B5EF4-FFF2-40B4-BE49-F238E27FC236}">
                <a16:creationId xmlns:a16="http://schemas.microsoft.com/office/drawing/2014/main" id="{3566289A-2E1D-D479-141E-7D78422F8FCE}"/>
              </a:ext>
            </a:extLst>
          </p:cNvPr>
          <p:cNvPicPr>
            <a:picLocks noChangeAspect="1"/>
          </p:cNvPicPr>
          <p:nvPr/>
        </p:nvPicPr>
        <p:blipFill>
          <a:blip r:embed="rId2"/>
          <a:stretch>
            <a:fillRect/>
          </a:stretch>
        </p:blipFill>
        <p:spPr>
          <a:xfrm>
            <a:off x="3114675" y="790575"/>
            <a:ext cx="2914650" cy="1781175"/>
          </a:xfrm>
          <a:prstGeom prst="rect">
            <a:avLst/>
          </a:prstGeom>
        </p:spPr>
      </p:pic>
      <p:pic>
        <p:nvPicPr>
          <p:cNvPr id="5" name="Picture 4">
            <a:extLst>
              <a:ext uri="{FF2B5EF4-FFF2-40B4-BE49-F238E27FC236}">
                <a16:creationId xmlns:a16="http://schemas.microsoft.com/office/drawing/2014/main" id="{091B33F4-F866-097A-BD7F-D86BAC5ACD53}"/>
              </a:ext>
            </a:extLst>
          </p:cNvPr>
          <p:cNvPicPr>
            <a:picLocks noChangeAspect="1"/>
          </p:cNvPicPr>
          <p:nvPr/>
        </p:nvPicPr>
        <p:blipFill>
          <a:blip r:embed="rId3"/>
          <a:stretch>
            <a:fillRect/>
          </a:stretch>
        </p:blipFill>
        <p:spPr>
          <a:xfrm>
            <a:off x="2705100" y="2847975"/>
            <a:ext cx="3733800" cy="942975"/>
          </a:xfrm>
          <a:prstGeom prst="rect">
            <a:avLst/>
          </a:prstGeom>
        </p:spPr>
      </p:pic>
      <p:sp>
        <p:nvSpPr>
          <p:cNvPr id="6" name="Text Box 5">
            <a:extLst>
              <a:ext uri="{FF2B5EF4-FFF2-40B4-BE49-F238E27FC236}">
                <a16:creationId xmlns:a16="http://schemas.microsoft.com/office/drawing/2014/main" id="{8199C165-B276-1128-7F50-C332EC659089}"/>
              </a:ext>
            </a:extLst>
          </p:cNvPr>
          <p:cNvSpPr txBox="1">
            <a:spLocks noChangeArrowheads="1"/>
          </p:cNvSpPr>
          <p:nvPr/>
        </p:nvSpPr>
        <p:spPr bwMode="auto">
          <a:xfrm>
            <a:off x="198438" y="2952750"/>
            <a:ext cx="2011362" cy="707886"/>
          </a:xfrm>
          <a:prstGeom prst="rect">
            <a:avLst/>
          </a:prstGeom>
          <a:noFill/>
          <a:ln w="9525">
            <a:solidFill>
              <a:srgbClr val="0000FF"/>
            </a:solidFill>
            <a:miter lim="800000"/>
            <a:headEnd/>
            <a:tailEnd/>
          </a:ln>
        </p:spPr>
        <p:txBody>
          <a:bodyPr>
            <a:spAutoFit/>
          </a:bodyPr>
          <a:lstStyle/>
          <a:p>
            <a:pPr>
              <a:spcBef>
                <a:spcPct val="50000"/>
              </a:spcBef>
            </a:pPr>
            <a:r>
              <a:rPr lang="en-US" sz="1000" dirty="0"/>
              <a:t>As described in the paragraph , there is some judgement involved relating to the current flow assumption. </a:t>
            </a:r>
          </a:p>
        </p:txBody>
      </p:sp>
    </p:spTree>
    <p:extLst>
      <p:ext uri="{BB962C8B-B14F-4D97-AF65-F5344CB8AC3E}">
        <p14:creationId xmlns:p14="http://schemas.microsoft.com/office/powerpoint/2010/main" val="361694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Wire on Test Board – Manual Thick Metal</a:t>
            </a:r>
          </a:p>
        </p:txBody>
      </p:sp>
      <p:sp>
        <p:nvSpPr>
          <p:cNvPr id="9221" name="Text Box 5"/>
          <p:cNvSpPr txBox="1">
            <a:spLocks noChangeArrowheads="1"/>
          </p:cNvSpPr>
          <p:nvPr/>
        </p:nvSpPr>
        <p:spPr bwMode="auto">
          <a:xfrm>
            <a:off x="182563" y="1123950"/>
            <a:ext cx="2011362" cy="2677656"/>
          </a:xfrm>
          <a:prstGeom prst="rect">
            <a:avLst/>
          </a:prstGeom>
          <a:noFill/>
          <a:ln w="9525">
            <a:solidFill>
              <a:srgbClr val="0000FF"/>
            </a:solidFill>
            <a:miter lim="800000"/>
            <a:headEnd/>
            <a:tailEnd/>
          </a:ln>
        </p:spPr>
        <p:txBody>
          <a:bodyPr>
            <a:spAutoFit/>
          </a:bodyPr>
          <a:lstStyle/>
          <a:p>
            <a:pPr>
              <a:spcBef>
                <a:spcPct val="50000"/>
              </a:spcBef>
            </a:pPr>
            <a:r>
              <a:rPr lang="en-US" sz="1200" dirty="0"/>
              <a:t>Variables were defined for the Nickel metal thickness, Conductivity, and Mur. </a:t>
            </a:r>
          </a:p>
          <a:p>
            <a:pPr>
              <a:spcBef>
                <a:spcPct val="50000"/>
              </a:spcBef>
            </a:pPr>
            <a:r>
              <a:rPr lang="en-US" sz="1200" dirty="0"/>
              <a:t>A “K” variable was defined for the current flow assumption. Note with manual thick metal that the current is modeled as flowing on one surface, so K is set to 1. </a:t>
            </a:r>
          </a:p>
          <a:p>
            <a:pPr>
              <a:spcBef>
                <a:spcPct val="50000"/>
              </a:spcBef>
            </a:pPr>
            <a:r>
              <a:rPr lang="en-US" sz="1200" dirty="0"/>
              <a:t>Variables with equations for </a:t>
            </a:r>
            <a:r>
              <a:rPr lang="en-US" sz="1200" dirty="0" err="1"/>
              <a:t>Rdc</a:t>
            </a:r>
            <a:r>
              <a:rPr lang="en-US" sz="1200" dirty="0"/>
              <a:t> and </a:t>
            </a:r>
            <a:r>
              <a:rPr lang="en-US" sz="1200" dirty="0" err="1"/>
              <a:t>Rrf</a:t>
            </a:r>
            <a:r>
              <a:rPr lang="en-US" sz="1200" dirty="0"/>
              <a:t> were defined.</a:t>
            </a:r>
          </a:p>
        </p:txBody>
      </p:sp>
      <p:pic>
        <p:nvPicPr>
          <p:cNvPr id="4" name="Picture 3">
            <a:extLst>
              <a:ext uri="{FF2B5EF4-FFF2-40B4-BE49-F238E27FC236}">
                <a16:creationId xmlns:a16="http://schemas.microsoft.com/office/drawing/2014/main" id="{57AF307E-88A1-BF2A-6FB4-97ABEB024737}"/>
              </a:ext>
            </a:extLst>
          </p:cNvPr>
          <p:cNvPicPr>
            <a:picLocks noChangeAspect="1"/>
          </p:cNvPicPr>
          <p:nvPr/>
        </p:nvPicPr>
        <p:blipFill>
          <a:blip r:embed="rId2"/>
          <a:stretch>
            <a:fillRect/>
          </a:stretch>
        </p:blipFill>
        <p:spPr>
          <a:xfrm>
            <a:off x="2286000" y="914400"/>
            <a:ext cx="5285899" cy="3174683"/>
          </a:xfrm>
          <a:prstGeom prst="rect">
            <a:avLst/>
          </a:prstGeom>
        </p:spPr>
      </p:pic>
    </p:spTree>
    <p:extLst>
      <p:ext uri="{BB962C8B-B14F-4D97-AF65-F5344CB8AC3E}">
        <p14:creationId xmlns:p14="http://schemas.microsoft.com/office/powerpoint/2010/main" val="38287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err="1"/>
              <a:t>Rdc</a:t>
            </a:r>
            <a:r>
              <a:rPr lang="en-US" dirty="0"/>
              <a:t> and </a:t>
            </a:r>
            <a:r>
              <a:rPr lang="en-US" dirty="0" err="1"/>
              <a:t>Rrf</a:t>
            </a:r>
            <a:r>
              <a:rPr lang="en-US" dirty="0"/>
              <a:t> Equation Definitions</a:t>
            </a:r>
          </a:p>
        </p:txBody>
      </p:sp>
      <p:sp>
        <p:nvSpPr>
          <p:cNvPr id="9221" name="Text Box 5"/>
          <p:cNvSpPr txBox="1">
            <a:spLocks noChangeArrowheads="1"/>
          </p:cNvSpPr>
          <p:nvPr/>
        </p:nvSpPr>
        <p:spPr bwMode="auto">
          <a:xfrm>
            <a:off x="609600" y="3867150"/>
            <a:ext cx="3611879" cy="461665"/>
          </a:xfrm>
          <a:prstGeom prst="rect">
            <a:avLst/>
          </a:prstGeom>
          <a:noFill/>
          <a:ln w="9525">
            <a:solidFill>
              <a:srgbClr val="0000FF"/>
            </a:solidFill>
            <a:miter lim="800000"/>
            <a:headEnd/>
            <a:tailEnd/>
          </a:ln>
        </p:spPr>
        <p:txBody>
          <a:bodyPr wrap="square">
            <a:spAutoFit/>
          </a:bodyPr>
          <a:lstStyle/>
          <a:p>
            <a:pPr>
              <a:spcBef>
                <a:spcPct val="50000"/>
              </a:spcBef>
            </a:pPr>
            <a:r>
              <a:rPr lang="en-US" sz="1200" dirty="0"/>
              <a:t>Also shown is the resulting value at the sweep set maximum frequency (8.5 GHz).</a:t>
            </a:r>
          </a:p>
        </p:txBody>
      </p:sp>
      <p:pic>
        <p:nvPicPr>
          <p:cNvPr id="3" name="Picture 2">
            <a:extLst>
              <a:ext uri="{FF2B5EF4-FFF2-40B4-BE49-F238E27FC236}">
                <a16:creationId xmlns:a16="http://schemas.microsoft.com/office/drawing/2014/main" id="{589A6AEE-4284-1863-09BC-22AF98FBF840}"/>
              </a:ext>
            </a:extLst>
          </p:cNvPr>
          <p:cNvPicPr>
            <a:picLocks noChangeAspect="1"/>
          </p:cNvPicPr>
          <p:nvPr/>
        </p:nvPicPr>
        <p:blipFill>
          <a:blip r:embed="rId2"/>
          <a:stretch>
            <a:fillRect/>
          </a:stretch>
        </p:blipFill>
        <p:spPr>
          <a:xfrm>
            <a:off x="4876800" y="928687"/>
            <a:ext cx="3611880" cy="2628900"/>
          </a:xfrm>
          <a:prstGeom prst="rect">
            <a:avLst/>
          </a:prstGeom>
        </p:spPr>
      </p:pic>
      <p:pic>
        <p:nvPicPr>
          <p:cNvPr id="4" name="Picture 3">
            <a:extLst>
              <a:ext uri="{FF2B5EF4-FFF2-40B4-BE49-F238E27FC236}">
                <a16:creationId xmlns:a16="http://schemas.microsoft.com/office/drawing/2014/main" id="{F468FADC-CEA8-6C27-684B-50C4C8EBAA56}"/>
              </a:ext>
            </a:extLst>
          </p:cNvPr>
          <p:cNvPicPr>
            <a:picLocks noChangeAspect="1"/>
          </p:cNvPicPr>
          <p:nvPr/>
        </p:nvPicPr>
        <p:blipFill>
          <a:blip r:embed="rId3"/>
          <a:stretch>
            <a:fillRect/>
          </a:stretch>
        </p:blipFill>
        <p:spPr>
          <a:xfrm>
            <a:off x="609600" y="928687"/>
            <a:ext cx="3611880" cy="2628900"/>
          </a:xfrm>
          <a:prstGeom prst="rect">
            <a:avLst/>
          </a:prstGeom>
        </p:spPr>
      </p:pic>
    </p:spTree>
    <p:extLst>
      <p:ext uri="{BB962C8B-B14F-4D97-AF65-F5344CB8AC3E}">
        <p14:creationId xmlns:p14="http://schemas.microsoft.com/office/powerpoint/2010/main" val="285496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err="1"/>
              <a:t>NickelWire</a:t>
            </a:r>
            <a:r>
              <a:rPr lang="en-US" dirty="0"/>
              <a:t> Metal Definition</a:t>
            </a:r>
          </a:p>
        </p:txBody>
      </p:sp>
      <p:sp>
        <p:nvSpPr>
          <p:cNvPr id="9221" name="Text Box 5"/>
          <p:cNvSpPr txBox="1">
            <a:spLocks noChangeArrowheads="1"/>
          </p:cNvSpPr>
          <p:nvPr/>
        </p:nvSpPr>
        <p:spPr bwMode="auto">
          <a:xfrm>
            <a:off x="182563" y="1646238"/>
            <a:ext cx="2011362" cy="1015663"/>
          </a:xfrm>
          <a:prstGeom prst="rect">
            <a:avLst/>
          </a:prstGeom>
          <a:noFill/>
          <a:ln w="9525">
            <a:solidFill>
              <a:srgbClr val="0000FF"/>
            </a:solidFill>
            <a:miter lim="800000"/>
            <a:headEnd/>
            <a:tailEnd/>
          </a:ln>
        </p:spPr>
        <p:txBody>
          <a:bodyPr>
            <a:spAutoFit/>
          </a:bodyPr>
          <a:lstStyle/>
          <a:p>
            <a:pPr>
              <a:spcBef>
                <a:spcPct val="50000"/>
              </a:spcBef>
            </a:pPr>
            <a:r>
              <a:rPr lang="en-US" sz="1200" dirty="0"/>
              <a:t>Each sheet in manual thick metal represents half of the overall metal thickness. As such, </a:t>
            </a:r>
            <a:r>
              <a:rPr lang="en-US" sz="1200" dirty="0" err="1"/>
              <a:t>Rdc</a:t>
            </a:r>
            <a:r>
              <a:rPr lang="en-US" sz="1200" dirty="0"/>
              <a:t> is multiplied by 2.</a:t>
            </a:r>
          </a:p>
        </p:txBody>
      </p:sp>
      <p:pic>
        <p:nvPicPr>
          <p:cNvPr id="3" name="Picture 2">
            <a:extLst>
              <a:ext uri="{FF2B5EF4-FFF2-40B4-BE49-F238E27FC236}">
                <a16:creationId xmlns:a16="http://schemas.microsoft.com/office/drawing/2014/main" id="{E6E660C0-BD3A-D2AE-3954-20863538B12A}"/>
              </a:ext>
            </a:extLst>
          </p:cNvPr>
          <p:cNvPicPr>
            <a:picLocks noChangeAspect="1"/>
          </p:cNvPicPr>
          <p:nvPr/>
        </p:nvPicPr>
        <p:blipFill>
          <a:blip r:embed="rId2"/>
          <a:stretch>
            <a:fillRect/>
          </a:stretch>
        </p:blipFill>
        <p:spPr>
          <a:xfrm>
            <a:off x="2547937" y="976312"/>
            <a:ext cx="4048125" cy="3190875"/>
          </a:xfrm>
          <a:prstGeom prst="rect">
            <a:avLst/>
          </a:prstGeom>
        </p:spPr>
      </p:pic>
    </p:spTree>
    <p:extLst>
      <p:ext uri="{BB962C8B-B14F-4D97-AF65-F5344CB8AC3E}">
        <p14:creationId xmlns:p14="http://schemas.microsoft.com/office/powerpoint/2010/main" val="213404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Dielectric Layers</a:t>
            </a:r>
          </a:p>
        </p:txBody>
      </p:sp>
      <p:sp>
        <p:nvSpPr>
          <p:cNvPr id="9221" name="Text Box 5"/>
          <p:cNvSpPr txBox="1">
            <a:spLocks noChangeArrowheads="1"/>
          </p:cNvSpPr>
          <p:nvPr/>
        </p:nvSpPr>
        <p:spPr bwMode="auto">
          <a:xfrm>
            <a:off x="182563" y="1646238"/>
            <a:ext cx="2011362" cy="1015663"/>
          </a:xfrm>
          <a:prstGeom prst="rect">
            <a:avLst/>
          </a:prstGeom>
          <a:noFill/>
          <a:ln w="9525">
            <a:solidFill>
              <a:srgbClr val="0000FF"/>
            </a:solidFill>
            <a:miter lim="800000"/>
            <a:headEnd/>
            <a:tailEnd/>
          </a:ln>
        </p:spPr>
        <p:txBody>
          <a:bodyPr>
            <a:spAutoFit/>
          </a:bodyPr>
          <a:lstStyle/>
          <a:p>
            <a:pPr>
              <a:spcBef>
                <a:spcPct val="50000"/>
              </a:spcBef>
            </a:pPr>
            <a:r>
              <a:rPr lang="en-US" sz="1200" dirty="0"/>
              <a:t>In order to have a Metal Level for the upper sheet, a new Air layer must be added with the thickness set to the metal thickness.</a:t>
            </a:r>
          </a:p>
        </p:txBody>
      </p:sp>
      <p:pic>
        <p:nvPicPr>
          <p:cNvPr id="3" name="Picture 2">
            <a:extLst>
              <a:ext uri="{FF2B5EF4-FFF2-40B4-BE49-F238E27FC236}">
                <a16:creationId xmlns:a16="http://schemas.microsoft.com/office/drawing/2014/main" id="{85A73115-D503-FCC6-77CA-2A877FDCB7E6}"/>
              </a:ext>
            </a:extLst>
          </p:cNvPr>
          <p:cNvPicPr>
            <a:picLocks noChangeAspect="1"/>
          </p:cNvPicPr>
          <p:nvPr/>
        </p:nvPicPr>
        <p:blipFill>
          <a:blip r:embed="rId2"/>
          <a:stretch>
            <a:fillRect/>
          </a:stretch>
        </p:blipFill>
        <p:spPr>
          <a:xfrm>
            <a:off x="2590800" y="895350"/>
            <a:ext cx="5023961" cy="3174683"/>
          </a:xfrm>
          <a:prstGeom prst="rect">
            <a:avLst/>
          </a:prstGeom>
        </p:spPr>
      </p:pic>
    </p:spTree>
    <p:extLst>
      <p:ext uri="{BB962C8B-B14F-4D97-AF65-F5344CB8AC3E}">
        <p14:creationId xmlns:p14="http://schemas.microsoft.com/office/powerpoint/2010/main" val="58517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Wire on Test Board Model vs Measured Comparison</a:t>
            </a:r>
          </a:p>
        </p:txBody>
      </p:sp>
      <p:sp>
        <p:nvSpPr>
          <p:cNvPr id="5125" name="Text Box 5"/>
          <p:cNvSpPr txBox="1">
            <a:spLocks noChangeArrowheads="1"/>
          </p:cNvSpPr>
          <p:nvPr/>
        </p:nvSpPr>
        <p:spPr bwMode="auto">
          <a:xfrm>
            <a:off x="182563" y="1646238"/>
            <a:ext cx="2011362" cy="923330"/>
          </a:xfrm>
          <a:prstGeom prst="rect">
            <a:avLst/>
          </a:prstGeom>
          <a:noFill/>
          <a:ln w="9525">
            <a:solidFill>
              <a:srgbClr val="0000FF"/>
            </a:solidFill>
            <a:miter lim="800000"/>
            <a:headEnd/>
            <a:tailEnd/>
          </a:ln>
        </p:spPr>
        <p:txBody>
          <a:bodyPr>
            <a:spAutoFit/>
          </a:bodyPr>
          <a:lstStyle/>
          <a:p>
            <a:pPr>
              <a:spcBef>
                <a:spcPct val="50000"/>
              </a:spcBef>
            </a:pPr>
            <a:r>
              <a:rPr lang="en-US" sz="1200" dirty="0"/>
              <a:t>The dB[S11] curves are all relatively similar. </a:t>
            </a:r>
          </a:p>
          <a:p>
            <a:pPr>
              <a:spcBef>
                <a:spcPct val="50000"/>
              </a:spcBef>
            </a:pPr>
            <a:r>
              <a:rPr lang="en-US" sz="1200" dirty="0"/>
              <a:t>The manual thick metal model uses Mur=1.</a:t>
            </a:r>
          </a:p>
        </p:txBody>
      </p:sp>
      <p:pic>
        <p:nvPicPr>
          <p:cNvPr id="6" name="Picture 5">
            <a:extLst>
              <a:ext uri="{FF2B5EF4-FFF2-40B4-BE49-F238E27FC236}">
                <a16:creationId xmlns:a16="http://schemas.microsoft.com/office/drawing/2014/main" id="{B76ADFEC-E460-43CA-FAD6-780CAF089228}"/>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44565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Wire on Test Board Model vs Measured Comparison</a:t>
            </a:r>
          </a:p>
        </p:txBody>
      </p:sp>
      <p:sp>
        <p:nvSpPr>
          <p:cNvPr id="5125" name="Text Box 5"/>
          <p:cNvSpPr txBox="1">
            <a:spLocks noChangeArrowheads="1"/>
          </p:cNvSpPr>
          <p:nvPr/>
        </p:nvSpPr>
        <p:spPr bwMode="auto">
          <a:xfrm>
            <a:off x="182563" y="1276350"/>
            <a:ext cx="2011362" cy="2862322"/>
          </a:xfrm>
          <a:prstGeom prst="rect">
            <a:avLst/>
          </a:prstGeom>
          <a:noFill/>
          <a:ln w="9525">
            <a:solidFill>
              <a:srgbClr val="0000FF"/>
            </a:solidFill>
            <a:miter lim="800000"/>
            <a:headEnd/>
            <a:tailEnd/>
          </a:ln>
        </p:spPr>
        <p:txBody>
          <a:bodyPr>
            <a:spAutoFit/>
          </a:bodyPr>
          <a:lstStyle/>
          <a:p>
            <a:pPr>
              <a:spcBef>
                <a:spcPct val="50000"/>
              </a:spcBef>
            </a:pPr>
            <a:r>
              <a:rPr lang="en-US" sz="1200" dirty="0"/>
              <a:t>The dB[S21] difference slightly grew with the Wire on Test Board models. </a:t>
            </a:r>
          </a:p>
          <a:p>
            <a:pPr>
              <a:spcBef>
                <a:spcPct val="50000"/>
              </a:spcBef>
            </a:pPr>
            <a:r>
              <a:rPr lang="en-US" sz="1200" dirty="0"/>
              <a:t>The True Volume curve (</a:t>
            </a:r>
            <a:r>
              <a:rPr lang="en-US" sz="1200" dirty="0">
                <a:solidFill>
                  <a:srgbClr val="FFC000"/>
                </a:solidFill>
              </a:rPr>
              <a:t>orange</a:t>
            </a:r>
            <a:r>
              <a:rPr lang="en-US" sz="1200" dirty="0"/>
              <a:t>) is very close to the thick metal and manual thick metal models. True Volume will be dropped after this comparison.</a:t>
            </a:r>
          </a:p>
          <a:p>
            <a:pPr>
              <a:spcBef>
                <a:spcPct val="50000"/>
              </a:spcBef>
            </a:pPr>
            <a:r>
              <a:rPr lang="en-US" sz="1200" dirty="0"/>
              <a:t>The thick metal and manual thick metal models are right on top of one another, verifying the latter model’s setup. </a:t>
            </a:r>
          </a:p>
        </p:txBody>
      </p:sp>
      <p:pic>
        <p:nvPicPr>
          <p:cNvPr id="3" name="Picture 2">
            <a:extLst>
              <a:ext uri="{FF2B5EF4-FFF2-40B4-BE49-F238E27FC236}">
                <a16:creationId xmlns:a16="http://schemas.microsoft.com/office/drawing/2014/main" id="{9B901FB6-6903-5BFA-275E-7E511210DBE6}"/>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86176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Wire on Test Board Model vs Measured Comparison</a:t>
            </a:r>
          </a:p>
        </p:txBody>
      </p:sp>
      <p:sp>
        <p:nvSpPr>
          <p:cNvPr id="6149" name="Text Box 5"/>
          <p:cNvSpPr txBox="1">
            <a:spLocks noChangeArrowheads="1"/>
          </p:cNvSpPr>
          <p:nvPr/>
        </p:nvSpPr>
        <p:spPr bwMode="auto">
          <a:xfrm>
            <a:off x="182563" y="1646238"/>
            <a:ext cx="2011362" cy="1015663"/>
          </a:xfrm>
          <a:prstGeom prst="rect">
            <a:avLst/>
          </a:prstGeom>
          <a:noFill/>
          <a:ln w="9525">
            <a:solidFill>
              <a:srgbClr val="0000FF"/>
            </a:solidFill>
            <a:miter lim="800000"/>
            <a:headEnd/>
            <a:tailEnd/>
          </a:ln>
        </p:spPr>
        <p:txBody>
          <a:bodyPr>
            <a:spAutoFit/>
          </a:bodyPr>
          <a:lstStyle/>
          <a:p>
            <a:pPr>
              <a:spcBef>
                <a:spcPct val="50000"/>
              </a:spcBef>
            </a:pPr>
            <a:r>
              <a:rPr lang="en-US" sz="1200" dirty="0"/>
              <a:t>The latest Wire on Test Board models have nearly identical insertion phase and the value is a small step closer to measured. </a:t>
            </a:r>
          </a:p>
        </p:txBody>
      </p:sp>
      <p:pic>
        <p:nvPicPr>
          <p:cNvPr id="4" name="Picture 3">
            <a:extLst>
              <a:ext uri="{FF2B5EF4-FFF2-40B4-BE49-F238E27FC236}">
                <a16:creationId xmlns:a16="http://schemas.microsoft.com/office/drawing/2014/main" id="{BB31471E-88AB-E84F-17F2-997DF11433D2}"/>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187006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0"/>
            <a:ext cx="8229600" cy="457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t>Introduction</a:t>
            </a:r>
          </a:p>
        </p:txBody>
      </p:sp>
      <p:sp>
        <p:nvSpPr>
          <p:cNvPr id="3075" name="Rectangle 3"/>
          <p:cNvSpPr>
            <a:spLocks noGrp="1" noChangeArrowheads="1"/>
          </p:cNvSpPr>
          <p:nvPr>
            <p:ph idx="1"/>
          </p:nvPr>
        </p:nvSpPr>
        <p:spPr bwMode="auto">
          <a:xfrm>
            <a:off x="457200" y="857250"/>
            <a:ext cx="8229600" cy="3659188"/>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Wire on Test Board Model vs Measured Comparison</a:t>
            </a:r>
          </a:p>
        </p:txBody>
      </p:sp>
      <p:sp>
        <p:nvSpPr>
          <p:cNvPr id="7173" name="Text Box 5"/>
          <p:cNvSpPr txBox="1">
            <a:spLocks noChangeArrowheads="1"/>
          </p:cNvSpPr>
          <p:nvPr/>
        </p:nvSpPr>
        <p:spPr bwMode="auto">
          <a:xfrm>
            <a:off x="182563" y="1646238"/>
            <a:ext cx="2011362" cy="1015663"/>
          </a:xfrm>
          <a:prstGeom prst="rect">
            <a:avLst/>
          </a:prstGeom>
          <a:noFill/>
          <a:ln w="9525">
            <a:solidFill>
              <a:srgbClr val="0000FF"/>
            </a:solidFill>
            <a:miter lim="800000"/>
            <a:headEnd/>
            <a:tailEnd/>
          </a:ln>
        </p:spPr>
        <p:txBody>
          <a:bodyPr>
            <a:spAutoFit/>
          </a:bodyPr>
          <a:lstStyle/>
          <a:p>
            <a:pPr>
              <a:spcBef>
                <a:spcPct val="50000"/>
              </a:spcBef>
            </a:pPr>
            <a:r>
              <a:rPr lang="en-US" sz="1200" dirty="0"/>
              <a:t>The latest Wire on Test Board models have nearly identical Loss Factor and the curves are a small step closer to measured. </a:t>
            </a:r>
          </a:p>
        </p:txBody>
      </p:sp>
      <p:pic>
        <p:nvPicPr>
          <p:cNvPr id="4" name="Picture 3">
            <a:extLst>
              <a:ext uri="{FF2B5EF4-FFF2-40B4-BE49-F238E27FC236}">
                <a16:creationId xmlns:a16="http://schemas.microsoft.com/office/drawing/2014/main" id="{C93E639A-629F-9D41-CB52-6A1DAEBD572E}"/>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46002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Wire on Test Board Model vs Measured Comparison</a:t>
            </a:r>
          </a:p>
        </p:txBody>
      </p:sp>
      <p:sp>
        <p:nvSpPr>
          <p:cNvPr id="9221" name="Text Box 5"/>
          <p:cNvSpPr txBox="1">
            <a:spLocks noChangeArrowheads="1"/>
          </p:cNvSpPr>
          <p:nvPr/>
        </p:nvSpPr>
        <p:spPr bwMode="auto">
          <a:xfrm>
            <a:off x="182563" y="971550"/>
            <a:ext cx="2011362" cy="3016210"/>
          </a:xfrm>
          <a:prstGeom prst="rect">
            <a:avLst/>
          </a:prstGeom>
          <a:noFill/>
          <a:ln w="9525">
            <a:solidFill>
              <a:srgbClr val="0000FF"/>
            </a:solidFill>
            <a:miter lim="800000"/>
            <a:headEnd/>
            <a:tailEnd/>
          </a:ln>
        </p:spPr>
        <p:txBody>
          <a:bodyPr>
            <a:spAutoFit/>
          </a:bodyPr>
          <a:lstStyle/>
          <a:p>
            <a:pPr>
              <a:spcBef>
                <a:spcPct val="50000"/>
              </a:spcBef>
            </a:pPr>
            <a:r>
              <a:rPr lang="en-US" sz="1000" dirty="0"/>
              <a:t>In this Loss Factor plot, the manual thick metal model is compared with measured data. Four Mur values are plotted: 1, 10, 100, 600. </a:t>
            </a:r>
          </a:p>
          <a:p>
            <a:pPr>
              <a:spcBef>
                <a:spcPct val="50000"/>
              </a:spcBef>
            </a:pPr>
            <a:r>
              <a:rPr lang="en-US" sz="1000" dirty="0"/>
              <a:t>The effect of Mur on Loss Factor starts at low frequency, even below 1 GHz. Mur values of 100 and 600 push the low frequency Loss Factor below measurement. The shape of the high Mur Loss factor curves is significantly different than measured. </a:t>
            </a:r>
          </a:p>
          <a:p>
            <a:pPr>
              <a:spcBef>
                <a:spcPct val="50000"/>
              </a:spcBef>
            </a:pPr>
            <a:r>
              <a:rPr lang="en-US" sz="1000" dirty="0"/>
              <a:t>Mur likely plays a role in the modeled vs measured difference, but there appears to be other factors.</a:t>
            </a:r>
          </a:p>
        </p:txBody>
      </p:sp>
      <p:pic>
        <p:nvPicPr>
          <p:cNvPr id="3" name="Picture 2">
            <a:extLst>
              <a:ext uri="{FF2B5EF4-FFF2-40B4-BE49-F238E27FC236}">
                <a16:creationId xmlns:a16="http://schemas.microsoft.com/office/drawing/2014/main" id="{AE57F907-62FD-6B07-79E6-4C47C57B5783}"/>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71926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 Normal Board Metal</a:t>
            </a:r>
          </a:p>
        </p:txBody>
      </p:sp>
      <p:sp>
        <p:nvSpPr>
          <p:cNvPr id="9221" name="Text Box 5"/>
          <p:cNvSpPr txBox="1">
            <a:spLocks noChangeArrowheads="1"/>
          </p:cNvSpPr>
          <p:nvPr/>
        </p:nvSpPr>
        <p:spPr bwMode="auto">
          <a:xfrm>
            <a:off x="182563" y="989930"/>
            <a:ext cx="2011362" cy="2039020"/>
          </a:xfrm>
          <a:prstGeom prst="rect">
            <a:avLst/>
          </a:prstGeom>
          <a:noFill/>
          <a:ln w="9525">
            <a:solidFill>
              <a:srgbClr val="0000FF"/>
            </a:solidFill>
            <a:miter lim="800000"/>
            <a:headEnd/>
            <a:tailEnd/>
          </a:ln>
        </p:spPr>
        <p:txBody>
          <a:bodyPr>
            <a:spAutoFit/>
          </a:bodyPr>
          <a:lstStyle/>
          <a:p>
            <a:pPr>
              <a:spcBef>
                <a:spcPct val="50000"/>
              </a:spcBef>
            </a:pPr>
            <a:r>
              <a:rPr lang="en-US" sz="1100" dirty="0"/>
              <a:t>The comparisons so far indicate a key feature or features are missing from the model. In these next series of models, the whole test board </a:t>
            </a:r>
            <a:r>
              <a:rPr lang="en-US" sz="1100" dirty="0" err="1"/>
              <a:t>F.Cu</a:t>
            </a:r>
            <a:r>
              <a:rPr lang="en-US" sz="1100" dirty="0"/>
              <a:t> and In1.Cu layers are included.</a:t>
            </a:r>
          </a:p>
          <a:p>
            <a:pPr>
              <a:spcBef>
                <a:spcPct val="50000"/>
              </a:spcBef>
            </a:pPr>
            <a:r>
              <a:rPr lang="en-US" sz="1100" dirty="0"/>
              <a:t>This model continues to use Normal Metal for the test board metal and Thick Metal for the wire.</a:t>
            </a:r>
          </a:p>
        </p:txBody>
      </p:sp>
      <p:pic>
        <p:nvPicPr>
          <p:cNvPr id="5" name="Picture 4">
            <a:extLst>
              <a:ext uri="{FF2B5EF4-FFF2-40B4-BE49-F238E27FC236}">
                <a16:creationId xmlns:a16="http://schemas.microsoft.com/office/drawing/2014/main" id="{6B668BC7-E935-7959-7B35-2F2E5ED45FD0}"/>
              </a:ext>
            </a:extLst>
          </p:cNvPr>
          <p:cNvPicPr>
            <a:picLocks noChangeAspect="1"/>
          </p:cNvPicPr>
          <p:nvPr/>
        </p:nvPicPr>
        <p:blipFill>
          <a:blip r:embed="rId2"/>
          <a:stretch>
            <a:fillRect/>
          </a:stretch>
        </p:blipFill>
        <p:spPr>
          <a:xfrm>
            <a:off x="2286000" y="914400"/>
            <a:ext cx="5788819" cy="3682841"/>
          </a:xfrm>
          <a:prstGeom prst="rect">
            <a:avLst/>
          </a:prstGeom>
        </p:spPr>
      </p:pic>
      <p:pic>
        <p:nvPicPr>
          <p:cNvPr id="7" name="Picture 6">
            <a:extLst>
              <a:ext uri="{FF2B5EF4-FFF2-40B4-BE49-F238E27FC236}">
                <a16:creationId xmlns:a16="http://schemas.microsoft.com/office/drawing/2014/main" id="{C26561B6-22D4-77DA-6095-CFD718084894}"/>
              </a:ext>
            </a:extLst>
          </p:cNvPr>
          <p:cNvPicPr>
            <a:picLocks noChangeAspect="1"/>
          </p:cNvPicPr>
          <p:nvPr/>
        </p:nvPicPr>
        <p:blipFill rotWithShape="1">
          <a:blip r:embed="rId3"/>
          <a:srcRect l="21190" t="-292" r="4671" b="48418"/>
          <a:stretch/>
        </p:blipFill>
        <p:spPr>
          <a:xfrm>
            <a:off x="173038" y="3181350"/>
            <a:ext cx="3200400" cy="1645920"/>
          </a:xfrm>
          <a:prstGeom prst="rect">
            <a:avLst/>
          </a:prstGeom>
        </p:spPr>
      </p:pic>
    </p:spTree>
    <p:extLst>
      <p:ext uri="{BB962C8B-B14F-4D97-AF65-F5344CB8AC3E}">
        <p14:creationId xmlns:p14="http://schemas.microsoft.com/office/powerpoint/2010/main" val="404880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 Rough Board Metal</a:t>
            </a:r>
          </a:p>
        </p:txBody>
      </p:sp>
      <p:sp>
        <p:nvSpPr>
          <p:cNvPr id="9221" name="Text Box 5"/>
          <p:cNvSpPr txBox="1">
            <a:spLocks noChangeArrowheads="1"/>
          </p:cNvSpPr>
          <p:nvPr/>
        </p:nvSpPr>
        <p:spPr bwMode="auto">
          <a:xfrm>
            <a:off x="182563" y="971550"/>
            <a:ext cx="2011362" cy="1554272"/>
          </a:xfrm>
          <a:prstGeom prst="rect">
            <a:avLst/>
          </a:prstGeom>
          <a:noFill/>
          <a:ln w="9525">
            <a:solidFill>
              <a:srgbClr val="0000FF"/>
            </a:solidFill>
            <a:miter lim="800000"/>
            <a:headEnd/>
            <a:tailEnd/>
          </a:ln>
        </p:spPr>
        <p:txBody>
          <a:bodyPr>
            <a:spAutoFit/>
          </a:bodyPr>
          <a:lstStyle/>
          <a:p>
            <a:pPr>
              <a:spcBef>
                <a:spcPct val="50000"/>
              </a:spcBef>
            </a:pPr>
            <a:r>
              <a:rPr lang="en-US" sz="1000" dirty="0"/>
              <a:t>This model uses Rough Metal with a Thin cross-section, on the test board. The wire metal is still Thick Metal.</a:t>
            </a:r>
          </a:p>
          <a:p>
            <a:pPr>
              <a:spcBef>
                <a:spcPct val="50000"/>
              </a:spcBef>
            </a:pPr>
            <a:r>
              <a:rPr lang="en-US" sz="1000" dirty="0"/>
              <a:t>The surface roughness values were taken from Rogers Corp 1oz copper foil. Isola copper foil likely is similar, but we should verify.</a:t>
            </a:r>
          </a:p>
        </p:txBody>
      </p:sp>
      <p:pic>
        <p:nvPicPr>
          <p:cNvPr id="3" name="Picture 2">
            <a:extLst>
              <a:ext uri="{FF2B5EF4-FFF2-40B4-BE49-F238E27FC236}">
                <a16:creationId xmlns:a16="http://schemas.microsoft.com/office/drawing/2014/main" id="{A7969C13-5375-A748-C160-1BACD75C06B3}"/>
              </a:ext>
            </a:extLst>
          </p:cNvPr>
          <p:cNvPicPr>
            <a:picLocks noChangeAspect="1"/>
          </p:cNvPicPr>
          <p:nvPr/>
        </p:nvPicPr>
        <p:blipFill>
          <a:blip r:embed="rId2"/>
          <a:stretch>
            <a:fillRect/>
          </a:stretch>
        </p:blipFill>
        <p:spPr>
          <a:xfrm>
            <a:off x="2286000" y="914400"/>
            <a:ext cx="5788819" cy="3682841"/>
          </a:xfrm>
          <a:prstGeom prst="rect">
            <a:avLst/>
          </a:prstGeom>
        </p:spPr>
      </p:pic>
      <p:pic>
        <p:nvPicPr>
          <p:cNvPr id="6" name="Picture 5">
            <a:extLst>
              <a:ext uri="{FF2B5EF4-FFF2-40B4-BE49-F238E27FC236}">
                <a16:creationId xmlns:a16="http://schemas.microsoft.com/office/drawing/2014/main" id="{297EA4C6-F91F-B2F9-7041-106B2391F645}"/>
              </a:ext>
            </a:extLst>
          </p:cNvPr>
          <p:cNvPicPr>
            <a:picLocks noChangeAspect="1"/>
          </p:cNvPicPr>
          <p:nvPr/>
        </p:nvPicPr>
        <p:blipFill>
          <a:blip r:embed="rId3"/>
          <a:stretch>
            <a:fillRect/>
          </a:stretch>
        </p:blipFill>
        <p:spPr>
          <a:xfrm>
            <a:off x="182563" y="2829859"/>
            <a:ext cx="2383631" cy="1927860"/>
          </a:xfrm>
          <a:prstGeom prst="rect">
            <a:avLst/>
          </a:prstGeom>
        </p:spPr>
      </p:pic>
    </p:spTree>
    <p:extLst>
      <p:ext uri="{BB962C8B-B14F-4D97-AF65-F5344CB8AC3E}">
        <p14:creationId xmlns:p14="http://schemas.microsoft.com/office/powerpoint/2010/main" val="135573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a:t>Whole Test Board Model – Rough Board Metal with </a:t>
            </a:r>
            <a:r>
              <a:rPr lang="en-US" sz="2000" dirty="0" err="1"/>
              <a:t>Soldermask</a:t>
            </a:r>
            <a:endParaRPr lang="en-US" sz="2000" dirty="0"/>
          </a:p>
        </p:txBody>
      </p:sp>
      <p:sp>
        <p:nvSpPr>
          <p:cNvPr id="9221" name="Text Box 5"/>
          <p:cNvSpPr txBox="1">
            <a:spLocks noChangeArrowheads="1"/>
          </p:cNvSpPr>
          <p:nvPr/>
        </p:nvSpPr>
        <p:spPr bwMode="auto">
          <a:xfrm>
            <a:off x="182563" y="1646238"/>
            <a:ext cx="2011362" cy="1754326"/>
          </a:xfrm>
          <a:prstGeom prst="rect">
            <a:avLst/>
          </a:prstGeom>
          <a:noFill/>
          <a:ln w="9525">
            <a:solidFill>
              <a:srgbClr val="0000FF"/>
            </a:solidFill>
            <a:miter lim="800000"/>
            <a:headEnd/>
            <a:tailEnd/>
          </a:ln>
        </p:spPr>
        <p:txBody>
          <a:bodyPr>
            <a:spAutoFit/>
          </a:bodyPr>
          <a:lstStyle/>
          <a:p>
            <a:pPr>
              <a:spcBef>
                <a:spcPct val="50000"/>
              </a:spcBef>
            </a:pPr>
            <a:r>
              <a:rPr lang="en-US" sz="1200" dirty="0"/>
              <a:t>This model builds on the preceding rough metal model and adds a </a:t>
            </a:r>
            <a:r>
              <a:rPr lang="en-US" sz="1200" dirty="0" err="1"/>
              <a:t>soldermask</a:t>
            </a:r>
            <a:r>
              <a:rPr lang="en-US" sz="1200" dirty="0"/>
              <a:t> layer over the test board traces. A via with Solder properties was added, to connect the trace to the wire through the </a:t>
            </a:r>
            <a:r>
              <a:rPr lang="en-US" sz="1200" dirty="0" err="1"/>
              <a:t>soldermask</a:t>
            </a:r>
            <a:r>
              <a:rPr lang="en-US" sz="1200" dirty="0"/>
              <a:t>. </a:t>
            </a:r>
          </a:p>
        </p:txBody>
      </p:sp>
      <p:pic>
        <p:nvPicPr>
          <p:cNvPr id="3" name="Picture 2">
            <a:extLst>
              <a:ext uri="{FF2B5EF4-FFF2-40B4-BE49-F238E27FC236}">
                <a16:creationId xmlns:a16="http://schemas.microsoft.com/office/drawing/2014/main" id="{E0D90725-99E2-A3A6-A791-042ED010D085}"/>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3189190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vs Measured Comparison</a:t>
            </a:r>
          </a:p>
        </p:txBody>
      </p:sp>
      <p:sp>
        <p:nvSpPr>
          <p:cNvPr id="7173" name="Text Box 5"/>
          <p:cNvSpPr txBox="1">
            <a:spLocks noChangeArrowheads="1"/>
          </p:cNvSpPr>
          <p:nvPr/>
        </p:nvSpPr>
        <p:spPr bwMode="auto">
          <a:xfrm>
            <a:off x="182563" y="1047750"/>
            <a:ext cx="2011362" cy="3231654"/>
          </a:xfrm>
          <a:prstGeom prst="rect">
            <a:avLst/>
          </a:prstGeom>
          <a:noFill/>
          <a:ln w="9525">
            <a:solidFill>
              <a:srgbClr val="0000FF"/>
            </a:solidFill>
            <a:miter lim="800000"/>
            <a:headEnd/>
            <a:tailEnd/>
          </a:ln>
        </p:spPr>
        <p:txBody>
          <a:bodyPr>
            <a:spAutoFit/>
          </a:bodyPr>
          <a:lstStyle/>
          <a:p>
            <a:pPr>
              <a:spcBef>
                <a:spcPct val="50000"/>
              </a:spcBef>
            </a:pPr>
            <a:r>
              <a:rPr lang="en-US" sz="1200" dirty="0"/>
              <a:t>Modeling the wire on the whole test board, moved the Loss Factor curves much closer to measured. </a:t>
            </a:r>
          </a:p>
          <a:p>
            <a:pPr>
              <a:spcBef>
                <a:spcPct val="50000"/>
              </a:spcBef>
            </a:pPr>
            <a:r>
              <a:rPr lang="en-US" sz="1200" dirty="0"/>
              <a:t>The added loss due to metal roughness and the </a:t>
            </a:r>
            <a:r>
              <a:rPr lang="en-US" sz="1200" dirty="0" err="1"/>
              <a:t>soldermask</a:t>
            </a:r>
            <a:r>
              <a:rPr lang="en-US" sz="1200" dirty="0"/>
              <a:t> layer were steps in the right direction. The rough metal with </a:t>
            </a:r>
            <a:r>
              <a:rPr lang="en-US" sz="1200" dirty="0" err="1"/>
              <a:t>soldermask</a:t>
            </a:r>
            <a:r>
              <a:rPr lang="en-US" sz="1200" dirty="0"/>
              <a:t> model accurately predicts the metal loss up approximately 2 GHz. The maximum difference is 0.25 dB at 8.5 GHz</a:t>
            </a:r>
          </a:p>
          <a:p>
            <a:pPr>
              <a:spcBef>
                <a:spcPct val="50000"/>
              </a:spcBef>
            </a:pPr>
            <a:r>
              <a:rPr lang="en-US" sz="1200" dirty="0"/>
              <a:t> </a:t>
            </a:r>
          </a:p>
        </p:txBody>
      </p:sp>
      <p:pic>
        <p:nvPicPr>
          <p:cNvPr id="6" name="Picture 5">
            <a:extLst>
              <a:ext uri="{FF2B5EF4-FFF2-40B4-BE49-F238E27FC236}">
                <a16:creationId xmlns:a16="http://schemas.microsoft.com/office/drawing/2014/main" id="{A55C77C1-3816-2121-94E9-640BE9AE1528}"/>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825120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vs Measured Comparison</a:t>
            </a:r>
          </a:p>
        </p:txBody>
      </p:sp>
      <p:sp>
        <p:nvSpPr>
          <p:cNvPr id="5125" name="Text Box 5"/>
          <p:cNvSpPr txBox="1">
            <a:spLocks noChangeArrowheads="1"/>
          </p:cNvSpPr>
          <p:nvPr/>
        </p:nvSpPr>
        <p:spPr bwMode="auto">
          <a:xfrm>
            <a:off x="182563" y="1276350"/>
            <a:ext cx="2011362" cy="830997"/>
          </a:xfrm>
          <a:prstGeom prst="rect">
            <a:avLst/>
          </a:prstGeom>
          <a:noFill/>
          <a:ln w="9525">
            <a:solidFill>
              <a:srgbClr val="0000FF"/>
            </a:solidFill>
            <a:miter lim="800000"/>
            <a:headEnd/>
            <a:tailEnd/>
          </a:ln>
        </p:spPr>
        <p:txBody>
          <a:bodyPr>
            <a:spAutoFit/>
          </a:bodyPr>
          <a:lstStyle/>
          <a:p>
            <a:pPr>
              <a:spcBef>
                <a:spcPct val="50000"/>
              </a:spcBef>
            </a:pPr>
            <a:r>
              <a:rPr lang="en-US" sz="1200" dirty="0"/>
              <a:t>The dB[S21] difference is approximately 4 dB at 6 GHz, with the Whole Test Board models. </a:t>
            </a:r>
          </a:p>
        </p:txBody>
      </p:sp>
      <p:pic>
        <p:nvPicPr>
          <p:cNvPr id="4" name="Picture 3">
            <a:extLst>
              <a:ext uri="{FF2B5EF4-FFF2-40B4-BE49-F238E27FC236}">
                <a16:creationId xmlns:a16="http://schemas.microsoft.com/office/drawing/2014/main" id="{DBE37466-7FA6-C341-9CAE-A7587AF407C6}"/>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3936141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vs Measured Comparison</a:t>
            </a:r>
          </a:p>
        </p:txBody>
      </p:sp>
      <p:sp>
        <p:nvSpPr>
          <p:cNvPr id="5125" name="Text Box 5"/>
          <p:cNvSpPr txBox="1">
            <a:spLocks noChangeArrowheads="1"/>
          </p:cNvSpPr>
          <p:nvPr/>
        </p:nvSpPr>
        <p:spPr bwMode="auto">
          <a:xfrm>
            <a:off x="182563" y="1646238"/>
            <a:ext cx="2011362" cy="1569660"/>
          </a:xfrm>
          <a:prstGeom prst="rect">
            <a:avLst/>
          </a:prstGeom>
          <a:noFill/>
          <a:ln w="9525">
            <a:solidFill>
              <a:srgbClr val="0000FF"/>
            </a:solidFill>
            <a:miter lim="800000"/>
            <a:headEnd/>
            <a:tailEnd/>
          </a:ln>
        </p:spPr>
        <p:txBody>
          <a:bodyPr>
            <a:spAutoFit/>
          </a:bodyPr>
          <a:lstStyle/>
          <a:p>
            <a:pPr>
              <a:spcBef>
                <a:spcPct val="50000"/>
              </a:spcBef>
            </a:pPr>
            <a:r>
              <a:rPr lang="en-US" sz="1200" dirty="0"/>
              <a:t>The Whole Test Board models Deg[S21] curves are all relatively close to measured. The small additional phase in the models could be caused by the lack of air underneath the wire. </a:t>
            </a:r>
          </a:p>
        </p:txBody>
      </p:sp>
      <p:pic>
        <p:nvPicPr>
          <p:cNvPr id="5" name="Picture 4">
            <a:extLst>
              <a:ext uri="{FF2B5EF4-FFF2-40B4-BE49-F238E27FC236}">
                <a16:creationId xmlns:a16="http://schemas.microsoft.com/office/drawing/2014/main" id="{DA573EC7-9656-2F82-8FE7-A81D1C87E41C}"/>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21835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vs Measured Comparison</a:t>
            </a:r>
          </a:p>
        </p:txBody>
      </p:sp>
      <p:sp>
        <p:nvSpPr>
          <p:cNvPr id="6149" name="Text Box 5"/>
          <p:cNvSpPr txBox="1">
            <a:spLocks noChangeArrowheads="1"/>
          </p:cNvSpPr>
          <p:nvPr/>
        </p:nvSpPr>
        <p:spPr bwMode="auto">
          <a:xfrm>
            <a:off x="182563" y="1276350"/>
            <a:ext cx="2011362" cy="2215991"/>
          </a:xfrm>
          <a:prstGeom prst="rect">
            <a:avLst/>
          </a:prstGeom>
          <a:noFill/>
          <a:ln w="9525">
            <a:solidFill>
              <a:srgbClr val="0000FF"/>
            </a:solidFill>
            <a:miter lim="800000"/>
            <a:headEnd/>
            <a:tailEnd/>
          </a:ln>
        </p:spPr>
        <p:txBody>
          <a:bodyPr>
            <a:spAutoFit/>
          </a:bodyPr>
          <a:lstStyle/>
          <a:p>
            <a:pPr>
              <a:spcBef>
                <a:spcPct val="50000"/>
              </a:spcBef>
            </a:pPr>
            <a:r>
              <a:rPr lang="en-US" sz="1200" dirty="0"/>
              <a:t>The Whole Test Board models dB[S11] curves are all relatively close to measured, below approximately 3 GHz.  This aligns with the dB[S21] behavior as well. </a:t>
            </a:r>
          </a:p>
          <a:p>
            <a:pPr>
              <a:spcBef>
                <a:spcPct val="50000"/>
              </a:spcBef>
            </a:pPr>
            <a:r>
              <a:rPr lang="en-US" sz="1200" dirty="0"/>
              <a:t>The dB[S11] differences at 8.5 GHz are 2.2 dB, which is a large magnitude change in reflection. </a:t>
            </a:r>
          </a:p>
        </p:txBody>
      </p:sp>
      <p:pic>
        <p:nvPicPr>
          <p:cNvPr id="3" name="Picture 2">
            <a:extLst>
              <a:ext uri="{FF2B5EF4-FFF2-40B4-BE49-F238E27FC236}">
                <a16:creationId xmlns:a16="http://schemas.microsoft.com/office/drawing/2014/main" id="{3C3F827B-FB20-AF20-24CB-9FF94030522F}"/>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2819490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Whole Test Board Model vs Measured Comparison</a:t>
            </a:r>
          </a:p>
        </p:txBody>
      </p:sp>
      <p:sp>
        <p:nvSpPr>
          <p:cNvPr id="6149" name="Text Box 5"/>
          <p:cNvSpPr txBox="1">
            <a:spLocks noChangeArrowheads="1"/>
          </p:cNvSpPr>
          <p:nvPr/>
        </p:nvSpPr>
        <p:spPr bwMode="auto">
          <a:xfrm>
            <a:off x="182563" y="1276350"/>
            <a:ext cx="2011362" cy="830997"/>
          </a:xfrm>
          <a:prstGeom prst="rect">
            <a:avLst/>
          </a:prstGeom>
          <a:noFill/>
          <a:ln w="9525">
            <a:solidFill>
              <a:srgbClr val="0000FF"/>
            </a:solidFill>
            <a:miter lim="800000"/>
            <a:headEnd/>
            <a:tailEnd/>
          </a:ln>
        </p:spPr>
        <p:txBody>
          <a:bodyPr>
            <a:spAutoFit/>
          </a:bodyPr>
          <a:lstStyle/>
          <a:p>
            <a:pPr>
              <a:spcBef>
                <a:spcPct val="50000"/>
              </a:spcBef>
            </a:pPr>
            <a:r>
              <a:rPr lang="en-US" sz="1200" dirty="0"/>
              <a:t>The Mag[S11] curves are revealing. There is a significant difference in magnitude above 3 GHz. </a:t>
            </a:r>
          </a:p>
        </p:txBody>
      </p:sp>
      <p:pic>
        <p:nvPicPr>
          <p:cNvPr id="4" name="Picture 3">
            <a:extLst>
              <a:ext uri="{FF2B5EF4-FFF2-40B4-BE49-F238E27FC236}">
                <a16:creationId xmlns:a16="http://schemas.microsoft.com/office/drawing/2014/main" id="{ED07D00D-B27E-6AED-19E5-4CAB52033692}"/>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420909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Initial Wire Model</a:t>
            </a:r>
          </a:p>
        </p:txBody>
      </p:sp>
      <p:sp>
        <p:nvSpPr>
          <p:cNvPr id="4101" name="Text Box 5"/>
          <p:cNvSpPr txBox="1">
            <a:spLocks noChangeArrowheads="1"/>
          </p:cNvSpPr>
          <p:nvPr/>
        </p:nvSpPr>
        <p:spPr bwMode="auto">
          <a:xfrm>
            <a:off x="182563" y="1073289"/>
            <a:ext cx="2011362" cy="1938992"/>
          </a:xfrm>
          <a:prstGeom prst="rect">
            <a:avLst/>
          </a:prstGeom>
          <a:noFill/>
          <a:ln w="9525">
            <a:solidFill>
              <a:srgbClr val="0000FF"/>
            </a:solidFill>
            <a:miter lim="800000"/>
            <a:headEnd/>
            <a:tailEnd/>
          </a:ln>
        </p:spPr>
        <p:txBody>
          <a:bodyPr>
            <a:spAutoFit/>
          </a:bodyPr>
          <a:lstStyle/>
          <a:p>
            <a:pPr>
              <a:spcBef>
                <a:spcPct val="50000"/>
              </a:spcBef>
            </a:pPr>
            <a:r>
              <a:rPr lang="en-US" sz="1200" dirty="0"/>
              <a:t>The 0.188 mm diameter circular wire is modeled as a 0.175 mm wide trace. </a:t>
            </a:r>
          </a:p>
          <a:p>
            <a:pPr>
              <a:spcBef>
                <a:spcPct val="50000"/>
              </a:spcBef>
            </a:pPr>
            <a:r>
              <a:rPr lang="en-US" sz="1200" dirty="0"/>
              <a:t>A True Volume metal type, with 0.175 mm thickness, is used to represent the wire.</a:t>
            </a:r>
          </a:p>
          <a:p>
            <a:pPr>
              <a:spcBef>
                <a:spcPct val="50000"/>
              </a:spcBef>
            </a:pPr>
            <a:r>
              <a:rPr lang="en-US" sz="1200" dirty="0"/>
              <a:t>The wire is placed in 20 mm air dielectric. </a:t>
            </a:r>
          </a:p>
        </p:txBody>
      </p:sp>
      <p:pic>
        <p:nvPicPr>
          <p:cNvPr id="3" name="Picture 2">
            <a:extLst>
              <a:ext uri="{FF2B5EF4-FFF2-40B4-BE49-F238E27FC236}">
                <a16:creationId xmlns:a16="http://schemas.microsoft.com/office/drawing/2014/main" id="{CEBC492E-7921-D759-8B50-8DA016A5CD05}"/>
              </a:ext>
            </a:extLst>
          </p:cNvPr>
          <p:cNvPicPr>
            <a:picLocks noChangeAspect="1"/>
          </p:cNvPicPr>
          <p:nvPr/>
        </p:nvPicPr>
        <p:blipFill>
          <a:blip r:embed="rId2"/>
          <a:stretch>
            <a:fillRect/>
          </a:stretch>
        </p:blipFill>
        <p:spPr>
          <a:xfrm>
            <a:off x="2286000" y="914400"/>
            <a:ext cx="5788819" cy="3682841"/>
          </a:xfrm>
          <a:prstGeom prst="rect">
            <a:avLst/>
          </a:prstGeom>
        </p:spPr>
      </p:pic>
      <p:pic>
        <p:nvPicPr>
          <p:cNvPr id="5" name="Picture 4">
            <a:extLst>
              <a:ext uri="{FF2B5EF4-FFF2-40B4-BE49-F238E27FC236}">
                <a16:creationId xmlns:a16="http://schemas.microsoft.com/office/drawing/2014/main" id="{7DC6DB1F-0E80-F5CB-A809-E9C41EFFED3F}"/>
              </a:ext>
            </a:extLst>
          </p:cNvPr>
          <p:cNvPicPr>
            <a:picLocks noChangeAspect="1"/>
          </p:cNvPicPr>
          <p:nvPr/>
        </p:nvPicPr>
        <p:blipFill>
          <a:blip r:embed="rId3"/>
          <a:stretch>
            <a:fillRect/>
          </a:stretch>
        </p:blipFill>
        <p:spPr>
          <a:xfrm>
            <a:off x="6248400" y="3231356"/>
            <a:ext cx="2278856" cy="1655445"/>
          </a:xfrm>
          <a:prstGeom prst="rect">
            <a:avLst/>
          </a:prstGeom>
        </p:spPr>
      </p:pic>
      <p:pic>
        <p:nvPicPr>
          <p:cNvPr id="7" name="Picture 6">
            <a:extLst>
              <a:ext uri="{FF2B5EF4-FFF2-40B4-BE49-F238E27FC236}">
                <a16:creationId xmlns:a16="http://schemas.microsoft.com/office/drawing/2014/main" id="{8AA11AEA-271C-E0BE-D528-10C767D8874C}"/>
              </a:ext>
            </a:extLst>
          </p:cNvPr>
          <p:cNvPicPr>
            <a:picLocks noChangeAspect="1"/>
          </p:cNvPicPr>
          <p:nvPr/>
        </p:nvPicPr>
        <p:blipFill rotWithShape="1">
          <a:blip r:embed="rId4"/>
          <a:srcRect t="-2" b="57757"/>
          <a:stretch/>
        </p:blipFill>
        <p:spPr>
          <a:xfrm>
            <a:off x="133826" y="3409950"/>
            <a:ext cx="3904774" cy="10972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0"/>
            <a:ext cx="8229600" cy="457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t>Comments</a:t>
            </a:r>
          </a:p>
        </p:txBody>
      </p:sp>
      <p:sp>
        <p:nvSpPr>
          <p:cNvPr id="13315" name="Rectangle 3"/>
          <p:cNvSpPr>
            <a:spLocks noGrp="1" noChangeArrowheads="1"/>
          </p:cNvSpPr>
          <p:nvPr>
            <p:ph idx="1"/>
          </p:nvPr>
        </p:nvSpPr>
        <p:spPr bwMode="auto">
          <a:xfrm>
            <a:off x="457200" y="857250"/>
            <a:ext cx="8229600" cy="3659188"/>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1600" dirty="0"/>
              <a:t>The results so far indicate the whole test board must be modeled with the wire, in order to approach the measured results.</a:t>
            </a:r>
          </a:p>
          <a:p>
            <a:pPr eaLnBrk="1" hangingPunct="1">
              <a:lnSpc>
                <a:spcPct val="90000"/>
              </a:lnSpc>
            </a:pPr>
            <a:r>
              <a:rPr lang="en-US" sz="1600" dirty="0"/>
              <a:t>The Loss Factor curve indicates that there a small amount of material loss missing in the model. It could be related to the nickel wire Mur. It could also be related to another factor not studied yet such as surface roughness on the wire. </a:t>
            </a:r>
          </a:p>
          <a:p>
            <a:pPr>
              <a:lnSpc>
                <a:spcPct val="90000"/>
              </a:lnSpc>
            </a:pPr>
            <a:r>
              <a:rPr lang="en-US" sz="1600" dirty="0"/>
              <a:t>One challenge is that in order to include the Nickel wire Mur in the model the manual thick metal technique and General or Normal Metal type must be used. Unfortunately, there is no way to incorporate the copper foil metal roughness with these metal types.</a:t>
            </a:r>
          </a:p>
          <a:p>
            <a:pPr eaLnBrk="1" hangingPunct="1">
              <a:lnSpc>
                <a:spcPct val="90000"/>
              </a:lnSpc>
            </a:pPr>
            <a:r>
              <a:rPr lang="en-US" sz="1600" dirty="0"/>
              <a:t>The largest factor in the difference between modeled and measured is mismatch loss. The connectors are well matched to 50 Ohms. There could be an important feature in the connector transition region, such as the block walls, that need to be added to the model. The missing air below the wire could also be a contributing factor.</a:t>
            </a:r>
          </a:p>
          <a:p>
            <a:pPr eaLnBrk="1" hangingPunct="1">
              <a:lnSpc>
                <a:spcPct val="90000"/>
              </a:lnSpc>
            </a:pPr>
            <a:r>
              <a:rPr lang="en-US" sz="1600" dirty="0"/>
              <a:t>In the next section, Nickel wire roughness and vertical position will be studied.</a:t>
            </a:r>
          </a:p>
        </p:txBody>
      </p:sp>
    </p:spTree>
    <p:extLst>
      <p:ext uri="{BB962C8B-B14F-4D97-AF65-F5344CB8AC3E}">
        <p14:creationId xmlns:p14="http://schemas.microsoft.com/office/powerpoint/2010/main" val="2202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Initial Model vs Measured Comparison</a:t>
            </a:r>
          </a:p>
        </p:txBody>
      </p:sp>
      <p:sp>
        <p:nvSpPr>
          <p:cNvPr id="5125" name="Text Box 5"/>
          <p:cNvSpPr txBox="1">
            <a:spLocks noChangeArrowheads="1"/>
          </p:cNvSpPr>
          <p:nvPr/>
        </p:nvSpPr>
        <p:spPr bwMode="auto">
          <a:xfrm>
            <a:off x="182563" y="1646238"/>
            <a:ext cx="2011362" cy="646331"/>
          </a:xfrm>
          <a:prstGeom prst="rect">
            <a:avLst/>
          </a:prstGeom>
          <a:noFill/>
          <a:ln w="9525">
            <a:solidFill>
              <a:srgbClr val="0000FF"/>
            </a:solidFill>
            <a:miter lim="800000"/>
            <a:headEnd/>
            <a:tailEnd/>
          </a:ln>
        </p:spPr>
        <p:txBody>
          <a:bodyPr>
            <a:spAutoFit/>
          </a:bodyPr>
          <a:lstStyle/>
          <a:p>
            <a:pPr>
              <a:spcBef>
                <a:spcPct val="50000"/>
              </a:spcBef>
            </a:pPr>
            <a:r>
              <a:rPr lang="en-US" sz="1200" dirty="0"/>
              <a:t>The dB[S11] curves are relatively similar, whether measured or modeled. </a:t>
            </a:r>
          </a:p>
        </p:txBody>
      </p:sp>
      <p:pic>
        <p:nvPicPr>
          <p:cNvPr id="5" name="Picture 4">
            <a:extLst>
              <a:ext uri="{FF2B5EF4-FFF2-40B4-BE49-F238E27FC236}">
                <a16:creationId xmlns:a16="http://schemas.microsoft.com/office/drawing/2014/main" id="{26DEEC7A-00C2-4297-7140-07F2D6103336}"/>
              </a:ext>
            </a:extLst>
          </p:cNvPr>
          <p:cNvPicPr>
            <a:picLocks noChangeAspect="1"/>
          </p:cNvPicPr>
          <p:nvPr/>
        </p:nvPicPr>
        <p:blipFill>
          <a:blip r:embed="rId2"/>
          <a:stretch>
            <a:fillRect/>
          </a:stretch>
        </p:blipFill>
        <p:spPr>
          <a:xfrm>
            <a:off x="2286000" y="914400"/>
            <a:ext cx="5788819" cy="3682841"/>
          </a:xfrm>
          <a:prstGeom prst="rect">
            <a:avLst/>
          </a:prstGeom>
        </p:spPr>
      </p:pic>
    </p:spTree>
    <p:extLst>
      <p:ext uri="{BB962C8B-B14F-4D97-AF65-F5344CB8AC3E}">
        <p14:creationId xmlns:p14="http://schemas.microsoft.com/office/powerpoint/2010/main" val="353235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Initial Model vs Measured Comparison</a:t>
            </a:r>
          </a:p>
        </p:txBody>
      </p:sp>
      <p:sp>
        <p:nvSpPr>
          <p:cNvPr id="5125" name="Text Box 5"/>
          <p:cNvSpPr txBox="1">
            <a:spLocks noChangeArrowheads="1"/>
          </p:cNvSpPr>
          <p:nvPr/>
        </p:nvSpPr>
        <p:spPr bwMode="auto">
          <a:xfrm>
            <a:off x="182563" y="1646238"/>
            <a:ext cx="2011362" cy="1200329"/>
          </a:xfrm>
          <a:prstGeom prst="rect">
            <a:avLst/>
          </a:prstGeom>
          <a:noFill/>
          <a:ln w="9525">
            <a:solidFill>
              <a:srgbClr val="0000FF"/>
            </a:solidFill>
            <a:miter lim="800000"/>
            <a:headEnd/>
            <a:tailEnd/>
          </a:ln>
        </p:spPr>
        <p:txBody>
          <a:bodyPr>
            <a:spAutoFit/>
          </a:bodyPr>
          <a:lstStyle/>
          <a:p>
            <a:pPr>
              <a:spcBef>
                <a:spcPct val="50000"/>
              </a:spcBef>
            </a:pPr>
            <a:r>
              <a:rPr lang="en-US" sz="1200" dirty="0"/>
              <a:t>There is a significant difference in the insertion loss above 2 GHz. The maximum difference reaches approximately 3 dB at 6 GHz.</a:t>
            </a:r>
          </a:p>
        </p:txBody>
      </p:sp>
      <p:pic>
        <p:nvPicPr>
          <p:cNvPr id="9" name="Picture 8">
            <a:extLst>
              <a:ext uri="{FF2B5EF4-FFF2-40B4-BE49-F238E27FC236}">
                <a16:creationId xmlns:a16="http://schemas.microsoft.com/office/drawing/2014/main" id="{38C326FF-147D-E91E-4C95-6289B235FBA9}"/>
              </a:ext>
            </a:extLst>
          </p:cNvPr>
          <p:cNvPicPr>
            <a:picLocks noChangeAspect="1"/>
          </p:cNvPicPr>
          <p:nvPr/>
        </p:nvPicPr>
        <p:blipFill>
          <a:blip r:embed="rId2"/>
          <a:stretch>
            <a:fillRect/>
          </a:stretch>
        </p:blipFill>
        <p:spPr>
          <a:xfrm>
            <a:off x="2286000" y="914400"/>
            <a:ext cx="5788819" cy="3682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Initial Model vs Measured Comparison</a:t>
            </a:r>
          </a:p>
        </p:txBody>
      </p:sp>
      <p:sp>
        <p:nvSpPr>
          <p:cNvPr id="6149" name="Text Box 5"/>
          <p:cNvSpPr txBox="1">
            <a:spLocks noChangeArrowheads="1"/>
          </p:cNvSpPr>
          <p:nvPr/>
        </p:nvSpPr>
        <p:spPr bwMode="auto">
          <a:xfrm>
            <a:off x="182563" y="1646238"/>
            <a:ext cx="2011362" cy="461665"/>
          </a:xfrm>
          <a:prstGeom prst="rect">
            <a:avLst/>
          </a:prstGeom>
          <a:noFill/>
          <a:ln w="9525">
            <a:solidFill>
              <a:srgbClr val="0000FF"/>
            </a:solidFill>
            <a:miter lim="800000"/>
            <a:headEnd/>
            <a:tailEnd/>
          </a:ln>
        </p:spPr>
        <p:txBody>
          <a:bodyPr>
            <a:spAutoFit/>
          </a:bodyPr>
          <a:lstStyle/>
          <a:p>
            <a:pPr>
              <a:spcBef>
                <a:spcPct val="50000"/>
              </a:spcBef>
            </a:pPr>
            <a:r>
              <a:rPr lang="en-US" sz="1200" dirty="0"/>
              <a:t>There is a large difference in insertion phase.</a:t>
            </a:r>
          </a:p>
        </p:txBody>
      </p:sp>
      <p:pic>
        <p:nvPicPr>
          <p:cNvPr id="3" name="Picture 2">
            <a:extLst>
              <a:ext uri="{FF2B5EF4-FFF2-40B4-BE49-F238E27FC236}">
                <a16:creationId xmlns:a16="http://schemas.microsoft.com/office/drawing/2014/main" id="{FD2D07E6-0D23-92C5-8396-6A7047415B44}"/>
              </a:ext>
            </a:extLst>
          </p:cNvPr>
          <p:cNvPicPr>
            <a:picLocks noChangeAspect="1"/>
          </p:cNvPicPr>
          <p:nvPr/>
        </p:nvPicPr>
        <p:blipFill>
          <a:blip r:embed="rId2"/>
          <a:stretch>
            <a:fillRect/>
          </a:stretch>
        </p:blipFill>
        <p:spPr>
          <a:xfrm>
            <a:off x="2286000" y="914400"/>
            <a:ext cx="5788819" cy="36828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Initial Model vs Measured Comparison</a:t>
            </a:r>
          </a:p>
        </p:txBody>
      </p:sp>
      <p:sp>
        <p:nvSpPr>
          <p:cNvPr id="7173" name="Text Box 5"/>
          <p:cNvSpPr txBox="1">
            <a:spLocks noChangeArrowheads="1"/>
          </p:cNvSpPr>
          <p:nvPr/>
        </p:nvSpPr>
        <p:spPr bwMode="auto">
          <a:xfrm>
            <a:off x="182563" y="1646238"/>
            <a:ext cx="2011362" cy="1384995"/>
          </a:xfrm>
          <a:prstGeom prst="rect">
            <a:avLst/>
          </a:prstGeom>
          <a:noFill/>
          <a:ln w="9525">
            <a:solidFill>
              <a:srgbClr val="0000FF"/>
            </a:solidFill>
            <a:miter lim="800000"/>
            <a:headEnd/>
            <a:tailEnd/>
          </a:ln>
        </p:spPr>
        <p:txBody>
          <a:bodyPr>
            <a:spAutoFit/>
          </a:bodyPr>
          <a:lstStyle/>
          <a:p>
            <a:pPr>
              <a:spcBef>
                <a:spcPct val="50000"/>
              </a:spcBef>
            </a:pPr>
            <a:r>
              <a:rPr lang="en-US" sz="1200" dirty="0"/>
              <a:t>The Loss Factor is the insertion loss with the mismatch loss removed. The plot indicates much higher loss in the measured device and very little in the model. </a:t>
            </a:r>
          </a:p>
        </p:txBody>
      </p:sp>
      <p:pic>
        <p:nvPicPr>
          <p:cNvPr id="3" name="Picture 2">
            <a:extLst>
              <a:ext uri="{FF2B5EF4-FFF2-40B4-BE49-F238E27FC236}">
                <a16:creationId xmlns:a16="http://schemas.microsoft.com/office/drawing/2014/main" id="{FF4131A4-11BF-0D62-1864-1D2BE9E2FF31}"/>
              </a:ext>
            </a:extLst>
          </p:cNvPr>
          <p:cNvPicPr>
            <a:picLocks noChangeAspect="1"/>
          </p:cNvPicPr>
          <p:nvPr/>
        </p:nvPicPr>
        <p:blipFill>
          <a:blip r:embed="rId2"/>
          <a:stretch>
            <a:fillRect/>
          </a:stretch>
        </p:blipFill>
        <p:spPr>
          <a:xfrm>
            <a:off x="2286000" y="914400"/>
            <a:ext cx="5788819" cy="36828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Photo of Wired Resistor Under Test</a:t>
            </a:r>
          </a:p>
        </p:txBody>
      </p:sp>
      <p:sp>
        <p:nvSpPr>
          <p:cNvPr id="9221" name="Text Box 5"/>
          <p:cNvSpPr txBox="1">
            <a:spLocks noChangeArrowheads="1"/>
          </p:cNvSpPr>
          <p:nvPr/>
        </p:nvSpPr>
        <p:spPr bwMode="auto">
          <a:xfrm>
            <a:off x="182563" y="1646238"/>
            <a:ext cx="2011362" cy="646331"/>
          </a:xfrm>
          <a:prstGeom prst="rect">
            <a:avLst/>
          </a:prstGeom>
          <a:noFill/>
          <a:ln w="9525">
            <a:solidFill>
              <a:srgbClr val="0000FF"/>
            </a:solidFill>
            <a:miter lim="800000"/>
            <a:headEnd/>
            <a:tailEnd/>
          </a:ln>
        </p:spPr>
        <p:txBody>
          <a:bodyPr>
            <a:spAutoFit/>
          </a:bodyPr>
          <a:lstStyle/>
          <a:p>
            <a:pPr>
              <a:spcBef>
                <a:spcPct val="50000"/>
              </a:spcBef>
            </a:pPr>
            <a:r>
              <a:rPr lang="en-US" sz="1200" dirty="0"/>
              <a:t>For the wire measurement the resistor was replaced with a wire.</a:t>
            </a:r>
          </a:p>
        </p:txBody>
      </p:sp>
      <p:pic>
        <p:nvPicPr>
          <p:cNvPr id="3" name="Picture 2" descr="A close-up of a circuit board&#10;&#10;Description automatically generated with low confidence">
            <a:extLst>
              <a:ext uri="{FF2B5EF4-FFF2-40B4-BE49-F238E27FC236}">
                <a16:creationId xmlns:a16="http://schemas.microsoft.com/office/drawing/2014/main" id="{17690CC8-0C06-96F9-16D1-F001BB26EB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1880" y="666750"/>
            <a:ext cx="5201920" cy="3901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Wire on Test Board – True Volume</a:t>
            </a:r>
          </a:p>
        </p:txBody>
      </p:sp>
      <p:sp>
        <p:nvSpPr>
          <p:cNvPr id="8197" name="Text Box 5"/>
          <p:cNvSpPr txBox="1">
            <a:spLocks noChangeArrowheads="1"/>
          </p:cNvSpPr>
          <p:nvPr/>
        </p:nvSpPr>
        <p:spPr bwMode="auto">
          <a:xfrm>
            <a:off x="182563" y="1047750"/>
            <a:ext cx="2011362" cy="3708708"/>
          </a:xfrm>
          <a:prstGeom prst="rect">
            <a:avLst/>
          </a:prstGeom>
          <a:noFill/>
          <a:ln w="9525">
            <a:solidFill>
              <a:srgbClr val="0000FF"/>
            </a:solidFill>
            <a:miter lim="800000"/>
            <a:headEnd/>
            <a:tailEnd/>
          </a:ln>
        </p:spPr>
        <p:txBody>
          <a:bodyPr>
            <a:spAutoFit/>
          </a:bodyPr>
          <a:lstStyle/>
          <a:p>
            <a:pPr>
              <a:spcBef>
                <a:spcPct val="50000"/>
              </a:spcBef>
            </a:pPr>
            <a:r>
              <a:rPr lang="en-US" sz="1000" dirty="0"/>
              <a:t>The wire was measured on a test board. </a:t>
            </a:r>
          </a:p>
          <a:p>
            <a:pPr>
              <a:spcBef>
                <a:spcPct val="50000"/>
              </a:spcBef>
            </a:pPr>
            <a:r>
              <a:rPr lang="en-US" sz="1000" dirty="0"/>
              <a:t>A new model was created using the front copper Gerber “resistor-characterization-</a:t>
            </a:r>
            <a:r>
              <a:rPr lang="en-US" sz="1000" dirty="0" err="1"/>
              <a:t>F_Cu.gbr</a:t>
            </a:r>
            <a:r>
              <a:rPr lang="en-US" sz="1000" dirty="0"/>
              <a:t>” and the internal </a:t>
            </a:r>
            <a:r>
              <a:rPr lang="en-US" sz="1000" dirty="0" err="1"/>
              <a:t>groundplane</a:t>
            </a:r>
            <a:r>
              <a:rPr lang="en-US" sz="1000" dirty="0"/>
              <a:t> Gerber “resistor-characterization-In1_Cu.gbr”. The </a:t>
            </a:r>
            <a:r>
              <a:rPr lang="en-US" sz="1000" dirty="0" err="1"/>
              <a:t>stackup</a:t>
            </a:r>
            <a:r>
              <a:rPr lang="en-US" sz="1000" dirty="0"/>
              <a:t> from the “oshpark-4l-soldermask.stf” technology files was used. </a:t>
            </a:r>
          </a:p>
          <a:p>
            <a:pPr>
              <a:spcBef>
                <a:spcPct val="50000"/>
              </a:spcBef>
            </a:pPr>
            <a:r>
              <a:rPr lang="en-US" sz="1000" dirty="0"/>
              <a:t>This model captures the actual signal trace, </a:t>
            </a:r>
            <a:r>
              <a:rPr lang="en-US" sz="1000" dirty="0" err="1"/>
              <a:t>groundplane</a:t>
            </a:r>
            <a:r>
              <a:rPr lang="en-US" sz="1000" dirty="0"/>
              <a:t>, and PCB materials, found in the physical device. It does not include the air cutout within the </a:t>
            </a:r>
            <a:r>
              <a:rPr lang="en-US" sz="1000" dirty="0" err="1"/>
              <a:t>groundplane</a:t>
            </a:r>
            <a:r>
              <a:rPr lang="en-US" sz="1000" dirty="0"/>
              <a:t> opening.</a:t>
            </a:r>
          </a:p>
          <a:p>
            <a:pPr>
              <a:spcBef>
                <a:spcPct val="50000"/>
              </a:spcBef>
            </a:pPr>
            <a:r>
              <a:rPr lang="en-US" sz="1000" dirty="0"/>
              <a:t>This model uses a True Volume metal to represent the wire. The resistivity of 7.5e-6 Ohms-cm was converted to a conductivity of 1.333e7 S/m.</a:t>
            </a:r>
          </a:p>
        </p:txBody>
      </p:sp>
      <p:pic>
        <p:nvPicPr>
          <p:cNvPr id="7" name="Picture 6">
            <a:extLst>
              <a:ext uri="{FF2B5EF4-FFF2-40B4-BE49-F238E27FC236}">
                <a16:creationId xmlns:a16="http://schemas.microsoft.com/office/drawing/2014/main" id="{8BAFE33F-F016-4E2D-2067-9B521C8CA166}"/>
              </a:ext>
            </a:extLst>
          </p:cNvPr>
          <p:cNvPicPr>
            <a:picLocks noChangeAspect="1"/>
          </p:cNvPicPr>
          <p:nvPr/>
        </p:nvPicPr>
        <p:blipFill>
          <a:blip r:embed="rId2"/>
          <a:stretch>
            <a:fillRect/>
          </a:stretch>
        </p:blipFill>
        <p:spPr>
          <a:xfrm>
            <a:off x="2286000" y="914400"/>
            <a:ext cx="5788819" cy="3682841"/>
          </a:xfrm>
          <a:prstGeom prst="rect">
            <a:avLst/>
          </a:prstGeom>
        </p:spPr>
      </p:pic>
      <p:pic>
        <p:nvPicPr>
          <p:cNvPr id="9" name="Picture 8">
            <a:extLst>
              <a:ext uri="{FF2B5EF4-FFF2-40B4-BE49-F238E27FC236}">
                <a16:creationId xmlns:a16="http://schemas.microsoft.com/office/drawing/2014/main" id="{5C39B555-AA73-9764-7272-D8DFF791DC75}"/>
              </a:ext>
            </a:extLst>
          </p:cNvPr>
          <p:cNvPicPr>
            <a:picLocks noChangeAspect="1"/>
          </p:cNvPicPr>
          <p:nvPr/>
        </p:nvPicPr>
        <p:blipFill>
          <a:blip r:embed="rId3"/>
          <a:stretch>
            <a:fillRect/>
          </a:stretch>
        </p:blipFill>
        <p:spPr>
          <a:xfrm>
            <a:off x="6781800" y="3322796"/>
            <a:ext cx="2278856" cy="1655445"/>
          </a:xfrm>
          <a:prstGeom prst="rect">
            <a:avLst/>
          </a:prstGeom>
        </p:spPr>
      </p:pic>
    </p:spTree>
  </p:cSld>
  <p:clrMapOvr>
    <a:masterClrMapping/>
  </p:clrMapOvr>
</p:sld>
</file>

<file path=ppt/theme/theme1.xml><?xml version="1.0" encoding="utf-8"?>
<a:theme xmlns:a="http://schemas.openxmlformats.org/drawingml/2006/main" name="Blank">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1255</TotalTime>
  <Words>1499</Words>
  <Application>Microsoft Office PowerPoint</Application>
  <PresentationFormat>On-screen Show (16:9)</PresentationFormat>
  <Paragraphs>89</Paragraphs>
  <Slides>30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Blank</vt:lpstr>
      <vt:lpstr>Nickel Wire Test Board Model For Andrew Zonenberg - Proprietary</vt:lpstr>
      <vt:lpstr>Introduction</vt:lpstr>
      <vt:lpstr>Initial Wire Model</vt:lpstr>
      <vt:lpstr>Initial Model vs Measured Comparison</vt:lpstr>
      <vt:lpstr>Initial Model vs Measured Comparison</vt:lpstr>
      <vt:lpstr>Initial Model vs Measured Comparison</vt:lpstr>
      <vt:lpstr>Initial Model vs Measured Comparison</vt:lpstr>
      <vt:lpstr>Photo of Wired Resistor Under Test</vt:lpstr>
      <vt:lpstr>Wire on Test Board – True Volume</vt:lpstr>
      <vt:lpstr>Wire on Test Board – Thick Metal</vt:lpstr>
      <vt:lpstr>Wire on Test Board – Manual Thick Metal</vt:lpstr>
      <vt:lpstr>Rdc and Rrf Equation Reference</vt:lpstr>
      <vt:lpstr>Wire on Test Board – Manual Thick Metal</vt:lpstr>
      <vt:lpstr>Rdc and Rrf Equation Definitions</vt:lpstr>
      <vt:lpstr>NickelWire Metal Definition</vt:lpstr>
      <vt:lpstr>Dielectric Layers</vt:lpstr>
      <vt:lpstr>Wire on Test Board Model vs Measured Comparison</vt:lpstr>
      <vt:lpstr>Wire on Test Board Model vs Measured Comparison</vt:lpstr>
      <vt:lpstr>Wire on Test Board Model vs Measured Comparison</vt:lpstr>
      <vt:lpstr>Wire on Test Board Model vs Measured Comparison</vt:lpstr>
      <vt:lpstr>Wire on Test Board Model vs Measured Comparison</vt:lpstr>
      <vt:lpstr>Whole Test Board Model – Normal Board Metal</vt:lpstr>
      <vt:lpstr>Whole Test Board Model – Rough Board Metal</vt:lpstr>
      <vt:lpstr>Whole Test Board Model – Rough Board Metal with Soldermask</vt:lpstr>
      <vt:lpstr>Whole Test Board Model vs Measured Comparison</vt:lpstr>
      <vt:lpstr>Whole Test Board Model vs Measured Comparison</vt:lpstr>
      <vt:lpstr>Whole Test Board Model vs Measured Comparison</vt:lpstr>
      <vt:lpstr>Whole Test Board Model vs Measured Comparison</vt:lpstr>
      <vt:lpstr>Whole Test Board Model vs Measured Comparison</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 Analysis Timing</dc:title>
  <dc:creator>Greg Kinnetz</dc:creator>
  <cp:lastModifiedBy>Greg Kinnetz</cp:lastModifiedBy>
  <cp:revision>33</cp:revision>
  <dcterms:created xsi:type="dcterms:W3CDTF">2022-10-31T19:32:04Z</dcterms:created>
  <dcterms:modified xsi:type="dcterms:W3CDTF">2022-11-02T23:05:25Z</dcterms:modified>
</cp:coreProperties>
</file>