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comment1.xml" ContentType="application/vnd.openxmlformats-officedocument.presentationml.comment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Lst>
  <p:notesMasterIdLst>
    <p:notesMasterId r:id="rId41"/>
  </p:notesMasterIdLst>
  <p:sldIdLst>
    <p:sldId id="256" r:id="rId3"/>
    <p:sldId id="257" r:id="rId4"/>
    <p:sldId id="258" r:id="rId5"/>
    <p:sldId id="293" r:id="rId6"/>
    <p:sldId id="259" r:id="rId7"/>
    <p:sldId id="260" r:id="rId8"/>
    <p:sldId id="261" r:id="rId9"/>
    <p:sldId id="262" r:id="rId10"/>
    <p:sldId id="263" r:id="rId11"/>
    <p:sldId id="264" r:id="rId12"/>
    <p:sldId id="265" r:id="rId13"/>
    <p:sldId id="266" r:id="rId14"/>
    <p:sldId id="283" r:id="rId15"/>
    <p:sldId id="267" r:id="rId16"/>
    <p:sldId id="268" r:id="rId17"/>
    <p:sldId id="269" r:id="rId18"/>
    <p:sldId id="271" r:id="rId19"/>
    <p:sldId id="272" r:id="rId20"/>
    <p:sldId id="287" r:id="rId21"/>
    <p:sldId id="270" r:id="rId22"/>
    <p:sldId id="284" r:id="rId23"/>
    <p:sldId id="285" r:id="rId24"/>
    <p:sldId id="286" r:id="rId25"/>
    <p:sldId id="273" r:id="rId26"/>
    <p:sldId id="274" r:id="rId27"/>
    <p:sldId id="275" r:id="rId28"/>
    <p:sldId id="276" r:id="rId29"/>
    <p:sldId id="277" r:id="rId30"/>
    <p:sldId id="278" r:id="rId31"/>
    <p:sldId id="279" r:id="rId32"/>
    <p:sldId id="280" r:id="rId33"/>
    <p:sldId id="281" r:id="rId34"/>
    <p:sldId id="282" r:id="rId35"/>
    <p:sldId id="288" r:id="rId36"/>
    <p:sldId id="289" r:id="rId37"/>
    <p:sldId id="290" r:id="rId38"/>
    <p:sldId id="291" r:id="rId39"/>
    <p:sldId id="292" r:id="rId40"/>
  </p:sldIdLst>
  <p:sldSz cx="12192000" cy="6858000"/>
  <p:notesSz cx="6858000" cy="9144000"/>
  <p:embeddedFontLst>
    <p:embeddedFont>
      <p:font typeface="Gungsuh" panose="020B0604020202020204" charset="-127"/>
      <p:regular r:id="rId42"/>
    </p:embeddedFont>
    <p:embeddedFont>
      <p:font typeface="Calibri" panose="020F0502020204030204" pitchFamily="34" charset="0"/>
      <p:regular r:id="rId43"/>
      <p:bold r:id="rId44"/>
      <p:italic r:id="rId45"/>
      <p:boldItalic r:id="rId46"/>
    </p:embeddedFont>
    <p:embeddedFont>
      <p:font typeface="Trebuchet MS" panose="020B0603020202020204" pitchFamily="34" charset="0"/>
      <p:regular r:id="rId47"/>
      <p:bold r:id="rId48"/>
      <p:italic r:id="rId49"/>
      <p:boldItalic r:id="rId50"/>
    </p:embeddedFont>
    <p:embeddedFont>
      <p:font typeface="Cousine"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jzjIa6Hj4AKwNDGXAaot8+NhLXy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õ Khoa Nam"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C2950A-2EE0-49B7-BE83-D818F8C866B6}">
  <a:tblStyle styleId="{17C2950A-2EE0-49B7-BE83-D818F8C866B6}"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4E7"/>
          </a:solidFill>
        </a:fill>
      </a:tcStyle>
    </a:wholeTbl>
    <a:band1H>
      <a:tcTxStyle/>
      <a:tcStyle>
        <a:tcBdr/>
        <a:fill>
          <a:solidFill>
            <a:srgbClr val="DBE9CB"/>
          </a:solidFill>
        </a:fill>
      </a:tcStyle>
    </a:band1H>
    <a:band2H>
      <a:tcTxStyle/>
      <a:tcStyle>
        <a:tcBdr/>
      </a:tcStyle>
    </a:band2H>
    <a:band1V>
      <a:tcTxStyle/>
      <a:tcStyle>
        <a:tcBdr/>
        <a:fill>
          <a:solidFill>
            <a:srgbClr val="DBE9CB"/>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customschemas.google.com/relationships/presentationmetadata" Target="meta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font" Target="fonts/font1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5.fntdata"/><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8.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4-26T14:17:36.530" idx="1">
    <p:pos x="10" y="10"/>
    <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M1aqX7A"/>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9" name="Google Shape;499;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Google Shape;27;p39"/>
          <p:cNvGrpSpPr/>
          <p:nvPr/>
        </p:nvGrpSpPr>
        <p:grpSpPr>
          <a:xfrm>
            <a:off x="0" y="-8467"/>
            <a:ext cx="12192000" cy="6866467"/>
            <a:chOff x="0" y="-8467"/>
            <a:chExt cx="12192000" cy="6866467"/>
          </a:xfrm>
        </p:grpSpPr>
        <p:cxnSp>
          <p:nvCxnSpPr>
            <p:cNvPr id="28" name="Google Shape;28;p39"/>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9" name="Google Shape;29;p39"/>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0" name="Google Shape;30;p3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3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39"/>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4" name="Google Shape;34;p3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5" name="Google Shape;35;p3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39"/>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9"/>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39"/>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9"/>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3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50"/>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50"/>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5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5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51"/>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1"/>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51"/>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5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51"/>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08" name="Google Shape;108;p51"/>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52"/>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52"/>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5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5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53"/>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3"/>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53"/>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5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53"/>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23" name="Google Shape;123;p53"/>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54"/>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5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5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5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5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55"/>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5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5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5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56"/>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56"/>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5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5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5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0"/>
        <p:cNvGrpSpPr/>
        <p:nvPr/>
      </p:nvGrpSpPr>
      <p:grpSpPr>
        <a:xfrm>
          <a:off x="0" y="0"/>
          <a:ext cx="0" cy="0"/>
          <a:chOff x="0" y="0"/>
          <a:chExt cx="0" cy="0"/>
        </a:xfrm>
      </p:grpSpPr>
      <p:sp>
        <p:nvSpPr>
          <p:cNvPr id="161" name="Google Shape;161;p4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4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4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6" name="Google Shape;46;p4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4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1"/>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2" name="Google Shape;52;p41"/>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3" name="Google Shape;53;p41"/>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4" name="Google Shape;54;p41"/>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4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4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2"/>
        <p:cNvGrpSpPr/>
        <p:nvPr/>
      </p:nvGrpSpPr>
      <p:grpSpPr>
        <a:xfrm>
          <a:off x="0" y="0"/>
          <a:ext cx="0" cy="0"/>
          <a:chOff x="0" y="0"/>
          <a:chExt cx="0" cy="0"/>
        </a:xfrm>
      </p:grpSpPr>
      <p:sp>
        <p:nvSpPr>
          <p:cNvPr id="63" name="Google Shape;63;p4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5" name="Google Shape;65;p4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4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
        <p:cNvGrpSpPr/>
        <p:nvPr/>
      </p:nvGrpSpPr>
      <p:grpSpPr>
        <a:xfrm>
          <a:off x="0" y="0"/>
          <a:ext cx="0" cy="0"/>
          <a:chOff x="0" y="0"/>
          <a:chExt cx="0" cy="0"/>
        </a:xfrm>
      </p:grpSpPr>
      <p:sp>
        <p:nvSpPr>
          <p:cNvPr id="70" name="Google Shape;70;p46"/>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6"/>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72" name="Google Shape;72;p4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4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48"/>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8"/>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48"/>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4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49"/>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9"/>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90" name="Google Shape;90;p49"/>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4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4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38"/>
          <p:cNvGrpSpPr/>
          <p:nvPr/>
        </p:nvGrpSpPr>
        <p:grpSpPr>
          <a:xfrm>
            <a:off x="0" y="-8467"/>
            <a:ext cx="12192000" cy="6866467"/>
            <a:chOff x="0" y="-8467"/>
            <a:chExt cx="12192000" cy="6866467"/>
          </a:xfrm>
        </p:grpSpPr>
        <p:cxnSp>
          <p:nvCxnSpPr>
            <p:cNvPr id="11" name="Google Shape;11;p38"/>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2" name="Google Shape;12;p3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3" name="Google Shape;13;p3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3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3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3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3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38"/>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8"/>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3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3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3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3"/>
        <p:cNvGrpSpPr/>
        <p:nvPr/>
      </p:nvGrpSpPr>
      <p:grpSpPr>
        <a:xfrm>
          <a:off x="0" y="0"/>
          <a:ext cx="0" cy="0"/>
          <a:chOff x="0" y="0"/>
          <a:chExt cx="0" cy="0"/>
        </a:xfrm>
      </p:grpSpPr>
      <p:grpSp>
        <p:nvGrpSpPr>
          <p:cNvPr id="144" name="Google Shape;144;p42"/>
          <p:cNvGrpSpPr/>
          <p:nvPr/>
        </p:nvGrpSpPr>
        <p:grpSpPr>
          <a:xfrm>
            <a:off x="0" y="-8467"/>
            <a:ext cx="12192000" cy="6866467"/>
            <a:chOff x="0" y="-8467"/>
            <a:chExt cx="12192000" cy="6866467"/>
          </a:xfrm>
        </p:grpSpPr>
        <p:cxnSp>
          <p:nvCxnSpPr>
            <p:cNvPr id="145" name="Google Shape;145;p42"/>
            <p:cNvCxnSpPr/>
            <p:nvPr/>
          </p:nvCxnSpPr>
          <p:spPr>
            <a:xfrm>
              <a:off x="9371012" y="0"/>
              <a:ext cx="1219200" cy="6858000"/>
            </a:xfrm>
            <a:prstGeom prst="straightConnector1">
              <a:avLst/>
            </a:prstGeom>
            <a:noFill/>
            <a:ln w="9525" cap="flat" cmpd="sng">
              <a:solidFill>
                <a:schemeClr val="dk1"/>
              </a:solidFill>
              <a:prstDash val="solid"/>
              <a:round/>
              <a:headEnd type="none" w="sm" len="sm"/>
              <a:tailEnd type="none" w="sm" len="sm"/>
            </a:ln>
          </p:spPr>
        </p:cxnSp>
        <p:cxnSp>
          <p:nvCxnSpPr>
            <p:cNvPr id="146" name="Google Shape;146;p42"/>
            <p:cNvCxnSpPr/>
            <p:nvPr/>
          </p:nvCxnSpPr>
          <p:spPr>
            <a:xfrm flipH="1">
              <a:off x="7425267" y="3681413"/>
              <a:ext cx="4763558" cy="3176587"/>
            </a:xfrm>
            <a:prstGeom prst="straightConnector1">
              <a:avLst/>
            </a:prstGeom>
            <a:noFill/>
            <a:ln w="9525" cap="flat" cmpd="sng">
              <a:solidFill>
                <a:schemeClr val="dk1"/>
              </a:solidFill>
              <a:prstDash val="solid"/>
              <a:round/>
              <a:headEnd type="none" w="sm" len="sm"/>
              <a:tailEnd type="none" w="sm" len="sm"/>
            </a:ln>
          </p:spPr>
        </p:cxnSp>
        <p:sp>
          <p:nvSpPr>
            <p:cNvPr id="147" name="Google Shape;147;p4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8" name="Google Shape;148;p4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49" name="Google Shape;149;p4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51" name="Google Shape;151;p4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52" name="Google Shape;152;p4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3" name="Google Shape;153;p4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2"/>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56" name="Google Shape;156;p4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FEFEFE"/>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FEFEFE"/>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FEFEFE"/>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FEFEFE"/>
                </a:solidFill>
                <a:latin typeface="Trebuchet MS"/>
                <a:ea typeface="Trebuchet MS"/>
                <a:cs typeface="Trebuchet MS"/>
                <a:sym typeface="Trebuchet MS"/>
              </a:defRPr>
            </a:lvl9pPr>
          </a:lstStyle>
          <a:p>
            <a:endParaRPr/>
          </a:p>
        </p:txBody>
      </p:sp>
      <p:sp>
        <p:nvSpPr>
          <p:cNvPr id="157" name="Google Shape;157;p4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8" name="Google Shape;158;p4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9" name="Google Shape;159;p4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u="none">
                <a:solidFill>
                  <a:schemeClr val="accent1"/>
                </a:solidFill>
                <a:latin typeface="Trebuchet MS"/>
                <a:ea typeface="Trebuchet MS"/>
                <a:cs typeface="Trebuchet MS"/>
                <a:sym typeface="Trebuchet MS"/>
              </a:defRPr>
            </a:lvl1pPr>
            <a:lvl2pPr marL="0" marR="0" lvl="1" indent="0" algn="r" rtl="0">
              <a:spcBef>
                <a:spcPts val="0"/>
              </a:spcBef>
              <a:buNone/>
              <a:defRPr sz="900" b="0" u="none">
                <a:solidFill>
                  <a:schemeClr val="accent1"/>
                </a:solidFill>
                <a:latin typeface="Trebuchet MS"/>
                <a:ea typeface="Trebuchet MS"/>
                <a:cs typeface="Trebuchet MS"/>
                <a:sym typeface="Trebuchet MS"/>
              </a:defRPr>
            </a:lvl2pPr>
            <a:lvl3pPr marL="0" marR="0" lvl="2" indent="0" algn="r" rtl="0">
              <a:spcBef>
                <a:spcPts val="0"/>
              </a:spcBef>
              <a:buNone/>
              <a:defRPr sz="900" b="0" u="none">
                <a:solidFill>
                  <a:schemeClr val="accent1"/>
                </a:solidFill>
                <a:latin typeface="Trebuchet MS"/>
                <a:ea typeface="Trebuchet MS"/>
                <a:cs typeface="Trebuchet MS"/>
                <a:sym typeface="Trebuchet MS"/>
              </a:defRPr>
            </a:lvl3pPr>
            <a:lvl4pPr marL="0" marR="0" lvl="3" indent="0" algn="r" rtl="0">
              <a:spcBef>
                <a:spcPts val="0"/>
              </a:spcBef>
              <a:buNone/>
              <a:defRPr sz="900" b="0" u="none">
                <a:solidFill>
                  <a:schemeClr val="accent1"/>
                </a:solidFill>
                <a:latin typeface="Trebuchet MS"/>
                <a:ea typeface="Trebuchet MS"/>
                <a:cs typeface="Trebuchet MS"/>
                <a:sym typeface="Trebuchet MS"/>
              </a:defRPr>
            </a:lvl4pPr>
            <a:lvl5pPr marL="0" marR="0" lvl="4" indent="0" algn="r" rtl="0">
              <a:spcBef>
                <a:spcPts val="0"/>
              </a:spcBef>
              <a:buNone/>
              <a:defRPr sz="900" b="0" u="none">
                <a:solidFill>
                  <a:schemeClr val="accent1"/>
                </a:solidFill>
                <a:latin typeface="Trebuchet MS"/>
                <a:ea typeface="Trebuchet MS"/>
                <a:cs typeface="Trebuchet MS"/>
                <a:sym typeface="Trebuchet MS"/>
              </a:defRPr>
            </a:lvl5pPr>
            <a:lvl6pPr marL="0" marR="0" lvl="5" indent="0" algn="r" rtl="0">
              <a:spcBef>
                <a:spcPts val="0"/>
              </a:spcBef>
              <a:buNone/>
              <a:defRPr sz="900" b="0" u="none">
                <a:solidFill>
                  <a:schemeClr val="accent1"/>
                </a:solidFill>
                <a:latin typeface="Trebuchet MS"/>
                <a:ea typeface="Trebuchet MS"/>
                <a:cs typeface="Trebuchet MS"/>
                <a:sym typeface="Trebuchet MS"/>
              </a:defRPr>
            </a:lvl6pPr>
            <a:lvl7pPr marL="0" marR="0" lvl="6" indent="0" algn="r" rtl="0">
              <a:spcBef>
                <a:spcPts val="0"/>
              </a:spcBef>
              <a:buNone/>
              <a:defRPr sz="900" b="0" u="none">
                <a:solidFill>
                  <a:schemeClr val="accent1"/>
                </a:solidFill>
                <a:latin typeface="Trebuchet MS"/>
                <a:ea typeface="Trebuchet MS"/>
                <a:cs typeface="Trebuchet MS"/>
                <a:sym typeface="Trebuchet MS"/>
              </a:defRPr>
            </a:lvl7pPr>
            <a:lvl8pPr marL="0" marR="0" lvl="7" indent="0" algn="r" rtl="0">
              <a:spcBef>
                <a:spcPts val="0"/>
              </a:spcBef>
              <a:buNone/>
              <a:defRPr sz="900" b="0" u="none">
                <a:solidFill>
                  <a:schemeClr val="accent1"/>
                </a:solidFill>
                <a:latin typeface="Trebuchet MS"/>
                <a:ea typeface="Trebuchet MS"/>
                <a:cs typeface="Trebuchet MS"/>
                <a:sym typeface="Trebuchet MS"/>
              </a:defRPr>
            </a:lvl8pPr>
            <a:lvl9pPr marL="0" marR="0" lvl="8" indent="0" algn="r" rtl="0">
              <a:spcBef>
                <a:spcPts val="0"/>
              </a:spcBef>
              <a:buNone/>
              <a:defRPr sz="900" b="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ctrTitle"/>
          </p:nvPr>
        </p:nvSpPr>
        <p:spPr>
          <a:xfrm>
            <a:off x="1607735" y="273730"/>
            <a:ext cx="7766936" cy="1436537"/>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accent1"/>
              </a:buClr>
              <a:buSzPts val="5400"/>
              <a:buFont typeface="Times New Roman"/>
              <a:buNone/>
            </a:pPr>
            <a:r>
              <a:rPr lang="en-US">
                <a:latin typeface="Times New Roman"/>
                <a:ea typeface="Times New Roman"/>
                <a:cs typeface="Times New Roman"/>
                <a:sym typeface="Times New Roman"/>
              </a:rPr>
              <a:t>Báo cáo</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Đồ án môn học</a:t>
            </a:r>
            <a:endParaRPr>
              <a:latin typeface="Times New Roman"/>
              <a:ea typeface="Times New Roman"/>
              <a:cs typeface="Times New Roman"/>
              <a:sym typeface="Times New Roman"/>
            </a:endParaRPr>
          </a:p>
        </p:txBody>
      </p:sp>
      <p:sp>
        <p:nvSpPr>
          <p:cNvPr id="169" name="Google Shape;169;p1"/>
          <p:cNvSpPr txBox="1">
            <a:spLocks noGrp="1"/>
          </p:cNvSpPr>
          <p:nvPr>
            <p:ph type="subTitle" idx="1"/>
          </p:nvPr>
        </p:nvSpPr>
        <p:spPr>
          <a:xfrm>
            <a:off x="1504271" y="1894862"/>
            <a:ext cx="7766936" cy="1534138"/>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spcBef>
                <a:spcPts val="0"/>
              </a:spcBef>
              <a:spcAft>
                <a:spcPts val="0"/>
              </a:spcAft>
              <a:buSzPct val="80000"/>
              <a:buNone/>
            </a:pPr>
            <a:r>
              <a:rPr lang="en-US" sz="2800" b="1">
                <a:solidFill>
                  <a:srgbClr val="FF0000"/>
                </a:solidFill>
                <a:latin typeface="Times New Roman"/>
                <a:ea typeface="Times New Roman"/>
                <a:cs typeface="Times New Roman"/>
                <a:sym typeface="Times New Roman"/>
              </a:rPr>
              <a:t>Đề tài:</a:t>
            </a:r>
            <a:endParaRPr/>
          </a:p>
          <a:p>
            <a:pPr marL="0" lvl="0" indent="0" algn="ctr" rtl="0">
              <a:spcBef>
                <a:spcPts val="1000"/>
              </a:spcBef>
              <a:spcAft>
                <a:spcPts val="0"/>
              </a:spcAft>
              <a:buSzPct val="79999"/>
              <a:buNone/>
            </a:pPr>
            <a:r>
              <a:rPr lang="en-US" sz="4100" b="1">
                <a:latin typeface="Times New Roman"/>
                <a:ea typeface="Times New Roman"/>
                <a:cs typeface="Times New Roman"/>
                <a:sym typeface="Times New Roman"/>
              </a:rPr>
              <a:t>CÁC TIÊU CHUẨN ĐỂ ĐÁNH NGÔN NGỮ LẬP TRÌNH</a:t>
            </a:r>
            <a:endParaRPr/>
          </a:p>
        </p:txBody>
      </p:sp>
      <p:sp>
        <p:nvSpPr>
          <p:cNvPr id="170" name="Google Shape;170;p1"/>
          <p:cNvSpPr txBox="1"/>
          <p:nvPr/>
        </p:nvSpPr>
        <p:spPr>
          <a:xfrm>
            <a:off x="838899" y="4009938"/>
            <a:ext cx="8724551" cy="20312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err="1">
                <a:solidFill>
                  <a:schemeClr val="dk1"/>
                </a:solidFill>
                <a:latin typeface="Times New Roman"/>
                <a:ea typeface="Times New Roman"/>
                <a:cs typeface="Times New Roman"/>
                <a:sym typeface="Times New Roman"/>
              </a:rPr>
              <a:t>Giảng</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viên</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hướng</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dẫn</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Ths.Trịnh</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Quốc</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Sơn</a:t>
            </a: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err="1">
                <a:solidFill>
                  <a:schemeClr val="dk1"/>
                </a:solidFill>
                <a:latin typeface="Times New Roman"/>
                <a:ea typeface="Times New Roman"/>
                <a:cs typeface="Times New Roman"/>
                <a:sym typeface="Times New Roman"/>
              </a:rPr>
              <a:t>Sinh</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viên</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thực</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hiện</a:t>
            </a:r>
            <a:r>
              <a:rPr lang="en-US" sz="1800" dirty="0">
                <a:solidFill>
                  <a:schemeClr val="dk1"/>
                </a:solidFill>
                <a:latin typeface="Times New Roman"/>
                <a:ea typeface="Times New Roman"/>
                <a:cs typeface="Times New Roman"/>
                <a:sym typeface="Times New Roman"/>
              </a:rPr>
              <a:t>: 									Võ </a:t>
            </a:r>
            <a:r>
              <a:rPr lang="en-US" sz="1800">
                <a:solidFill>
                  <a:schemeClr val="dk1"/>
                </a:solidFill>
                <a:latin typeface="Times New Roman"/>
                <a:ea typeface="Times New Roman"/>
                <a:cs typeface="Times New Roman"/>
                <a:sym typeface="Times New Roman"/>
              </a:rPr>
              <a:t>Khoa Nam</a:t>
            </a:r>
            <a:r>
              <a:rPr lang="en-US" sz="1800" dirty="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	Phan </a:t>
            </a:r>
            <a:r>
              <a:rPr lang="en-US" sz="1800" dirty="0">
                <a:solidFill>
                  <a:schemeClr val="dk1"/>
                </a:solidFill>
                <a:latin typeface="Times New Roman"/>
                <a:ea typeface="Times New Roman"/>
                <a:cs typeface="Times New Roman"/>
                <a:sym typeface="Times New Roman"/>
              </a:rPr>
              <a:t>Anh </a:t>
            </a:r>
            <a:r>
              <a:rPr lang="en-US" sz="1800" dirty="0" err="1">
                <a:solidFill>
                  <a:schemeClr val="dk1"/>
                </a:solidFill>
                <a:latin typeface="Times New Roman"/>
                <a:ea typeface="Times New Roman"/>
                <a:cs typeface="Times New Roman"/>
                <a:sym typeface="Times New Roman"/>
              </a:rPr>
              <a:t>Lộc</a:t>
            </a: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err="1">
                <a:solidFill>
                  <a:schemeClr val="dk1"/>
                </a:solidFill>
                <a:latin typeface="Times New Roman"/>
                <a:ea typeface="Times New Roman"/>
                <a:cs typeface="Times New Roman"/>
                <a:sym typeface="Times New Roman"/>
              </a:rPr>
              <a:t>Lớp</a:t>
            </a:r>
            <a:r>
              <a:rPr lang="en-US" sz="1800" dirty="0">
                <a:solidFill>
                  <a:schemeClr val="dk1"/>
                </a:solidFill>
                <a:latin typeface="Times New Roman"/>
                <a:ea typeface="Times New Roman"/>
                <a:cs typeface="Times New Roman"/>
                <a:sym typeface="Times New Roman"/>
              </a:rPr>
              <a:t>: 												CS111.L21.KHCL</a:t>
            </a:r>
            <a:endParaRPr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 calcmode="lin" valueType="num">
                                      <p:cBhvr additive="base">
                                        <p:cTn id="7" dur="500"/>
                                        <p:tgtEl>
                                          <p:spTgt spid="16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9">
                                            <p:txEl>
                                              <p:pRg st="0" end="0"/>
                                            </p:txEl>
                                          </p:spTgt>
                                        </p:tgtEl>
                                        <p:attrNameLst>
                                          <p:attrName>style.visibility</p:attrName>
                                        </p:attrNameLst>
                                      </p:cBhvr>
                                      <p:to>
                                        <p:strVal val="visible"/>
                                      </p:to>
                                    </p:set>
                                    <p:animEffect transition="in" filter="fade">
                                      <p:cBhvr>
                                        <p:cTn id="12" dur="1000"/>
                                        <p:tgtEl>
                                          <p:spTgt spid="16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9">
                                            <p:txEl>
                                              <p:pRg st="1" end="1"/>
                                            </p:txEl>
                                          </p:spTgt>
                                        </p:tgtEl>
                                        <p:attrNameLst>
                                          <p:attrName>style.visibility</p:attrName>
                                        </p:attrNameLst>
                                      </p:cBhvr>
                                      <p:to>
                                        <p:strVal val="visible"/>
                                      </p:to>
                                    </p:set>
                                    <p:animEffect transition="in" filter="fade">
                                      <p:cBhvr>
                                        <p:cTn id="17" dur="1000"/>
                                        <p:tgtEl>
                                          <p:spTgt spid="16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gtEl>
                                        <p:attrNameLst>
                                          <p:attrName>style.visibility</p:attrName>
                                        </p:attrNameLst>
                                      </p:cBhvr>
                                      <p:to>
                                        <p:strVal val="visible"/>
                                      </p:to>
                                    </p:set>
                                    <p:animEffect transition="in" filter="fade">
                                      <p:cBhvr>
                                        <p:cTn id="22" dur="20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9"/>
          <p:cNvSpPr txBox="1">
            <a:spLocks noGrp="1"/>
          </p:cNvSpPr>
          <p:nvPr>
            <p:ph type="body" idx="1"/>
          </p:nvPr>
        </p:nvSpPr>
        <p:spPr>
          <a:xfrm>
            <a:off x="576666" y="1090570"/>
            <a:ext cx="8596668" cy="5227630"/>
          </a:xfrm>
          <a:prstGeom prst="rect">
            <a:avLst/>
          </a:prstGeom>
          <a:noFill/>
          <a:ln>
            <a:noFill/>
          </a:ln>
        </p:spPr>
        <p:txBody>
          <a:bodyPr spcFirstLastPara="1" wrap="square" lIns="91425" tIns="45700" rIns="91425" bIns="45700" anchor="t" anchorCtr="0">
            <a:normAutofit/>
          </a:bodyPr>
          <a:lstStyle/>
          <a:p>
            <a:pPr marL="1371600" marR="0" lvl="0" indent="-342900" algn="just" rtl="0">
              <a:lnSpc>
                <a:spcPct val="115000"/>
              </a:lnSpc>
              <a:spcBef>
                <a:spcPts val="0"/>
              </a:spcBef>
              <a:spcAft>
                <a:spcPts val="0"/>
              </a:spcAft>
              <a:buSzPts val="1440"/>
              <a:buChar char="►"/>
            </a:pPr>
            <a:r>
              <a:rPr lang="en-US" sz="1800" b="1">
                <a:latin typeface="Courier New"/>
                <a:ea typeface="Courier New"/>
                <a:cs typeface="Courier New"/>
                <a:sym typeface="Courier New"/>
              </a:rPr>
              <a:t>int</a:t>
            </a:r>
            <a:r>
              <a:rPr lang="en-US" sz="1800">
                <a:latin typeface="Courier New"/>
                <a:ea typeface="Courier New"/>
                <a:cs typeface="Courier New"/>
                <a:sym typeface="Courier New"/>
              </a:rPr>
              <a:t> m := 3;</a:t>
            </a:r>
            <a:endParaRPr sz="1800">
              <a:latin typeface="Arial"/>
              <a:ea typeface="Arial"/>
              <a:cs typeface="Arial"/>
              <a:sym typeface="Arial"/>
            </a:endParaRPr>
          </a:p>
          <a:p>
            <a:pPr marL="1371600" marR="0" lvl="0" indent="-342900" algn="just" rtl="0">
              <a:lnSpc>
                <a:spcPct val="115000"/>
              </a:lnSpc>
              <a:spcBef>
                <a:spcPts val="0"/>
              </a:spcBef>
              <a:spcAft>
                <a:spcPts val="0"/>
              </a:spcAft>
              <a:buSzPts val="1440"/>
              <a:buChar char="►"/>
            </a:pPr>
            <a:r>
              <a:rPr lang="en-US" sz="1800" b="1">
                <a:latin typeface="Courier New"/>
                <a:ea typeface="Courier New"/>
                <a:cs typeface="Courier New"/>
                <a:sym typeface="Courier New"/>
              </a:rPr>
              <a:t>co</a:t>
            </a:r>
            <a:r>
              <a:rPr lang="en-US" sz="1800">
                <a:latin typeface="Courier New"/>
                <a:ea typeface="Courier New"/>
                <a:cs typeface="Courier New"/>
                <a:sym typeface="Courier New"/>
              </a:rPr>
              <a:t> m is a newly created local </a:t>
            </a:r>
            <a:r>
              <a:rPr lang="en-US" sz="1800" i="1">
                <a:latin typeface="Courier New"/>
                <a:ea typeface="Courier New"/>
                <a:cs typeface="Courier New"/>
                <a:sym typeface="Courier New"/>
              </a:rPr>
              <a:t>variable</a:t>
            </a:r>
            <a:r>
              <a:rPr lang="en-US" sz="1800">
                <a:latin typeface="Courier New"/>
                <a:ea typeface="Courier New"/>
                <a:cs typeface="Courier New"/>
                <a:sym typeface="Courier New"/>
              </a:rPr>
              <a:t> whose value is initially set to 3. </a:t>
            </a:r>
            <a:r>
              <a:rPr lang="en-US" sz="1800" b="1">
                <a:latin typeface="Courier New"/>
                <a:ea typeface="Courier New"/>
                <a:cs typeface="Courier New"/>
                <a:sym typeface="Courier New"/>
              </a:rPr>
              <a:t>Co</a:t>
            </a:r>
            <a:endParaRPr sz="1800">
              <a:latin typeface="Arial"/>
              <a:ea typeface="Arial"/>
              <a:cs typeface="Arial"/>
              <a:sym typeface="Arial"/>
            </a:endParaRPr>
          </a:p>
          <a:p>
            <a:pPr marL="1371600" marR="0" lvl="0" indent="-342900" algn="just" rtl="0">
              <a:lnSpc>
                <a:spcPct val="115000"/>
              </a:lnSpc>
              <a:spcBef>
                <a:spcPts val="0"/>
              </a:spcBef>
              <a:spcAft>
                <a:spcPts val="0"/>
              </a:spcAft>
              <a:buSzPts val="1440"/>
              <a:buChar char="►"/>
            </a:pPr>
            <a:r>
              <a:rPr lang="en-US" sz="1800" b="1">
                <a:latin typeface="Courier New"/>
                <a:ea typeface="Courier New"/>
                <a:cs typeface="Courier New"/>
                <a:sym typeface="Courier New"/>
              </a:rPr>
              <a:t>co</a:t>
            </a:r>
            <a:r>
              <a:rPr lang="en-US" sz="1800">
                <a:latin typeface="Courier New"/>
                <a:ea typeface="Courier New"/>
                <a:cs typeface="Courier New"/>
                <a:sym typeface="Courier New"/>
              </a:rPr>
              <a:t> This is short for ref int m = loc int := 3; </a:t>
            </a:r>
            <a:r>
              <a:rPr lang="en-US" sz="1800" b="1">
                <a:latin typeface="Courier New"/>
                <a:ea typeface="Courier New"/>
                <a:cs typeface="Courier New"/>
                <a:sym typeface="Courier New"/>
              </a:rPr>
              <a:t>co</a:t>
            </a:r>
            <a:endParaRPr sz="1800">
              <a:latin typeface="Arial"/>
              <a:ea typeface="Arial"/>
              <a:cs typeface="Arial"/>
              <a:sym typeface="Arial"/>
            </a:endParaRPr>
          </a:p>
          <a:p>
            <a:pPr marL="1371600" marR="0" lvl="0" indent="-342900" algn="just" rtl="0">
              <a:lnSpc>
                <a:spcPct val="115000"/>
              </a:lnSpc>
              <a:spcBef>
                <a:spcPts val="0"/>
              </a:spcBef>
              <a:spcAft>
                <a:spcPts val="0"/>
              </a:spcAft>
              <a:buSzPts val="1440"/>
              <a:buChar char="►"/>
            </a:pPr>
            <a:r>
              <a:rPr lang="en-US" sz="1800" b="1">
                <a:latin typeface="Courier New"/>
                <a:ea typeface="Courier New"/>
                <a:cs typeface="Courier New"/>
                <a:sym typeface="Courier New"/>
              </a:rPr>
              <a:t> </a:t>
            </a:r>
            <a:endParaRPr sz="1800">
              <a:latin typeface="Arial"/>
              <a:ea typeface="Arial"/>
              <a:cs typeface="Arial"/>
              <a:sym typeface="Arial"/>
            </a:endParaRPr>
          </a:p>
          <a:p>
            <a:pPr marL="1371600" marR="0" lvl="0" indent="-342900" algn="just" rtl="0">
              <a:lnSpc>
                <a:spcPct val="115000"/>
              </a:lnSpc>
              <a:spcBef>
                <a:spcPts val="0"/>
              </a:spcBef>
              <a:spcAft>
                <a:spcPts val="0"/>
              </a:spcAft>
              <a:buSzPts val="1440"/>
              <a:buChar char="►"/>
            </a:pPr>
            <a:r>
              <a:rPr lang="en-US" sz="1800" b="1">
                <a:latin typeface="Courier New"/>
                <a:ea typeface="Courier New"/>
                <a:cs typeface="Courier New"/>
                <a:sym typeface="Courier New"/>
              </a:rPr>
              <a:t>real</a:t>
            </a:r>
            <a:r>
              <a:rPr lang="en-US" sz="1800">
                <a:latin typeface="Courier New"/>
                <a:ea typeface="Courier New"/>
                <a:cs typeface="Courier New"/>
                <a:sym typeface="Courier New"/>
              </a:rPr>
              <a:t> avogadro = 6.022141523;</a:t>
            </a:r>
            <a:endParaRPr sz="1800">
              <a:latin typeface="Arial"/>
              <a:ea typeface="Arial"/>
              <a:cs typeface="Arial"/>
              <a:sym typeface="Arial"/>
            </a:endParaRPr>
          </a:p>
          <a:p>
            <a:pPr marL="1371600" marR="0" lvl="0" indent="-342900" algn="just" rtl="0">
              <a:lnSpc>
                <a:spcPct val="115000"/>
              </a:lnSpc>
              <a:spcBef>
                <a:spcPts val="0"/>
              </a:spcBef>
              <a:spcAft>
                <a:spcPts val="0"/>
              </a:spcAft>
              <a:buSzPts val="1440"/>
              <a:buChar char="►"/>
            </a:pPr>
            <a:r>
              <a:rPr lang="en-US" sz="1800" b="1">
                <a:latin typeface="Courier New"/>
                <a:ea typeface="Courier New"/>
                <a:cs typeface="Courier New"/>
                <a:sym typeface="Courier New"/>
              </a:rPr>
              <a:t>co</a:t>
            </a:r>
            <a:r>
              <a:rPr lang="en-US" sz="1800">
                <a:latin typeface="Courier New"/>
                <a:ea typeface="Courier New"/>
                <a:cs typeface="Courier New"/>
                <a:sym typeface="Courier New"/>
              </a:rPr>
              <a:t> Avogadro's number </a:t>
            </a:r>
            <a:r>
              <a:rPr lang="en-US" sz="1800" b="1">
                <a:latin typeface="Courier New"/>
                <a:ea typeface="Courier New"/>
                <a:cs typeface="Courier New"/>
                <a:sym typeface="Courier New"/>
              </a:rPr>
              <a:t>co</a:t>
            </a:r>
            <a:endParaRPr sz="1800">
              <a:latin typeface="Arial"/>
              <a:ea typeface="Arial"/>
              <a:cs typeface="Arial"/>
              <a:sym typeface="Arial"/>
            </a:endParaRPr>
          </a:p>
          <a:p>
            <a:pPr marL="1371600" marR="0" lvl="0" indent="-342900" algn="just" rtl="0">
              <a:lnSpc>
                <a:spcPct val="115000"/>
              </a:lnSpc>
              <a:spcBef>
                <a:spcPts val="0"/>
              </a:spcBef>
              <a:spcAft>
                <a:spcPts val="0"/>
              </a:spcAft>
              <a:buSzPts val="1440"/>
              <a:buChar char="►"/>
            </a:pPr>
            <a:r>
              <a:rPr lang="en-US" sz="1800" b="1">
                <a:latin typeface="Courier New"/>
                <a:ea typeface="Courier New"/>
                <a:cs typeface="Courier New"/>
                <a:sym typeface="Courier New"/>
              </a:rPr>
              <a:t> </a:t>
            </a:r>
            <a:endParaRPr sz="1800">
              <a:latin typeface="Arial"/>
              <a:ea typeface="Arial"/>
              <a:cs typeface="Arial"/>
              <a:sym typeface="Arial"/>
            </a:endParaRPr>
          </a:p>
          <a:p>
            <a:pPr marL="1371600" marR="0" lvl="0" indent="-342900" algn="just" rtl="0">
              <a:lnSpc>
                <a:spcPct val="115000"/>
              </a:lnSpc>
              <a:spcBef>
                <a:spcPts val="0"/>
              </a:spcBef>
              <a:spcAft>
                <a:spcPts val="0"/>
              </a:spcAft>
              <a:buSzPts val="1440"/>
              <a:buChar char="►"/>
            </a:pPr>
            <a:r>
              <a:rPr lang="en-US" sz="1800" b="1">
                <a:latin typeface="Courier New"/>
                <a:ea typeface="Courier New"/>
                <a:cs typeface="Courier New"/>
                <a:sym typeface="Courier New"/>
              </a:rPr>
              <a:t>long long real</a:t>
            </a:r>
            <a:r>
              <a:rPr lang="en-US" sz="1800">
                <a:latin typeface="Courier New"/>
                <a:ea typeface="Courier New"/>
                <a:cs typeface="Courier New"/>
                <a:sym typeface="Courier New"/>
              </a:rPr>
              <a:t> long long pi = 3.14159 26535 89793 23846 26433 83279 50288 41971 69399 37510;</a:t>
            </a:r>
            <a:endParaRPr sz="1800">
              <a:latin typeface="Arial"/>
              <a:ea typeface="Arial"/>
              <a:cs typeface="Arial"/>
              <a:sym typeface="Arial"/>
            </a:endParaRPr>
          </a:p>
          <a:p>
            <a:pPr marL="1371600" marR="0" lvl="0" indent="-342900" algn="just" rtl="0">
              <a:lnSpc>
                <a:spcPct val="115000"/>
              </a:lnSpc>
              <a:spcBef>
                <a:spcPts val="0"/>
              </a:spcBef>
              <a:spcAft>
                <a:spcPts val="0"/>
              </a:spcAft>
              <a:buSzPts val="1440"/>
              <a:buChar char="►"/>
            </a:pPr>
            <a:r>
              <a:rPr lang="en-US" sz="1800" b="1">
                <a:latin typeface="Courier New"/>
                <a:ea typeface="Courier New"/>
                <a:cs typeface="Courier New"/>
                <a:sym typeface="Courier New"/>
              </a:rPr>
              <a:t>compl</a:t>
            </a:r>
            <a:r>
              <a:rPr lang="en-US" sz="1800">
                <a:latin typeface="Gungsuh"/>
                <a:ea typeface="Gungsuh"/>
                <a:cs typeface="Gungsuh"/>
                <a:sym typeface="Gungsuh"/>
              </a:rPr>
              <a:t> square root of minus one = 0 ⊥ 1;</a:t>
            </a:r>
            <a:endParaRPr sz="1800">
              <a:latin typeface="Arial"/>
              <a:ea typeface="Arial"/>
              <a:cs typeface="Arial"/>
              <a:sym typeface="Arial"/>
            </a:endParaRPr>
          </a:p>
          <a:p>
            <a:pPr marL="0" lvl="0" indent="0" algn="l" rtl="0">
              <a:spcBef>
                <a:spcPts val="1000"/>
              </a:spcBef>
              <a:spcAft>
                <a:spcPts val="0"/>
              </a:spcAft>
              <a:buSzPts val="1440"/>
              <a:buNone/>
            </a:pPr>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571500" lvl="0" indent="-571500" algn="l" rtl="0">
              <a:spcBef>
                <a:spcPts val="0"/>
              </a:spcBef>
              <a:spcAft>
                <a:spcPts val="0"/>
              </a:spcAft>
              <a:buClr>
                <a:schemeClr val="accent1"/>
              </a:buClr>
              <a:buSzPts val="3600"/>
              <a:buFont typeface="Noto Sans Symbols"/>
              <a:buChar char="❖"/>
            </a:pPr>
            <a:r>
              <a:rPr lang="en-US">
                <a:latin typeface="Times New Roman"/>
                <a:ea typeface="Times New Roman"/>
                <a:cs typeface="Times New Roman"/>
                <a:sym typeface="Times New Roman"/>
              </a:rPr>
              <a:t>Kiểu dữ liệu (Data types)</a:t>
            </a:r>
            <a:endParaRPr/>
          </a:p>
        </p:txBody>
      </p:sp>
      <p:sp>
        <p:nvSpPr>
          <p:cNvPr id="238" name="Google Shape;238;p10"/>
          <p:cNvSpPr txBox="1">
            <a:spLocks noGrp="1"/>
          </p:cNvSpPr>
          <p:nvPr>
            <p:ph type="body" idx="1"/>
          </p:nvPr>
        </p:nvSpPr>
        <p:spPr>
          <a:xfrm>
            <a:off x="677334" y="2130804"/>
            <a:ext cx="8596668" cy="3910558"/>
          </a:xfrm>
          <a:prstGeom prst="rect">
            <a:avLst/>
          </a:prstGeom>
          <a:noFill/>
          <a:ln>
            <a:noFill/>
          </a:ln>
        </p:spPr>
        <p:txBody>
          <a:bodyPr spcFirstLastPara="1" wrap="square" lIns="91425" tIns="45700" rIns="91425" bIns="45700" anchor="t" anchorCtr="0">
            <a:normAutofit/>
          </a:bodyPr>
          <a:lstStyle/>
          <a:p>
            <a:pPr marL="0" marR="0" lvl="0" indent="0" algn="just" rtl="0">
              <a:lnSpc>
                <a:spcPct val="115000"/>
              </a:lnSpc>
              <a:spcBef>
                <a:spcPts val="0"/>
              </a:spcBef>
              <a:spcAft>
                <a:spcPts val="0"/>
              </a:spcAft>
              <a:buSzPts val="1440"/>
              <a:buChar char="►"/>
            </a:pPr>
            <a:r>
              <a:rPr lang="en-US" sz="1800">
                <a:latin typeface="Times New Roman"/>
                <a:ea typeface="Times New Roman"/>
                <a:cs typeface="Times New Roman"/>
                <a:sym typeface="Times New Roman"/>
              </a:rPr>
              <a:t>Sự rõ ràng trong việc định nghĩa kiểu dữ liệu hoặc cấu trúc dữ liệu trong ngôn ngữ lập trình đóng góp vào tính đọc hiểu của chương trình. Ta có đoạn lệnh sau:</a:t>
            </a:r>
            <a:endParaRPr/>
          </a:p>
          <a:p>
            <a:pPr marL="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timeOut = 1</a:t>
            </a:r>
            <a:endParaRPr sz="1800">
              <a:latin typeface="Times New Roman"/>
              <a:ea typeface="Times New Roman"/>
              <a:cs typeface="Times New Roman"/>
              <a:sym typeface="Times New Roman"/>
            </a:endParaRPr>
          </a:p>
          <a:p>
            <a:pPr marL="0" marR="0" lvl="0" indent="91440" algn="just" rtl="0">
              <a:lnSpc>
                <a:spcPct val="115000"/>
              </a:lnSpc>
              <a:spcBef>
                <a:spcPts val="0"/>
              </a:spcBef>
              <a:spcAft>
                <a:spcPts val="0"/>
              </a:spcAft>
              <a:buSzPts val="1440"/>
              <a:buNone/>
            </a:pPr>
            <a:endParaRPr sz="1800">
              <a:latin typeface="Times New Roman"/>
              <a:ea typeface="Times New Roman"/>
              <a:cs typeface="Times New Roman"/>
              <a:sym typeface="Times New Roman"/>
            </a:endParaRPr>
          </a:p>
          <a:p>
            <a:pPr marL="0" marR="0" lvl="0" indent="0" algn="just" rtl="0">
              <a:lnSpc>
                <a:spcPct val="115000"/>
              </a:lnSpc>
              <a:spcBef>
                <a:spcPts val="0"/>
              </a:spcBef>
              <a:spcAft>
                <a:spcPts val="0"/>
              </a:spcAft>
              <a:buSzPts val="1440"/>
              <a:buChar char="►"/>
            </a:pPr>
            <a:r>
              <a:rPr lang="en-US" sz="1800">
                <a:latin typeface="Times New Roman"/>
                <a:ea typeface="Times New Roman"/>
                <a:cs typeface="Times New Roman"/>
                <a:sym typeface="Times New Roman"/>
              </a:rPr>
              <a:t>Nếu ta muốn dùng biến trên như một biến để xác định tính đúng sai thì ta nên sử dụng kiểu boolean để người đọc dễ hiểu hơn</a:t>
            </a:r>
            <a:endParaRPr sz="1800">
              <a:latin typeface="Arial"/>
              <a:ea typeface="Arial"/>
              <a:cs typeface="Arial"/>
              <a:sym typeface="Arial"/>
            </a:endParaRPr>
          </a:p>
          <a:p>
            <a:pPr marL="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timeOut = true</a:t>
            </a:r>
            <a:endParaRPr sz="1800">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500"/>
                                        <p:tgtEl>
                                          <p:spTgt spid="2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8">
                                            <p:txEl>
                                              <p:pRg st="0" end="0"/>
                                            </p:txEl>
                                          </p:spTgt>
                                        </p:tgtEl>
                                        <p:attrNameLst>
                                          <p:attrName>style.visibility</p:attrName>
                                        </p:attrNameLst>
                                      </p:cBhvr>
                                      <p:to>
                                        <p:strVal val="visible"/>
                                      </p:to>
                                    </p:set>
                                    <p:animEffect transition="in" filter="fade">
                                      <p:cBhvr>
                                        <p:cTn id="12" dur="500"/>
                                        <p:tgtEl>
                                          <p:spTgt spid="23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8">
                                            <p:txEl>
                                              <p:pRg st="1" end="1"/>
                                            </p:txEl>
                                          </p:spTgt>
                                        </p:tgtEl>
                                        <p:attrNameLst>
                                          <p:attrName>style.visibility</p:attrName>
                                        </p:attrNameLst>
                                      </p:cBhvr>
                                      <p:to>
                                        <p:strVal val="visible"/>
                                      </p:to>
                                    </p:set>
                                    <p:animEffect transition="in" filter="fade">
                                      <p:cBhvr>
                                        <p:cTn id="17" dur="500"/>
                                        <p:tgtEl>
                                          <p:spTgt spid="23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8">
                                            <p:txEl>
                                              <p:pRg st="2" end="2"/>
                                            </p:txEl>
                                          </p:spTgt>
                                        </p:tgtEl>
                                        <p:attrNameLst>
                                          <p:attrName>style.visibility</p:attrName>
                                        </p:attrNameLst>
                                      </p:cBhvr>
                                      <p:to>
                                        <p:strVal val="visible"/>
                                      </p:to>
                                    </p:set>
                                    <p:animEffect transition="in" filter="fade">
                                      <p:cBhvr>
                                        <p:cTn id="22" dur="500"/>
                                        <p:tgtEl>
                                          <p:spTgt spid="23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8">
                                            <p:txEl>
                                              <p:pRg st="3" end="3"/>
                                            </p:txEl>
                                          </p:spTgt>
                                        </p:tgtEl>
                                        <p:attrNameLst>
                                          <p:attrName>style.visibility</p:attrName>
                                        </p:attrNameLst>
                                      </p:cBhvr>
                                      <p:to>
                                        <p:strVal val="visible"/>
                                      </p:to>
                                    </p:set>
                                    <p:animEffect transition="in" filter="fade">
                                      <p:cBhvr>
                                        <p:cTn id="27" dur="500"/>
                                        <p:tgtEl>
                                          <p:spTgt spid="23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8">
                                            <p:txEl>
                                              <p:pRg st="4" end="4"/>
                                            </p:txEl>
                                          </p:spTgt>
                                        </p:tgtEl>
                                        <p:attrNameLst>
                                          <p:attrName>style.visibility</p:attrName>
                                        </p:attrNameLst>
                                      </p:cBhvr>
                                      <p:to>
                                        <p:strVal val="visible"/>
                                      </p:to>
                                    </p:set>
                                    <p:animEffect transition="in" filter="fade">
                                      <p:cBhvr>
                                        <p:cTn id="32" dur="500"/>
                                        <p:tgtEl>
                                          <p:spTgt spid="2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571500" lvl="0" indent="-571500" algn="l" rtl="0">
              <a:spcBef>
                <a:spcPts val="0"/>
              </a:spcBef>
              <a:spcAft>
                <a:spcPts val="0"/>
              </a:spcAft>
              <a:buClr>
                <a:schemeClr val="accent1"/>
              </a:buClr>
              <a:buSzPts val="3600"/>
              <a:buFont typeface="Noto Sans Symbols"/>
              <a:buChar char="❖"/>
            </a:pPr>
            <a:r>
              <a:rPr lang="en-US">
                <a:latin typeface="Times New Roman"/>
                <a:ea typeface="Times New Roman"/>
                <a:cs typeface="Times New Roman"/>
                <a:sym typeface="Times New Roman"/>
              </a:rPr>
              <a:t>Cú pháp (Syntax design)</a:t>
            </a:r>
            <a:endParaRPr/>
          </a:p>
        </p:txBody>
      </p:sp>
      <p:sp>
        <p:nvSpPr>
          <p:cNvPr id="244" name="Google Shape;244;p11"/>
          <p:cNvSpPr txBox="1">
            <a:spLocks noGrp="1"/>
          </p:cNvSpPr>
          <p:nvPr>
            <p:ph type="body" idx="1"/>
          </p:nvPr>
        </p:nvSpPr>
        <p:spPr>
          <a:xfrm>
            <a:off x="677334" y="1325461"/>
            <a:ext cx="8596668" cy="471590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latin typeface="Times New Roman"/>
                <a:ea typeface="Times New Roman"/>
                <a:cs typeface="Times New Roman"/>
                <a:sym typeface="Times New Roman"/>
              </a:rPr>
              <a:t>Có hai phương thức để thiết kế cú pháp gây tác động đến cách nhận định của người đọc:</a:t>
            </a:r>
            <a:endParaRPr/>
          </a:p>
          <a:p>
            <a:pPr marL="0" lvl="0" indent="0" algn="l" rtl="0">
              <a:spcBef>
                <a:spcPts val="1000"/>
              </a:spcBef>
              <a:spcAft>
                <a:spcPts val="0"/>
              </a:spcAft>
              <a:buSzPts val="1440"/>
              <a:buNone/>
            </a:pPr>
            <a:r>
              <a:rPr lang="en-US">
                <a:latin typeface="Times New Roman"/>
                <a:ea typeface="Times New Roman"/>
                <a:cs typeface="Times New Roman"/>
                <a:sym typeface="Times New Roman"/>
              </a:rPr>
              <a:t>            	- Cú pháp đặc biệt (special word): Hình dáng của một chương trình và tính đọc 			  hiểu của chương trình được tác động mạnh mẽ bởi các từ đặc biệt được định 			  nghĩa trong chương trình như các </a:t>
            </a:r>
            <a:r>
              <a:rPr lang="en-US" i="1">
                <a:latin typeface="Times New Roman"/>
                <a:ea typeface="Times New Roman"/>
                <a:cs typeface="Times New Roman"/>
                <a:sym typeface="Times New Roman"/>
              </a:rPr>
              <a:t>cấu trúc rẽ nhánh (for, while, etc.). </a:t>
            </a:r>
            <a:r>
              <a:rPr lang="en-US">
                <a:latin typeface="Times New Roman"/>
                <a:ea typeface="Times New Roman"/>
                <a:cs typeface="Times New Roman"/>
                <a:sym typeface="Times New Roman"/>
              </a:rPr>
              <a:t>Một số 			  ngôn ngữ điển hình là </a:t>
            </a:r>
            <a:r>
              <a:rPr lang="en-US" i="1">
                <a:latin typeface="Times New Roman"/>
                <a:ea typeface="Times New Roman"/>
                <a:cs typeface="Times New Roman"/>
                <a:sym typeface="Times New Roman"/>
              </a:rPr>
              <a:t>C++</a:t>
            </a:r>
            <a:r>
              <a:rPr lang="en-US">
                <a:latin typeface="Times New Roman"/>
                <a:ea typeface="Times New Roman"/>
                <a:cs typeface="Times New Roman"/>
                <a:sym typeface="Times New Roman"/>
              </a:rPr>
              <a:t> sẽ định nghĩa khối lệnh bằng cặp dấu </a:t>
            </a:r>
            <a:r>
              <a:rPr lang="en-US" i="1">
                <a:latin typeface="Times New Roman"/>
                <a:ea typeface="Times New Roman"/>
                <a:cs typeface="Times New Roman"/>
                <a:sym typeface="Times New Roman"/>
              </a:rPr>
              <a:t>ngoặc nhọn        		  ({ } )</a:t>
            </a:r>
            <a:r>
              <a:rPr lang="en-US">
                <a:latin typeface="Times New Roman"/>
                <a:ea typeface="Times New Roman"/>
                <a:cs typeface="Times New Roman"/>
                <a:sym typeface="Times New Roman"/>
              </a:rPr>
              <a:t> theo ý kiến của một số người lập trình thì cách định nghĩa như thế thì khó 	          để xác định thứ tự thực hiện của các câu lệnh.</a:t>
            </a:r>
            <a:endParaRPr/>
          </a:p>
          <a:p>
            <a:pPr marL="0" lvl="0" indent="0" algn="l" rtl="0">
              <a:spcBef>
                <a:spcPts val="1000"/>
              </a:spcBef>
              <a:spcAft>
                <a:spcPts val="0"/>
              </a:spcAft>
              <a:buSzPts val="1440"/>
              <a:buNone/>
            </a:pPr>
            <a:r>
              <a:rPr lang="en-US">
                <a:latin typeface="Times New Roman"/>
                <a:ea typeface="Times New Roman"/>
                <a:cs typeface="Times New Roman"/>
                <a:sym typeface="Times New Roman"/>
              </a:rPr>
              <a:t>		- </a:t>
            </a:r>
            <a:r>
              <a:rPr lang="en-US" sz="1800">
                <a:latin typeface="Times New Roman"/>
                <a:ea typeface="Times New Roman"/>
                <a:cs typeface="Times New Roman"/>
                <a:sym typeface="Times New Roman"/>
              </a:rPr>
              <a:t>Hình thức và ý nghĩa: thiết kế các câu lệnh sao cho sự xuất hiện của chúng ít 			  nhất cũng cho thấy được ý nghĩa, mục đích và chức năng của nó. Để người đọc 		  có thể tiếp cận và dễ dàng áp dụng hơn.</a:t>
            </a: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1000"/>
                                        <p:tgtEl>
                                          <p:spTgt spid="24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44">
                                            <p:txEl>
                                              <p:pRg st="0" end="0"/>
                                            </p:txEl>
                                          </p:spTgt>
                                        </p:tgtEl>
                                        <p:attrNameLst>
                                          <p:attrName>style.visibility</p:attrName>
                                        </p:attrNameLst>
                                      </p:cBhvr>
                                      <p:to>
                                        <p:strVal val="visible"/>
                                      </p:to>
                                    </p:set>
                                    <p:anim calcmode="lin" valueType="num">
                                      <p:cBhvr additive="base">
                                        <p:cTn id="12" dur="500"/>
                                        <p:tgtEl>
                                          <p:spTgt spid="244">
                                            <p:txEl>
                                              <p:pRg st="0" end="0"/>
                                            </p:txEl>
                                          </p:spTgt>
                                        </p:tgtEl>
                                        <p:attrNameLst>
                                          <p:attrName>ppt_w</p:attrName>
                                        </p:attrNameLst>
                                      </p:cBhvr>
                                      <p:tavLst>
                                        <p:tav tm="0">
                                          <p:val>
                                            <p:strVal val="0"/>
                                          </p:val>
                                        </p:tav>
                                        <p:tav tm="100000">
                                          <p:val>
                                            <p:strVal val="#ppt_w"/>
                                          </p:val>
                                        </p:tav>
                                      </p:tavLst>
                                    </p:anim>
                                    <p:anim calcmode="lin" valueType="num">
                                      <p:cBhvr additive="base">
                                        <p:cTn id="13" dur="500"/>
                                        <p:tgtEl>
                                          <p:spTgt spid="244">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244">
                                            <p:txEl>
                                              <p:pRg st="1" end="1"/>
                                            </p:txEl>
                                          </p:spTgt>
                                        </p:tgtEl>
                                        <p:attrNameLst>
                                          <p:attrName>style.visibility</p:attrName>
                                        </p:attrNameLst>
                                      </p:cBhvr>
                                      <p:to>
                                        <p:strVal val="visible"/>
                                      </p:to>
                                    </p:set>
                                    <p:anim calcmode="lin" valueType="num">
                                      <p:cBhvr additive="base">
                                        <p:cTn id="18" dur="500"/>
                                        <p:tgtEl>
                                          <p:spTgt spid="244">
                                            <p:txEl>
                                              <p:pRg st="1" end="1"/>
                                            </p:txEl>
                                          </p:spTgt>
                                        </p:tgtEl>
                                        <p:attrNameLst>
                                          <p:attrName>ppt_w</p:attrName>
                                        </p:attrNameLst>
                                      </p:cBhvr>
                                      <p:tavLst>
                                        <p:tav tm="0">
                                          <p:val>
                                            <p:strVal val="0"/>
                                          </p:val>
                                        </p:tav>
                                        <p:tav tm="100000">
                                          <p:val>
                                            <p:strVal val="#ppt_w"/>
                                          </p:val>
                                        </p:tav>
                                      </p:tavLst>
                                    </p:anim>
                                    <p:anim calcmode="lin" valueType="num">
                                      <p:cBhvr additive="base">
                                        <p:cTn id="19" dur="500"/>
                                        <p:tgtEl>
                                          <p:spTgt spid="244">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nodeType="clickEffect">
                                  <p:stCondLst>
                                    <p:cond delay="0"/>
                                  </p:stCondLst>
                                  <p:childTnLst>
                                    <p:set>
                                      <p:cBhvr>
                                        <p:cTn id="23" dur="1" fill="hold">
                                          <p:stCondLst>
                                            <p:cond delay="0"/>
                                          </p:stCondLst>
                                        </p:cTn>
                                        <p:tgtEl>
                                          <p:spTgt spid="244">
                                            <p:txEl>
                                              <p:pRg st="2" end="2"/>
                                            </p:txEl>
                                          </p:spTgt>
                                        </p:tgtEl>
                                        <p:attrNameLst>
                                          <p:attrName>style.visibility</p:attrName>
                                        </p:attrNameLst>
                                      </p:cBhvr>
                                      <p:to>
                                        <p:strVal val="visible"/>
                                      </p:to>
                                    </p:set>
                                    <p:anim calcmode="lin" valueType="num">
                                      <p:cBhvr additive="base">
                                        <p:cTn id="24" dur="500"/>
                                        <p:tgtEl>
                                          <p:spTgt spid="244">
                                            <p:txEl>
                                              <p:pRg st="2" end="2"/>
                                            </p:txEl>
                                          </p:spTgt>
                                        </p:tgtEl>
                                        <p:attrNameLst>
                                          <p:attrName>ppt_w</p:attrName>
                                        </p:attrNameLst>
                                      </p:cBhvr>
                                      <p:tavLst>
                                        <p:tav tm="0">
                                          <p:val>
                                            <p:strVal val="0"/>
                                          </p:val>
                                        </p:tav>
                                        <p:tav tm="100000">
                                          <p:val>
                                            <p:strVal val="#ppt_w"/>
                                          </p:val>
                                        </p:tav>
                                      </p:tavLst>
                                    </p:anim>
                                    <p:anim calcmode="lin" valueType="num">
                                      <p:cBhvr additive="base">
                                        <p:cTn id="25" dur="500"/>
                                        <p:tgtEl>
                                          <p:spTgt spid="244">
                                            <p:txEl>
                                              <p:pRg st="2" end="2"/>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43"/>
        <p:cNvGrpSpPr/>
        <p:nvPr/>
      </p:nvGrpSpPr>
      <p:grpSpPr>
        <a:xfrm>
          <a:off x="0" y="0"/>
          <a:ext cx="0" cy="0"/>
          <a:chOff x="0" y="0"/>
          <a:chExt cx="0" cy="0"/>
        </a:xfrm>
      </p:grpSpPr>
      <p:grpSp>
        <p:nvGrpSpPr>
          <p:cNvPr id="344" name="Google Shape;344;p28"/>
          <p:cNvGrpSpPr/>
          <p:nvPr/>
        </p:nvGrpSpPr>
        <p:grpSpPr>
          <a:xfrm>
            <a:off x="0" y="-8467"/>
            <a:ext cx="12192000" cy="6866467"/>
            <a:chOff x="0" y="-8467"/>
            <a:chExt cx="12192000" cy="6866467"/>
          </a:xfrm>
        </p:grpSpPr>
        <p:cxnSp>
          <p:nvCxnSpPr>
            <p:cNvPr id="345" name="Google Shape;345;p28"/>
            <p:cNvCxnSpPr/>
            <p:nvPr/>
          </p:nvCxnSpPr>
          <p:spPr>
            <a:xfrm>
              <a:off x="9371012" y="0"/>
              <a:ext cx="1219200" cy="6858000"/>
            </a:xfrm>
            <a:prstGeom prst="straightConnector1">
              <a:avLst/>
            </a:prstGeom>
            <a:noFill/>
            <a:ln w="9525" cap="flat" cmpd="sng">
              <a:solidFill>
                <a:schemeClr val="dk1"/>
              </a:solidFill>
              <a:prstDash val="solid"/>
              <a:round/>
              <a:headEnd type="none" w="sm" len="sm"/>
              <a:tailEnd type="none" w="sm" len="sm"/>
            </a:ln>
          </p:spPr>
        </p:cxnSp>
        <p:cxnSp>
          <p:nvCxnSpPr>
            <p:cNvPr id="346" name="Google Shape;346;p28"/>
            <p:cNvCxnSpPr/>
            <p:nvPr/>
          </p:nvCxnSpPr>
          <p:spPr>
            <a:xfrm flipH="1">
              <a:off x="7425267" y="3681413"/>
              <a:ext cx="4763558" cy="3176587"/>
            </a:xfrm>
            <a:prstGeom prst="straightConnector1">
              <a:avLst/>
            </a:prstGeom>
            <a:noFill/>
            <a:ln w="9525" cap="flat" cmpd="sng">
              <a:solidFill>
                <a:schemeClr val="dk1"/>
              </a:solidFill>
              <a:prstDash val="solid"/>
              <a:round/>
              <a:headEnd type="none" w="sm" len="sm"/>
              <a:tailEnd type="none" w="sm" len="sm"/>
            </a:ln>
          </p:spPr>
        </p:cxnSp>
        <p:sp>
          <p:nvSpPr>
            <p:cNvPr id="347" name="Google Shape;347;p2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48" name="Google Shape;348;p2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49" name="Google Shape;349;p2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51" name="Google Shape;351;p2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52" name="Google Shape;352;p2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53" name="Google Shape;353;p28"/>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28"/>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grpSp>
        <p:nvGrpSpPr>
          <p:cNvPr id="356" name="Google Shape;356;p28"/>
          <p:cNvGrpSpPr/>
          <p:nvPr/>
        </p:nvGrpSpPr>
        <p:grpSpPr>
          <a:xfrm>
            <a:off x="0" y="-8467"/>
            <a:ext cx="12192000" cy="6866467"/>
            <a:chOff x="0" y="-8467"/>
            <a:chExt cx="12192000" cy="6866467"/>
          </a:xfrm>
        </p:grpSpPr>
        <p:cxnSp>
          <p:nvCxnSpPr>
            <p:cNvPr id="357" name="Google Shape;357;p28"/>
            <p:cNvCxnSpPr/>
            <p:nvPr/>
          </p:nvCxnSpPr>
          <p:spPr>
            <a:xfrm>
              <a:off x="9371012" y="0"/>
              <a:ext cx="1219200" cy="6858000"/>
            </a:xfrm>
            <a:prstGeom prst="straightConnector1">
              <a:avLst/>
            </a:prstGeom>
            <a:noFill/>
            <a:ln w="9525" cap="flat" cmpd="sng">
              <a:solidFill>
                <a:srgbClr val="FFFFFF"/>
              </a:solidFill>
              <a:prstDash val="solid"/>
              <a:round/>
              <a:headEnd type="none" w="sm" len="sm"/>
              <a:tailEnd type="none" w="sm" len="sm"/>
            </a:ln>
          </p:spPr>
        </p:cxnSp>
        <p:cxnSp>
          <p:nvCxnSpPr>
            <p:cNvPr id="358" name="Google Shape;358;p28"/>
            <p:cNvCxnSpPr/>
            <p:nvPr/>
          </p:nvCxnSpPr>
          <p:spPr>
            <a:xfrm flipH="1">
              <a:off x="7425267" y="3681413"/>
              <a:ext cx="4763558" cy="3176587"/>
            </a:xfrm>
            <a:prstGeom prst="straightConnector1">
              <a:avLst/>
            </a:prstGeom>
            <a:noFill/>
            <a:ln w="9525" cap="flat" cmpd="sng">
              <a:solidFill>
                <a:schemeClr val="dk1">
                  <a:alpha val="80000"/>
                </a:schemeClr>
              </a:solidFill>
              <a:prstDash val="solid"/>
              <a:round/>
              <a:headEnd type="none" w="sm" len="sm"/>
              <a:tailEnd type="none" w="sm" len="sm"/>
            </a:ln>
          </p:spPr>
        </p:cxnSp>
        <p:sp>
          <p:nvSpPr>
            <p:cNvPr id="359" name="Google Shape;359;p2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60" name="Google Shape;360;p2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61" name="Google Shape;361;p2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63" name="Google Shape;363;p2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4" name="Google Shape;364;p28"/>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28"/>
          <p:cNvSpPr txBox="1"/>
          <p:nvPr/>
        </p:nvSpPr>
        <p:spPr>
          <a:xfrm>
            <a:off x="1507067" y="2404534"/>
            <a:ext cx="7766936" cy="1646302"/>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endParaRPr sz="5400">
              <a:solidFill>
                <a:schemeClr val="accent1"/>
              </a:solidFill>
              <a:latin typeface="Trebuchet MS"/>
              <a:ea typeface="Trebuchet MS"/>
              <a:cs typeface="Trebuchet MS"/>
              <a:sym typeface="Trebuchet MS"/>
            </a:endParaRPr>
          </a:p>
        </p:txBody>
      </p:sp>
      <p:sp>
        <p:nvSpPr>
          <p:cNvPr id="367" name="Google Shape;367;p28"/>
          <p:cNvSpPr txBox="1"/>
          <p:nvPr/>
        </p:nvSpPr>
        <p:spPr>
          <a:xfrm>
            <a:off x="1659467" y="2556934"/>
            <a:ext cx="7766936" cy="1646302"/>
          </a:xfrm>
          <a:prstGeom prst="rect">
            <a:avLst/>
          </a:prstGeom>
          <a:noFill/>
          <a:ln>
            <a:noFill/>
          </a:ln>
        </p:spPr>
        <p:txBody>
          <a:bodyPr spcFirstLastPara="1" wrap="square" lIns="91425" tIns="45700" rIns="91425" bIns="45700" anchor="b" anchorCtr="0">
            <a:normAutofit lnSpcReduction="10000"/>
          </a:bodyPr>
          <a:lstStyle/>
          <a:p>
            <a:pPr marL="0" marR="0" lvl="0" indent="0" algn="r" rtl="0">
              <a:lnSpc>
                <a:spcPct val="90000"/>
              </a:lnSpc>
              <a:spcBef>
                <a:spcPts val="0"/>
              </a:spcBef>
              <a:spcAft>
                <a:spcPts val="0"/>
              </a:spcAft>
              <a:buNone/>
            </a:pPr>
            <a:r>
              <a:rPr lang="en-US" sz="5400">
                <a:solidFill>
                  <a:schemeClr val="accent1"/>
                </a:solidFill>
                <a:latin typeface="Trebuchet MS"/>
                <a:ea typeface="Trebuchet MS"/>
                <a:cs typeface="Trebuchet MS"/>
                <a:sym typeface="Trebuchet MS"/>
              </a:rPr>
              <a:t>TÍNH SOẠN THẢO</a:t>
            </a:r>
            <a:endParaRPr/>
          </a:p>
          <a:p>
            <a:pPr marL="0" marR="0" lvl="0" indent="0" algn="r" rtl="0">
              <a:lnSpc>
                <a:spcPct val="90000"/>
              </a:lnSpc>
              <a:spcBef>
                <a:spcPts val="600"/>
              </a:spcBef>
              <a:spcAft>
                <a:spcPts val="0"/>
              </a:spcAft>
              <a:buNone/>
            </a:pPr>
            <a:r>
              <a:rPr lang="en-US" sz="5400">
                <a:solidFill>
                  <a:schemeClr val="accent1"/>
                </a:solidFill>
                <a:latin typeface="Trebuchet MS"/>
                <a:ea typeface="Trebuchet MS"/>
                <a:cs typeface="Trebuchet MS"/>
                <a:sym typeface="Trebuchet MS"/>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2. Tính soạn thảo (Writability)</a:t>
            </a:r>
            <a:endParaRPr/>
          </a:p>
        </p:txBody>
      </p:sp>
      <p:sp>
        <p:nvSpPr>
          <p:cNvPr id="250" name="Google Shape;250;p12"/>
          <p:cNvSpPr txBox="1">
            <a:spLocks noGrp="1"/>
          </p:cNvSpPr>
          <p:nvPr>
            <p:ph type="body" idx="1"/>
          </p:nvPr>
        </p:nvSpPr>
        <p:spPr>
          <a:xfrm>
            <a:off x="677334" y="2323749"/>
            <a:ext cx="8596668" cy="371761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sz="1800">
                <a:latin typeface="Times New Roman"/>
                <a:ea typeface="Times New Roman"/>
                <a:cs typeface="Times New Roman"/>
                <a:sym typeface="Times New Roman"/>
              </a:rPr>
              <a:t>Tính soạn thảo là đơn vị đo để xác định mức độ dễ dàng để làm ra một chương trình với ngôn ngữ lập trình tương ứng với một </a:t>
            </a:r>
            <a:r>
              <a:rPr lang="en-US" sz="1800" i="1">
                <a:latin typeface="Times New Roman"/>
                <a:ea typeface="Times New Roman"/>
                <a:cs typeface="Times New Roman"/>
                <a:sym typeface="Times New Roman"/>
              </a:rPr>
              <a:t>miền ứng dụng (Trí tuệ nhân tạo, web, etc.)</a:t>
            </a:r>
            <a:r>
              <a:rPr lang="en-US" sz="1800">
                <a:latin typeface="Times New Roman"/>
                <a:ea typeface="Times New Roman"/>
                <a:cs typeface="Times New Roman"/>
                <a:sym typeface="Times New Roman"/>
              </a:rPr>
              <a:t>.</a:t>
            </a:r>
            <a:endParaRPr/>
          </a:p>
          <a:p>
            <a:pPr marL="342900" lvl="0" indent="-342900" algn="l" rtl="0">
              <a:spcBef>
                <a:spcPts val="1000"/>
              </a:spcBef>
              <a:spcAft>
                <a:spcPts val="0"/>
              </a:spcAft>
              <a:buSzPts val="1440"/>
              <a:buChar char="►"/>
            </a:pPr>
            <a:r>
              <a:rPr lang="en-US" sz="1800">
                <a:latin typeface="Times New Roman"/>
                <a:ea typeface="Times New Roman"/>
                <a:cs typeface="Times New Roman"/>
                <a:sym typeface="Times New Roman"/>
              </a:rPr>
              <a:t>Tất cả các đặc trưng ảnh hưởng đến tính đọc hiểu điều ảnh hưởng trực tiếp đến tính soạn thảo</a:t>
            </a:r>
            <a:r>
              <a:rPr lang="en-US">
                <a:latin typeface="Times New Roman"/>
                <a:ea typeface="Times New Roman"/>
                <a:cs typeface="Times New Roman"/>
                <a:sym typeface="Times New Roman"/>
              </a:rPr>
              <a:t>.</a:t>
            </a:r>
            <a:endParaRPr/>
          </a:p>
          <a:p>
            <a:pPr marL="342900" lvl="0" indent="-342900" algn="l" rtl="0">
              <a:spcBef>
                <a:spcPts val="1000"/>
              </a:spcBef>
              <a:spcAft>
                <a:spcPts val="0"/>
              </a:spcAft>
              <a:buSzPts val="1440"/>
              <a:buChar char="►"/>
            </a:pPr>
            <a:r>
              <a:rPr lang="en-US" sz="1800">
                <a:latin typeface="Times New Roman"/>
                <a:ea typeface="Times New Roman"/>
                <a:cs typeface="Times New Roman"/>
                <a:sym typeface="Times New Roman"/>
              </a:rPr>
              <a:t>Tương tự với tính đọc hiểu, tính soạn thảo cũng phải được đưa vào cùng một miền ứng dụng mà ngôn ngữ đó đang nhắm đến. Việc so sánh tính soạn thảo của hai ngôn ngữ mà miền ứng dụng mà chúng nhắm đến hoàn toàn khác nhau là bất hợp lý </a:t>
            </a: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fade">
                                      <p:cBhvr>
                                        <p:cTn id="7" dur="2000"/>
                                        <p:tgtEl>
                                          <p:spTgt spid="2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0">
                                            <p:txEl>
                                              <p:pRg st="0" end="0"/>
                                            </p:txEl>
                                          </p:spTgt>
                                        </p:tgtEl>
                                        <p:attrNameLst>
                                          <p:attrName>style.visibility</p:attrName>
                                        </p:attrNameLst>
                                      </p:cBhvr>
                                      <p:to>
                                        <p:strVal val="visible"/>
                                      </p:to>
                                    </p:set>
                                    <p:animEffect transition="in" filter="fade">
                                      <p:cBhvr>
                                        <p:cTn id="12" dur="500"/>
                                        <p:tgtEl>
                                          <p:spTgt spid="25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0">
                                            <p:txEl>
                                              <p:pRg st="1" end="1"/>
                                            </p:txEl>
                                          </p:spTgt>
                                        </p:tgtEl>
                                        <p:attrNameLst>
                                          <p:attrName>style.visibility</p:attrName>
                                        </p:attrNameLst>
                                      </p:cBhvr>
                                      <p:to>
                                        <p:strVal val="visible"/>
                                      </p:to>
                                    </p:set>
                                    <p:animEffect transition="in" filter="fade">
                                      <p:cBhvr>
                                        <p:cTn id="17" dur="500"/>
                                        <p:tgtEl>
                                          <p:spTgt spid="25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0">
                                            <p:txEl>
                                              <p:pRg st="2" end="2"/>
                                            </p:txEl>
                                          </p:spTgt>
                                        </p:tgtEl>
                                        <p:attrNameLst>
                                          <p:attrName>style.visibility</p:attrName>
                                        </p:attrNameLst>
                                      </p:cBhvr>
                                      <p:to>
                                        <p:strVal val="visible"/>
                                      </p:to>
                                    </p:set>
                                    <p:animEffect transition="in" filter="fade">
                                      <p:cBhvr>
                                        <p:cTn id="22" dur="500"/>
                                        <p:tgtEl>
                                          <p:spTgt spid="2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500"/>
              <a:buFont typeface="Times New Roman"/>
              <a:buNone/>
            </a:pPr>
            <a:r>
              <a:rPr lang="en-US" sz="2500" b="1">
                <a:solidFill>
                  <a:schemeClr val="dk1"/>
                </a:solidFill>
                <a:latin typeface="Times New Roman"/>
                <a:ea typeface="Times New Roman"/>
                <a:cs typeface="Times New Roman"/>
                <a:sym typeface="Times New Roman"/>
              </a:rPr>
              <a:t>- Các tiểu mục dưới đây sẽ mô tả về các đặc trưng có tính ảnh hưởng đến tính soạn thảo của chương trình:</a:t>
            </a:r>
            <a:r>
              <a:rPr lang="en-US" sz="1800">
                <a:latin typeface="Arial"/>
                <a:ea typeface="Arial"/>
                <a:cs typeface="Arial"/>
                <a:sym typeface="Arial"/>
              </a:rPr>
              <a:t/>
            </a:r>
            <a:br>
              <a:rPr lang="en-US" sz="1800">
                <a:latin typeface="Arial"/>
                <a:ea typeface="Arial"/>
                <a:cs typeface="Arial"/>
                <a:sym typeface="Arial"/>
              </a:rPr>
            </a:br>
            <a:endParaRPr sz="2500"/>
          </a:p>
        </p:txBody>
      </p:sp>
      <p:sp>
        <p:nvSpPr>
          <p:cNvPr id="256" name="Google Shape;256;p13"/>
          <p:cNvSpPr txBox="1">
            <a:spLocks noGrp="1"/>
          </p:cNvSpPr>
          <p:nvPr>
            <p:ph type="body" idx="1"/>
          </p:nvPr>
        </p:nvSpPr>
        <p:spPr>
          <a:xfrm>
            <a:off x="677334" y="2340527"/>
            <a:ext cx="8596668" cy="370083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latin typeface="Times New Roman"/>
                <a:ea typeface="Times New Roman"/>
                <a:cs typeface="Times New Roman"/>
                <a:sym typeface="Times New Roman"/>
              </a:rPr>
              <a:t>Tính tối giản và tính trực giao (Simplicity and Orthogonality)</a:t>
            </a:r>
            <a:endParaRPr/>
          </a:p>
          <a:p>
            <a:pPr marL="342900" lvl="0" indent="-251459" algn="l" rtl="0">
              <a:spcBef>
                <a:spcPts val="1000"/>
              </a:spcBef>
              <a:spcAft>
                <a:spcPts val="0"/>
              </a:spcAft>
              <a:buSzPts val="1440"/>
              <a:buNone/>
            </a:pPr>
            <a:endParaRPr>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a:latin typeface="Times New Roman"/>
                <a:ea typeface="Times New Roman"/>
                <a:cs typeface="Times New Roman"/>
                <a:sym typeface="Times New Roman"/>
              </a:rPr>
              <a:t>Hỗ trợ trừu tượng hóa (Support of abtraction)</a:t>
            </a:r>
            <a:endParaRPr/>
          </a:p>
          <a:p>
            <a:pPr marL="342900" lvl="0" indent="-251459" algn="l" rtl="0">
              <a:spcBef>
                <a:spcPts val="1000"/>
              </a:spcBef>
              <a:spcAft>
                <a:spcPts val="0"/>
              </a:spcAft>
              <a:buSzPts val="1440"/>
              <a:buNone/>
            </a:pPr>
            <a:endParaRPr>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a:latin typeface="Times New Roman"/>
                <a:ea typeface="Times New Roman"/>
                <a:cs typeface="Times New Roman"/>
                <a:sym typeface="Times New Roman"/>
              </a:rPr>
              <a:t>Tính biểu diễn (Expressity)</a:t>
            </a:r>
            <a:endParaRPr>
              <a:latin typeface="Times New Roman"/>
              <a:ea typeface="Times New Roman"/>
              <a:cs typeface="Times New Roman"/>
              <a:sym typeface="Times New Roman"/>
            </a:endParaRPr>
          </a:p>
          <a:p>
            <a:pPr marL="342900" lvl="0" indent="-251459" algn="l" rtl="0">
              <a:spcBef>
                <a:spcPts val="1000"/>
              </a:spcBef>
              <a:spcAft>
                <a:spcPts val="0"/>
              </a:spcAft>
              <a:buSzPts val="1440"/>
              <a:buNone/>
            </a:pP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1000"/>
                                        <p:tgtEl>
                                          <p:spTgt spid="2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
                                            <p:txEl>
                                              <p:pRg st="0" end="0"/>
                                            </p:txEl>
                                          </p:spTgt>
                                        </p:tgtEl>
                                        <p:attrNameLst>
                                          <p:attrName>style.visibility</p:attrName>
                                        </p:attrNameLst>
                                      </p:cBhvr>
                                      <p:to>
                                        <p:strVal val="visible"/>
                                      </p:to>
                                    </p:set>
                                    <p:animEffect transition="in" filter="fade">
                                      <p:cBhvr>
                                        <p:cTn id="12" dur="1000"/>
                                        <p:tgtEl>
                                          <p:spTgt spid="2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
                                            <p:txEl>
                                              <p:pRg st="1" end="1"/>
                                            </p:txEl>
                                          </p:spTgt>
                                        </p:tgtEl>
                                        <p:attrNameLst>
                                          <p:attrName>style.visibility</p:attrName>
                                        </p:attrNameLst>
                                      </p:cBhvr>
                                      <p:to>
                                        <p:strVal val="visible"/>
                                      </p:to>
                                    </p:set>
                                    <p:animEffect transition="in" filter="fade">
                                      <p:cBhvr>
                                        <p:cTn id="17" dur="1000"/>
                                        <p:tgtEl>
                                          <p:spTgt spid="25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6">
                                            <p:txEl>
                                              <p:pRg st="2" end="2"/>
                                            </p:txEl>
                                          </p:spTgt>
                                        </p:tgtEl>
                                        <p:attrNameLst>
                                          <p:attrName>style.visibility</p:attrName>
                                        </p:attrNameLst>
                                      </p:cBhvr>
                                      <p:to>
                                        <p:strVal val="visible"/>
                                      </p:to>
                                    </p:set>
                                    <p:animEffect transition="in" filter="fade">
                                      <p:cBhvr>
                                        <p:cTn id="22" dur="1000"/>
                                        <p:tgtEl>
                                          <p:spTgt spid="25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6">
                                            <p:txEl>
                                              <p:pRg st="3" end="3"/>
                                            </p:txEl>
                                          </p:spTgt>
                                        </p:tgtEl>
                                        <p:attrNameLst>
                                          <p:attrName>style.visibility</p:attrName>
                                        </p:attrNameLst>
                                      </p:cBhvr>
                                      <p:to>
                                        <p:strVal val="visible"/>
                                      </p:to>
                                    </p:set>
                                    <p:animEffect transition="in" filter="fade">
                                      <p:cBhvr>
                                        <p:cTn id="27" dur="1000"/>
                                        <p:tgtEl>
                                          <p:spTgt spid="25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6">
                                            <p:txEl>
                                              <p:pRg st="4" end="4"/>
                                            </p:txEl>
                                          </p:spTgt>
                                        </p:tgtEl>
                                        <p:attrNameLst>
                                          <p:attrName>style.visibility</p:attrName>
                                        </p:attrNameLst>
                                      </p:cBhvr>
                                      <p:to>
                                        <p:strVal val="visible"/>
                                      </p:to>
                                    </p:set>
                                    <p:animEffect transition="in" filter="fade">
                                      <p:cBhvr>
                                        <p:cTn id="32" dur="1000"/>
                                        <p:tgtEl>
                                          <p:spTgt spid="25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6">
                                            <p:txEl>
                                              <p:pRg st="5" end="5"/>
                                            </p:txEl>
                                          </p:spTgt>
                                        </p:tgtEl>
                                        <p:attrNameLst>
                                          <p:attrName>style.visibility</p:attrName>
                                        </p:attrNameLst>
                                      </p:cBhvr>
                                      <p:to>
                                        <p:strVal val="visible"/>
                                      </p:to>
                                    </p:set>
                                    <p:animEffect transition="in" filter="fade">
                                      <p:cBhvr>
                                        <p:cTn id="37" dur="1000"/>
                                        <p:tgtEl>
                                          <p:spTgt spid="25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571500" lvl="0" indent="-571500" algn="l" rtl="0">
              <a:spcBef>
                <a:spcPts val="0"/>
              </a:spcBef>
              <a:spcAft>
                <a:spcPts val="0"/>
              </a:spcAft>
              <a:buClr>
                <a:schemeClr val="accent1"/>
              </a:buClr>
              <a:buSzPts val="2800"/>
              <a:buFont typeface="Noto Sans Symbols"/>
              <a:buChar char="❖"/>
            </a:pPr>
            <a:r>
              <a:rPr lang="en-US" sz="2800">
                <a:latin typeface="Times New Roman"/>
                <a:ea typeface="Times New Roman"/>
                <a:cs typeface="Times New Roman"/>
                <a:sym typeface="Times New Roman"/>
              </a:rPr>
              <a:t>Tính tối giản và tính trực giao </a:t>
            </a:r>
            <a:r>
              <a:rPr lang="en-US" sz="2800" b="1" i="1">
                <a:latin typeface="Times New Roman"/>
                <a:ea typeface="Times New Roman"/>
                <a:cs typeface="Times New Roman"/>
                <a:sym typeface="Times New Roman"/>
              </a:rPr>
              <a:t>(Simplicity and Orthogonality)</a:t>
            </a:r>
            <a:endParaRPr sz="2800">
              <a:latin typeface="Times New Roman"/>
              <a:ea typeface="Times New Roman"/>
              <a:cs typeface="Times New Roman"/>
              <a:sym typeface="Times New Roman"/>
            </a:endParaRPr>
          </a:p>
        </p:txBody>
      </p:sp>
      <p:sp>
        <p:nvSpPr>
          <p:cNvPr id="262" name="Google Shape;262;p14"/>
          <p:cNvSpPr txBox="1">
            <a:spLocks noGrp="1"/>
          </p:cNvSpPr>
          <p:nvPr>
            <p:ph type="body" idx="1"/>
          </p:nvPr>
        </p:nvSpPr>
        <p:spPr>
          <a:xfrm>
            <a:off x="618611" y="2368601"/>
            <a:ext cx="8596668" cy="448939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sz="1800">
                <a:latin typeface="Times New Roman"/>
                <a:ea typeface="Times New Roman"/>
                <a:cs typeface="Times New Roman"/>
                <a:sym typeface="Times New Roman"/>
              </a:rPr>
              <a:t>Nếu một ngôn ngữ có một lượng lớn các cấu trúc và kiến thức của một lập trình viên không bao hàm, khả năng hiểu được những cấu trúc đó không cao sẽ dẫn đến việc người lập trình sử dụng sai hoặc khai thác không hết khả năng của các cấu trúc. Vì vậy sẽ tốt hơn nếu chương trình quy định các kiểu dữ liệu cơ bản và để cho người lập trình có thể kết hợp chúng với nhau để thiết kế những giải pháp cho bài toán đặt ra thay gì có nhiều tập cấu trúc</a:t>
            </a:r>
            <a:r>
              <a:rPr lang="en-US">
                <a:latin typeface="Times New Roman"/>
                <a:ea typeface="Times New Roman"/>
                <a:cs typeface="Times New Roman"/>
                <a:sym typeface="Times New Roman"/>
              </a:rPr>
              <a:t>.</a:t>
            </a:r>
            <a:endParaRPr/>
          </a:p>
          <a:p>
            <a:pPr marL="342900" lvl="0" indent="-342900" algn="l" rtl="0">
              <a:spcBef>
                <a:spcPts val="1000"/>
              </a:spcBef>
              <a:spcAft>
                <a:spcPts val="0"/>
              </a:spcAft>
              <a:buSzPts val="1440"/>
              <a:buChar char="►"/>
            </a:pPr>
            <a:r>
              <a:rPr lang="en-US" sz="1800">
                <a:latin typeface="Times New Roman"/>
                <a:ea typeface="Times New Roman"/>
                <a:cs typeface="Times New Roman"/>
                <a:sym typeface="Times New Roman"/>
              </a:rPr>
              <a:t>Mặt khác, nếu ngôn ngữ </a:t>
            </a:r>
            <a:r>
              <a:rPr lang="en-US" sz="1800" i="1">
                <a:latin typeface="Times New Roman"/>
                <a:ea typeface="Times New Roman"/>
                <a:cs typeface="Times New Roman"/>
                <a:sym typeface="Times New Roman"/>
              </a:rPr>
              <a:t>thiết kế quá mức (over engineered) </a:t>
            </a:r>
            <a:r>
              <a:rPr lang="en-US" sz="1800">
                <a:latin typeface="Times New Roman"/>
                <a:ea typeface="Times New Roman"/>
                <a:cs typeface="Times New Roman"/>
                <a:sym typeface="Times New Roman"/>
              </a:rPr>
              <a:t>tính trực giao của ngôn ngữ sẽ khiến cho người lập trình khó có thể giám sát được tính logic của chương trình và khó có thể tìm ra lỗi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anim calcmode="lin" valueType="num">
                                      <p:cBhvr additive="base">
                                        <p:cTn id="7" dur="500"/>
                                        <p:tgtEl>
                                          <p:spTgt spid="26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2">
                                            <p:txEl>
                                              <p:pRg st="0" end="0"/>
                                            </p:txEl>
                                          </p:spTgt>
                                        </p:tgtEl>
                                        <p:attrNameLst>
                                          <p:attrName>style.visibility</p:attrName>
                                        </p:attrNameLst>
                                      </p:cBhvr>
                                      <p:to>
                                        <p:strVal val="visible"/>
                                      </p:to>
                                    </p:set>
                                    <p:animEffect transition="in" filter="fade">
                                      <p:cBhvr>
                                        <p:cTn id="12" dur="500"/>
                                        <p:tgtEl>
                                          <p:spTgt spid="26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2">
                                            <p:txEl>
                                              <p:pRg st="1" end="1"/>
                                            </p:txEl>
                                          </p:spTgt>
                                        </p:tgtEl>
                                        <p:attrNameLst>
                                          <p:attrName>style.visibility</p:attrName>
                                        </p:attrNameLst>
                                      </p:cBhvr>
                                      <p:to>
                                        <p:strVal val="visible"/>
                                      </p:to>
                                    </p:set>
                                    <p:animEffect transition="in" filter="fade">
                                      <p:cBhvr>
                                        <p:cTn id="17" dur="500"/>
                                        <p:tgtEl>
                                          <p:spTgt spid="2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571500" lvl="0" indent="-571500" algn="l" rtl="0">
              <a:spcBef>
                <a:spcPts val="0"/>
              </a:spcBef>
              <a:spcAft>
                <a:spcPts val="0"/>
              </a:spcAft>
              <a:buClr>
                <a:schemeClr val="accent1"/>
              </a:buClr>
              <a:buSzPts val="3600"/>
              <a:buFont typeface="Noto Sans Symbols"/>
              <a:buChar char="❖"/>
            </a:pPr>
            <a:r>
              <a:rPr lang="en-US">
                <a:latin typeface="Times New Roman"/>
                <a:ea typeface="Times New Roman"/>
                <a:cs typeface="Times New Roman"/>
                <a:sym typeface="Times New Roman"/>
              </a:rPr>
              <a:t>Tính biểu diễn (Expressity)</a:t>
            </a:r>
            <a:endParaRPr/>
          </a:p>
        </p:txBody>
      </p:sp>
      <p:sp>
        <p:nvSpPr>
          <p:cNvPr id="274" name="Google Shape;274;p16"/>
          <p:cNvSpPr txBox="1">
            <a:spLocks noGrp="1"/>
          </p:cNvSpPr>
          <p:nvPr>
            <p:ph type="body" idx="1"/>
          </p:nvPr>
        </p:nvSpPr>
        <p:spPr>
          <a:xfrm>
            <a:off x="677334" y="1308684"/>
            <a:ext cx="8596668" cy="510050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sz="1800">
                <a:latin typeface="Times New Roman"/>
                <a:ea typeface="Times New Roman"/>
                <a:cs typeface="Times New Roman"/>
                <a:sym typeface="Times New Roman"/>
              </a:rPr>
              <a:t>Tính biểu diễn của ngôn ngữ lập trình là một khái niệm chỉ ra rằng trong một ngôn ngữ lập trình có những loại toán tử có tính tiện lợi cao giúp người lập trình thuận tiện trong việc viết ra một chương trình thay vì phải dùng các biểu thức cồng kềnh.</a:t>
            </a:r>
            <a:endParaRPr/>
          </a:p>
          <a:p>
            <a:pPr marL="1143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def make_pretty(func):</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def inner():</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print("I got decorated")</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func()</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return inner</a:t>
            </a:r>
            <a:endParaRPr sz="1800">
              <a:latin typeface="Arial"/>
              <a:ea typeface="Arial"/>
              <a:cs typeface="Arial"/>
              <a:sym typeface="Arial"/>
            </a:endParaRPr>
          </a:p>
          <a:p>
            <a:pPr marL="9144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def ordinary():</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print("I am ordinary")</a:t>
            </a:r>
            <a:endParaRPr sz="1800">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sz="1800">
                <a:latin typeface="Times New Roman"/>
                <a:ea typeface="Times New Roman"/>
                <a:cs typeface="Times New Roman"/>
                <a:sym typeface="Times New Roman"/>
              </a:rPr>
              <a:t>Đây là một đoạn chương trình có hàm chứa trong hàm bình thường, khi ta gọi nó ra thì ta sẽ được kết quả như thế này:</a:t>
            </a:r>
            <a:endParaRPr sz="1800">
              <a:latin typeface="Arial"/>
              <a:ea typeface="Arial"/>
              <a:cs typeface="Arial"/>
              <a:sym typeface="Arial"/>
            </a:endParaRPr>
          </a:p>
          <a:p>
            <a:pPr marL="114300" marR="0" lvl="0" indent="0" algn="just" rtl="0">
              <a:lnSpc>
                <a:spcPct val="115000"/>
              </a:lnSpc>
              <a:spcBef>
                <a:spcPts val="0"/>
              </a:spcBef>
              <a:spcAft>
                <a:spcPts val="0"/>
              </a:spcAft>
              <a:buSzPts val="1440"/>
              <a:buNone/>
            </a:pPr>
            <a:r>
              <a:rPr lang="en-US">
                <a:latin typeface="Times New Roman"/>
                <a:ea typeface="Times New Roman"/>
                <a:cs typeface="Times New Roman"/>
                <a:sym typeface="Times New Roman"/>
              </a:rPr>
              <a:t>				</a:t>
            </a:r>
            <a:r>
              <a:rPr lang="en-US" sz="1800">
                <a:latin typeface="Courier New"/>
                <a:ea typeface="Courier New"/>
                <a:cs typeface="Courier New"/>
                <a:sym typeface="Courier New"/>
              </a:rPr>
              <a:t>&gt;&gt;&gt;make_pretty(ordinary)</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I got decorated</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I am ordinary</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endParaRPr>
              <a:latin typeface="Courier New"/>
              <a:ea typeface="Courier New"/>
              <a:cs typeface="Courier New"/>
              <a:sym typeface="Courier New"/>
            </a:endParaRPr>
          </a:p>
          <a:p>
            <a:pPr marL="1028700" marR="0" lvl="0" indent="0" algn="just" rtl="0">
              <a:lnSpc>
                <a:spcPct val="115000"/>
              </a:lnSpc>
              <a:spcBef>
                <a:spcPts val="0"/>
              </a:spcBef>
              <a:spcAft>
                <a:spcPts val="0"/>
              </a:spcAft>
              <a:buSzPts val="1440"/>
              <a:buNone/>
            </a:pPr>
            <a:endParaRPr sz="1800">
              <a:latin typeface="Arial"/>
              <a:ea typeface="Arial"/>
              <a:cs typeface="Arial"/>
              <a:sym typeface="Arial"/>
            </a:endParaRPr>
          </a:p>
          <a:p>
            <a:pPr marL="0" lvl="0" indent="0" algn="l" rtl="0">
              <a:spcBef>
                <a:spcPts val="1000"/>
              </a:spcBef>
              <a:spcAft>
                <a:spcPts val="0"/>
              </a:spcAft>
              <a:buSzPts val="1440"/>
              <a:buNone/>
            </a:pP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1822"/>
                                        <p:tgtEl>
                                          <p:spTgt spid="27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74">
                                            <p:txEl>
                                              <p:pRg st="0" end="0"/>
                                            </p:txEl>
                                          </p:spTgt>
                                        </p:tgtEl>
                                        <p:attrNameLst>
                                          <p:attrName>style.visibility</p:attrName>
                                        </p:attrNameLst>
                                      </p:cBhvr>
                                      <p:to>
                                        <p:strVal val="visible"/>
                                      </p:to>
                                    </p:set>
                                    <p:anim calcmode="lin" valueType="num">
                                      <p:cBhvr additive="base">
                                        <p:cTn id="12" dur="500"/>
                                        <p:tgtEl>
                                          <p:spTgt spid="2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4">
                                            <p:txEl>
                                              <p:pRg st="1" end="1"/>
                                            </p:txEl>
                                          </p:spTgt>
                                        </p:tgtEl>
                                        <p:attrNameLst>
                                          <p:attrName>style.visibility</p:attrName>
                                        </p:attrNameLst>
                                      </p:cBhvr>
                                      <p:to>
                                        <p:strVal val="visible"/>
                                      </p:to>
                                    </p:set>
                                    <p:anim calcmode="lin" valueType="num">
                                      <p:cBhvr additive="base">
                                        <p:cTn id="17" dur="500"/>
                                        <p:tgtEl>
                                          <p:spTgt spid="2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74">
                                            <p:txEl>
                                              <p:pRg st="2" end="2"/>
                                            </p:txEl>
                                          </p:spTgt>
                                        </p:tgtEl>
                                        <p:attrNameLst>
                                          <p:attrName>style.visibility</p:attrName>
                                        </p:attrNameLst>
                                      </p:cBhvr>
                                      <p:to>
                                        <p:strVal val="visible"/>
                                      </p:to>
                                    </p:set>
                                    <p:anim calcmode="lin" valueType="num">
                                      <p:cBhvr additive="base">
                                        <p:cTn id="22" dur="500"/>
                                        <p:tgtEl>
                                          <p:spTgt spid="27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4">
                                            <p:txEl>
                                              <p:pRg st="3" end="3"/>
                                            </p:txEl>
                                          </p:spTgt>
                                        </p:tgtEl>
                                        <p:attrNameLst>
                                          <p:attrName>style.visibility</p:attrName>
                                        </p:attrNameLst>
                                      </p:cBhvr>
                                      <p:to>
                                        <p:strVal val="visible"/>
                                      </p:to>
                                    </p:set>
                                    <p:anim calcmode="lin" valueType="num">
                                      <p:cBhvr additive="base">
                                        <p:cTn id="27" dur="500"/>
                                        <p:tgtEl>
                                          <p:spTgt spid="27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74">
                                            <p:txEl>
                                              <p:pRg st="4" end="4"/>
                                            </p:txEl>
                                          </p:spTgt>
                                        </p:tgtEl>
                                        <p:attrNameLst>
                                          <p:attrName>style.visibility</p:attrName>
                                        </p:attrNameLst>
                                      </p:cBhvr>
                                      <p:to>
                                        <p:strVal val="visible"/>
                                      </p:to>
                                    </p:set>
                                    <p:anim calcmode="lin" valueType="num">
                                      <p:cBhvr additive="base">
                                        <p:cTn id="32" dur="500"/>
                                        <p:tgtEl>
                                          <p:spTgt spid="27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4">
                                            <p:txEl>
                                              <p:pRg st="5" end="5"/>
                                            </p:txEl>
                                          </p:spTgt>
                                        </p:tgtEl>
                                        <p:attrNameLst>
                                          <p:attrName>style.visibility</p:attrName>
                                        </p:attrNameLst>
                                      </p:cBhvr>
                                      <p:to>
                                        <p:strVal val="visible"/>
                                      </p:to>
                                    </p:set>
                                    <p:anim calcmode="lin" valueType="num">
                                      <p:cBhvr additive="base">
                                        <p:cTn id="37" dur="500"/>
                                        <p:tgtEl>
                                          <p:spTgt spid="27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74">
                                            <p:txEl>
                                              <p:pRg st="6" end="6"/>
                                            </p:txEl>
                                          </p:spTgt>
                                        </p:tgtEl>
                                        <p:attrNameLst>
                                          <p:attrName>style.visibility</p:attrName>
                                        </p:attrNameLst>
                                      </p:cBhvr>
                                      <p:to>
                                        <p:strVal val="visible"/>
                                      </p:to>
                                    </p:set>
                                    <p:anim calcmode="lin" valueType="num">
                                      <p:cBhvr additive="base">
                                        <p:cTn id="42" dur="500"/>
                                        <p:tgtEl>
                                          <p:spTgt spid="27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74">
                                            <p:txEl>
                                              <p:pRg st="7" end="7"/>
                                            </p:txEl>
                                          </p:spTgt>
                                        </p:tgtEl>
                                        <p:attrNameLst>
                                          <p:attrName>style.visibility</p:attrName>
                                        </p:attrNameLst>
                                      </p:cBhvr>
                                      <p:to>
                                        <p:strVal val="visible"/>
                                      </p:to>
                                    </p:set>
                                    <p:anim calcmode="lin" valueType="num">
                                      <p:cBhvr additive="base">
                                        <p:cTn id="47" dur="500"/>
                                        <p:tgtEl>
                                          <p:spTgt spid="27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74">
                                            <p:txEl>
                                              <p:pRg st="8" end="8"/>
                                            </p:txEl>
                                          </p:spTgt>
                                        </p:tgtEl>
                                        <p:attrNameLst>
                                          <p:attrName>style.visibility</p:attrName>
                                        </p:attrNameLst>
                                      </p:cBhvr>
                                      <p:to>
                                        <p:strVal val="visible"/>
                                      </p:to>
                                    </p:set>
                                    <p:anim calcmode="lin" valueType="num">
                                      <p:cBhvr additive="base">
                                        <p:cTn id="52" dur="500"/>
                                        <p:tgtEl>
                                          <p:spTgt spid="27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74">
                                            <p:txEl>
                                              <p:pRg st="9" end="9"/>
                                            </p:txEl>
                                          </p:spTgt>
                                        </p:tgtEl>
                                        <p:attrNameLst>
                                          <p:attrName>style.visibility</p:attrName>
                                        </p:attrNameLst>
                                      </p:cBhvr>
                                      <p:to>
                                        <p:strVal val="visible"/>
                                      </p:to>
                                    </p:set>
                                    <p:anim calcmode="lin" valueType="num">
                                      <p:cBhvr additive="base">
                                        <p:cTn id="57" dur="500"/>
                                        <p:tgtEl>
                                          <p:spTgt spid="27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274">
                                            <p:txEl>
                                              <p:pRg st="10" end="10"/>
                                            </p:txEl>
                                          </p:spTgt>
                                        </p:tgtEl>
                                        <p:attrNameLst>
                                          <p:attrName>style.visibility</p:attrName>
                                        </p:attrNameLst>
                                      </p:cBhvr>
                                      <p:to>
                                        <p:strVal val="visible"/>
                                      </p:to>
                                    </p:set>
                                    <p:anim calcmode="lin" valueType="num">
                                      <p:cBhvr additive="base">
                                        <p:cTn id="62" dur="500"/>
                                        <p:tgtEl>
                                          <p:spTgt spid="27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74">
                                            <p:txEl>
                                              <p:pRg st="11" end="11"/>
                                            </p:txEl>
                                          </p:spTgt>
                                        </p:tgtEl>
                                        <p:attrNameLst>
                                          <p:attrName>style.visibility</p:attrName>
                                        </p:attrNameLst>
                                      </p:cBhvr>
                                      <p:to>
                                        <p:strVal val="visible"/>
                                      </p:to>
                                    </p:set>
                                    <p:anim calcmode="lin" valueType="num">
                                      <p:cBhvr additive="base">
                                        <p:cTn id="67" dur="500"/>
                                        <p:tgtEl>
                                          <p:spTgt spid="27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274">
                                            <p:txEl>
                                              <p:pRg st="12" end="12"/>
                                            </p:txEl>
                                          </p:spTgt>
                                        </p:tgtEl>
                                        <p:attrNameLst>
                                          <p:attrName>style.visibility</p:attrName>
                                        </p:attrNameLst>
                                      </p:cBhvr>
                                      <p:to>
                                        <p:strVal val="visible"/>
                                      </p:to>
                                    </p:set>
                                    <p:anim calcmode="lin" valueType="num">
                                      <p:cBhvr additive="base">
                                        <p:cTn id="72" dur="500"/>
                                        <p:tgtEl>
                                          <p:spTgt spid="274">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74">
                                            <p:txEl>
                                              <p:pRg st="13" end="13"/>
                                            </p:txEl>
                                          </p:spTgt>
                                        </p:tgtEl>
                                        <p:attrNameLst>
                                          <p:attrName>style.visibility</p:attrName>
                                        </p:attrNameLst>
                                      </p:cBhvr>
                                      <p:to>
                                        <p:strVal val="visible"/>
                                      </p:to>
                                    </p:set>
                                    <p:anim calcmode="lin" valueType="num">
                                      <p:cBhvr additive="base">
                                        <p:cTn id="77" dur="500"/>
                                        <p:tgtEl>
                                          <p:spTgt spid="274">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274">
                                            <p:txEl>
                                              <p:pRg st="14" end="14"/>
                                            </p:txEl>
                                          </p:spTgt>
                                        </p:tgtEl>
                                        <p:attrNameLst>
                                          <p:attrName>style.visibility</p:attrName>
                                        </p:attrNameLst>
                                      </p:cBhvr>
                                      <p:to>
                                        <p:strVal val="visible"/>
                                      </p:to>
                                    </p:set>
                                    <p:anim calcmode="lin" valueType="num">
                                      <p:cBhvr additive="base">
                                        <p:cTn id="82" dur="500"/>
                                        <p:tgtEl>
                                          <p:spTgt spid="274">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7"/>
          <p:cNvSpPr txBox="1">
            <a:spLocks noGrp="1"/>
          </p:cNvSpPr>
          <p:nvPr>
            <p:ph type="body" idx="1"/>
          </p:nvPr>
        </p:nvSpPr>
        <p:spPr>
          <a:xfrm>
            <a:off x="710890" y="1179077"/>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sz="1800">
                <a:latin typeface="Times New Roman"/>
                <a:ea typeface="Times New Roman"/>
                <a:cs typeface="Times New Roman"/>
                <a:sym typeface="Times New Roman"/>
              </a:rPr>
              <a:t>Đoạn chương trình dưới đây là đoạn chương trình có cú pháp hợp lệ và tương tự như đoạn chương trình trên:</a:t>
            </a:r>
            <a:endParaRPr/>
          </a:p>
          <a:p>
            <a:pPr marL="1143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@make_pretty</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def ordinary():</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print("I am ordinary")</a:t>
            </a:r>
            <a:endParaRPr sz="1800">
              <a:latin typeface="Arial"/>
              <a:ea typeface="Arial"/>
              <a:cs typeface="Arial"/>
              <a:sym typeface="Arial"/>
            </a:endParaRPr>
          </a:p>
          <a:p>
            <a:pPr marL="0" marR="0" lvl="0" indent="91440" algn="just" rtl="0">
              <a:lnSpc>
                <a:spcPct val="115000"/>
              </a:lnSpc>
              <a:spcBef>
                <a:spcPts val="0"/>
              </a:spcBef>
              <a:spcAft>
                <a:spcPts val="0"/>
              </a:spcAft>
              <a:buSzPts val="1440"/>
              <a:buNone/>
            </a:pPr>
            <a:endParaRPr sz="1800">
              <a:latin typeface="Arial"/>
              <a:ea typeface="Arial"/>
              <a:cs typeface="Arial"/>
              <a:sym typeface="Arial"/>
            </a:endParaRPr>
          </a:p>
          <a:p>
            <a:pPr marL="9144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&gt;&gt;&gt;ordinary()</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I got decorated</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I am ordinary</a:t>
            </a:r>
            <a:endParaRPr sz="1800">
              <a:latin typeface="Arial"/>
              <a:ea typeface="Arial"/>
              <a:cs typeface="Arial"/>
              <a:sym typeface="Arial"/>
            </a:endParaRPr>
          </a:p>
          <a:p>
            <a:pPr marL="0" lvl="0" indent="0" algn="l" rtl="0">
              <a:spcBef>
                <a:spcPts val="1000"/>
              </a:spcBef>
              <a:spcAft>
                <a:spcPts val="0"/>
              </a:spcAft>
              <a:buSzPts val="1440"/>
              <a:buNone/>
            </a:pP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animEffect transition="in" filter="fade">
                                      <p:cBhvr>
                                        <p:cTn id="7" dur="1000"/>
                                        <p:tgtEl>
                                          <p:spTgt spid="2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9">
                                            <p:txEl>
                                              <p:pRg st="1" end="1"/>
                                            </p:txEl>
                                          </p:spTgt>
                                        </p:tgtEl>
                                        <p:attrNameLst>
                                          <p:attrName>style.visibility</p:attrName>
                                        </p:attrNameLst>
                                      </p:cBhvr>
                                      <p:to>
                                        <p:strVal val="visible"/>
                                      </p:to>
                                    </p:set>
                                    <p:animEffect transition="in" filter="fade">
                                      <p:cBhvr>
                                        <p:cTn id="12" dur="1000"/>
                                        <p:tgtEl>
                                          <p:spTgt spid="2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9">
                                            <p:txEl>
                                              <p:pRg st="2" end="2"/>
                                            </p:txEl>
                                          </p:spTgt>
                                        </p:tgtEl>
                                        <p:attrNameLst>
                                          <p:attrName>style.visibility</p:attrName>
                                        </p:attrNameLst>
                                      </p:cBhvr>
                                      <p:to>
                                        <p:strVal val="visible"/>
                                      </p:to>
                                    </p:set>
                                    <p:animEffect transition="in" filter="fade">
                                      <p:cBhvr>
                                        <p:cTn id="17" dur="1000"/>
                                        <p:tgtEl>
                                          <p:spTgt spid="2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9">
                                            <p:txEl>
                                              <p:pRg st="3" end="3"/>
                                            </p:txEl>
                                          </p:spTgt>
                                        </p:tgtEl>
                                        <p:attrNameLst>
                                          <p:attrName>style.visibility</p:attrName>
                                        </p:attrNameLst>
                                      </p:cBhvr>
                                      <p:to>
                                        <p:strVal val="visible"/>
                                      </p:to>
                                    </p:set>
                                    <p:animEffect transition="in" filter="fade">
                                      <p:cBhvr>
                                        <p:cTn id="22" dur="1000"/>
                                        <p:tgtEl>
                                          <p:spTgt spid="2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9">
                                            <p:txEl>
                                              <p:pRg st="4" end="4"/>
                                            </p:txEl>
                                          </p:spTgt>
                                        </p:tgtEl>
                                        <p:attrNameLst>
                                          <p:attrName>style.visibility</p:attrName>
                                        </p:attrNameLst>
                                      </p:cBhvr>
                                      <p:to>
                                        <p:strVal val="visible"/>
                                      </p:to>
                                    </p:set>
                                    <p:animEffect transition="in" filter="fade">
                                      <p:cBhvr>
                                        <p:cTn id="27" dur="1000"/>
                                        <p:tgtEl>
                                          <p:spTgt spid="2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9">
                                            <p:txEl>
                                              <p:pRg st="5" end="5"/>
                                            </p:txEl>
                                          </p:spTgt>
                                        </p:tgtEl>
                                        <p:attrNameLst>
                                          <p:attrName>style.visibility</p:attrName>
                                        </p:attrNameLst>
                                      </p:cBhvr>
                                      <p:to>
                                        <p:strVal val="visible"/>
                                      </p:to>
                                    </p:set>
                                    <p:animEffect transition="in" filter="fade">
                                      <p:cBhvr>
                                        <p:cTn id="32" dur="1000"/>
                                        <p:tgtEl>
                                          <p:spTgt spid="2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9">
                                            <p:txEl>
                                              <p:pRg st="6" end="6"/>
                                            </p:txEl>
                                          </p:spTgt>
                                        </p:tgtEl>
                                        <p:attrNameLst>
                                          <p:attrName>style.visibility</p:attrName>
                                        </p:attrNameLst>
                                      </p:cBhvr>
                                      <p:to>
                                        <p:strVal val="visible"/>
                                      </p:to>
                                    </p:set>
                                    <p:animEffect transition="in" filter="fade">
                                      <p:cBhvr>
                                        <p:cTn id="37" dur="1000"/>
                                        <p:tgtEl>
                                          <p:spTgt spid="2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79">
                                            <p:txEl>
                                              <p:pRg st="7" end="7"/>
                                            </p:txEl>
                                          </p:spTgt>
                                        </p:tgtEl>
                                        <p:attrNameLst>
                                          <p:attrName>style.visibility</p:attrName>
                                        </p:attrNameLst>
                                      </p:cBhvr>
                                      <p:to>
                                        <p:strVal val="visible"/>
                                      </p:to>
                                    </p:set>
                                    <p:animEffect transition="in" filter="fade">
                                      <p:cBhvr>
                                        <p:cTn id="42" dur="1000"/>
                                        <p:tgtEl>
                                          <p:spTgt spid="27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79">
                                            <p:txEl>
                                              <p:pRg st="8" end="8"/>
                                            </p:txEl>
                                          </p:spTgt>
                                        </p:tgtEl>
                                        <p:attrNameLst>
                                          <p:attrName>style.visibility</p:attrName>
                                        </p:attrNameLst>
                                      </p:cBhvr>
                                      <p:to>
                                        <p:strVal val="visible"/>
                                      </p:to>
                                    </p:set>
                                    <p:animEffect transition="in" filter="fade">
                                      <p:cBhvr>
                                        <p:cTn id="47" dur="1000"/>
                                        <p:tgtEl>
                                          <p:spTgt spid="2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grpSp>
        <p:nvGrpSpPr>
          <p:cNvPr id="439" name="Google Shape;439;p32"/>
          <p:cNvGrpSpPr/>
          <p:nvPr/>
        </p:nvGrpSpPr>
        <p:grpSpPr>
          <a:xfrm>
            <a:off x="0" y="-8467"/>
            <a:ext cx="12192000" cy="6866467"/>
            <a:chOff x="0" y="-8467"/>
            <a:chExt cx="12192000" cy="6866467"/>
          </a:xfrm>
        </p:grpSpPr>
        <p:cxnSp>
          <p:nvCxnSpPr>
            <p:cNvPr id="440" name="Google Shape;440;p3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441" name="Google Shape;441;p3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442" name="Google Shape;442;p3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43" name="Google Shape;443;p3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44" name="Google Shape;444;p3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46" name="Google Shape;446;p3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447" name="Google Shape;447;p3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48" name="Google Shape;448;p3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51" name="Google Shape;451;p32"/>
          <p:cNvSpPr/>
          <p:nvPr/>
        </p:nvSpPr>
        <p:spPr>
          <a:xfrm>
            <a:off x="0" y="-3"/>
            <a:ext cx="4660126"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52" name="Google Shape;452;p32"/>
          <p:cNvSpPr/>
          <p:nvPr/>
        </p:nvSpPr>
        <p:spPr>
          <a:xfrm rot="10800000">
            <a:off x="4660127" y="-3"/>
            <a:ext cx="1056745" cy="6858001"/>
          </a:xfrm>
          <a:prstGeom prst="triangle">
            <a:avLst>
              <a:gd name="adj" fmla="val 100000"/>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53" name="Google Shape;453;p32"/>
          <p:cNvSpPr txBox="1"/>
          <p:nvPr/>
        </p:nvSpPr>
        <p:spPr>
          <a:xfrm>
            <a:off x="673754" y="643467"/>
            <a:ext cx="4203045" cy="1375608"/>
          </a:xfrm>
          <a:prstGeom prst="rect">
            <a:avLst/>
          </a:prstGeom>
          <a:noFill/>
          <a:ln>
            <a:noFill/>
          </a:ln>
        </p:spPr>
        <p:txBody>
          <a:bodyPr spcFirstLastPara="1" wrap="square" lIns="91425" tIns="45700" rIns="91425" bIns="45700" anchor="ctr" anchorCtr="0">
            <a:normAutofit/>
          </a:bodyPr>
          <a:lstStyle/>
          <a:p>
            <a:pPr marL="571500" marR="0" lvl="0" indent="-571500" algn="l" rtl="0">
              <a:lnSpc>
                <a:spcPct val="90000"/>
              </a:lnSpc>
              <a:spcBef>
                <a:spcPts val="0"/>
              </a:spcBef>
              <a:spcAft>
                <a:spcPts val="0"/>
              </a:spcAft>
              <a:buClr>
                <a:schemeClr val="accent1"/>
              </a:buClr>
              <a:buSzPts val="3100"/>
              <a:buFont typeface="Trebuchet MS"/>
              <a:buNone/>
            </a:pPr>
            <a:endParaRPr sz="3100">
              <a:solidFill>
                <a:schemeClr val="lt1"/>
              </a:solidFill>
              <a:latin typeface="Trebuchet MS"/>
              <a:ea typeface="Trebuchet MS"/>
              <a:cs typeface="Trebuchet MS"/>
              <a:sym typeface="Trebuchet MS"/>
            </a:endParaRPr>
          </a:p>
        </p:txBody>
      </p:sp>
      <p:sp>
        <p:nvSpPr>
          <p:cNvPr id="454" name="Google Shape;454;p32"/>
          <p:cNvSpPr txBox="1"/>
          <p:nvPr/>
        </p:nvSpPr>
        <p:spPr>
          <a:xfrm>
            <a:off x="673754" y="2160590"/>
            <a:ext cx="3973943" cy="3440110"/>
          </a:xfrm>
          <a:prstGeom prst="rect">
            <a:avLst/>
          </a:prstGeom>
          <a:noFill/>
          <a:ln>
            <a:noFill/>
          </a:ln>
        </p:spPr>
        <p:txBody>
          <a:bodyPr spcFirstLastPara="1" wrap="square" lIns="91425" tIns="45700" rIns="91425" bIns="45700" anchor="t" anchorCtr="0">
            <a:normAutofit/>
          </a:bodyPr>
          <a:lstStyle/>
          <a:p>
            <a:pPr marL="0" marR="0" lvl="0" indent="-91440" algn="l" rtl="0">
              <a:spcBef>
                <a:spcPts val="0"/>
              </a:spcBef>
              <a:spcAft>
                <a:spcPts val="0"/>
              </a:spcAft>
              <a:buClr>
                <a:schemeClr val="accent1"/>
              </a:buClr>
              <a:buSzPts val="1440"/>
              <a:buFont typeface="Noto Sans Symbols"/>
              <a:buChar char="►"/>
            </a:pPr>
            <a:r>
              <a:rPr lang="en-US" sz="1800">
                <a:solidFill>
                  <a:schemeClr val="lt1"/>
                </a:solidFill>
                <a:latin typeface="Trebuchet MS"/>
                <a:ea typeface="Trebuchet MS"/>
                <a:cs typeface="Trebuchet MS"/>
                <a:sym typeface="Trebuchet MS"/>
              </a:rPr>
              <a:t>Được hiểu khả năng diễn đạt ý tưởng, thuật toán, đoạn chương trình một cách dễ đọc nhất</a:t>
            </a:r>
            <a:endParaRPr sz="1800">
              <a:solidFill>
                <a:schemeClr val="lt1"/>
              </a:solidFill>
              <a:latin typeface="Trebuchet MS"/>
              <a:ea typeface="Trebuchet MS"/>
              <a:cs typeface="Trebuchet MS"/>
              <a:sym typeface="Trebuchet MS"/>
            </a:endParaRPr>
          </a:p>
        </p:txBody>
      </p:sp>
      <p:sp>
        <p:nvSpPr>
          <p:cNvPr id="455" name="Google Shape;455;p32"/>
          <p:cNvSpPr/>
          <p:nvPr/>
        </p:nvSpPr>
        <p:spPr>
          <a:xfrm flipH="1">
            <a:off x="11755696" y="4013200"/>
            <a:ext cx="448733" cy="2844800"/>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56" name="Google Shape;456;p32"/>
          <p:cNvSpPr txBox="1"/>
          <p:nvPr/>
        </p:nvSpPr>
        <p:spPr>
          <a:xfrm>
            <a:off x="826154" y="795867"/>
            <a:ext cx="4203045" cy="1375608"/>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lt1"/>
              </a:buClr>
              <a:buSzPts val="3200"/>
              <a:buFont typeface="Times New Roman"/>
              <a:buNone/>
            </a:pPr>
            <a:r>
              <a:rPr lang="en-US" sz="3200">
                <a:solidFill>
                  <a:schemeClr val="lt1"/>
                </a:solidFill>
                <a:latin typeface="Times New Roman"/>
                <a:ea typeface="Times New Roman"/>
                <a:cs typeface="Times New Roman"/>
                <a:sym typeface="Times New Roman"/>
              </a:rPr>
              <a:t>Tính biểu diễn (Expressity)</a:t>
            </a:r>
            <a:endParaRPr sz="3200">
              <a:solidFill>
                <a:schemeClr val="lt1"/>
              </a:solidFill>
              <a:latin typeface="Trebuchet MS"/>
              <a:ea typeface="Trebuchet MS"/>
              <a:cs typeface="Trebuchet MS"/>
              <a:sym typeface="Trebuchet MS"/>
            </a:endParaRPr>
          </a:p>
        </p:txBody>
      </p:sp>
      <p:sp>
        <p:nvSpPr>
          <p:cNvPr id="457" name="Google Shape;457;p32"/>
          <p:cNvSpPr txBox="1"/>
          <p:nvPr/>
        </p:nvSpPr>
        <p:spPr>
          <a:xfrm>
            <a:off x="6004560" y="643467"/>
            <a:ext cx="536128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So sánh giữa ngôn ngữ Groovy và Java:</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pic>
        <p:nvPicPr>
          <p:cNvPr id="458" name="Google Shape;458;p32"/>
          <p:cNvPicPr preferRelativeResize="0"/>
          <p:nvPr/>
        </p:nvPicPr>
        <p:blipFill rotWithShape="1">
          <a:blip r:embed="rId3">
            <a:alphaModFix/>
          </a:blip>
          <a:srcRect/>
          <a:stretch/>
        </p:blipFill>
        <p:spPr>
          <a:xfrm>
            <a:off x="6630444" y="1729080"/>
            <a:ext cx="4149315" cy="1447507"/>
          </a:xfrm>
          <a:prstGeom prst="rect">
            <a:avLst/>
          </a:prstGeom>
          <a:noFill/>
          <a:ln>
            <a:noFill/>
          </a:ln>
        </p:spPr>
      </p:pic>
      <p:pic>
        <p:nvPicPr>
          <p:cNvPr id="459" name="Google Shape;459;p32"/>
          <p:cNvPicPr preferRelativeResize="0"/>
          <p:nvPr/>
        </p:nvPicPr>
        <p:blipFill rotWithShape="1">
          <a:blip r:embed="rId4">
            <a:alphaModFix/>
          </a:blip>
          <a:srcRect/>
          <a:stretch/>
        </p:blipFill>
        <p:spPr>
          <a:xfrm>
            <a:off x="6593574" y="3638521"/>
            <a:ext cx="4105848" cy="16141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3"/>
                                        </p:tgtEl>
                                        <p:attrNameLst>
                                          <p:attrName>style.visibility</p:attrName>
                                        </p:attrNameLst>
                                      </p:cBhvr>
                                      <p:to>
                                        <p:strVal val="visible"/>
                                      </p:to>
                                    </p:set>
                                    <p:animEffect transition="in" filter="fade">
                                      <p:cBhvr>
                                        <p:cTn id="7" dur="2000"/>
                                        <p:tgtEl>
                                          <p:spTgt spid="4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6"/>
                                        </p:tgtEl>
                                        <p:attrNameLst>
                                          <p:attrName>style.visibility</p:attrName>
                                        </p:attrNameLst>
                                      </p:cBhvr>
                                      <p:to>
                                        <p:strVal val="visible"/>
                                      </p:to>
                                    </p:set>
                                    <p:animEffect transition="in" filter="fade">
                                      <p:cBhvr>
                                        <p:cTn id="12" dur="2000"/>
                                        <p:tgtEl>
                                          <p:spTgt spid="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I. Các tiêu chuẩn để đánh giá thuật toán:</a:t>
            </a:r>
            <a:endParaRPr/>
          </a:p>
        </p:txBody>
      </p:sp>
      <p:grpSp>
        <p:nvGrpSpPr>
          <p:cNvPr id="176" name="Google Shape;176;p2"/>
          <p:cNvGrpSpPr/>
          <p:nvPr/>
        </p:nvGrpSpPr>
        <p:grpSpPr>
          <a:xfrm>
            <a:off x="-3709924" y="1487581"/>
            <a:ext cx="12931795" cy="5227451"/>
            <a:chOff x="-4387787" y="-673007"/>
            <a:chExt cx="12931795" cy="5227451"/>
          </a:xfrm>
        </p:grpSpPr>
        <p:sp>
          <p:nvSpPr>
            <p:cNvPr id="177" name="Google Shape;177;p2"/>
            <p:cNvSpPr/>
            <p:nvPr/>
          </p:nvSpPr>
          <p:spPr>
            <a:xfrm>
              <a:off x="-4387787" y="-673007"/>
              <a:ext cx="5227451" cy="5227451"/>
            </a:xfrm>
            <a:prstGeom prst="blockArc">
              <a:avLst>
                <a:gd name="adj1" fmla="val 18900000"/>
                <a:gd name="adj2" fmla="val 2700000"/>
                <a:gd name="adj3" fmla="val 413"/>
              </a:avLst>
            </a:prstGeom>
            <a:noFill/>
            <a:ln w="19050" cap="rnd" cmpd="sng">
              <a:solidFill>
                <a:srgbClr val="7199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439863" y="298404"/>
              <a:ext cx="8104145" cy="597120"/>
            </a:xfrm>
            <a:prstGeom prst="rect">
              <a:avLst/>
            </a:prstGeom>
            <a:solidFill>
              <a:srgbClr val="EB756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txBox="1"/>
            <p:nvPr/>
          </p:nvSpPr>
          <p:spPr>
            <a:xfrm>
              <a:off x="439863" y="298404"/>
              <a:ext cx="8104145" cy="597120"/>
            </a:xfrm>
            <a:prstGeom prst="rect">
              <a:avLst/>
            </a:prstGeom>
            <a:noFill/>
            <a:ln>
              <a:noFill/>
            </a:ln>
          </p:spPr>
          <p:txBody>
            <a:bodyPr spcFirstLastPara="1" wrap="square" lIns="473950" tIns="81275" rIns="81275" bIns="81275" anchor="ctr" anchorCtr="0">
              <a:noAutofit/>
            </a:bodyPr>
            <a:lstStyle/>
            <a:p>
              <a:pPr marL="0" marR="0" lvl="0" indent="0" algn="l" rtl="0">
                <a:lnSpc>
                  <a:spcPct val="90000"/>
                </a:lnSpc>
                <a:spcBef>
                  <a:spcPts val="0"/>
                </a:spcBef>
                <a:spcAft>
                  <a:spcPts val="0"/>
                </a:spcAft>
                <a:buClr>
                  <a:schemeClr val="dk1"/>
                </a:buClr>
                <a:buSzPts val="3200"/>
                <a:buFont typeface="Times New Roman"/>
                <a:buNone/>
              </a:pPr>
              <a:r>
                <a:rPr lang="en-US" sz="3200">
                  <a:solidFill>
                    <a:schemeClr val="dk1"/>
                  </a:solidFill>
                  <a:latin typeface="Times New Roman"/>
                  <a:ea typeface="Times New Roman"/>
                  <a:cs typeface="Times New Roman"/>
                  <a:sym typeface="Times New Roman"/>
                </a:rPr>
                <a:t>Tính soạn thảo (Writability)</a:t>
              </a:r>
              <a:endParaRPr/>
            </a:p>
          </p:txBody>
        </p:sp>
        <p:sp>
          <p:nvSpPr>
            <p:cNvPr id="180" name="Google Shape;180;p2"/>
            <p:cNvSpPr/>
            <p:nvPr/>
          </p:nvSpPr>
          <p:spPr>
            <a:xfrm>
              <a:off x="66662" y="223764"/>
              <a:ext cx="746400" cy="746400"/>
            </a:xfrm>
            <a:prstGeom prst="ellipse">
              <a:avLst/>
            </a:prstGeom>
            <a:solidFill>
              <a:schemeClr val="lt1"/>
            </a:solidFill>
            <a:ln w="19050" cap="rnd" cmpd="sng">
              <a:solidFill>
                <a:srgbClr val="90C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782205" y="1194240"/>
              <a:ext cx="7761803" cy="597120"/>
            </a:xfrm>
            <a:prstGeom prst="rect">
              <a:avLst/>
            </a:prstGeom>
            <a:solidFill>
              <a:srgbClr val="EB756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txBox="1"/>
            <p:nvPr/>
          </p:nvSpPr>
          <p:spPr>
            <a:xfrm>
              <a:off x="782205" y="1194240"/>
              <a:ext cx="7761803" cy="597120"/>
            </a:xfrm>
            <a:prstGeom prst="rect">
              <a:avLst/>
            </a:prstGeom>
            <a:noFill/>
            <a:ln>
              <a:noFill/>
            </a:ln>
          </p:spPr>
          <p:txBody>
            <a:bodyPr spcFirstLastPara="1" wrap="square" lIns="473950" tIns="81275" rIns="81275" bIns="81275" anchor="ctr" anchorCtr="0">
              <a:noAutofit/>
            </a:bodyPr>
            <a:lstStyle/>
            <a:p>
              <a:pPr marL="0" marR="0" lvl="0" indent="0" algn="l" rtl="0">
                <a:lnSpc>
                  <a:spcPct val="90000"/>
                </a:lnSpc>
                <a:spcBef>
                  <a:spcPts val="0"/>
                </a:spcBef>
                <a:spcAft>
                  <a:spcPts val="0"/>
                </a:spcAft>
                <a:buClr>
                  <a:schemeClr val="dk1"/>
                </a:buClr>
                <a:buSzPts val="3200"/>
                <a:buFont typeface="Times New Roman"/>
                <a:buNone/>
              </a:pPr>
              <a:r>
                <a:rPr lang="en-US" sz="3200">
                  <a:solidFill>
                    <a:schemeClr val="dk1"/>
                  </a:solidFill>
                  <a:latin typeface="Times New Roman"/>
                  <a:ea typeface="Times New Roman"/>
                  <a:cs typeface="Times New Roman"/>
                  <a:sym typeface="Times New Roman"/>
                </a:rPr>
                <a:t>Tính đọc hiểu (Readability)</a:t>
              </a:r>
              <a:endParaRPr/>
            </a:p>
          </p:txBody>
        </p:sp>
        <p:sp>
          <p:nvSpPr>
            <p:cNvPr id="183" name="Google Shape;183;p2"/>
            <p:cNvSpPr/>
            <p:nvPr/>
          </p:nvSpPr>
          <p:spPr>
            <a:xfrm>
              <a:off x="409005" y="1119600"/>
              <a:ext cx="746400" cy="746400"/>
            </a:xfrm>
            <a:prstGeom prst="ellipse">
              <a:avLst/>
            </a:prstGeom>
            <a:solidFill>
              <a:schemeClr val="lt1"/>
            </a:solidFill>
            <a:ln w="19050" cap="rnd" cmpd="sng">
              <a:solidFill>
                <a:srgbClr val="90C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782205" y="2090076"/>
              <a:ext cx="7761803" cy="597120"/>
            </a:xfrm>
            <a:prstGeom prst="rect">
              <a:avLst/>
            </a:prstGeom>
            <a:solidFill>
              <a:srgbClr val="EB756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txBox="1"/>
            <p:nvPr/>
          </p:nvSpPr>
          <p:spPr>
            <a:xfrm>
              <a:off x="782205" y="2090076"/>
              <a:ext cx="7761803" cy="597120"/>
            </a:xfrm>
            <a:prstGeom prst="rect">
              <a:avLst/>
            </a:prstGeom>
            <a:noFill/>
            <a:ln>
              <a:noFill/>
            </a:ln>
          </p:spPr>
          <p:txBody>
            <a:bodyPr spcFirstLastPara="1" wrap="square" lIns="473950" tIns="81275" rIns="81275" bIns="81275" anchor="ctr" anchorCtr="0">
              <a:noAutofit/>
            </a:bodyPr>
            <a:lstStyle/>
            <a:p>
              <a:pPr marL="0" marR="0" lvl="0" indent="0" algn="l" rtl="0">
                <a:lnSpc>
                  <a:spcPct val="90000"/>
                </a:lnSpc>
                <a:spcBef>
                  <a:spcPts val="0"/>
                </a:spcBef>
                <a:spcAft>
                  <a:spcPts val="0"/>
                </a:spcAft>
                <a:buClr>
                  <a:schemeClr val="dk1"/>
                </a:buClr>
                <a:buSzPts val="3200"/>
                <a:buFont typeface="Times New Roman"/>
                <a:buNone/>
              </a:pPr>
              <a:r>
                <a:rPr lang="en-US" sz="3200">
                  <a:solidFill>
                    <a:schemeClr val="dk1"/>
                  </a:solidFill>
                  <a:latin typeface="Times New Roman"/>
                  <a:ea typeface="Times New Roman"/>
                  <a:cs typeface="Times New Roman"/>
                  <a:sym typeface="Times New Roman"/>
                </a:rPr>
                <a:t>Độ tin cậy (Reliability)</a:t>
              </a:r>
              <a:endParaRPr/>
            </a:p>
          </p:txBody>
        </p:sp>
        <p:sp>
          <p:nvSpPr>
            <p:cNvPr id="186" name="Google Shape;186;p2"/>
            <p:cNvSpPr/>
            <p:nvPr/>
          </p:nvSpPr>
          <p:spPr>
            <a:xfrm>
              <a:off x="409005" y="2015436"/>
              <a:ext cx="746400" cy="746400"/>
            </a:xfrm>
            <a:prstGeom prst="ellipse">
              <a:avLst/>
            </a:prstGeom>
            <a:solidFill>
              <a:schemeClr val="lt1"/>
            </a:solidFill>
            <a:ln w="19050" cap="rnd" cmpd="sng">
              <a:solidFill>
                <a:srgbClr val="90C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439863" y="2985911"/>
              <a:ext cx="8104145" cy="597120"/>
            </a:xfrm>
            <a:prstGeom prst="rect">
              <a:avLst/>
            </a:prstGeom>
            <a:solidFill>
              <a:srgbClr val="EB7564"/>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txBox="1"/>
            <p:nvPr/>
          </p:nvSpPr>
          <p:spPr>
            <a:xfrm>
              <a:off x="439863" y="2985911"/>
              <a:ext cx="8104145" cy="597120"/>
            </a:xfrm>
            <a:prstGeom prst="rect">
              <a:avLst/>
            </a:prstGeom>
            <a:noFill/>
            <a:ln>
              <a:noFill/>
            </a:ln>
          </p:spPr>
          <p:txBody>
            <a:bodyPr spcFirstLastPara="1" wrap="square" lIns="473950" tIns="81275" rIns="81275" bIns="81275" anchor="ctr" anchorCtr="0">
              <a:noAutofit/>
            </a:bodyPr>
            <a:lstStyle/>
            <a:p>
              <a:pPr marL="0" marR="0" lvl="0" indent="0" algn="l" rtl="0">
                <a:lnSpc>
                  <a:spcPct val="90000"/>
                </a:lnSpc>
                <a:spcBef>
                  <a:spcPts val="0"/>
                </a:spcBef>
                <a:spcAft>
                  <a:spcPts val="0"/>
                </a:spcAft>
                <a:buClr>
                  <a:schemeClr val="dk1"/>
                </a:buClr>
                <a:buSzPts val="3200"/>
                <a:buFont typeface="Times New Roman"/>
                <a:buNone/>
              </a:pPr>
              <a:r>
                <a:rPr lang="en-US" sz="3200">
                  <a:solidFill>
                    <a:schemeClr val="dk1"/>
                  </a:solidFill>
                  <a:latin typeface="Times New Roman"/>
                  <a:ea typeface="Times New Roman"/>
                  <a:cs typeface="Times New Roman"/>
                  <a:sym typeface="Times New Roman"/>
                </a:rPr>
                <a:t>Chi phí (Cost)</a:t>
              </a:r>
              <a:endParaRPr/>
            </a:p>
          </p:txBody>
        </p:sp>
        <p:sp>
          <p:nvSpPr>
            <p:cNvPr id="189" name="Google Shape;189;p2"/>
            <p:cNvSpPr/>
            <p:nvPr/>
          </p:nvSpPr>
          <p:spPr>
            <a:xfrm>
              <a:off x="66662" y="2911271"/>
              <a:ext cx="746400" cy="746400"/>
            </a:xfrm>
            <a:prstGeom prst="ellipse">
              <a:avLst/>
            </a:prstGeom>
            <a:solidFill>
              <a:schemeClr val="lt1"/>
            </a:solidFill>
            <a:ln w="19050" cap="rnd" cmpd="sng">
              <a:solidFill>
                <a:srgbClr val="90C22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571500" lvl="0" indent="-571500" algn="l" rtl="0">
              <a:spcBef>
                <a:spcPts val="0"/>
              </a:spcBef>
              <a:spcAft>
                <a:spcPts val="0"/>
              </a:spcAft>
              <a:buClr>
                <a:schemeClr val="accent1"/>
              </a:buClr>
              <a:buSzPts val="3200"/>
              <a:buFont typeface="Noto Sans Symbols"/>
              <a:buChar char="❖"/>
            </a:pPr>
            <a:r>
              <a:rPr lang="en-US" sz="3200">
                <a:latin typeface="Times New Roman"/>
                <a:ea typeface="Times New Roman"/>
                <a:cs typeface="Times New Roman"/>
                <a:sym typeface="Times New Roman"/>
              </a:rPr>
              <a:t>Hỗ trợ trừu tượng hóa (Support of Abtraction)</a:t>
            </a:r>
            <a:endParaRPr/>
          </a:p>
        </p:txBody>
      </p:sp>
      <p:sp>
        <p:nvSpPr>
          <p:cNvPr id="268" name="Google Shape;268;p15"/>
          <p:cNvSpPr txBox="1">
            <a:spLocks noGrp="1"/>
          </p:cNvSpPr>
          <p:nvPr>
            <p:ph type="body" idx="1"/>
          </p:nvPr>
        </p:nvSpPr>
        <p:spPr>
          <a:xfrm>
            <a:off x="677334" y="1140903"/>
            <a:ext cx="8596668" cy="5360565"/>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lnSpc>
                <a:spcPct val="120000"/>
              </a:lnSpc>
              <a:spcBef>
                <a:spcPts val="0"/>
              </a:spcBef>
              <a:spcAft>
                <a:spcPts val="0"/>
              </a:spcAft>
              <a:buSzPct val="79999"/>
              <a:buChar char="►"/>
            </a:pPr>
            <a:r>
              <a:rPr lang="en-US" sz="1800">
                <a:latin typeface="Times New Roman"/>
                <a:ea typeface="Times New Roman"/>
                <a:cs typeface="Times New Roman"/>
                <a:sym typeface="Times New Roman"/>
              </a:rPr>
              <a:t>Hỗ trợ trừu tượng hóa trong lập trình ám chỉ đến khả năng sử dụng các cấu trúc phức tạp cho phép chương trình ẩn đi một số dữ liệu hoặc tiến trình. Tính trừu tượng hoá là một khái niệm chính trong lập trình đương đại, điều này phản ánh qua việc tính trừu tượng hóa đóng vai trò trung tâm trong quá trình một ngôn ngữ hiện đại được thiết kế</a:t>
            </a:r>
            <a:r>
              <a:rPr lang="en-US">
                <a:latin typeface="Times New Roman"/>
                <a:ea typeface="Times New Roman"/>
                <a:cs typeface="Times New Roman"/>
                <a:sym typeface="Times New Roman"/>
              </a:rPr>
              <a:t>.</a:t>
            </a:r>
            <a:endParaRPr/>
          </a:p>
          <a:p>
            <a:pPr marL="0" marR="0" lvl="0" indent="0" algn="just" rtl="0">
              <a:lnSpc>
                <a:spcPct val="115000"/>
              </a:lnSpc>
              <a:spcBef>
                <a:spcPts val="0"/>
              </a:spcBef>
              <a:spcAft>
                <a:spcPts val="0"/>
              </a:spcAft>
              <a:buSzPct val="79999"/>
              <a:buNone/>
            </a:pPr>
            <a:r>
              <a:rPr lang="en-US">
                <a:latin typeface="Courier New"/>
                <a:ea typeface="Courier New"/>
                <a:cs typeface="Courier New"/>
                <a:sym typeface="Courier New"/>
              </a:rPr>
              <a:t>		cl</a:t>
            </a:r>
            <a:r>
              <a:rPr lang="en-US" sz="1800">
                <a:latin typeface="Courier New"/>
                <a:ea typeface="Courier New"/>
                <a:cs typeface="Courier New"/>
                <a:sym typeface="Courier New"/>
              </a:rPr>
              <a:t>ass ClassRoom {</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public:</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a:t>
            </a:r>
            <a:r>
              <a:rPr lang="en-US" sz="1800">
                <a:latin typeface="Cousine"/>
                <a:ea typeface="Cousine"/>
                <a:cs typeface="Cousine"/>
                <a:sym typeface="Cousine"/>
              </a:rPr>
              <a:t>// </a:t>
            </a:r>
            <a:r>
              <a:rPr lang="en-US" sz="1800">
                <a:latin typeface="Times New Roman"/>
                <a:ea typeface="Times New Roman"/>
                <a:cs typeface="Times New Roman"/>
                <a:sym typeface="Times New Roman"/>
              </a:rPr>
              <a:t>hàm khởi tạo</a:t>
            </a:r>
            <a:r>
              <a:rPr lang="en-US" sz="1800">
                <a:latin typeface="Cousine"/>
                <a:ea typeface="Cousine"/>
                <a:cs typeface="Cousine"/>
                <a:sym typeface="Cousine"/>
              </a:rPr>
              <a:t> (constructor)</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Adder(int i = 0) {</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total = i;</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 </a:t>
            </a:r>
            <a:r>
              <a:rPr lang="en-US" sz="1800">
                <a:latin typeface="Times New Roman"/>
                <a:ea typeface="Times New Roman"/>
                <a:cs typeface="Times New Roman"/>
                <a:sym typeface="Times New Roman"/>
              </a:rPr>
              <a:t>hàm gọi được từ bên ngoài</a:t>
            </a:r>
            <a:endParaRPr sz="1800">
              <a:latin typeface="Times New Roman"/>
              <a:ea typeface="Times New Roman"/>
              <a:cs typeface="Times New Roman"/>
              <a:sym typeface="Times New Roman"/>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void addStudent(int number) {</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total += number;</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a:latin typeface="Courier New"/>
                <a:ea typeface="Courier New"/>
                <a:cs typeface="Courier New"/>
                <a:sym typeface="Courier New"/>
              </a:rPr>
              <a:t>	</a:t>
            </a:r>
            <a:r>
              <a:rPr lang="en-US" sz="1800">
                <a:latin typeface="Courier New"/>
                <a:ea typeface="Courier New"/>
                <a:cs typeface="Courier New"/>
                <a:sym typeface="Courier New"/>
              </a:rPr>
              <a:t>  int getTotal() {</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return total;</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private:</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 </a:t>
            </a:r>
            <a:r>
              <a:rPr lang="en-US" sz="1800">
                <a:latin typeface="Times New Roman"/>
                <a:ea typeface="Times New Roman"/>
                <a:cs typeface="Times New Roman"/>
                <a:sym typeface="Times New Roman"/>
              </a:rPr>
              <a:t>dữ liệu được che dấu đối với những thành phần ngoài class</a:t>
            </a:r>
            <a:endParaRPr sz="1800">
              <a:latin typeface="Times New Roman"/>
              <a:ea typeface="Times New Roman"/>
              <a:cs typeface="Times New Roman"/>
              <a:sym typeface="Times New Roman"/>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int totalStudent;</a:t>
            </a:r>
            <a:endParaRPr sz="1800">
              <a:latin typeface="Arial"/>
              <a:ea typeface="Arial"/>
              <a:cs typeface="Arial"/>
              <a:sym typeface="Arial"/>
            </a:endParaRPr>
          </a:p>
          <a:p>
            <a:pPr marL="1028700" marR="0" lvl="0" indent="0" algn="just" rtl="0">
              <a:lnSpc>
                <a:spcPct val="115000"/>
              </a:lnSpc>
              <a:spcBef>
                <a:spcPts val="0"/>
              </a:spcBef>
              <a:spcAft>
                <a:spcPts val="0"/>
              </a:spcAft>
              <a:buSzPct val="79999"/>
              <a:buNone/>
            </a:pPr>
            <a:r>
              <a:rPr lang="en-US" sz="1800">
                <a:latin typeface="Courier New"/>
                <a:ea typeface="Courier New"/>
                <a:cs typeface="Courier New"/>
                <a:sym typeface="Courier New"/>
              </a:rPr>
              <a:t>	};</a:t>
            </a:r>
            <a:endParaRPr sz="1800">
              <a:latin typeface="Arial"/>
              <a:ea typeface="Arial"/>
              <a:cs typeface="Arial"/>
              <a:sym typeface="Arial"/>
            </a:endParaRPr>
          </a:p>
          <a:p>
            <a:pPr marL="0" lvl="0" indent="0" algn="l" rtl="0">
              <a:spcBef>
                <a:spcPts val="1000"/>
              </a:spcBef>
              <a:spcAft>
                <a:spcPts val="0"/>
              </a:spcAft>
              <a:buSzPct val="79999"/>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7"/>
                                        </p:tgtEl>
                                        <p:attrNameLst>
                                          <p:attrName>style.visibility</p:attrName>
                                        </p:attrNameLst>
                                      </p:cBhvr>
                                      <p:to>
                                        <p:strVal val="visible"/>
                                      </p:to>
                                    </p:set>
                                    <p:animEffect transition="in" filter="fade">
                                      <p:cBhvr>
                                        <p:cTn id="7" dur="2000"/>
                                        <p:tgtEl>
                                          <p:spTgt spid="2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8">
                                            <p:txEl>
                                              <p:pRg st="0" end="0"/>
                                            </p:txEl>
                                          </p:spTgt>
                                        </p:tgtEl>
                                        <p:attrNameLst>
                                          <p:attrName>style.visibility</p:attrName>
                                        </p:attrNameLst>
                                      </p:cBhvr>
                                      <p:to>
                                        <p:strVal val="visible"/>
                                      </p:to>
                                    </p:set>
                                    <p:animEffect transition="in" filter="fade">
                                      <p:cBhvr>
                                        <p:cTn id="12" dur="500"/>
                                        <p:tgtEl>
                                          <p:spTgt spid="2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8">
                                            <p:txEl>
                                              <p:pRg st="1" end="1"/>
                                            </p:txEl>
                                          </p:spTgt>
                                        </p:tgtEl>
                                        <p:attrNameLst>
                                          <p:attrName>style.visibility</p:attrName>
                                        </p:attrNameLst>
                                      </p:cBhvr>
                                      <p:to>
                                        <p:strVal val="visible"/>
                                      </p:to>
                                    </p:set>
                                    <p:animEffect transition="in" filter="fade">
                                      <p:cBhvr>
                                        <p:cTn id="17" dur="500"/>
                                        <p:tgtEl>
                                          <p:spTgt spid="2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8">
                                            <p:txEl>
                                              <p:pRg st="2" end="2"/>
                                            </p:txEl>
                                          </p:spTgt>
                                        </p:tgtEl>
                                        <p:attrNameLst>
                                          <p:attrName>style.visibility</p:attrName>
                                        </p:attrNameLst>
                                      </p:cBhvr>
                                      <p:to>
                                        <p:strVal val="visible"/>
                                      </p:to>
                                    </p:set>
                                    <p:animEffect transition="in" filter="fade">
                                      <p:cBhvr>
                                        <p:cTn id="22" dur="500"/>
                                        <p:tgtEl>
                                          <p:spTgt spid="26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8">
                                            <p:txEl>
                                              <p:pRg st="3" end="3"/>
                                            </p:txEl>
                                          </p:spTgt>
                                        </p:tgtEl>
                                        <p:attrNameLst>
                                          <p:attrName>style.visibility</p:attrName>
                                        </p:attrNameLst>
                                      </p:cBhvr>
                                      <p:to>
                                        <p:strVal val="visible"/>
                                      </p:to>
                                    </p:set>
                                    <p:animEffect transition="in" filter="fade">
                                      <p:cBhvr>
                                        <p:cTn id="27" dur="500"/>
                                        <p:tgtEl>
                                          <p:spTgt spid="26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8">
                                            <p:txEl>
                                              <p:pRg st="4" end="4"/>
                                            </p:txEl>
                                          </p:spTgt>
                                        </p:tgtEl>
                                        <p:attrNameLst>
                                          <p:attrName>style.visibility</p:attrName>
                                        </p:attrNameLst>
                                      </p:cBhvr>
                                      <p:to>
                                        <p:strVal val="visible"/>
                                      </p:to>
                                    </p:set>
                                    <p:animEffect transition="in" filter="fade">
                                      <p:cBhvr>
                                        <p:cTn id="32" dur="500"/>
                                        <p:tgtEl>
                                          <p:spTgt spid="26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8">
                                            <p:txEl>
                                              <p:pRg st="5" end="5"/>
                                            </p:txEl>
                                          </p:spTgt>
                                        </p:tgtEl>
                                        <p:attrNameLst>
                                          <p:attrName>style.visibility</p:attrName>
                                        </p:attrNameLst>
                                      </p:cBhvr>
                                      <p:to>
                                        <p:strVal val="visible"/>
                                      </p:to>
                                    </p:set>
                                    <p:animEffect transition="in" filter="fade">
                                      <p:cBhvr>
                                        <p:cTn id="37" dur="500"/>
                                        <p:tgtEl>
                                          <p:spTgt spid="26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8">
                                            <p:txEl>
                                              <p:pRg st="6" end="6"/>
                                            </p:txEl>
                                          </p:spTgt>
                                        </p:tgtEl>
                                        <p:attrNameLst>
                                          <p:attrName>style.visibility</p:attrName>
                                        </p:attrNameLst>
                                      </p:cBhvr>
                                      <p:to>
                                        <p:strVal val="visible"/>
                                      </p:to>
                                    </p:set>
                                    <p:animEffect transition="in" filter="fade">
                                      <p:cBhvr>
                                        <p:cTn id="42" dur="500"/>
                                        <p:tgtEl>
                                          <p:spTgt spid="26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8">
                                            <p:txEl>
                                              <p:pRg st="7" end="7"/>
                                            </p:txEl>
                                          </p:spTgt>
                                        </p:tgtEl>
                                        <p:attrNameLst>
                                          <p:attrName>style.visibility</p:attrName>
                                        </p:attrNameLst>
                                      </p:cBhvr>
                                      <p:to>
                                        <p:strVal val="visible"/>
                                      </p:to>
                                    </p:set>
                                    <p:animEffect transition="in" filter="fade">
                                      <p:cBhvr>
                                        <p:cTn id="47" dur="500"/>
                                        <p:tgtEl>
                                          <p:spTgt spid="26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68">
                                            <p:txEl>
                                              <p:pRg st="8" end="8"/>
                                            </p:txEl>
                                          </p:spTgt>
                                        </p:tgtEl>
                                        <p:attrNameLst>
                                          <p:attrName>style.visibility</p:attrName>
                                        </p:attrNameLst>
                                      </p:cBhvr>
                                      <p:to>
                                        <p:strVal val="visible"/>
                                      </p:to>
                                    </p:set>
                                    <p:animEffect transition="in" filter="fade">
                                      <p:cBhvr>
                                        <p:cTn id="52" dur="500"/>
                                        <p:tgtEl>
                                          <p:spTgt spid="26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68">
                                            <p:txEl>
                                              <p:pRg st="9" end="9"/>
                                            </p:txEl>
                                          </p:spTgt>
                                        </p:tgtEl>
                                        <p:attrNameLst>
                                          <p:attrName>style.visibility</p:attrName>
                                        </p:attrNameLst>
                                      </p:cBhvr>
                                      <p:to>
                                        <p:strVal val="visible"/>
                                      </p:to>
                                    </p:set>
                                    <p:animEffect transition="in" filter="fade">
                                      <p:cBhvr>
                                        <p:cTn id="57" dur="500"/>
                                        <p:tgtEl>
                                          <p:spTgt spid="268">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68">
                                            <p:txEl>
                                              <p:pRg st="10" end="10"/>
                                            </p:txEl>
                                          </p:spTgt>
                                        </p:tgtEl>
                                        <p:attrNameLst>
                                          <p:attrName>style.visibility</p:attrName>
                                        </p:attrNameLst>
                                      </p:cBhvr>
                                      <p:to>
                                        <p:strVal val="visible"/>
                                      </p:to>
                                    </p:set>
                                    <p:animEffect transition="in" filter="fade">
                                      <p:cBhvr>
                                        <p:cTn id="62" dur="500"/>
                                        <p:tgtEl>
                                          <p:spTgt spid="268">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68">
                                            <p:txEl>
                                              <p:pRg st="11" end="11"/>
                                            </p:txEl>
                                          </p:spTgt>
                                        </p:tgtEl>
                                        <p:attrNameLst>
                                          <p:attrName>style.visibility</p:attrName>
                                        </p:attrNameLst>
                                      </p:cBhvr>
                                      <p:to>
                                        <p:strVal val="visible"/>
                                      </p:to>
                                    </p:set>
                                    <p:animEffect transition="in" filter="fade">
                                      <p:cBhvr>
                                        <p:cTn id="67" dur="500"/>
                                        <p:tgtEl>
                                          <p:spTgt spid="268">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68">
                                            <p:txEl>
                                              <p:pRg st="12" end="12"/>
                                            </p:txEl>
                                          </p:spTgt>
                                        </p:tgtEl>
                                        <p:attrNameLst>
                                          <p:attrName>style.visibility</p:attrName>
                                        </p:attrNameLst>
                                      </p:cBhvr>
                                      <p:to>
                                        <p:strVal val="visible"/>
                                      </p:to>
                                    </p:set>
                                    <p:animEffect transition="in" filter="fade">
                                      <p:cBhvr>
                                        <p:cTn id="72" dur="500"/>
                                        <p:tgtEl>
                                          <p:spTgt spid="268">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68">
                                            <p:txEl>
                                              <p:pRg st="13" end="13"/>
                                            </p:txEl>
                                          </p:spTgt>
                                        </p:tgtEl>
                                        <p:attrNameLst>
                                          <p:attrName>style.visibility</p:attrName>
                                        </p:attrNameLst>
                                      </p:cBhvr>
                                      <p:to>
                                        <p:strVal val="visible"/>
                                      </p:to>
                                    </p:set>
                                    <p:animEffect transition="in" filter="fade">
                                      <p:cBhvr>
                                        <p:cTn id="77" dur="500"/>
                                        <p:tgtEl>
                                          <p:spTgt spid="268">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68">
                                            <p:txEl>
                                              <p:pRg st="14" end="14"/>
                                            </p:txEl>
                                          </p:spTgt>
                                        </p:tgtEl>
                                        <p:attrNameLst>
                                          <p:attrName>style.visibility</p:attrName>
                                        </p:attrNameLst>
                                      </p:cBhvr>
                                      <p:to>
                                        <p:strVal val="visible"/>
                                      </p:to>
                                    </p:set>
                                    <p:animEffect transition="in" filter="fade">
                                      <p:cBhvr>
                                        <p:cTn id="82" dur="500"/>
                                        <p:tgtEl>
                                          <p:spTgt spid="268">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68">
                                            <p:txEl>
                                              <p:pRg st="15" end="15"/>
                                            </p:txEl>
                                          </p:spTgt>
                                        </p:tgtEl>
                                        <p:attrNameLst>
                                          <p:attrName>style.visibility</p:attrName>
                                        </p:attrNameLst>
                                      </p:cBhvr>
                                      <p:to>
                                        <p:strVal val="visible"/>
                                      </p:to>
                                    </p:set>
                                    <p:animEffect transition="in" filter="fade">
                                      <p:cBhvr>
                                        <p:cTn id="87" dur="500"/>
                                        <p:tgtEl>
                                          <p:spTgt spid="268">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68">
                                            <p:txEl>
                                              <p:pRg st="16" end="16"/>
                                            </p:txEl>
                                          </p:spTgt>
                                        </p:tgtEl>
                                        <p:attrNameLst>
                                          <p:attrName>style.visibility</p:attrName>
                                        </p:attrNameLst>
                                      </p:cBhvr>
                                      <p:to>
                                        <p:strVal val="visible"/>
                                      </p:to>
                                    </p:set>
                                    <p:animEffect transition="in" filter="fade">
                                      <p:cBhvr>
                                        <p:cTn id="92" dur="500"/>
                                        <p:tgtEl>
                                          <p:spTgt spid="268">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68">
                                            <p:txEl>
                                              <p:pRg st="17" end="17"/>
                                            </p:txEl>
                                          </p:spTgt>
                                        </p:tgtEl>
                                        <p:attrNameLst>
                                          <p:attrName>style.visibility</p:attrName>
                                        </p:attrNameLst>
                                      </p:cBhvr>
                                      <p:to>
                                        <p:strVal val="visible"/>
                                      </p:to>
                                    </p:set>
                                    <p:animEffect transition="in" filter="fade">
                                      <p:cBhvr>
                                        <p:cTn id="97" dur="500"/>
                                        <p:tgtEl>
                                          <p:spTgt spid="268">
                                            <p:txEl>
                                              <p:pRg st="17" end="1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68">
                                            <p:txEl>
                                              <p:pRg st="18" end="18"/>
                                            </p:txEl>
                                          </p:spTgt>
                                        </p:tgtEl>
                                        <p:attrNameLst>
                                          <p:attrName>style.visibility</p:attrName>
                                        </p:attrNameLst>
                                      </p:cBhvr>
                                      <p:to>
                                        <p:strVal val="visible"/>
                                      </p:to>
                                    </p:set>
                                    <p:animEffect transition="in" filter="fade">
                                      <p:cBhvr>
                                        <p:cTn id="102" dur="500"/>
                                        <p:tgtEl>
                                          <p:spTgt spid="268">
                                            <p:txEl>
                                              <p:pRg st="18" end="1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268">
                                            <p:txEl>
                                              <p:pRg st="19" end="19"/>
                                            </p:txEl>
                                          </p:spTgt>
                                        </p:tgtEl>
                                        <p:attrNameLst>
                                          <p:attrName>style.visibility</p:attrName>
                                        </p:attrNameLst>
                                      </p:cBhvr>
                                      <p:to>
                                        <p:strVal val="visible"/>
                                      </p:to>
                                    </p:set>
                                    <p:animEffect transition="in" filter="fade">
                                      <p:cBhvr>
                                        <p:cTn id="107" dur="500"/>
                                        <p:tgtEl>
                                          <p:spTgt spid="268">
                                            <p:txEl>
                                              <p:pRg st="19" end="19"/>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68">
                                            <p:txEl>
                                              <p:pRg st="20" end="20"/>
                                            </p:txEl>
                                          </p:spTgt>
                                        </p:tgtEl>
                                        <p:attrNameLst>
                                          <p:attrName>style.visibility</p:attrName>
                                        </p:attrNameLst>
                                      </p:cBhvr>
                                      <p:to>
                                        <p:strVal val="visible"/>
                                      </p:to>
                                    </p:set>
                                    <p:animEffect transition="in" filter="fade">
                                      <p:cBhvr>
                                        <p:cTn id="112" dur="500"/>
                                        <p:tgtEl>
                                          <p:spTgt spid="268">
                                            <p:txEl>
                                              <p:pRg st="20" end="2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268">
                                            <p:txEl>
                                              <p:pRg st="21" end="21"/>
                                            </p:txEl>
                                          </p:spTgt>
                                        </p:tgtEl>
                                        <p:attrNameLst>
                                          <p:attrName>style.visibility</p:attrName>
                                        </p:attrNameLst>
                                      </p:cBhvr>
                                      <p:to>
                                        <p:strVal val="visible"/>
                                      </p:to>
                                    </p:set>
                                    <p:animEffect transition="in" filter="fade">
                                      <p:cBhvr>
                                        <p:cTn id="117" dur="500"/>
                                        <p:tgtEl>
                                          <p:spTgt spid="268">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1"/>
        <p:cNvGrpSpPr/>
        <p:nvPr/>
      </p:nvGrpSpPr>
      <p:grpSpPr>
        <a:xfrm>
          <a:off x="0" y="0"/>
          <a:ext cx="0" cy="0"/>
          <a:chOff x="0" y="0"/>
          <a:chExt cx="0" cy="0"/>
        </a:xfrm>
      </p:grpSpPr>
      <p:grpSp>
        <p:nvGrpSpPr>
          <p:cNvPr id="372" name="Google Shape;372;p29"/>
          <p:cNvGrpSpPr/>
          <p:nvPr/>
        </p:nvGrpSpPr>
        <p:grpSpPr>
          <a:xfrm>
            <a:off x="0" y="-8467"/>
            <a:ext cx="12192000" cy="6866467"/>
            <a:chOff x="0" y="-8467"/>
            <a:chExt cx="12192000" cy="6866467"/>
          </a:xfrm>
        </p:grpSpPr>
        <p:cxnSp>
          <p:nvCxnSpPr>
            <p:cNvPr id="373" name="Google Shape;373;p29"/>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74" name="Google Shape;374;p29"/>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75" name="Google Shape;375;p2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76" name="Google Shape;376;p2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77" name="Google Shape;377;p29"/>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79" name="Google Shape;379;p2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80" name="Google Shape;380;p2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81" name="Google Shape;381;p29"/>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84" name="Google Shape;384;p29"/>
          <p:cNvSpPr/>
          <p:nvPr/>
        </p:nvSpPr>
        <p:spPr>
          <a:xfrm>
            <a:off x="0" y="-3"/>
            <a:ext cx="4660126"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85" name="Google Shape;385;p29"/>
          <p:cNvSpPr/>
          <p:nvPr/>
        </p:nvSpPr>
        <p:spPr>
          <a:xfrm rot="10800000">
            <a:off x="4660127" y="-3"/>
            <a:ext cx="1056745" cy="6858001"/>
          </a:xfrm>
          <a:prstGeom prst="triangle">
            <a:avLst>
              <a:gd name="adj" fmla="val 100000"/>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86" name="Google Shape;386;p29"/>
          <p:cNvSpPr txBox="1"/>
          <p:nvPr/>
        </p:nvSpPr>
        <p:spPr>
          <a:xfrm>
            <a:off x="673754" y="643467"/>
            <a:ext cx="4203045" cy="1375608"/>
          </a:xfrm>
          <a:prstGeom prst="rect">
            <a:avLst/>
          </a:prstGeom>
          <a:noFill/>
          <a:ln>
            <a:noFill/>
          </a:ln>
        </p:spPr>
        <p:txBody>
          <a:bodyPr spcFirstLastPara="1" wrap="square" lIns="91425" tIns="45700" rIns="91425" bIns="45700" anchor="ctr" anchorCtr="0">
            <a:normAutofit/>
          </a:bodyPr>
          <a:lstStyle/>
          <a:p>
            <a:pPr marL="571500" marR="0" lvl="0" indent="-571500" algn="l" rtl="0">
              <a:lnSpc>
                <a:spcPct val="90000"/>
              </a:lnSpc>
              <a:spcBef>
                <a:spcPts val="0"/>
              </a:spcBef>
              <a:spcAft>
                <a:spcPts val="0"/>
              </a:spcAft>
              <a:buClr>
                <a:schemeClr val="lt1"/>
              </a:buClr>
              <a:buSzPts val="3100"/>
              <a:buFont typeface="Trebuchet MS"/>
              <a:buNone/>
            </a:pPr>
            <a:r>
              <a:rPr lang="en-US" sz="3100">
                <a:solidFill>
                  <a:schemeClr val="lt1"/>
                </a:solidFill>
                <a:latin typeface="Trebuchet MS"/>
                <a:ea typeface="Trebuchet MS"/>
                <a:cs typeface="Trebuchet MS"/>
                <a:sym typeface="Trebuchet MS"/>
              </a:rPr>
              <a:t>Hỗ trợ trừu tượng hóa (Support of Abtraction)</a:t>
            </a:r>
            <a:endParaRPr/>
          </a:p>
        </p:txBody>
      </p:sp>
      <p:sp>
        <p:nvSpPr>
          <p:cNvPr id="387" name="Google Shape;387;p29"/>
          <p:cNvSpPr txBox="1"/>
          <p:nvPr/>
        </p:nvSpPr>
        <p:spPr>
          <a:xfrm>
            <a:off x="717675" y="3048000"/>
            <a:ext cx="3973943" cy="3440110"/>
          </a:xfrm>
          <a:prstGeom prst="rect">
            <a:avLst/>
          </a:prstGeom>
          <a:noFill/>
          <a:ln>
            <a:noFill/>
          </a:ln>
        </p:spPr>
        <p:txBody>
          <a:bodyPr spcFirstLastPara="1" wrap="square" lIns="91425" tIns="45700" rIns="91425" bIns="45700" anchor="t" anchorCtr="0">
            <a:normAutofit/>
          </a:bodyPr>
          <a:lstStyle/>
          <a:p>
            <a:pPr marL="0" marR="0" lvl="0" indent="-91440" algn="l" rtl="0">
              <a:spcBef>
                <a:spcPts val="0"/>
              </a:spcBef>
              <a:spcAft>
                <a:spcPts val="0"/>
              </a:spcAft>
              <a:buClr>
                <a:schemeClr val="accent1"/>
              </a:buClr>
              <a:buSzPts val="1440"/>
              <a:buFont typeface="Noto Sans Symbols"/>
              <a:buChar char="►"/>
            </a:pPr>
            <a:r>
              <a:rPr lang="en-US" sz="1800">
                <a:solidFill>
                  <a:schemeClr val="lt1"/>
                </a:solidFill>
                <a:latin typeface="Trebuchet MS"/>
                <a:ea typeface="Trebuchet MS"/>
                <a:cs typeface="Trebuchet MS"/>
                <a:sym typeface="Trebuchet MS"/>
              </a:rPr>
              <a:t>Hỗ trợ trừu tượng hóa trong lập trình ám chỉ đến khả năng sử dụng các cấu trúc phức tạp cho phép chương trình ẩn đi một số dữ liệu hoặc tiến trình</a:t>
            </a:r>
            <a:endParaRPr sz="1800">
              <a:solidFill>
                <a:schemeClr val="lt1"/>
              </a:solidFill>
              <a:latin typeface="Trebuchet MS"/>
              <a:ea typeface="Trebuchet MS"/>
              <a:cs typeface="Trebuchet MS"/>
              <a:sym typeface="Trebuchet MS"/>
            </a:endParaRPr>
          </a:p>
        </p:txBody>
      </p:sp>
      <p:pic>
        <p:nvPicPr>
          <p:cNvPr id="388" name="Google Shape;388;p29"/>
          <p:cNvPicPr preferRelativeResize="0"/>
          <p:nvPr/>
        </p:nvPicPr>
        <p:blipFill rotWithShape="1">
          <a:blip r:embed="rId3">
            <a:alphaModFix/>
          </a:blip>
          <a:srcRect/>
          <a:stretch/>
        </p:blipFill>
        <p:spPr>
          <a:xfrm>
            <a:off x="6096001" y="1251511"/>
            <a:ext cx="5143500" cy="4342463"/>
          </a:xfrm>
          <a:prstGeom prst="rect">
            <a:avLst/>
          </a:prstGeom>
          <a:noFill/>
          <a:ln>
            <a:noFill/>
          </a:ln>
        </p:spPr>
      </p:pic>
      <p:sp>
        <p:nvSpPr>
          <p:cNvPr id="389" name="Google Shape;389;p29"/>
          <p:cNvSpPr/>
          <p:nvPr/>
        </p:nvSpPr>
        <p:spPr>
          <a:xfrm flipH="1">
            <a:off x="11755696" y="4013200"/>
            <a:ext cx="448733" cy="2844800"/>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6"/>
                                        </p:tgtEl>
                                        <p:attrNameLst>
                                          <p:attrName>style.visibility</p:attrName>
                                        </p:attrNameLst>
                                      </p:cBhvr>
                                      <p:to>
                                        <p:strVal val="visible"/>
                                      </p:to>
                                    </p:set>
                                    <p:animEffect transition="in" filter="fade">
                                      <p:cBhvr>
                                        <p:cTn id="7" dur="2000"/>
                                        <p:tgtEl>
                                          <p:spTgt spid="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3"/>
        <p:cNvGrpSpPr/>
        <p:nvPr/>
      </p:nvGrpSpPr>
      <p:grpSpPr>
        <a:xfrm>
          <a:off x="0" y="0"/>
          <a:ext cx="0" cy="0"/>
          <a:chOff x="0" y="0"/>
          <a:chExt cx="0" cy="0"/>
        </a:xfrm>
      </p:grpSpPr>
      <p:sp>
        <p:nvSpPr>
          <p:cNvPr id="394" name="Google Shape;394;p30"/>
          <p:cNvSpPr/>
          <p:nvPr/>
        </p:nvSpPr>
        <p:spPr>
          <a:xfrm>
            <a:off x="0" y="0"/>
            <a:ext cx="12188952"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grpSp>
        <p:nvGrpSpPr>
          <p:cNvPr id="395" name="Google Shape;395;p30"/>
          <p:cNvGrpSpPr/>
          <p:nvPr/>
        </p:nvGrpSpPr>
        <p:grpSpPr>
          <a:xfrm>
            <a:off x="0" y="-8467"/>
            <a:ext cx="12192000" cy="6866467"/>
            <a:chOff x="0" y="-8467"/>
            <a:chExt cx="12192000" cy="6866467"/>
          </a:xfrm>
        </p:grpSpPr>
        <p:cxnSp>
          <p:nvCxnSpPr>
            <p:cNvPr id="396" name="Google Shape;396;p30"/>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97" name="Google Shape;397;p3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98" name="Google Shape;398;p30"/>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99" name="Google Shape;399;p30"/>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01" name="Google Shape;401;p30"/>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402" name="Google Shape;402;p30"/>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03" name="Google Shape;403;p30"/>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30"/>
          <p:cNvSpPr/>
          <p:nvPr/>
        </p:nvSpPr>
        <p:spPr>
          <a:xfrm>
            <a:off x="477012" y="480060"/>
            <a:ext cx="8301227" cy="5897880"/>
          </a:xfrm>
          <a:prstGeom prst="rect">
            <a:avLst/>
          </a:prstGeom>
          <a:solidFill>
            <a:srgbClr val="FFFFFF"/>
          </a:solidFill>
          <a:ln>
            <a:noFill/>
          </a:ln>
          <a:effectLst>
            <a:outerShdw blurRad="63500" dist="17780" dir="5400000" algn="t" rotWithShape="0">
              <a:srgbClr val="000000">
                <a:alpha val="4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406" name="Google Shape;406;p30"/>
          <p:cNvPicPr preferRelativeResize="0"/>
          <p:nvPr/>
        </p:nvPicPr>
        <p:blipFill rotWithShape="1">
          <a:blip r:embed="rId3">
            <a:alphaModFix/>
          </a:blip>
          <a:srcRect/>
          <a:stretch/>
        </p:blipFill>
        <p:spPr>
          <a:xfrm>
            <a:off x="1521666" y="1131994"/>
            <a:ext cx="6212850" cy="459038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10"/>
        <p:cNvGrpSpPr/>
        <p:nvPr/>
      </p:nvGrpSpPr>
      <p:grpSpPr>
        <a:xfrm>
          <a:off x="0" y="0"/>
          <a:ext cx="0" cy="0"/>
          <a:chOff x="0" y="0"/>
          <a:chExt cx="0" cy="0"/>
        </a:xfrm>
      </p:grpSpPr>
      <p:grpSp>
        <p:nvGrpSpPr>
          <p:cNvPr id="411" name="Google Shape;411;p31"/>
          <p:cNvGrpSpPr/>
          <p:nvPr/>
        </p:nvGrpSpPr>
        <p:grpSpPr>
          <a:xfrm>
            <a:off x="0" y="-8467"/>
            <a:ext cx="12192000" cy="6866467"/>
            <a:chOff x="0" y="-8467"/>
            <a:chExt cx="12192000" cy="6866467"/>
          </a:xfrm>
        </p:grpSpPr>
        <p:cxnSp>
          <p:nvCxnSpPr>
            <p:cNvPr id="412" name="Google Shape;412;p31"/>
            <p:cNvCxnSpPr/>
            <p:nvPr/>
          </p:nvCxnSpPr>
          <p:spPr>
            <a:xfrm>
              <a:off x="9371012" y="0"/>
              <a:ext cx="1219200" cy="6858000"/>
            </a:xfrm>
            <a:prstGeom prst="straightConnector1">
              <a:avLst/>
            </a:prstGeom>
            <a:noFill/>
            <a:ln w="9525" cap="flat" cmpd="sng">
              <a:solidFill>
                <a:schemeClr val="dk1"/>
              </a:solidFill>
              <a:prstDash val="solid"/>
              <a:round/>
              <a:headEnd type="none" w="sm" len="sm"/>
              <a:tailEnd type="none" w="sm" len="sm"/>
            </a:ln>
          </p:spPr>
        </p:cxnSp>
        <p:cxnSp>
          <p:nvCxnSpPr>
            <p:cNvPr id="413" name="Google Shape;413;p31"/>
            <p:cNvCxnSpPr/>
            <p:nvPr/>
          </p:nvCxnSpPr>
          <p:spPr>
            <a:xfrm flipH="1">
              <a:off x="7425267" y="3681413"/>
              <a:ext cx="4763558" cy="3176587"/>
            </a:xfrm>
            <a:prstGeom prst="straightConnector1">
              <a:avLst/>
            </a:prstGeom>
            <a:noFill/>
            <a:ln w="9525" cap="flat" cmpd="sng">
              <a:solidFill>
                <a:schemeClr val="dk1"/>
              </a:solidFill>
              <a:prstDash val="solid"/>
              <a:round/>
              <a:headEnd type="none" w="sm" len="sm"/>
              <a:tailEnd type="none" w="sm" len="sm"/>
            </a:ln>
          </p:spPr>
        </p:cxnSp>
        <p:sp>
          <p:nvSpPr>
            <p:cNvPr id="414" name="Google Shape;414;p3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15" name="Google Shape;415;p3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16" name="Google Shape;416;p3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18" name="Google Shape;418;p3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419" name="Google Shape;419;p3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20" name="Google Shape;420;p3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31"/>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grpSp>
        <p:nvGrpSpPr>
          <p:cNvPr id="423" name="Google Shape;423;p31"/>
          <p:cNvGrpSpPr/>
          <p:nvPr/>
        </p:nvGrpSpPr>
        <p:grpSpPr>
          <a:xfrm>
            <a:off x="0" y="-8467"/>
            <a:ext cx="12192000" cy="6866467"/>
            <a:chOff x="0" y="-8467"/>
            <a:chExt cx="12192000" cy="6866467"/>
          </a:xfrm>
        </p:grpSpPr>
        <p:cxnSp>
          <p:nvCxnSpPr>
            <p:cNvPr id="424" name="Google Shape;424;p31"/>
            <p:cNvCxnSpPr/>
            <p:nvPr/>
          </p:nvCxnSpPr>
          <p:spPr>
            <a:xfrm>
              <a:off x="9371012" y="0"/>
              <a:ext cx="1219200" cy="6858000"/>
            </a:xfrm>
            <a:prstGeom prst="straightConnector1">
              <a:avLst/>
            </a:prstGeom>
            <a:noFill/>
            <a:ln w="9525" cap="flat" cmpd="sng">
              <a:solidFill>
                <a:srgbClr val="FFFFFF"/>
              </a:solidFill>
              <a:prstDash val="solid"/>
              <a:round/>
              <a:headEnd type="none" w="sm" len="sm"/>
              <a:tailEnd type="none" w="sm" len="sm"/>
            </a:ln>
          </p:spPr>
        </p:cxnSp>
        <p:cxnSp>
          <p:nvCxnSpPr>
            <p:cNvPr id="425" name="Google Shape;425;p31"/>
            <p:cNvCxnSpPr/>
            <p:nvPr/>
          </p:nvCxnSpPr>
          <p:spPr>
            <a:xfrm flipH="1">
              <a:off x="7425267" y="3681413"/>
              <a:ext cx="4763558" cy="3176587"/>
            </a:xfrm>
            <a:prstGeom prst="straightConnector1">
              <a:avLst/>
            </a:prstGeom>
            <a:noFill/>
            <a:ln w="9525" cap="flat" cmpd="sng">
              <a:solidFill>
                <a:schemeClr val="dk1">
                  <a:alpha val="80000"/>
                </a:schemeClr>
              </a:solidFill>
              <a:prstDash val="solid"/>
              <a:round/>
              <a:headEnd type="none" w="sm" len="sm"/>
              <a:tailEnd type="none" w="sm" len="sm"/>
            </a:ln>
          </p:spPr>
        </p:cxnSp>
        <p:sp>
          <p:nvSpPr>
            <p:cNvPr id="426" name="Google Shape;426;p3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27" name="Google Shape;427;p3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28" name="Google Shape;428;p3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30" name="Google Shape;430;p3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31" name="Google Shape;431;p3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 name="Google Shape;433;p31"/>
          <p:cNvSpPr txBox="1"/>
          <p:nvPr/>
        </p:nvSpPr>
        <p:spPr>
          <a:xfrm>
            <a:off x="1507067" y="2404534"/>
            <a:ext cx="7766936" cy="1646302"/>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endParaRPr sz="5400">
              <a:solidFill>
                <a:schemeClr val="accent1"/>
              </a:solidFill>
              <a:latin typeface="Trebuchet MS"/>
              <a:ea typeface="Trebuchet MS"/>
              <a:cs typeface="Trebuchet MS"/>
              <a:sym typeface="Trebuchet MS"/>
            </a:endParaRPr>
          </a:p>
        </p:txBody>
      </p:sp>
      <p:pic>
        <p:nvPicPr>
          <p:cNvPr id="434" name="Google Shape;434;p31"/>
          <p:cNvPicPr preferRelativeResize="0"/>
          <p:nvPr/>
        </p:nvPicPr>
        <p:blipFill rotWithShape="1">
          <a:blip r:embed="rId3">
            <a:alphaModFix/>
          </a:blip>
          <a:srcRect/>
          <a:stretch/>
        </p:blipFill>
        <p:spPr>
          <a:xfrm>
            <a:off x="2517522" y="379379"/>
            <a:ext cx="5746025" cy="597676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3.Độ tin cậy (Reliability)</a:t>
            </a:r>
            <a:endParaRPr/>
          </a:p>
        </p:txBody>
      </p:sp>
      <p:sp>
        <p:nvSpPr>
          <p:cNvPr id="285" name="Google Shape;285;p18"/>
          <p:cNvSpPr txBox="1">
            <a:spLocks noGrp="1"/>
          </p:cNvSpPr>
          <p:nvPr>
            <p:ph type="body" idx="1"/>
          </p:nvPr>
        </p:nvSpPr>
        <p:spPr>
          <a:xfrm>
            <a:off x="677334" y="1930400"/>
            <a:ext cx="8596668" cy="474106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latin typeface="Times New Roman"/>
                <a:ea typeface="Times New Roman"/>
                <a:cs typeface="Times New Roman"/>
                <a:sym typeface="Times New Roman"/>
              </a:rPr>
              <a:t>Độ tin cậy của một chương trình là biểu hiện tính liên tục của một chương trình luôn chạy và không gặp bất kỳ sự xung đột gây ảnh hưởng đến chương trình.</a:t>
            </a:r>
            <a:endParaRPr/>
          </a:p>
          <a:p>
            <a:pPr marL="342900" lvl="0" indent="-342900" algn="l" rtl="0">
              <a:spcBef>
                <a:spcPts val="1000"/>
              </a:spcBef>
              <a:spcAft>
                <a:spcPts val="0"/>
              </a:spcAft>
              <a:buSzPts val="1440"/>
              <a:buChar char="►"/>
            </a:pPr>
            <a:r>
              <a:rPr lang="en-US">
                <a:latin typeface="Times New Roman"/>
                <a:ea typeface="Times New Roman"/>
                <a:cs typeface="Times New Roman"/>
                <a:sym typeface="Times New Roman"/>
              </a:rPr>
              <a:t> Tính đọc hiểu và tính soạn thảo đều có tầm ảnh hưởng lớn lên độ tin cậy của ngôn ngữ lập trình.</a:t>
            </a:r>
            <a:endParaRPr/>
          </a:p>
          <a:p>
            <a:pPr marL="342900" lvl="0" indent="-342900" algn="l" rtl="0">
              <a:spcBef>
                <a:spcPts val="1000"/>
              </a:spcBef>
              <a:spcAft>
                <a:spcPts val="0"/>
              </a:spcAft>
              <a:buSzPts val="1440"/>
              <a:buChar char="►"/>
            </a:pPr>
            <a:r>
              <a:rPr lang="en-US">
                <a:latin typeface="Times New Roman"/>
                <a:ea typeface="Times New Roman"/>
                <a:cs typeface="Times New Roman"/>
                <a:sym typeface="Times New Roman"/>
              </a:rPr>
              <a:t> Một ngôn ngữ lập trình không hỗ trợ những phương thức biểu diễn các biểu thức dưới dạng ngôn ngữ tự nhiên thì sẽ có những phương thức không tự nhiên được áp dụng. Những phương thức không tự nhiên thường có độ tin cậy không cao và khả năng đọc và hiểu chương trình có thể giảm thiểu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5">
                                            <p:txEl>
                                              <p:pRg st="0" end="0"/>
                                            </p:txEl>
                                          </p:spTgt>
                                        </p:tgtEl>
                                        <p:attrNameLst>
                                          <p:attrName>style.visibility</p:attrName>
                                        </p:attrNameLst>
                                      </p:cBhvr>
                                      <p:to>
                                        <p:strVal val="visible"/>
                                      </p:to>
                                    </p:set>
                                    <p:animEffect transition="in" filter="fade">
                                      <p:cBhvr>
                                        <p:cTn id="12" dur="2000"/>
                                        <p:tgtEl>
                                          <p:spTgt spid="28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5">
                                            <p:txEl>
                                              <p:pRg st="1" end="1"/>
                                            </p:txEl>
                                          </p:spTgt>
                                        </p:tgtEl>
                                        <p:attrNameLst>
                                          <p:attrName>style.visibility</p:attrName>
                                        </p:attrNameLst>
                                      </p:cBhvr>
                                      <p:to>
                                        <p:strVal val="visible"/>
                                      </p:to>
                                    </p:set>
                                    <p:animEffect transition="in" filter="fade">
                                      <p:cBhvr>
                                        <p:cTn id="17" dur="2000"/>
                                        <p:tgtEl>
                                          <p:spTgt spid="28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5">
                                            <p:txEl>
                                              <p:pRg st="2" end="2"/>
                                            </p:txEl>
                                          </p:spTgt>
                                        </p:tgtEl>
                                        <p:attrNameLst>
                                          <p:attrName>style.visibility</p:attrName>
                                        </p:attrNameLst>
                                      </p:cBhvr>
                                      <p:to>
                                        <p:strVal val="visible"/>
                                      </p:to>
                                    </p:set>
                                    <p:animEffect transition="in" filter="fade">
                                      <p:cBhvr>
                                        <p:cTn id="22" dur="2000"/>
                                        <p:tgtEl>
                                          <p:spTgt spid="2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500"/>
              <a:buFont typeface="Arial"/>
              <a:buNone/>
            </a:pPr>
            <a:r>
              <a:rPr lang="en-US" sz="2500">
                <a:latin typeface="Arial"/>
                <a:ea typeface="Arial"/>
                <a:cs typeface="Arial"/>
                <a:sym typeface="Arial"/>
              </a:rPr>
              <a:t/>
            </a:r>
            <a:br>
              <a:rPr lang="en-US" sz="2500">
                <a:latin typeface="Arial"/>
                <a:ea typeface="Arial"/>
                <a:cs typeface="Arial"/>
                <a:sym typeface="Arial"/>
              </a:rPr>
            </a:br>
            <a:endParaRPr sz="2500">
              <a:latin typeface="Times New Roman"/>
              <a:ea typeface="Times New Roman"/>
              <a:cs typeface="Times New Roman"/>
              <a:sym typeface="Times New Roman"/>
            </a:endParaRPr>
          </a:p>
        </p:txBody>
      </p:sp>
      <p:sp>
        <p:nvSpPr>
          <p:cNvPr id="291" name="Google Shape;291;p1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240"/>
              <a:buChar char="►"/>
            </a:pPr>
            <a:r>
              <a:rPr lang="en-US" sz="2800">
                <a:latin typeface="Times New Roman"/>
                <a:ea typeface="Times New Roman"/>
                <a:cs typeface="Times New Roman"/>
                <a:sym typeface="Times New Roman"/>
              </a:rPr>
              <a:t>Kiểm tra kiểu (Type Checking)</a:t>
            </a:r>
            <a:endParaRPr/>
          </a:p>
          <a:p>
            <a:pPr marL="342900" lvl="0" indent="-200660" algn="l" rtl="0">
              <a:spcBef>
                <a:spcPts val="1000"/>
              </a:spcBef>
              <a:spcAft>
                <a:spcPts val="0"/>
              </a:spcAft>
              <a:buSzPts val="2240"/>
              <a:buNone/>
            </a:pPr>
            <a:endParaRPr sz="2800">
              <a:latin typeface="Times New Roman"/>
              <a:ea typeface="Times New Roman"/>
              <a:cs typeface="Times New Roman"/>
              <a:sym typeface="Times New Roman"/>
            </a:endParaRPr>
          </a:p>
          <a:p>
            <a:pPr marL="342900" lvl="0" indent="-342900" algn="l" rtl="0">
              <a:spcBef>
                <a:spcPts val="1000"/>
              </a:spcBef>
              <a:spcAft>
                <a:spcPts val="0"/>
              </a:spcAft>
              <a:buSzPts val="2240"/>
              <a:buChar char="►"/>
            </a:pPr>
            <a:r>
              <a:rPr lang="en-US" sz="2800">
                <a:latin typeface="Times New Roman"/>
                <a:ea typeface="Times New Roman"/>
                <a:cs typeface="Times New Roman"/>
                <a:sym typeface="Times New Roman"/>
              </a:rPr>
              <a:t>Xử lý ngoại lệ (Handling exception)</a:t>
            </a:r>
            <a:endParaRPr/>
          </a:p>
          <a:p>
            <a:pPr marL="342900" lvl="0" indent="-200660" algn="l" rtl="0">
              <a:spcBef>
                <a:spcPts val="1000"/>
              </a:spcBef>
              <a:spcAft>
                <a:spcPts val="0"/>
              </a:spcAft>
              <a:buSzPts val="2240"/>
              <a:buNone/>
            </a:pPr>
            <a:endParaRPr sz="2800">
              <a:latin typeface="Times New Roman"/>
              <a:ea typeface="Times New Roman"/>
              <a:cs typeface="Times New Roman"/>
              <a:sym typeface="Times New Roman"/>
            </a:endParaRPr>
          </a:p>
          <a:p>
            <a:pPr marL="342900" lvl="0" indent="-342900" algn="l" rtl="0">
              <a:spcBef>
                <a:spcPts val="1000"/>
              </a:spcBef>
              <a:spcAft>
                <a:spcPts val="0"/>
              </a:spcAft>
              <a:buSzPts val="2240"/>
              <a:buChar char="►"/>
            </a:pPr>
            <a:r>
              <a:rPr lang="en-US" sz="2800">
                <a:latin typeface="Times New Roman"/>
                <a:ea typeface="Times New Roman"/>
                <a:cs typeface="Times New Roman"/>
                <a:sym typeface="Times New Roman"/>
              </a:rPr>
              <a:t>Hạn chế truy cập (Restrict aliasing)</a:t>
            </a:r>
            <a:endParaRPr/>
          </a:p>
          <a:p>
            <a:pPr marL="342900" lvl="0" indent="-200660" algn="l" rtl="0">
              <a:spcBef>
                <a:spcPts val="1000"/>
              </a:spcBef>
              <a:spcAft>
                <a:spcPts val="0"/>
              </a:spcAft>
              <a:buSzPts val="2240"/>
              <a:buNone/>
            </a:pPr>
            <a:endParaRPr sz="28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571500" lvl="0" indent="-571500" algn="l" rtl="0">
              <a:spcBef>
                <a:spcPts val="0"/>
              </a:spcBef>
              <a:spcAft>
                <a:spcPts val="0"/>
              </a:spcAft>
              <a:buClr>
                <a:schemeClr val="accent1"/>
              </a:buClr>
              <a:buSzPts val="3600"/>
              <a:buFont typeface="Noto Sans Symbols"/>
              <a:buChar char="❖"/>
            </a:pPr>
            <a:r>
              <a:rPr lang="en-US">
                <a:latin typeface="Times New Roman"/>
                <a:ea typeface="Times New Roman"/>
                <a:cs typeface="Times New Roman"/>
                <a:sym typeface="Times New Roman"/>
              </a:rPr>
              <a:t>Kiểm tra kiểu (Type Checking)</a:t>
            </a:r>
            <a:endParaRPr>
              <a:latin typeface="Times New Roman"/>
              <a:ea typeface="Times New Roman"/>
              <a:cs typeface="Times New Roman"/>
              <a:sym typeface="Times New Roman"/>
            </a:endParaRPr>
          </a:p>
        </p:txBody>
      </p:sp>
      <p:sp>
        <p:nvSpPr>
          <p:cNvPr id="297" name="Google Shape;297;p2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sz="1800">
                <a:latin typeface="Times New Roman"/>
                <a:ea typeface="Times New Roman"/>
                <a:cs typeface="Times New Roman"/>
                <a:sym typeface="Times New Roman"/>
              </a:rPr>
              <a:t>Kiểm tra kiểu là một quá trình kiểm tra lỗi trong một chương trình.</a:t>
            </a:r>
            <a:endParaRPr/>
          </a:p>
          <a:p>
            <a:pPr marL="342900" lvl="0" indent="-342900" algn="l" rtl="0">
              <a:spcBef>
                <a:spcPts val="1000"/>
              </a:spcBef>
              <a:spcAft>
                <a:spcPts val="0"/>
              </a:spcAft>
              <a:buSzPts val="1440"/>
              <a:buChar char="►"/>
            </a:pPr>
            <a:r>
              <a:rPr lang="en-US" sz="1800">
                <a:latin typeface="Times New Roman"/>
                <a:ea typeface="Times New Roman"/>
                <a:cs typeface="Times New Roman"/>
                <a:sym typeface="Times New Roman"/>
              </a:rPr>
              <a:t> Kiểm tra lỗi kiểu dữ liệu thường được thực thi bởi trình biên dịch hoặc trong lúc thực thi chương trình.</a:t>
            </a:r>
            <a:endParaRPr/>
          </a:p>
          <a:p>
            <a:pPr marL="342900" lvl="0" indent="-342900" algn="l" rtl="0">
              <a:spcBef>
                <a:spcPts val="1000"/>
              </a:spcBef>
              <a:spcAft>
                <a:spcPts val="0"/>
              </a:spcAft>
              <a:buSzPts val="1440"/>
              <a:buChar char="►"/>
            </a:pPr>
            <a:r>
              <a:rPr lang="en-US" sz="1800">
                <a:latin typeface="Times New Roman"/>
                <a:ea typeface="Times New Roman"/>
                <a:cs typeface="Times New Roman"/>
                <a:sym typeface="Times New Roman"/>
              </a:rPr>
              <a:t> Quy trình kiểm tra lỗi kiểu dữ liệu thường được thực thi trong thời gian biên dịch chương trình. Đối với ngôn ngữ lập trình Java, việc kiểm tra lỗi kiểu dữ liệu là điều bắt buộc phải thực hiện trong thời gian biên dịch chương trình, điều này giúp hạn chế các lỗi liên quan đến kiểu dữ liệu trong thời gian thực thi chương trình.</a:t>
            </a:r>
            <a:endParaRPr/>
          </a:p>
          <a:p>
            <a:pPr marL="342900" lvl="0" indent="-251459" algn="l" rtl="0">
              <a:spcBef>
                <a:spcPts val="1000"/>
              </a:spcBef>
              <a:spcAft>
                <a:spcPts val="0"/>
              </a:spcAft>
              <a:buSzPts val="1440"/>
              <a:buNone/>
            </a:pPr>
            <a:endParaRPr>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571500" lvl="0" indent="-571500" algn="l" rtl="0">
              <a:spcBef>
                <a:spcPts val="0"/>
              </a:spcBef>
              <a:spcAft>
                <a:spcPts val="0"/>
              </a:spcAft>
              <a:buClr>
                <a:schemeClr val="accent1"/>
              </a:buClr>
              <a:buSzPts val="3600"/>
              <a:buFont typeface="Noto Sans Symbols"/>
              <a:buChar char="❖"/>
            </a:pPr>
            <a:r>
              <a:rPr lang="en-US">
                <a:latin typeface="Times New Roman"/>
                <a:ea typeface="Times New Roman"/>
                <a:cs typeface="Times New Roman"/>
                <a:sym typeface="Times New Roman"/>
              </a:rPr>
              <a:t>Xử lý ngoại lệ (Handling exception)</a:t>
            </a:r>
            <a:endParaRPr>
              <a:latin typeface="Times New Roman"/>
              <a:ea typeface="Times New Roman"/>
              <a:cs typeface="Times New Roman"/>
              <a:sym typeface="Times New Roman"/>
            </a:endParaRPr>
          </a:p>
        </p:txBody>
      </p:sp>
      <p:sp>
        <p:nvSpPr>
          <p:cNvPr id="303" name="Google Shape;303;p21"/>
          <p:cNvSpPr txBox="1">
            <a:spLocks noGrp="1"/>
          </p:cNvSpPr>
          <p:nvPr>
            <p:ph type="body" idx="1"/>
          </p:nvPr>
        </p:nvSpPr>
        <p:spPr>
          <a:xfrm>
            <a:off x="677334" y="1233182"/>
            <a:ext cx="8596668" cy="5015217"/>
          </a:xfrm>
          <a:prstGeom prst="rect">
            <a:avLst/>
          </a:prstGeom>
          <a:noFill/>
          <a:ln>
            <a:noFill/>
          </a:ln>
        </p:spPr>
        <p:txBody>
          <a:bodyPr spcFirstLastPara="1" wrap="square" lIns="91425" tIns="45700" rIns="91425" bIns="45700" anchor="t" anchorCtr="0">
            <a:normAutofit/>
          </a:bodyPr>
          <a:lstStyle/>
          <a:p>
            <a:pPr marL="0" marR="0" lvl="0" indent="0" algn="just" rtl="0">
              <a:lnSpc>
                <a:spcPct val="115000"/>
              </a:lnSpc>
              <a:spcBef>
                <a:spcPts val="0"/>
              </a:spcBef>
              <a:spcAft>
                <a:spcPts val="0"/>
              </a:spcAft>
              <a:buSzPts val="1440"/>
              <a:buChar char="►"/>
            </a:pPr>
            <a:r>
              <a:rPr lang="en-US" sz="1800">
                <a:latin typeface="Times New Roman"/>
                <a:ea typeface="Times New Roman"/>
                <a:cs typeface="Times New Roman"/>
                <a:sym typeface="Times New Roman"/>
              </a:rPr>
              <a:t>Khả năng giúp xử lý những ngoại lệ gây cản trở chương trình và tiếp tục chạy chương trình là một khả năng giúp tăng độ tin cậy đối với chương trình .</a:t>
            </a:r>
            <a:endParaRPr>
              <a:latin typeface="Times New Roman"/>
              <a:ea typeface="Times New Roman"/>
              <a:cs typeface="Times New Roman"/>
              <a:sym typeface="Times New Roman"/>
            </a:endParaRPr>
          </a:p>
          <a:p>
            <a:pPr marL="0" marR="0" lvl="0" indent="0" algn="just" rtl="0">
              <a:lnSpc>
                <a:spcPct val="115000"/>
              </a:lnSpc>
              <a:spcBef>
                <a:spcPts val="0"/>
              </a:spcBef>
              <a:spcAft>
                <a:spcPts val="0"/>
              </a:spcAft>
              <a:buSzPts val="1440"/>
              <a:buChar char="►"/>
            </a:pPr>
            <a:r>
              <a:rPr lang="en-US" sz="1800">
                <a:latin typeface="Times New Roman"/>
                <a:ea typeface="Times New Roman"/>
                <a:cs typeface="Times New Roman"/>
                <a:sym typeface="Times New Roman"/>
              </a:rPr>
              <a:t>Trong các ngôn ngữ như Javascript, có một cấu trúc điều khiển tên là </a:t>
            </a:r>
            <a:r>
              <a:rPr lang="en-US" sz="1800" i="1">
                <a:latin typeface="Times New Roman"/>
                <a:ea typeface="Times New Roman"/>
                <a:cs typeface="Times New Roman"/>
                <a:sym typeface="Times New Roman"/>
              </a:rPr>
              <a:t>try...catch</a:t>
            </a: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cấu trúc này giúp cho chương trình viết bằng java khi chạy trong đoạn lệnh có thể bắt được những lỗi xảy ra và từ đó người lập trình có thể lựa chọn những phương thức để xử lý trường hợp này bằng cách là </a:t>
            </a:r>
            <a:r>
              <a:rPr lang="en-US" sz="1800" i="1">
                <a:latin typeface="Times New Roman"/>
                <a:ea typeface="Times New Roman"/>
                <a:cs typeface="Times New Roman"/>
                <a:sym typeface="Times New Roman"/>
              </a:rPr>
              <a:t>tiếp tục (continue)</a:t>
            </a:r>
            <a:r>
              <a:rPr lang="en-US" sz="1800">
                <a:latin typeface="Times New Roman"/>
                <a:ea typeface="Times New Roman"/>
                <a:cs typeface="Times New Roman"/>
                <a:sym typeface="Times New Roman"/>
              </a:rPr>
              <a:t> chương trình hoặc </a:t>
            </a:r>
            <a:r>
              <a:rPr lang="en-US" sz="1800" i="1">
                <a:latin typeface="Times New Roman"/>
                <a:ea typeface="Times New Roman"/>
                <a:cs typeface="Times New Roman"/>
                <a:sym typeface="Times New Roman"/>
              </a:rPr>
              <a:t>ghi lại (log) </a:t>
            </a:r>
            <a:r>
              <a:rPr lang="en-US" sz="1800">
                <a:latin typeface="Times New Roman"/>
                <a:ea typeface="Times New Roman"/>
                <a:cs typeface="Times New Roman"/>
                <a:sym typeface="Times New Roman"/>
              </a:rPr>
              <a:t>để có thể điều tra nguồn gốc của lỗi đó trong tương lai.</a:t>
            </a:r>
            <a:endParaRPr sz="1800">
              <a:latin typeface="Arial"/>
              <a:ea typeface="Arial"/>
              <a:cs typeface="Arial"/>
              <a:sym typeface="Arial"/>
            </a:endParaRPr>
          </a:p>
          <a:p>
            <a:pPr marL="1143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try {</a:t>
            </a:r>
            <a:endParaRPr sz="1800">
              <a:latin typeface="Arial"/>
              <a:ea typeface="Arial"/>
              <a:cs typeface="Arial"/>
              <a:sym typeface="Arial"/>
            </a:endParaRPr>
          </a:p>
          <a:p>
            <a:pPr marL="1371600" marR="0" lvl="0" indent="0" algn="just" rtl="0">
              <a:lnSpc>
                <a:spcPct val="115000"/>
              </a:lnSpc>
              <a:spcBef>
                <a:spcPts val="0"/>
              </a:spcBef>
              <a:spcAft>
                <a:spcPts val="0"/>
              </a:spcAft>
              <a:buSzPts val="1440"/>
              <a:buNone/>
            </a:pPr>
            <a:r>
              <a:rPr lang="en-US" sz="1800">
                <a:latin typeface="Cousine"/>
                <a:ea typeface="Cousine"/>
                <a:cs typeface="Cousine"/>
                <a:sym typeface="Cousine"/>
              </a:rPr>
              <a:t> 			</a:t>
            </a:r>
            <a:r>
              <a:rPr lang="en-US" sz="1800">
                <a:latin typeface="Courier New"/>
                <a:ea typeface="Courier New"/>
                <a:cs typeface="Courier New"/>
                <a:sym typeface="Courier New"/>
              </a:rPr>
              <a:t>throw "Exception"; </a:t>
            </a:r>
            <a:r>
              <a:rPr lang="en-US" sz="1800">
                <a:latin typeface="Times New Roman"/>
                <a:ea typeface="Times New Roman"/>
                <a:cs typeface="Times New Roman"/>
                <a:sym typeface="Times New Roman"/>
              </a:rPr>
              <a:t>// tạo ra lỗi</a:t>
            </a:r>
            <a:endParaRPr sz="1800">
              <a:latin typeface="Times New Roman"/>
              <a:ea typeface="Times New Roman"/>
              <a:cs typeface="Times New Roman"/>
              <a:sym typeface="Times New Roman"/>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 catch (e) {</a:t>
            </a:r>
            <a:endParaRPr sz="1800">
              <a:latin typeface="Arial"/>
              <a:ea typeface="Arial"/>
              <a:cs typeface="Arial"/>
              <a:sym typeface="Arial"/>
            </a:endParaRPr>
          </a:p>
          <a:p>
            <a:pPr marL="1485900" marR="0" lvl="0" indent="0" algn="just" rtl="0">
              <a:lnSpc>
                <a:spcPct val="115000"/>
              </a:lnSpc>
              <a:spcBef>
                <a:spcPts val="0"/>
              </a:spcBef>
              <a:spcAft>
                <a:spcPts val="0"/>
              </a:spcAft>
              <a:buSzPts val="1440"/>
              <a:buNone/>
            </a:pPr>
            <a:r>
              <a:rPr lang="en-US" sz="1800">
                <a:latin typeface="Cousine"/>
                <a:ea typeface="Cousine"/>
                <a:cs typeface="Cousine"/>
                <a:sym typeface="Cousine"/>
              </a:rPr>
              <a:t> 			// </a:t>
            </a:r>
            <a:r>
              <a:rPr lang="en-US" sz="1800">
                <a:latin typeface="Times New Roman"/>
                <a:ea typeface="Times New Roman"/>
                <a:cs typeface="Times New Roman"/>
                <a:sym typeface="Times New Roman"/>
              </a:rPr>
              <a:t>in ra lỗi</a:t>
            </a:r>
            <a:endParaRPr sz="1800">
              <a:latin typeface="Times New Roman"/>
              <a:ea typeface="Times New Roman"/>
              <a:cs typeface="Times New Roman"/>
              <a:sym typeface="Times New Roman"/>
            </a:endParaRPr>
          </a:p>
          <a:p>
            <a:pPr marL="14859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console.log(e);</a:t>
            </a:r>
            <a:endParaRPr sz="1800">
              <a:latin typeface="Arial"/>
              <a:ea typeface="Arial"/>
              <a:cs typeface="Arial"/>
              <a:sym typeface="Arial"/>
            </a:endParaRPr>
          </a:p>
          <a:p>
            <a:pPr marL="1485900" marR="0" lvl="0" indent="0" algn="just" rtl="0">
              <a:lnSpc>
                <a:spcPct val="115000"/>
              </a:lnSpc>
              <a:spcBef>
                <a:spcPts val="0"/>
              </a:spcBef>
              <a:spcAft>
                <a:spcPts val="0"/>
              </a:spcAft>
              <a:buSzPts val="1440"/>
              <a:buNone/>
            </a:pPr>
            <a:r>
              <a:rPr lang="en-US" sz="1800">
                <a:latin typeface="Cousine"/>
                <a:ea typeface="Cousine"/>
                <a:cs typeface="Cousine"/>
                <a:sym typeface="Cousine"/>
              </a:rPr>
              <a:t>			// </a:t>
            </a:r>
            <a:r>
              <a:rPr lang="en-US" sz="1800">
                <a:latin typeface="Times New Roman"/>
                <a:ea typeface="Times New Roman"/>
                <a:cs typeface="Times New Roman"/>
                <a:sym typeface="Times New Roman"/>
              </a:rPr>
              <a:t>bỏ qua lỗi</a:t>
            </a:r>
            <a:endParaRPr sz="1800">
              <a:latin typeface="Times New Roman"/>
              <a:ea typeface="Times New Roman"/>
              <a:cs typeface="Times New Roman"/>
              <a:sym typeface="Times New Roman"/>
            </a:endParaRPr>
          </a:p>
          <a:p>
            <a:pPr marL="14859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continue;</a:t>
            </a:r>
            <a:endParaRPr sz="1800">
              <a:latin typeface="Arial"/>
              <a:ea typeface="Arial"/>
              <a:cs typeface="Arial"/>
              <a:sym typeface="Arial"/>
            </a:endParaRPr>
          </a:p>
          <a:p>
            <a:pPr marL="10287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a:t>
            </a:r>
            <a:endParaRPr sz="1800">
              <a:latin typeface="Arial"/>
              <a:ea typeface="Arial"/>
              <a:cs typeface="Arial"/>
              <a:sym typeface="Arial"/>
            </a:endParaRPr>
          </a:p>
          <a:p>
            <a:pPr marL="0" marR="0" lvl="0" indent="0" algn="just" rtl="0">
              <a:lnSpc>
                <a:spcPct val="115000"/>
              </a:lnSpc>
              <a:spcBef>
                <a:spcPts val="0"/>
              </a:spcBef>
              <a:spcAft>
                <a:spcPts val="0"/>
              </a:spcAft>
              <a:buSzPts val="1440"/>
              <a:buNone/>
            </a:pPr>
            <a:endParaRPr sz="1800">
              <a:latin typeface="Arial"/>
              <a:ea typeface="Arial"/>
              <a:cs typeface="Arial"/>
              <a:sym typeface="Arial"/>
            </a:endParaRPr>
          </a:p>
          <a:p>
            <a:pPr marL="342900" lvl="0" indent="-251459" algn="l" rtl="0">
              <a:spcBef>
                <a:spcPts val="1000"/>
              </a:spcBef>
              <a:spcAft>
                <a:spcPts val="0"/>
              </a:spcAft>
              <a:buSzPts val="144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571500" lvl="0" indent="-571500" algn="l" rtl="0">
              <a:spcBef>
                <a:spcPts val="0"/>
              </a:spcBef>
              <a:spcAft>
                <a:spcPts val="0"/>
              </a:spcAft>
              <a:buClr>
                <a:schemeClr val="accent1"/>
              </a:buClr>
              <a:buSzPts val="3600"/>
              <a:buFont typeface="Noto Sans Symbols"/>
              <a:buChar char="❖"/>
            </a:pPr>
            <a:r>
              <a:rPr lang="en-US">
                <a:latin typeface="Times New Roman"/>
                <a:ea typeface="Times New Roman"/>
                <a:cs typeface="Times New Roman"/>
                <a:sym typeface="Times New Roman"/>
              </a:rPr>
              <a:t>Hạn chế truy cập (Restrict aliasing):</a:t>
            </a:r>
            <a:endParaRPr>
              <a:latin typeface="Times New Roman"/>
              <a:ea typeface="Times New Roman"/>
              <a:cs typeface="Times New Roman"/>
              <a:sym typeface="Times New Roman"/>
            </a:endParaRPr>
          </a:p>
        </p:txBody>
      </p:sp>
      <p:sp>
        <p:nvSpPr>
          <p:cNvPr id="309" name="Google Shape;309;p22"/>
          <p:cNvSpPr txBox="1">
            <a:spLocks noGrp="1"/>
          </p:cNvSpPr>
          <p:nvPr>
            <p:ph type="body" idx="1"/>
          </p:nvPr>
        </p:nvSpPr>
        <p:spPr>
          <a:xfrm>
            <a:off x="677334" y="1283517"/>
            <a:ext cx="8596668" cy="475784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sz="1800">
                <a:latin typeface="Times New Roman"/>
                <a:ea typeface="Times New Roman"/>
                <a:cs typeface="Times New Roman"/>
                <a:sym typeface="Times New Roman"/>
              </a:rPr>
              <a:t>Khái niệm</a:t>
            </a:r>
            <a:r>
              <a:rPr lang="en-US">
                <a:latin typeface="Times New Roman"/>
                <a:ea typeface="Times New Roman"/>
                <a:cs typeface="Times New Roman"/>
                <a:sym typeface="Times New Roman"/>
              </a:rPr>
              <a:t> hạn chế truy cập (răng cưa) là hai hay nhiều biến truy xuất cùng một ô nhớ</a:t>
            </a:r>
            <a:endParaRPr>
              <a:latin typeface="Times New Roman"/>
              <a:ea typeface="Times New Roman"/>
              <a:cs typeface="Times New Roman"/>
              <a:sym typeface="Times New Roman"/>
            </a:endParaRPr>
          </a:p>
          <a:p>
            <a:pPr marL="342900" lvl="0" indent="-251459" algn="l" rtl="0">
              <a:spcBef>
                <a:spcPts val="1000"/>
              </a:spcBef>
              <a:spcAft>
                <a:spcPts val="0"/>
              </a:spcAft>
              <a:buSzPts val="1440"/>
              <a:buNone/>
            </a:pPr>
            <a:endParaRPr>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a:latin typeface="Times New Roman"/>
                <a:ea typeface="Times New Roman"/>
                <a:cs typeface="Times New Roman"/>
                <a:sym typeface="Times New Roman"/>
              </a:rPr>
              <a:t>Ví dụ: trong C, cả hai biến x và y đều trỏ đến cùng một ô nhớ giống nhau</a:t>
            </a:r>
            <a:endParaRPr>
              <a:latin typeface="Times New Roman"/>
              <a:ea typeface="Times New Roman"/>
              <a:cs typeface="Times New Roman"/>
              <a:sym typeface="Times New Roman"/>
            </a:endParaRPr>
          </a:p>
          <a:p>
            <a:pPr marL="0" lvl="0" indent="0" algn="l" rtl="0">
              <a:spcBef>
                <a:spcPts val="1000"/>
              </a:spcBef>
              <a:spcAft>
                <a:spcPts val="0"/>
              </a:spcAft>
              <a:buSzPts val="1440"/>
              <a:buNone/>
            </a:pPr>
            <a:endParaRPr>
              <a:latin typeface="Times New Roman"/>
              <a:ea typeface="Times New Roman"/>
              <a:cs typeface="Times New Roman"/>
              <a:sym typeface="Times New Roman"/>
            </a:endParaRPr>
          </a:p>
          <a:p>
            <a:pPr marL="0" lvl="0" indent="0" algn="l" rtl="0">
              <a:spcBef>
                <a:spcPts val="1000"/>
              </a:spcBef>
              <a:spcAft>
                <a:spcPts val="0"/>
              </a:spcAft>
              <a:buSzPts val="1440"/>
              <a:buNone/>
            </a:pPr>
            <a:endParaRPr>
              <a:latin typeface="Times New Roman"/>
              <a:ea typeface="Times New Roman"/>
              <a:cs typeface="Times New Roman"/>
              <a:sym typeface="Times New Roman"/>
            </a:endParaRPr>
          </a:p>
          <a:p>
            <a:pPr marL="400050" lvl="1" indent="0" algn="l" rtl="0">
              <a:spcBef>
                <a:spcPts val="1000"/>
              </a:spcBef>
              <a:spcAft>
                <a:spcPts val="0"/>
              </a:spcAft>
              <a:buSzPts val="1280"/>
              <a:buNone/>
            </a:pPr>
            <a:r>
              <a:rPr lang="en-US">
                <a:latin typeface="Times New Roman"/>
                <a:ea typeface="Times New Roman"/>
                <a:cs typeface="Times New Roman"/>
                <a:sym typeface="Times New Roman"/>
              </a:rPr>
              <a:t>						</a:t>
            </a:r>
            <a:r>
              <a:rPr lang="en-US" b="0" i="0">
                <a:latin typeface="Courier New"/>
                <a:ea typeface="Courier New"/>
                <a:cs typeface="Courier New"/>
                <a:sym typeface="Courier New"/>
              </a:rPr>
              <a:t>int x = 5;</a:t>
            </a:r>
            <a:endParaRPr/>
          </a:p>
          <a:p>
            <a:pPr marL="400050" lvl="1" indent="0" algn="l" rtl="0">
              <a:spcBef>
                <a:spcPts val="1000"/>
              </a:spcBef>
              <a:spcAft>
                <a:spcPts val="0"/>
              </a:spcAft>
              <a:buSzPts val="1280"/>
              <a:buNone/>
            </a:pPr>
            <a:r>
              <a:rPr lang="en-US" b="0" i="0">
                <a:latin typeface="Courier New"/>
                <a:ea typeface="Courier New"/>
                <a:cs typeface="Courier New"/>
                <a:sym typeface="Courier New"/>
              </a:rPr>
              <a:t>						int *y = &amp;x;</a:t>
            </a:r>
            <a:endParaRPr/>
          </a:p>
          <a:p>
            <a:pPr marL="0" lvl="0" indent="0" algn="l" rtl="0">
              <a:spcBef>
                <a:spcPts val="1000"/>
              </a:spcBef>
              <a:spcAft>
                <a:spcPts val="0"/>
              </a:spcAft>
              <a:buSzPts val="1440"/>
              <a:buNone/>
            </a:pPr>
            <a:endParaRPr>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4. Chi phí (Cost)</a:t>
            </a:r>
            <a:endParaRPr>
              <a:latin typeface="Times New Roman"/>
              <a:ea typeface="Times New Roman"/>
              <a:cs typeface="Times New Roman"/>
              <a:sym typeface="Times New Roman"/>
            </a:endParaRPr>
          </a:p>
        </p:txBody>
      </p:sp>
      <p:sp>
        <p:nvSpPr>
          <p:cNvPr id="315" name="Google Shape;315;p23"/>
          <p:cNvSpPr txBox="1">
            <a:spLocks noGrp="1"/>
          </p:cNvSpPr>
          <p:nvPr>
            <p:ph type="body" idx="1"/>
          </p:nvPr>
        </p:nvSpPr>
        <p:spPr>
          <a:xfrm>
            <a:off x="677334" y="1585520"/>
            <a:ext cx="8596668" cy="479140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Font typeface="Times New Roman"/>
              <a:buChar char="-"/>
            </a:pPr>
            <a:r>
              <a:rPr lang="en-US" sz="1800">
                <a:latin typeface="Times New Roman"/>
                <a:ea typeface="Times New Roman"/>
                <a:cs typeface="Times New Roman"/>
                <a:sym typeface="Times New Roman"/>
              </a:rPr>
              <a:t>Có nhiều yếu tố ảnh hưởng đến chi phí của một chương trình. Các chi phí bao gồm:</a:t>
            </a:r>
            <a:endParaRPr sz="1800">
              <a:latin typeface="Times New Roman"/>
              <a:ea typeface="Times New Roman"/>
              <a:cs typeface="Times New Roman"/>
              <a:sym typeface="Times New Roman"/>
            </a:endParaRPr>
          </a:p>
          <a:p>
            <a:pPr marL="0" lvl="0" indent="0" algn="l" rtl="0">
              <a:spcBef>
                <a:spcPts val="1000"/>
              </a:spcBef>
              <a:spcAft>
                <a:spcPts val="0"/>
              </a:spcAft>
              <a:buSzPts val="1440"/>
              <a:buNone/>
            </a:pPr>
            <a:r>
              <a:rPr lang="en-US">
                <a:latin typeface="Times New Roman"/>
                <a:ea typeface="Times New Roman"/>
                <a:cs typeface="Times New Roman"/>
                <a:sym typeface="Times New Roman"/>
              </a:rPr>
              <a:t>	+ </a:t>
            </a:r>
            <a:r>
              <a:rPr lang="en-US" sz="1800">
                <a:latin typeface="Times New Roman"/>
                <a:ea typeface="Times New Roman"/>
                <a:cs typeface="Times New Roman"/>
                <a:sym typeface="Times New Roman"/>
              </a:rPr>
              <a:t>Đào tạo lập trình viên (thời gian)</a:t>
            </a:r>
            <a:endParaRPr sz="1800">
              <a:latin typeface="Times New Roman"/>
              <a:ea typeface="Times New Roman"/>
              <a:cs typeface="Times New Roman"/>
              <a:sym typeface="Times New Roman"/>
            </a:endParaRPr>
          </a:p>
          <a:p>
            <a:pPr marL="0" lvl="0" indent="0" algn="l" rtl="0">
              <a:spcBef>
                <a:spcPts val="1000"/>
              </a:spcBef>
              <a:spcAft>
                <a:spcPts val="0"/>
              </a:spcAft>
              <a:buSzPts val="1440"/>
              <a:buNone/>
            </a:pPr>
            <a:r>
              <a:rPr lang="en-US">
                <a:latin typeface="Times New Roman"/>
                <a:ea typeface="Times New Roman"/>
                <a:cs typeface="Times New Roman"/>
                <a:sym typeface="Times New Roman"/>
              </a:rPr>
              <a:t>	+ </a:t>
            </a:r>
            <a:r>
              <a:rPr lang="en-US" sz="1800">
                <a:latin typeface="Times New Roman"/>
                <a:ea typeface="Times New Roman"/>
                <a:cs typeface="Times New Roman"/>
                <a:sym typeface="Times New Roman"/>
              </a:rPr>
              <a:t>Phát triển phần mềm và môi trường (dễ sử dụng, thời gian)</a:t>
            </a:r>
            <a:endParaRPr sz="1800">
              <a:latin typeface="Times New Roman"/>
              <a:ea typeface="Times New Roman"/>
              <a:cs typeface="Times New Roman"/>
              <a:sym typeface="Times New Roman"/>
            </a:endParaRPr>
          </a:p>
          <a:p>
            <a:pPr marL="0" lvl="0" indent="0" algn="l" rtl="0">
              <a:spcBef>
                <a:spcPts val="1000"/>
              </a:spcBef>
              <a:spcAft>
                <a:spcPts val="0"/>
              </a:spcAft>
              <a:buSzPts val="1440"/>
              <a:buNone/>
            </a:pPr>
            <a:r>
              <a:rPr lang="en-US">
                <a:latin typeface="Times New Roman"/>
                <a:ea typeface="Times New Roman"/>
                <a:cs typeface="Times New Roman"/>
                <a:sym typeface="Times New Roman"/>
              </a:rPr>
              <a:t>	+ </a:t>
            </a:r>
            <a:r>
              <a:rPr lang="en-US" sz="1800">
                <a:latin typeface="Times New Roman"/>
                <a:ea typeface="Times New Roman"/>
                <a:cs typeface="Times New Roman"/>
                <a:sym typeface="Times New Roman"/>
              </a:rPr>
              <a:t>Biên dịch chương trình (thời gian, không gian)</a:t>
            </a:r>
            <a:endParaRPr sz="1800">
              <a:latin typeface="Times New Roman"/>
              <a:ea typeface="Times New Roman"/>
              <a:cs typeface="Times New Roman"/>
              <a:sym typeface="Times New Roman"/>
            </a:endParaRPr>
          </a:p>
          <a:p>
            <a:pPr marL="0" lvl="0" indent="0" algn="l" rtl="0">
              <a:spcBef>
                <a:spcPts val="1000"/>
              </a:spcBef>
              <a:spcAft>
                <a:spcPts val="0"/>
              </a:spcAft>
              <a:buSzPts val="1440"/>
              <a:buNone/>
            </a:pPr>
            <a:r>
              <a:rPr lang="en-US">
                <a:latin typeface="Times New Roman"/>
                <a:ea typeface="Times New Roman"/>
                <a:cs typeface="Times New Roman"/>
                <a:sym typeface="Times New Roman"/>
              </a:rPr>
              <a:t>	+ Thực thi chương trình (thời gian, không gian)</a:t>
            </a:r>
            <a:endParaRPr sz="1800">
              <a:latin typeface="Times New Roman"/>
              <a:ea typeface="Times New Roman"/>
              <a:cs typeface="Times New Roman"/>
              <a:sym typeface="Times New Roman"/>
            </a:endParaRPr>
          </a:p>
          <a:p>
            <a:pPr marL="0" lvl="0" indent="0" algn="l" rtl="0">
              <a:spcBef>
                <a:spcPts val="1000"/>
              </a:spcBef>
              <a:spcAft>
                <a:spcPts val="0"/>
              </a:spcAft>
              <a:buSzPts val="1440"/>
              <a:buNone/>
            </a:pPr>
            <a:r>
              <a:rPr lang="en-US">
                <a:latin typeface="Times New Roman"/>
                <a:ea typeface="Times New Roman"/>
                <a:cs typeface="Times New Roman"/>
                <a:sym typeface="Times New Roman"/>
              </a:rPr>
              <a:t>	+ </a:t>
            </a:r>
            <a:r>
              <a:rPr lang="en-US" sz="1800">
                <a:latin typeface="Times New Roman"/>
                <a:ea typeface="Times New Roman"/>
                <a:cs typeface="Times New Roman"/>
                <a:sym typeface="Times New Roman"/>
              </a:rPr>
              <a:t>Hệ thống thực thi ngôn ngữ (trình thông dịch, trình biên dịch)</a:t>
            </a:r>
            <a:endParaRPr/>
          </a:p>
          <a:p>
            <a:pPr marL="0" lvl="0" indent="0" algn="l" rtl="0">
              <a:spcBef>
                <a:spcPts val="1000"/>
              </a:spcBef>
              <a:spcAft>
                <a:spcPts val="0"/>
              </a:spcAft>
              <a:buSzPts val="1440"/>
              <a:buNone/>
            </a:pPr>
            <a:r>
              <a:rPr lang="en-US">
                <a:latin typeface="Times New Roman"/>
                <a:ea typeface="Times New Roman"/>
                <a:cs typeface="Times New Roman"/>
                <a:sym typeface="Times New Roman"/>
              </a:rPr>
              <a:t>	+ Độ tin cậy (thất bại trên một đơn vị thời gian)</a:t>
            </a:r>
            <a:endParaRPr>
              <a:latin typeface="Times New Roman"/>
              <a:ea typeface="Times New Roman"/>
              <a:cs typeface="Times New Roman"/>
              <a:sym typeface="Times New Roman"/>
            </a:endParaRPr>
          </a:p>
          <a:p>
            <a:pPr marL="0" lvl="0" indent="0" algn="l" rtl="0">
              <a:spcBef>
                <a:spcPts val="1000"/>
              </a:spcBef>
              <a:spcAft>
                <a:spcPts val="0"/>
              </a:spcAft>
              <a:buSzPts val="1440"/>
              <a:buNone/>
            </a:pPr>
            <a:r>
              <a:rPr lang="en-US">
                <a:latin typeface="Times New Roman"/>
                <a:ea typeface="Times New Roman"/>
                <a:cs typeface="Times New Roman"/>
                <a:sym typeface="Times New Roman"/>
              </a:rPr>
              <a:t>	+ Bảo trì (thời gian sửa lỗi, cập nhật phần cứng / phần mềm mới)</a:t>
            </a:r>
            <a:endParaRPr/>
          </a:p>
          <a:p>
            <a:pPr marL="0" lvl="0" indent="0" algn="l" rtl="0">
              <a:spcBef>
                <a:spcPts val="1000"/>
              </a:spcBef>
              <a:spcAft>
                <a:spcPts val="0"/>
              </a:spcAft>
              <a:buSzPts val="1440"/>
              <a:buNone/>
            </a:pPr>
            <a:r>
              <a:rPr lang="en-US">
                <a:latin typeface="Times New Roman"/>
                <a:ea typeface="Times New Roman"/>
                <a:cs typeface="Times New Roman"/>
                <a:sym typeface="Times New Roman"/>
              </a:rPr>
              <a:t>	+ Khả năng mở rộng / nhu cầu sửa đổi (dễ dàng, thời gian)</a:t>
            </a:r>
            <a:endParaRPr/>
          </a:p>
          <a:p>
            <a:pPr marL="0" lvl="0" indent="0" algn="l" rtl="0">
              <a:spcBef>
                <a:spcPts val="1000"/>
              </a:spcBef>
              <a:spcAft>
                <a:spcPts val="0"/>
              </a:spcAft>
              <a:buSzPts val="1440"/>
              <a:buNone/>
            </a:pP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graphicFrame>
        <p:nvGraphicFramePr>
          <p:cNvPr id="194" name="Google Shape;194;p3"/>
          <p:cNvGraphicFramePr/>
          <p:nvPr/>
        </p:nvGraphicFramePr>
        <p:xfrm>
          <a:off x="694640" y="684125"/>
          <a:ext cx="8596325" cy="4887070"/>
        </p:xfrm>
        <a:graphic>
          <a:graphicData uri="http://schemas.openxmlformats.org/drawingml/2006/table">
            <a:tbl>
              <a:tblPr firstRow="1" bandRow="1">
                <a:noFill/>
                <a:tableStyleId>{17C2950A-2EE0-49B7-BE83-D818F8C866B6}</a:tableStyleId>
              </a:tblPr>
              <a:tblGrid>
                <a:gridCol w="3407575">
                  <a:extLst>
                    <a:ext uri="{9D8B030D-6E8A-4147-A177-3AD203B41FA5}">
                      <a16:colId xmlns:a16="http://schemas.microsoft.com/office/drawing/2014/main" val="20000"/>
                    </a:ext>
                  </a:extLst>
                </a:gridCol>
                <a:gridCol w="1677800">
                  <a:extLst>
                    <a:ext uri="{9D8B030D-6E8A-4147-A177-3AD203B41FA5}">
                      <a16:colId xmlns:a16="http://schemas.microsoft.com/office/drawing/2014/main" val="20001"/>
                    </a:ext>
                  </a:extLst>
                </a:gridCol>
                <a:gridCol w="1812025">
                  <a:extLst>
                    <a:ext uri="{9D8B030D-6E8A-4147-A177-3AD203B41FA5}">
                      <a16:colId xmlns:a16="http://schemas.microsoft.com/office/drawing/2014/main" val="20002"/>
                    </a:ext>
                  </a:extLst>
                </a:gridCol>
                <a:gridCol w="169892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u="none" strike="noStrike" cap="none">
                        <a:latin typeface="Times New Roman"/>
                        <a:ea typeface="Times New Roman"/>
                        <a:cs typeface="Times New Roman"/>
                        <a:sym typeface="Times New Roman"/>
                      </a:endParaRPr>
                    </a:p>
                  </a:txBody>
                  <a:tcPr marL="91450" marR="91450" marT="45725" marB="45725"/>
                </a:tc>
                <a:tc gridSpan="3">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Tiêu chuẩn</a:t>
                      </a:r>
                      <a:endParaRPr sz="1800" u="none" strike="noStrike" cap="none">
                        <a:latin typeface="Times New Roman"/>
                        <a:ea typeface="Times New Roman"/>
                        <a:cs typeface="Times New Roman"/>
                        <a:sym typeface="Times New Roman"/>
                      </a:endParaRPr>
                    </a:p>
                  </a:txBody>
                  <a:tcPr marL="91450" marR="91450" marT="45725"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Đặc trưng (</a:t>
                      </a:r>
                      <a:r>
                        <a:rPr lang="en-US" sz="1800" u="none" strike="noStrike" cap="none">
                          <a:solidFill>
                            <a:schemeClr val="dk1"/>
                          </a:solidFill>
                          <a:latin typeface="Times New Roman"/>
                          <a:ea typeface="Times New Roman"/>
                          <a:cs typeface="Times New Roman"/>
                          <a:sym typeface="Times New Roman"/>
                        </a:rPr>
                        <a:t>Characteristic)</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Readability</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Writability</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Reliability</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Tính tối giản (Simplicity)</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Tính trực giao (Orthogonality)</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Kiểu dữ liệu (Data types)</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Cú pháp (Syntax design)</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Hỗ trợ tính trừu tượng hoá (Support for abstraction)</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Tính diễn tả (Expressivity)</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extLst>
                  <a:ext uri="{0D108BD9-81ED-4DB2-BD59-A6C34878D82A}">
                    <a16:rowId xmlns:a16="http://schemas.microsoft.com/office/drawing/2014/main" val="10007"/>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Kiểm tra kiểu (Type Checking)</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extLst>
                  <a:ext uri="{0D108BD9-81ED-4DB2-BD59-A6C34878D82A}">
                    <a16:rowId xmlns:a16="http://schemas.microsoft.com/office/drawing/2014/main" val="10008"/>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Xử lý lỗi</a:t>
                      </a:r>
                      <a:endParaRPr sz="180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(exception handling)</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extLst>
                  <a:ext uri="{0D108BD9-81ED-4DB2-BD59-A6C34878D82A}">
                    <a16:rowId xmlns:a16="http://schemas.microsoft.com/office/drawing/2014/main" val="10009"/>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Hạn chế truy cập</a:t>
                      </a:r>
                      <a:endParaRPr sz="180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(Restricted aliasing)</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X</a:t>
                      </a:r>
                      <a:endParaRPr/>
                    </a:p>
                  </a:txBody>
                  <a:tcPr marL="91450" marR="91450" marT="45725" marB="45725"/>
                </a:tc>
                <a:extLst>
                  <a:ext uri="{0D108BD9-81ED-4DB2-BD59-A6C34878D82A}">
                    <a16:rowId xmlns:a16="http://schemas.microsoft.com/office/drawing/2014/main" val="10010"/>
                  </a:ext>
                </a:extLst>
              </a:tr>
            </a:tbl>
          </a:graphicData>
        </a:graphic>
      </p:graphicFrame>
      <p:sp>
        <p:nvSpPr>
          <p:cNvPr id="195" name="Google Shape;195;p3"/>
          <p:cNvSpPr txBox="1"/>
          <p:nvPr/>
        </p:nvSpPr>
        <p:spPr>
          <a:xfrm>
            <a:off x="822122" y="5704514"/>
            <a:ext cx="8468830" cy="971035"/>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1600" i="1">
                <a:solidFill>
                  <a:schemeClr val="dk1"/>
                </a:solidFill>
                <a:latin typeface="Times New Roman"/>
                <a:ea typeface="Times New Roman"/>
                <a:cs typeface="Times New Roman"/>
                <a:sym typeface="Times New Roman"/>
              </a:rPr>
              <a:t>Bảng 1:Những tiêu chuẩn để đánh giá ngôn ngữ lập trình và các đặc trưng ảnh hưởng.</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i="1">
                <a:solidFill>
                  <a:schemeClr val="dk1"/>
                </a:solidFill>
                <a:latin typeface="Times New Roman"/>
                <a:ea typeface="Times New Roman"/>
                <a:cs typeface="Times New Roman"/>
                <a:sym typeface="Times New Roman"/>
              </a:rPr>
              <a:t> </a:t>
            </a: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imes New Roman"/>
              <a:buNone/>
            </a:pPr>
            <a:r>
              <a:rPr lang="en-US" sz="2800">
                <a:latin typeface="Times New Roman"/>
                <a:ea typeface="Times New Roman"/>
                <a:cs typeface="Times New Roman"/>
                <a:sym typeface="Times New Roman"/>
              </a:rPr>
              <a:t>II. Những yếu tố tác động đến việc thiết kế ngôn ngữ</a:t>
            </a:r>
            <a:endParaRPr sz="2800">
              <a:latin typeface="Times New Roman"/>
              <a:ea typeface="Times New Roman"/>
              <a:cs typeface="Times New Roman"/>
              <a:sym typeface="Times New Roman"/>
            </a:endParaRPr>
          </a:p>
        </p:txBody>
      </p:sp>
      <p:sp>
        <p:nvSpPr>
          <p:cNvPr id="321" name="Google Shape;321;p2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sz="1800">
                <a:latin typeface="Times New Roman"/>
                <a:ea typeface="Times New Roman"/>
                <a:cs typeface="Times New Roman"/>
                <a:sym typeface="Times New Roman"/>
              </a:rPr>
              <a:t>Các tiêu chuẩn để đánh giá một ngôn ngữ lập trình không chỉ là những tiêu chuẩn để người lập trình chọn lựa nên sử dụng ngôn ngữ nào mà những nhà thiết kế ngôn ngữ lập trình có thể dựa vào những yếu tố trên để thiết kế một ngôn ngữ.</a:t>
            </a:r>
            <a:endParaRPr/>
          </a:p>
          <a:p>
            <a:pPr marL="342900" lvl="0" indent="-342900" algn="l" rtl="0">
              <a:spcBef>
                <a:spcPts val="1000"/>
              </a:spcBef>
              <a:spcAft>
                <a:spcPts val="0"/>
              </a:spcAft>
              <a:buSzPts val="1440"/>
              <a:buChar char="►"/>
            </a:pPr>
            <a:r>
              <a:rPr lang="en-US" sz="1800">
                <a:latin typeface="Times New Roman"/>
                <a:ea typeface="Times New Roman"/>
                <a:cs typeface="Times New Roman"/>
                <a:sym typeface="Times New Roman"/>
              </a:rPr>
              <a:t> Ngoài các yếu tố trên thì việc một ngôn ngữ được thiết kế còn bị ảnh hưởng bởi hai yếu tố khác đó là </a:t>
            </a:r>
            <a:r>
              <a:rPr lang="en-US" sz="1800" i="1">
                <a:latin typeface="Times New Roman"/>
                <a:ea typeface="Times New Roman"/>
                <a:cs typeface="Times New Roman"/>
                <a:sym typeface="Times New Roman"/>
              </a:rPr>
              <a:t>kiến trúc máy tính (computer architecture)</a:t>
            </a:r>
            <a:r>
              <a:rPr lang="en-US" sz="1800">
                <a:latin typeface="Times New Roman"/>
                <a:ea typeface="Times New Roman"/>
                <a:cs typeface="Times New Roman"/>
                <a:sym typeface="Times New Roman"/>
              </a:rPr>
              <a:t> và </a:t>
            </a:r>
            <a:r>
              <a:rPr lang="en-US" sz="1800" i="1">
                <a:latin typeface="Times New Roman"/>
                <a:ea typeface="Times New Roman"/>
                <a:cs typeface="Times New Roman"/>
                <a:sym typeface="Times New Roman"/>
              </a:rPr>
              <a:t>các</a:t>
            </a:r>
            <a:r>
              <a:rPr lang="en-US" sz="1800">
                <a:latin typeface="Times New Roman"/>
                <a:ea typeface="Times New Roman"/>
                <a:cs typeface="Times New Roman"/>
                <a:sym typeface="Times New Roman"/>
              </a:rPr>
              <a:t> </a:t>
            </a:r>
            <a:r>
              <a:rPr lang="en-US" sz="1800" i="1">
                <a:latin typeface="Times New Roman"/>
                <a:ea typeface="Times New Roman"/>
                <a:cs typeface="Times New Roman"/>
                <a:sym typeface="Times New Roman"/>
              </a:rPr>
              <a:t>phương pháp thiết kế lập trình (programming design methodologies).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1. Kiến trúc máy tính</a:t>
            </a:r>
            <a:endParaRPr>
              <a:latin typeface="Times New Roman"/>
              <a:ea typeface="Times New Roman"/>
              <a:cs typeface="Times New Roman"/>
              <a:sym typeface="Times New Roman"/>
            </a:endParaRPr>
          </a:p>
        </p:txBody>
      </p:sp>
      <p:pic>
        <p:nvPicPr>
          <p:cNvPr id="327" name="Google Shape;327;p25"/>
          <p:cNvPicPr preferRelativeResize="0">
            <a:picLocks noGrp="1"/>
          </p:cNvPicPr>
          <p:nvPr>
            <p:ph type="body" idx="1"/>
          </p:nvPr>
        </p:nvPicPr>
        <p:blipFill rotWithShape="1">
          <a:blip r:embed="rId3">
            <a:alphaModFix/>
          </a:blip>
          <a:srcRect/>
          <a:stretch/>
        </p:blipFill>
        <p:spPr>
          <a:xfrm>
            <a:off x="1397804" y="1284288"/>
            <a:ext cx="7156429" cy="4757737"/>
          </a:xfrm>
          <a:prstGeom prst="rect">
            <a:avLst/>
          </a:prstGeom>
          <a:noFill/>
          <a:ln>
            <a:noFill/>
          </a:ln>
        </p:spPr>
      </p:pic>
      <p:sp>
        <p:nvSpPr>
          <p:cNvPr id="328" name="Google Shape;328;p25"/>
          <p:cNvSpPr txBox="1"/>
          <p:nvPr/>
        </p:nvSpPr>
        <p:spPr>
          <a:xfrm>
            <a:off x="2811308" y="6174297"/>
            <a:ext cx="43287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Hình 2: Kiến trúc Von Neumann</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6"/>
          <p:cNvSpPr txBox="1">
            <a:spLocks noGrp="1"/>
          </p:cNvSpPr>
          <p:nvPr>
            <p:ph type="body" idx="1"/>
          </p:nvPr>
        </p:nvSpPr>
        <p:spPr>
          <a:xfrm>
            <a:off x="677334" y="234892"/>
            <a:ext cx="8596668" cy="6623107"/>
          </a:xfrm>
          <a:prstGeom prst="rect">
            <a:avLst/>
          </a:prstGeom>
          <a:noFill/>
          <a:ln>
            <a:noFill/>
          </a:ln>
        </p:spPr>
        <p:txBody>
          <a:bodyPr spcFirstLastPara="1" wrap="square" lIns="91425" tIns="45700" rIns="91425" bIns="45700" anchor="t" anchorCtr="0">
            <a:normAutofit/>
          </a:bodyPr>
          <a:lstStyle/>
          <a:p>
            <a:pPr marL="0" lvl="0" indent="91440" algn="just" rtl="0">
              <a:lnSpc>
                <a:spcPct val="115000"/>
              </a:lnSpc>
              <a:spcBef>
                <a:spcPts val="0"/>
              </a:spcBef>
              <a:spcAft>
                <a:spcPts val="0"/>
              </a:spcAft>
              <a:buSzPts val="1440"/>
              <a:buNone/>
            </a:pPr>
            <a:endParaRPr>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SzPts val="1440"/>
              <a:buChar char="►"/>
            </a:pPr>
            <a:r>
              <a:rPr lang="en-US">
                <a:solidFill>
                  <a:srgbClr val="202124"/>
                </a:solidFill>
                <a:latin typeface="Times New Roman"/>
                <a:ea typeface="Times New Roman"/>
                <a:cs typeface="Times New Roman"/>
                <a:sym typeface="Times New Roman"/>
              </a:rPr>
              <a:t>Kiến trúc máy tính: Von Neumann </a:t>
            </a:r>
            <a:endParaRPr>
              <a:solidFill>
                <a:srgbClr val="202124"/>
              </a:solidFill>
              <a:latin typeface="Times New Roman"/>
              <a:ea typeface="Times New Roman"/>
              <a:cs typeface="Times New Roman"/>
              <a:sym typeface="Times New Roman"/>
            </a:endParaRPr>
          </a:p>
          <a:p>
            <a:pPr marL="0" lvl="0" indent="0" algn="just" rtl="0">
              <a:lnSpc>
                <a:spcPct val="115000"/>
              </a:lnSpc>
              <a:spcBef>
                <a:spcPts val="0"/>
              </a:spcBef>
              <a:spcAft>
                <a:spcPts val="0"/>
              </a:spcAft>
              <a:buSzPts val="1440"/>
              <a:buNone/>
            </a:pPr>
            <a:endParaRPr>
              <a:solidFill>
                <a:srgbClr val="202124"/>
              </a:solidFill>
              <a:latin typeface="Times New Roman"/>
              <a:ea typeface="Times New Roman"/>
              <a:cs typeface="Times New Roman"/>
              <a:sym typeface="Times New Roman"/>
            </a:endParaRPr>
          </a:p>
          <a:p>
            <a:pPr marL="800100" lvl="2" indent="-228600" algn="l" rtl="0">
              <a:lnSpc>
                <a:spcPct val="150000"/>
              </a:lnSpc>
              <a:spcBef>
                <a:spcPts val="0"/>
              </a:spcBef>
              <a:spcAft>
                <a:spcPts val="0"/>
              </a:spcAft>
              <a:buSzPts val="1440"/>
              <a:buChar char="►"/>
            </a:pPr>
            <a:r>
              <a:rPr lang="en-US" sz="1800">
                <a:solidFill>
                  <a:srgbClr val="202124"/>
                </a:solidFill>
                <a:latin typeface="Times New Roman"/>
                <a:ea typeface="Times New Roman"/>
                <a:cs typeface="Times New Roman"/>
                <a:sym typeface="Times New Roman"/>
              </a:rPr>
              <a:t>Dữ liệu và chương trình được lưu trữ trong cùng một bộ nhớ </a:t>
            </a:r>
            <a:endParaRPr sz="1800">
              <a:solidFill>
                <a:srgbClr val="202124"/>
              </a:solidFill>
              <a:latin typeface="Times New Roman"/>
              <a:ea typeface="Times New Roman"/>
              <a:cs typeface="Times New Roman"/>
              <a:sym typeface="Times New Roman"/>
            </a:endParaRPr>
          </a:p>
          <a:p>
            <a:pPr marL="800100" lvl="2" indent="-137159" algn="l" rtl="0">
              <a:lnSpc>
                <a:spcPct val="150000"/>
              </a:lnSpc>
              <a:spcBef>
                <a:spcPts val="0"/>
              </a:spcBef>
              <a:spcAft>
                <a:spcPts val="0"/>
              </a:spcAft>
              <a:buSzPts val="1440"/>
              <a:buNone/>
            </a:pPr>
            <a:endParaRPr sz="1800">
              <a:latin typeface="Times New Roman"/>
              <a:ea typeface="Times New Roman"/>
              <a:cs typeface="Times New Roman"/>
              <a:sym typeface="Times New Roman"/>
            </a:endParaRPr>
          </a:p>
          <a:p>
            <a:pPr marL="800100" lvl="2" indent="-228600" algn="l" rtl="0">
              <a:lnSpc>
                <a:spcPct val="150000"/>
              </a:lnSpc>
              <a:spcBef>
                <a:spcPts val="0"/>
              </a:spcBef>
              <a:spcAft>
                <a:spcPts val="0"/>
              </a:spcAft>
              <a:buSzPts val="1440"/>
              <a:buChar char="►"/>
            </a:pPr>
            <a:r>
              <a:rPr lang="en-US" sz="1800">
                <a:solidFill>
                  <a:srgbClr val="202124"/>
                </a:solidFill>
                <a:latin typeface="Times New Roman"/>
                <a:ea typeface="Times New Roman"/>
                <a:cs typeface="Times New Roman"/>
                <a:sym typeface="Times New Roman"/>
              </a:rPr>
              <a:t>Bộ nhớ tách biệt với CPU </a:t>
            </a:r>
            <a:endParaRPr sz="1800">
              <a:solidFill>
                <a:srgbClr val="202124"/>
              </a:solidFill>
              <a:latin typeface="Times New Roman"/>
              <a:ea typeface="Times New Roman"/>
              <a:cs typeface="Times New Roman"/>
              <a:sym typeface="Times New Roman"/>
            </a:endParaRPr>
          </a:p>
          <a:p>
            <a:pPr marL="800100" lvl="2" indent="-137159" algn="l" rtl="0">
              <a:lnSpc>
                <a:spcPct val="150000"/>
              </a:lnSpc>
              <a:spcBef>
                <a:spcPts val="0"/>
              </a:spcBef>
              <a:spcAft>
                <a:spcPts val="0"/>
              </a:spcAft>
              <a:buSzPts val="1440"/>
              <a:buNone/>
            </a:pPr>
            <a:endParaRPr sz="1800">
              <a:latin typeface="Times New Roman"/>
              <a:ea typeface="Times New Roman"/>
              <a:cs typeface="Times New Roman"/>
              <a:sym typeface="Times New Roman"/>
            </a:endParaRPr>
          </a:p>
          <a:p>
            <a:pPr marL="800100" lvl="2" indent="-228600" algn="l" rtl="0">
              <a:lnSpc>
                <a:spcPct val="150000"/>
              </a:lnSpc>
              <a:spcBef>
                <a:spcPts val="0"/>
              </a:spcBef>
              <a:spcAft>
                <a:spcPts val="0"/>
              </a:spcAft>
              <a:buSzPts val="1440"/>
              <a:buChar char="►"/>
            </a:pPr>
            <a:r>
              <a:rPr lang="en-US" sz="1800">
                <a:solidFill>
                  <a:srgbClr val="202124"/>
                </a:solidFill>
                <a:latin typeface="Times New Roman"/>
                <a:ea typeface="Times New Roman"/>
                <a:cs typeface="Times New Roman"/>
                <a:sym typeface="Times New Roman"/>
              </a:rPr>
              <a:t>Các lệnh và dữ liệu được chuyển từ bộ nhớ đến CPU </a:t>
            </a:r>
            <a:endParaRPr sz="1800">
              <a:latin typeface="Times New Roman"/>
              <a:ea typeface="Times New Roman"/>
              <a:cs typeface="Times New Roman"/>
              <a:sym typeface="Times New Roman"/>
            </a:endParaRPr>
          </a:p>
          <a:p>
            <a:pPr marL="0" lvl="0" indent="91440" algn="just" rtl="0">
              <a:lnSpc>
                <a:spcPct val="115000"/>
              </a:lnSpc>
              <a:spcBef>
                <a:spcPts val="0"/>
              </a:spcBef>
              <a:spcAft>
                <a:spcPts val="0"/>
              </a:spcAft>
              <a:buSzPts val="1440"/>
              <a:buNone/>
            </a:pPr>
            <a:endParaRPr sz="1800">
              <a:latin typeface="Calibri"/>
              <a:ea typeface="Calibri"/>
              <a:cs typeface="Calibri"/>
              <a:sym typeface="Calibri"/>
            </a:endParaRPr>
          </a:p>
          <a:p>
            <a:pPr marL="0" marR="0" lvl="0" indent="0" algn="just" rtl="0">
              <a:lnSpc>
                <a:spcPct val="115000"/>
              </a:lnSpc>
              <a:spcBef>
                <a:spcPts val="0"/>
              </a:spcBef>
              <a:spcAft>
                <a:spcPts val="0"/>
              </a:spcAft>
              <a:buSzPts val="1440"/>
              <a:buChar char="►"/>
            </a:pPr>
            <a:r>
              <a:rPr lang="en-US" sz="1800">
                <a:latin typeface="Times New Roman"/>
                <a:ea typeface="Times New Roman"/>
                <a:cs typeface="Times New Roman"/>
                <a:sym typeface="Times New Roman"/>
              </a:rPr>
              <a:t>Sự lặp lại được thực thi nhanh trong kiến trúc máy tính của </a:t>
            </a:r>
            <a:r>
              <a:rPr lang="en-US" sz="1800" i="1">
                <a:latin typeface="Times New Roman"/>
                <a:ea typeface="Times New Roman"/>
                <a:cs typeface="Times New Roman"/>
                <a:sym typeface="Times New Roman"/>
              </a:rPr>
              <a:t>Von Neumann</a:t>
            </a:r>
            <a:r>
              <a:rPr lang="en-US" sz="1800">
                <a:latin typeface="Times New Roman"/>
                <a:ea typeface="Times New Roman"/>
                <a:cs typeface="Times New Roman"/>
                <a:sym typeface="Times New Roman"/>
              </a:rPr>
              <a:t> vì các lệnh được lưu trữ trong các vùng nhớ liền kề nhau và quá trình lặp lại của một đoạn lệnh chỉ yêu cầu một nhánh lệnh. </a:t>
            </a:r>
            <a:r>
              <a:rPr lang="en-US" sz="1800" b="1">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0" marR="0" lvl="0" indent="0" algn="just" rtl="0">
              <a:lnSpc>
                <a:spcPct val="115000"/>
              </a:lnSpc>
              <a:spcBef>
                <a:spcPts val="0"/>
              </a:spcBef>
              <a:spcAft>
                <a:spcPts val="0"/>
              </a:spcAft>
              <a:buSzPts val="1440"/>
              <a:buNone/>
            </a:pPr>
            <a:endParaRPr sz="1800">
              <a:latin typeface="Arial"/>
              <a:ea typeface="Arial"/>
              <a:cs typeface="Arial"/>
              <a:sym typeface="Arial"/>
            </a:endParaRPr>
          </a:p>
          <a:p>
            <a:pPr marL="342900" lvl="0" indent="-251459" algn="l" rtl="0">
              <a:spcBef>
                <a:spcPts val="1000"/>
              </a:spcBef>
              <a:spcAft>
                <a:spcPts val="0"/>
              </a:spcAft>
              <a:buSzPts val="144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2. Các phương pháp thiết kế lập trình:</a:t>
            </a:r>
            <a:endParaRPr>
              <a:latin typeface="Times New Roman"/>
              <a:ea typeface="Times New Roman"/>
              <a:cs typeface="Times New Roman"/>
              <a:sym typeface="Times New Roman"/>
            </a:endParaRPr>
          </a:p>
        </p:txBody>
      </p:sp>
      <p:sp>
        <p:nvSpPr>
          <p:cNvPr id="339" name="Google Shape;339;p27"/>
          <p:cNvSpPr txBox="1">
            <a:spLocks noGrp="1"/>
          </p:cNvSpPr>
          <p:nvPr>
            <p:ph type="body" idx="1"/>
          </p:nvPr>
        </p:nvSpPr>
        <p:spPr>
          <a:xfrm>
            <a:off x="677334" y="1275127"/>
            <a:ext cx="8596668" cy="4766235"/>
          </a:xfrm>
          <a:prstGeom prst="rect">
            <a:avLst/>
          </a:prstGeom>
          <a:noFill/>
          <a:ln>
            <a:noFill/>
          </a:ln>
        </p:spPr>
        <p:txBody>
          <a:bodyPr spcFirstLastPara="1" wrap="square" lIns="91425" tIns="45700" rIns="91425" bIns="45700" anchor="t" anchorCtr="0">
            <a:normAutofit/>
          </a:bodyPr>
          <a:lstStyle/>
          <a:p>
            <a:pPr marL="0" marR="0" lvl="0" indent="0" algn="l" rtl="0">
              <a:lnSpc>
                <a:spcPct val="107000"/>
              </a:lnSpc>
              <a:spcBef>
                <a:spcPts val="0"/>
              </a:spcBef>
              <a:spcAft>
                <a:spcPts val="0"/>
              </a:spcAft>
              <a:buSzPts val="1440"/>
              <a:buChar char="►"/>
            </a:pPr>
            <a:r>
              <a:rPr lang="en-US">
                <a:latin typeface="Calibri"/>
                <a:ea typeface="Calibri"/>
                <a:cs typeface="Calibri"/>
                <a:sym typeface="Calibri"/>
              </a:rPr>
              <a:t> Lập trình hướng thủ tục (cuối thập niên 60 - đầu thập niên 70) </a:t>
            </a:r>
            <a:endParaRPr/>
          </a:p>
          <a:p>
            <a:pPr marL="857250" lvl="1" indent="-457200" algn="l" rtl="0">
              <a:lnSpc>
                <a:spcPct val="107000"/>
              </a:lnSpc>
              <a:spcBef>
                <a:spcPts val="800"/>
              </a:spcBef>
              <a:spcAft>
                <a:spcPts val="0"/>
              </a:spcAft>
              <a:buSzPts val="1440"/>
              <a:buChar char="►"/>
            </a:pPr>
            <a:r>
              <a:rPr lang="en-US" sz="1800">
                <a:latin typeface="Calibri"/>
                <a:ea typeface="Calibri"/>
                <a:cs typeface="Calibri"/>
                <a:sym typeface="Calibri"/>
              </a:rPr>
              <a:t>Chuyển chi phí: từ phát triển phần cứng sang phần mềm </a:t>
            </a:r>
            <a:endParaRPr/>
          </a:p>
          <a:p>
            <a:pPr marL="857250" lvl="1" indent="-457200" algn="l" rtl="0">
              <a:lnSpc>
                <a:spcPct val="107000"/>
              </a:lnSpc>
              <a:spcBef>
                <a:spcPts val="800"/>
              </a:spcBef>
              <a:spcAft>
                <a:spcPts val="0"/>
              </a:spcAft>
              <a:buSzPts val="1440"/>
              <a:buChar char="►"/>
            </a:pPr>
            <a:r>
              <a:rPr lang="en-US" sz="1800">
                <a:latin typeface="Calibri"/>
                <a:ea typeface="Calibri"/>
                <a:cs typeface="Calibri"/>
                <a:sym typeface="Calibri"/>
              </a:rPr>
              <a:t>Chương trình được thực hiện thông qua các lệnh gọi thủ tục liên tiếp </a:t>
            </a:r>
            <a:endParaRPr/>
          </a:p>
          <a:p>
            <a:pPr marL="0" marR="0" lvl="0" indent="0" algn="l" rtl="0">
              <a:lnSpc>
                <a:spcPct val="107000"/>
              </a:lnSpc>
              <a:spcBef>
                <a:spcPts val="800"/>
              </a:spcBef>
              <a:spcAft>
                <a:spcPts val="0"/>
              </a:spcAft>
              <a:buSzPts val="1440"/>
              <a:buChar char="►"/>
            </a:pPr>
            <a:r>
              <a:rPr lang="en-US">
                <a:latin typeface="Calibri"/>
                <a:ea typeface="Calibri"/>
                <a:cs typeface="Calibri"/>
                <a:sym typeface="Calibri"/>
              </a:rPr>
              <a:t>Lập trình hướng dữ liệu (cuối thập niên 70) </a:t>
            </a:r>
            <a:endParaRPr/>
          </a:p>
          <a:p>
            <a:pPr marL="857250" lvl="1" indent="-457200" algn="l" rtl="0">
              <a:lnSpc>
                <a:spcPct val="107000"/>
              </a:lnSpc>
              <a:spcBef>
                <a:spcPts val="800"/>
              </a:spcBef>
              <a:spcAft>
                <a:spcPts val="0"/>
              </a:spcAft>
              <a:buSzPts val="1440"/>
              <a:buChar char="►"/>
            </a:pPr>
            <a:r>
              <a:rPr lang="en-US" sz="1800">
                <a:latin typeface="Calibri"/>
                <a:ea typeface="Calibri"/>
                <a:cs typeface="Calibri"/>
                <a:sym typeface="Calibri"/>
              </a:rPr>
              <a:t>Tập trung vào việc sử dụng các kiểu dữ liệu trừu tượng để giải quyết vấn đề </a:t>
            </a:r>
            <a:endParaRPr/>
          </a:p>
          <a:p>
            <a:pPr marL="857250" lvl="1" indent="-457200" algn="l" rtl="0">
              <a:lnSpc>
                <a:spcPct val="107000"/>
              </a:lnSpc>
              <a:spcBef>
                <a:spcPts val="800"/>
              </a:spcBef>
              <a:spcAft>
                <a:spcPts val="0"/>
              </a:spcAft>
              <a:buSzPts val="1440"/>
              <a:buChar char="►"/>
            </a:pPr>
            <a:r>
              <a:rPr lang="en-US" sz="1800">
                <a:latin typeface="Calibri"/>
                <a:ea typeface="Calibri"/>
                <a:cs typeface="Calibri"/>
                <a:sym typeface="Calibri"/>
              </a:rPr>
              <a:t>Ngôn ngữ đầu tiên hỗ trợ Simula 67 </a:t>
            </a:r>
            <a:endParaRPr/>
          </a:p>
          <a:p>
            <a:pPr marL="0" marR="0" lvl="0" indent="0" algn="l" rtl="0">
              <a:lnSpc>
                <a:spcPct val="107000"/>
              </a:lnSpc>
              <a:spcBef>
                <a:spcPts val="800"/>
              </a:spcBef>
              <a:spcAft>
                <a:spcPts val="0"/>
              </a:spcAft>
              <a:buSzPts val="1440"/>
              <a:buChar char="►"/>
            </a:pPr>
            <a:r>
              <a:rPr lang="en-US">
                <a:latin typeface="Calibri"/>
                <a:ea typeface="Calibri"/>
                <a:cs typeface="Calibri"/>
                <a:sym typeface="Calibri"/>
              </a:rPr>
              <a:t>Lập trình hướng đối tượng (đầu những năm 80) </a:t>
            </a:r>
            <a:endParaRPr/>
          </a:p>
          <a:p>
            <a:pPr marL="857250" lvl="1" indent="-457200" algn="l" rtl="0">
              <a:lnSpc>
                <a:spcPct val="107000"/>
              </a:lnSpc>
              <a:spcBef>
                <a:spcPts val="800"/>
              </a:spcBef>
              <a:spcAft>
                <a:spcPts val="0"/>
              </a:spcAft>
              <a:buSzPts val="1440"/>
              <a:buChar char="►"/>
            </a:pPr>
            <a:r>
              <a:rPr lang="en-US" sz="1800">
                <a:latin typeface="Calibri"/>
                <a:ea typeface="Calibri"/>
                <a:cs typeface="Calibri"/>
                <a:sym typeface="Calibri"/>
              </a:rPr>
              <a:t>Trừu tượng hóa dữ liệu, kế thừa và ràng buộc động </a:t>
            </a:r>
            <a:endParaRPr/>
          </a:p>
          <a:p>
            <a:pPr marL="857250" lvl="1" indent="-457200" algn="l" rtl="0">
              <a:lnSpc>
                <a:spcPct val="107000"/>
              </a:lnSpc>
              <a:spcBef>
                <a:spcPts val="800"/>
              </a:spcBef>
              <a:spcAft>
                <a:spcPts val="0"/>
              </a:spcAft>
              <a:buSzPts val="1440"/>
              <a:buChar char="►"/>
            </a:pPr>
            <a:r>
              <a:rPr lang="en-US" sz="1800">
                <a:latin typeface="Calibri"/>
                <a:ea typeface="Calibri"/>
                <a:cs typeface="Calibri"/>
                <a:sym typeface="Calibri"/>
              </a:rPr>
              <a:t>Ngôn ngữ đầu tiên hỗ trợ SmallTalk</a:t>
            </a:r>
            <a:endParaRPr sz="1800">
              <a:latin typeface="Calibri"/>
              <a:ea typeface="Calibri"/>
              <a:cs typeface="Calibri"/>
              <a:sym typeface="Calibri"/>
            </a:endParaRPr>
          </a:p>
          <a:p>
            <a:pPr marL="342900" lvl="0" indent="-251459" algn="l" rtl="0">
              <a:spcBef>
                <a:spcPts val="1800"/>
              </a:spcBef>
              <a:spcAft>
                <a:spcPts val="0"/>
              </a:spcAft>
              <a:buSzPts val="1440"/>
              <a:buNone/>
            </a:pPr>
            <a:endParaRPr>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63"/>
        <p:cNvGrpSpPr/>
        <p:nvPr/>
      </p:nvGrpSpPr>
      <p:grpSpPr>
        <a:xfrm>
          <a:off x="0" y="0"/>
          <a:ext cx="0" cy="0"/>
          <a:chOff x="0" y="0"/>
          <a:chExt cx="0" cy="0"/>
        </a:xfrm>
      </p:grpSpPr>
      <p:grpSp>
        <p:nvGrpSpPr>
          <p:cNvPr id="464" name="Google Shape;464;p33"/>
          <p:cNvGrpSpPr/>
          <p:nvPr/>
        </p:nvGrpSpPr>
        <p:grpSpPr>
          <a:xfrm>
            <a:off x="0" y="-8467"/>
            <a:ext cx="12192000" cy="6866467"/>
            <a:chOff x="0" y="-8467"/>
            <a:chExt cx="12192000" cy="6866467"/>
          </a:xfrm>
        </p:grpSpPr>
        <p:cxnSp>
          <p:nvCxnSpPr>
            <p:cNvPr id="465" name="Google Shape;465;p33"/>
            <p:cNvCxnSpPr/>
            <p:nvPr/>
          </p:nvCxnSpPr>
          <p:spPr>
            <a:xfrm>
              <a:off x="9371012" y="0"/>
              <a:ext cx="1219200" cy="6858000"/>
            </a:xfrm>
            <a:prstGeom prst="straightConnector1">
              <a:avLst/>
            </a:prstGeom>
            <a:noFill/>
            <a:ln w="9525" cap="flat" cmpd="sng">
              <a:solidFill>
                <a:schemeClr val="dk1"/>
              </a:solidFill>
              <a:prstDash val="solid"/>
              <a:round/>
              <a:headEnd type="none" w="sm" len="sm"/>
              <a:tailEnd type="none" w="sm" len="sm"/>
            </a:ln>
          </p:spPr>
        </p:cxnSp>
        <p:cxnSp>
          <p:nvCxnSpPr>
            <p:cNvPr id="466" name="Google Shape;466;p33"/>
            <p:cNvCxnSpPr/>
            <p:nvPr/>
          </p:nvCxnSpPr>
          <p:spPr>
            <a:xfrm flipH="1">
              <a:off x="7425267" y="3681413"/>
              <a:ext cx="4763558" cy="3176587"/>
            </a:xfrm>
            <a:prstGeom prst="straightConnector1">
              <a:avLst/>
            </a:prstGeom>
            <a:noFill/>
            <a:ln w="9525" cap="flat" cmpd="sng">
              <a:solidFill>
                <a:schemeClr val="dk1"/>
              </a:solidFill>
              <a:prstDash val="solid"/>
              <a:round/>
              <a:headEnd type="none" w="sm" len="sm"/>
              <a:tailEnd type="none" w="sm" len="sm"/>
            </a:ln>
          </p:spPr>
        </p:cxnSp>
        <p:sp>
          <p:nvSpPr>
            <p:cNvPr id="467" name="Google Shape;467;p3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68" name="Google Shape;468;p3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69" name="Google Shape;469;p33"/>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71" name="Google Shape;471;p3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472" name="Google Shape;472;p3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73" name="Google Shape;473;p3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3"/>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grpSp>
        <p:nvGrpSpPr>
          <p:cNvPr id="476" name="Google Shape;476;p33"/>
          <p:cNvGrpSpPr/>
          <p:nvPr/>
        </p:nvGrpSpPr>
        <p:grpSpPr>
          <a:xfrm>
            <a:off x="0" y="-8467"/>
            <a:ext cx="12192000" cy="6866467"/>
            <a:chOff x="0" y="-8467"/>
            <a:chExt cx="12192000" cy="6866467"/>
          </a:xfrm>
        </p:grpSpPr>
        <p:cxnSp>
          <p:nvCxnSpPr>
            <p:cNvPr id="477" name="Google Shape;477;p33"/>
            <p:cNvCxnSpPr/>
            <p:nvPr/>
          </p:nvCxnSpPr>
          <p:spPr>
            <a:xfrm>
              <a:off x="9371012" y="0"/>
              <a:ext cx="1219200" cy="6858000"/>
            </a:xfrm>
            <a:prstGeom prst="straightConnector1">
              <a:avLst/>
            </a:prstGeom>
            <a:noFill/>
            <a:ln w="9525" cap="flat" cmpd="sng">
              <a:solidFill>
                <a:srgbClr val="FFFFFF"/>
              </a:solidFill>
              <a:prstDash val="solid"/>
              <a:round/>
              <a:headEnd type="none" w="sm" len="sm"/>
              <a:tailEnd type="none" w="sm" len="sm"/>
            </a:ln>
          </p:spPr>
        </p:cxnSp>
        <p:cxnSp>
          <p:nvCxnSpPr>
            <p:cNvPr id="478" name="Google Shape;478;p33"/>
            <p:cNvCxnSpPr/>
            <p:nvPr/>
          </p:nvCxnSpPr>
          <p:spPr>
            <a:xfrm flipH="1">
              <a:off x="7425267" y="3681413"/>
              <a:ext cx="4763558" cy="3176587"/>
            </a:xfrm>
            <a:prstGeom prst="straightConnector1">
              <a:avLst/>
            </a:prstGeom>
            <a:noFill/>
            <a:ln w="9525" cap="flat" cmpd="sng">
              <a:solidFill>
                <a:schemeClr val="dk1">
                  <a:alpha val="80000"/>
                </a:schemeClr>
              </a:solidFill>
              <a:prstDash val="solid"/>
              <a:round/>
              <a:headEnd type="none" w="sm" len="sm"/>
              <a:tailEnd type="none" w="sm" len="sm"/>
            </a:ln>
          </p:spPr>
        </p:cxnSp>
        <p:sp>
          <p:nvSpPr>
            <p:cNvPr id="479" name="Google Shape;479;p3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80" name="Google Shape;480;p3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81" name="Google Shape;481;p33"/>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83" name="Google Shape;483;p3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84" name="Google Shape;484;p3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33"/>
          <p:cNvSpPr txBox="1"/>
          <p:nvPr/>
        </p:nvSpPr>
        <p:spPr>
          <a:xfrm>
            <a:off x="1507067" y="2404534"/>
            <a:ext cx="7766936" cy="1646302"/>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5400">
                <a:solidFill>
                  <a:schemeClr val="accent1"/>
                </a:solidFill>
                <a:latin typeface="Trebuchet MS"/>
                <a:ea typeface="Trebuchet MS"/>
                <a:cs typeface="Trebuchet MS"/>
                <a:sym typeface="Trebuchet MS"/>
              </a:rPr>
              <a:t>SO SÁNH CÁC NGÔN NGỮ LẬP TRÌNH</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graphicFrame>
        <p:nvGraphicFramePr>
          <p:cNvPr id="491" name="Google Shape;491;p34"/>
          <p:cNvGraphicFramePr/>
          <p:nvPr/>
        </p:nvGraphicFramePr>
        <p:xfrm>
          <a:off x="0" y="8878"/>
          <a:ext cx="12191975" cy="7203565"/>
        </p:xfrm>
        <a:graphic>
          <a:graphicData uri="http://schemas.openxmlformats.org/drawingml/2006/table">
            <a:tbl>
              <a:tblPr firstRow="1" bandRow="1">
                <a:noFill/>
                <a:tableStyleId>{17C2950A-2EE0-49B7-BE83-D818F8C866B6}</a:tableStyleId>
              </a:tblPr>
              <a:tblGrid>
                <a:gridCol w="949900">
                  <a:extLst>
                    <a:ext uri="{9D8B030D-6E8A-4147-A177-3AD203B41FA5}">
                      <a16:colId xmlns:a16="http://schemas.microsoft.com/office/drawing/2014/main" val="20000"/>
                    </a:ext>
                  </a:extLst>
                </a:gridCol>
                <a:gridCol w="2450225">
                  <a:extLst>
                    <a:ext uri="{9D8B030D-6E8A-4147-A177-3AD203B41FA5}">
                      <a16:colId xmlns:a16="http://schemas.microsoft.com/office/drawing/2014/main" val="20001"/>
                    </a:ext>
                  </a:extLst>
                </a:gridCol>
                <a:gridCol w="2157275">
                  <a:extLst>
                    <a:ext uri="{9D8B030D-6E8A-4147-A177-3AD203B41FA5}">
                      <a16:colId xmlns:a16="http://schemas.microsoft.com/office/drawing/2014/main" val="20002"/>
                    </a:ext>
                  </a:extLst>
                </a:gridCol>
                <a:gridCol w="2965150">
                  <a:extLst>
                    <a:ext uri="{9D8B030D-6E8A-4147-A177-3AD203B41FA5}">
                      <a16:colId xmlns:a16="http://schemas.microsoft.com/office/drawing/2014/main" val="20003"/>
                    </a:ext>
                  </a:extLst>
                </a:gridCol>
                <a:gridCol w="3669425">
                  <a:extLst>
                    <a:ext uri="{9D8B030D-6E8A-4147-A177-3AD203B41FA5}">
                      <a16:colId xmlns:a16="http://schemas.microsoft.com/office/drawing/2014/main" val="20004"/>
                    </a:ext>
                  </a:extLst>
                </a:gridCol>
              </a:tblGrid>
              <a:tr h="941000">
                <a:tc>
                  <a:txBody>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000000"/>
                        </a:solidFil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a:ea typeface="Times New Roman"/>
                          <a:cs typeface="Times New Roman"/>
                          <a:sym typeface="Times New Roman"/>
                        </a:rPr>
                        <a:t>Readability</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u="none" strike="noStrike" cap="none">
                          <a:solidFill>
                            <a:schemeClr val="dk1"/>
                          </a:solidFill>
                          <a:latin typeface="Times New Roman"/>
                          <a:ea typeface="Times New Roman"/>
                          <a:cs typeface="Times New Roman"/>
                          <a:sym typeface="Times New Roman"/>
                        </a:rPr>
                        <a:t>Writability</a:t>
                      </a:r>
                      <a:endParaRPr/>
                    </a:p>
                    <a:p>
                      <a:pPr marL="0" marR="0" lvl="0" indent="0" algn="ctr" rtl="0">
                        <a:spcBef>
                          <a:spcPts val="0"/>
                        </a:spcBef>
                        <a:spcAft>
                          <a:spcPts val="0"/>
                        </a:spcAft>
                        <a:buNone/>
                      </a:pPr>
                      <a:endParaRPr sz="2800" b="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u="none" strike="noStrike" cap="none">
                          <a:solidFill>
                            <a:schemeClr val="dk1"/>
                          </a:solidFill>
                          <a:latin typeface="Times New Roman"/>
                          <a:ea typeface="Times New Roman"/>
                          <a:cs typeface="Times New Roman"/>
                          <a:sym typeface="Times New Roman"/>
                        </a:rPr>
                        <a:t>Reliability</a:t>
                      </a:r>
                      <a:endParaRPr/>
                    </a:p>
                    <a:p>
                      <a:pPr marL="0" marR="0" lvl="0" indent="0" algn="ctr" rtl="0">
                        <a:spcBef>
                          <a:spcPts val="0"/>
                        </a:spcBef>
                        <a:spcAft>
                          <a:spcPts val="0"/>
                        </a:spcAft>
                        <a:buNone/>
                      </a:pPr>
                      <a:endParaRPr sz="2800" b="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800" b="0" u="none" strike="noStrike" cap="none">
                          <a:solidFill>
                            <a:schemeClr val="dk1"/>
                          </a:solidFill>
                          <a:latin typeface="Times New Roman"/>
                          <a:ea typeface="Times New Roman"/>
                          <a:cs typeface="Times New Roman"/>
                          <a:sym typeface="Times New Roman"/>
                        </a:rPr>
                        <a:t>Activities</a:t>
                      </a:r>
                      <a:endParaRPr/>
                    </a:p>
                  </a:txBody>
                  <a:tcPr marL="91450" marR="91450" marT="45725" marB="45725"/>
                </a:tc>
                <a:extLst>
                  <a:ext uri="{0D108BD9-81ED-4DB2-BD59-A6C34878D82A}">
                    <a16:rowId xmlns:a16="http://schemas.microsoft.com/office/drawing/2014/main" val="10000"/>
                  </a:ext>
                </a:extLst>
              </a:tr>
              <a:tr h="2276625">
                <a:tc>
                  <a:txBody>
                    <a:bodyPr/>
                    <a:lstStyle/>
                    <a:p>
                      <a:pPr marL="0" marR="0" lvl="0" indent="0" algn="l" rtl="0">
                        <a:spcBef>
                          <a:spcPts val="0"/>
                        </a:spcBef>
                        <a:spcAft>
                          <a:spcPts val="0"/>
                        </a:spcAft>
                        <a:buNone/>
                      </a:pPr>
                      <a:r>
                        <a:rPr lang="en-US" sz="1800" u="none" strike="noStrike" cap="none"/>
                        <a:t>C++</a:t>
                      </a:r>
                      <a:endParaRPr/>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Ngôn</a:t>
                      </a:r>
                      <a:r>
                        <a:rPr lang="en-US" sz="1800" dirty="0"/>
                        <a:t> </a:t>
                      </a:r>
                      <a:r>
                        <a:rPr lang="en-US" sz="1800" dirty="0" err="1"/>
                        <a:t>ngữ</a:t>
                      </a:r>
                      <a:r>
                        <a:rPr lang="en-US" sz="1800" dirty="0"/>
                        <a:t> </a:t>
                      </a:r>
                      <a:r>
                        <a:rPr lang="en-US" sz="1800" dirty="0" err="1"/>
                        <a:t>đơn</a:t>
                      </a:r>
                      <a:r>
                        <a:rPr lang="en-US" sz="1800" dirty="0"/>
                        <a:t> </a:t>
                      </a:r>
                      <a:r>
                        <a:rPr lang="en-US" sz="1800" dirty="0" err="1"/>
                        <a:t>giản</a:t>
                      </a:r>
                      <a:r>
                        <a:rPr lang="en-US" sz="1800" dirty="0"/>
                        <a:t> </a:t>
                      </a:r>
                      <a:r>
                        <a:rPr lang="en-US" sz="1800" dirty="0" err="1"/>
                        <a:t>dễ</a:t>
                      </a:r>
                      <a:r>
                        <a:rPr lang="en-US" sz="1800" dirty="0"/>
                        <a:t> </a:t>
                      </a:r>
                      <a:r>
                        <a:rPr lang="en-US" sz="1800" dirty="0" err="1"/>
                        <a:t>tiếp</a:t>
                      </a:r>
                      <a:r>
                        <a:rPr lang="en-US" sz="1800" dirty="0"/>
                        <a:t> </a:t>
                      </a:r>
                      <a:r>
                        <a:rPr lang="en-US" sz="1800" dirty="0" err="1"/>
                        <a:t>cận</a:t>
                      </a:r>
                      <a:r>
                        <a:rPr lang="en-US" sz="1800" dirty="0"/>
                        <a:t>, </a:t>
                      </a:r>
                      <a:r>
                        <a:rPr lang="en-US" sz="1800" dirty="0" err="1"/>
                        <a:t>dễ</a:t>
                      </a:r>
                      <a:r>
                        <a:rPr lang="en-US" sz="1800" dirty="0"/>
                        <a:t> </a:t>
                      </a:r>
                      <a:r>
                        <a:rPr lang="en-US" sz="1800" dirty="0" err="1"/>
                        <a:t>đọc</a:t>
                      </a:r>
                      <a:endParaRPr sz="1800" dirty="0"/>
                    </a:p>
                    <a:p>
                      <a:pPr marL="0" marR="0" lvl="0" indent="0" algn="l" rtl="0">
                        <a:spcBef>
                          <a:spcPts val="0"/>
                        </a:spcBef>
                        <a:spcAft>
                          <a:spcPts val="0"/>
                        </a:spcAft>
                        <a:buNone/>
                      </a:pPr>
                      <a:r>
                        <a:rPr lang="en-US" sz="1800" dirty="0"/>
                        <a:t>+ </a:t>
                      </a:r>
                      <a:r>
                        <a:rPr lang="en-US" sz="1800" dirty="0" err="1"/>
                        <a:t>Ngôn</a:t>
                      </a:r>
                      <a:r>
                        <a:rPr lang="en-US" sz="1800" dirty="0"/>
                        <a:t> </a:t>
                      </a:r>
                      <a:r>
                        <a:rPr lang="en-US" sz="1800" dirty="0" err="1"/>
                        <a:t>ngữ</a:t>
                      </a:r>
                      <a:r>
                        <a:rPr lang="en-US" sz="1800" dirty="0"/>
                        <a:t> </a:t>
                      </a:r>
                      <a:r>
                        <a:rPr lang="en-US" sz="1800" dirty="0" err="1"/>
                        <a:t>lập</a:t>
                      </a:r>
                      <a:r>
                        <a:rPr lang="en-US" sz="1800" dirty="0"/>
                        <a:t> </a:t>
                      </a:r>
                      <a:r>
                        <a:rPr lang="en-US" sz="1800" dirty="0" err="1"/>
                        <a:t>trình</a:t>
                      </a:r>
                      <a:r>
                        <a:rPr lang="en-US" sz="1800" dirty="0"/>
                        <a:t> </a:t>
                      </a:r>
                      <a:r>
                        <a:rPr lang="en-US" sz="1800" dirty="0" err="1"/>
                        <a:t>biên</a:t>
                      </a:r>
                      <a:r>
                        <a:rPr lang="en-US" sz="1800" dirty="0"/>
                        <a:t> </a:t>
                      </a:r>
                      <a:r>
                        <a:rPr lang="en-US" sz="1800" dirty="0" err="1"/>
                        <a:t>dịch</a:t>
                      </a:r>
                      <a:endParaRPr sz="1800" dirty="0"/>
                    </a:p>
                    <a:p>
                      <a:pPr marL="0" marR="0" lvl="0" indent="0" algn="l" rtl="0">
                        <a:spcBef>
                          <a:spcPts val="0"/>
                        </a:spcBef>
                        <a:spcAft>
                          <a:spcPts val="0"/>
                        </a:spcAft>
                        <a:buNone/>
                      </a:pPr>
                      <a:r>
                        <a:rPr lang="en-US" sz="1800" dirty="0"/>
                        <a:t>+ </a:t>
                      </a:r>
                      <a:r>
                        <a:rPr lang="en-US" sz="1800" dirty="0" err="1"/>
                        <a:t>Có</a:t>
                      </a:r>
                      <a:r>
                        <a:rPr lang="en-US" sz="1800" dirty="0"/>
                        <a:t> </a:t>
                      </a:r>
                      <a:r>
                        <a:rPr lang="en-US" sz="1800" dirty="0" err="1"/>
                        <a:t>tính</a:t>
                      </a:r>
                      <a:r>
                        <a:rPr lang="en-US" sz="1800" dirty="0"/>
                        <a:t> </a:t>
                      </a:r>
                      <a:r>
                        <a:rPr lang="en-US" sz="1800" dirty="0" err="1"/>
                        <a:t>trực</a:t>
                      </a:r>
                      <a:r>
                        <a:rPr lang="en-US" sz="1800" dirty="0"/>
                        <a:t> </a:t>
                      </a:r>
                      <a:r>
                        <a:rPr lang="en-US" sz="1800" dirty="0" err="1"/>
                        <a:t>giao</a:t>
                      </a:r>
                      <a:endParaRPr sz="1800" dirty="0"/>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Tính</a:t>
                      </a:r>
                      <a:r>
                        <a:rPr lang="en-US" sz="1800" dirty="0"/>
                        <a:t> </a:t>
                      </a:r>
                      <a:r>
                        <a:rPr lang="en-US" sz="1800" dirty="0" err="1"/>
                        <a:t>diễn</a:t>
                      </a:r>
                      <a:r>
                        <a:rPr lang="en-US" sz="1800" dirty="0"/>
                        <a:t> </a:t>
                      </a:r>
                      <a:r>
                        <a:rPr lang="en-US" sz="1800" dirty="0" err="1"/>
                        <a:t>đạt</a:t>
                      </a:r>
                      <a:r>
                        <a:rPr lang="en-US" sz="1800" dirty="0"/>
                        <a:t> </a:t>
                      </a:r>
                      <a:r>
                        <a:rPr lang="en-US" sz="1800" dirty="0" err="1"/>
                        <a:t>cao</a:t>
                      </a:r>
                      <a:endParaRPr sz="1800" dirty="0"/>
                    </a:p>
                    <a:p>
                      <a:pPr marL="0" marR="0" lvl="0" indent="0" algn="l" rtl="0">
                        <a:spcBef>
                          <a:spcPts val="0"/>
                        </a:spcBef>
                        <a:spcAft>
                          <a:spcPts val="0"/>
                        </a:spcAft>
                        <a:buNone/>
                      </a:pPr>
                      <a:r>
                        <a:rPr lang="en-US" sz="1800" dirty="0"/>
                        <a:t>+ </a:t>
                      </a:r>
                      <a:r>
                        <a:rPr lang="en-US" sz="1800" dirty="0" err="1"/>
                        <a:t>Có</a:t>
                      </a:r>
                      <a:r>
                        <a:rPr lang="en-US" sz="1800" dirty="0"/>
                        <a:t> </a:t>
                      </a:r>
                      <a:r>
                        <a:rPr lang="en-US" sz="1800" dirty="0" err="1"/>
                        <a:t>nhiều</a:t>
                      </a:r>
                      <a:r>
                        <a:rPr lang="en-US" sz="1800" dirty="0"/>
                        <a:t> </a:t>
                      </a:r>
                      <a:r>
                        <a:rPr lang="en-US" sz="1800" dirty="0" err="1"/>
                        <a:t>cú</a:t>
                      </a:r>
                      <a:r>
                        <a:rPr lang="en-US" sz="1800" dirty="0"/>
                        <a:t> </a:t>
                      </a:r>
                      <a:r>
                        <a:rPr lang="en-US" sz="1800" dirty="0" err="1"/>
                        <a:t>pháp</a:t>
                      </a:r>
                      <a:r>
                        <a:rPr lang="en-US" sz="1800" dirty="0"/>
                        <a:t> </a:t>
                      </a:r>
                      <a:r>
                        <a:rPr lang="en-US" sz="1800" dirty="0" err="1"/>
                        <a:t>và</a:t>
                      </a:r>
                      <a:r>
                        <a:rPr lang="en-US" sz="1800" dirty="0"/>
                        <a:t> </a:t>
                      </a:r>
                      <a:r>
                        <a:rPr lang="en-US" sz="1800" dirty="0" err="1"/>
                        <a:t>cấu</a:t>
                      </a:r>
                      <a:r>
                        <a:rPr lang="en-US" sz="1800" dirty="0"/>
                        <a:t> </a:t>
                      </a:r>
                      <a:r>
                        <a:rPr lang="en-US" sz="1800" dirty="0" err="1"/>
                        <a:t>trúc</a:t>
                      </a:r>
                      <a:endParaRPr sz="1800" dirty="0"/>
                    </a:p>
                    <a:p>
                      <a:pPr marL="0" marR="0" lvl="0" indent="0" algn="l" rtl="0">
                        <a:spcBef>
                          <a:spcPts val="0"/>
                        </a:spcBef>
                        <a:spcAft>
                          <a:spcPts val="0"/>
                        </a:spcAft>
                        <a:buNone/>
                      </a:pPr>
                      <a:r>
                        <a:rPr lang="en-US" sz="1800" dirty="0"/>
                        <a:t>+ </a:t>
                      </a:r>
                      <a:r>
                        <a:rPr lang="en-US" sz="1800" dirty="0" err="1"/>
                        <a:t>Số</a:t>
                      </a:r>
                      <a:r>
                        <a:rPr lang="en-US" sz="1800" dirty="0"/>
                        <a:t> </a:t>
                      </a:r>
                      <a:r>
                        <a:rPr lang="en-US" sz="1800" dirty="0" err="1"/>
                        <a:t>lượng</a:t>
                      </a:r>
                      <a:r>
                        <a:rPr lang="en-US" sz="1800" dirty="0"/>
                        <a:t> </a:t>
                      </a:r>
                      <a:r>
                        <a:rPr lang="en-US" sz="1800" dirty="0" err="1"/>
                        <a:t>thư</a:t>
                      </a:r>
                      <a:r>
                        <a:rPr lang="en-US" sz="1800" dirty="0"/>
                        <a:t> </a:t>
                      </a:r>
                      <a:r>
                        <a:rPr lang="en-US" sz="1800" dirty="0" err="1"/>
                        <a:t>viện</a:t>
                      </a:r>
                      <a:r>
                        <a:rPr lang="en-US" sz="1800" dirty="0"/>
                        <a:t> </a:t>
                      </a:r>
                      <a:r>
                        <a:rPr lang="en-US" sz="1800" dirty="0" err="1"/>
                        <a:t>hỗ</a:t>
                      </a:r>
                      <a:r>
                        <a:rPr lang="en-US" sz="1800" dirty="0"/>
                        <a:t> </a:t>
                      </a:r>
                      <a:r>
                        <a:rPr lang="en-US" sz="1800" dirty="0" err="1"/>
                        <a:t>trợ</a:t>
                      </a:r>
                      <a:r>
                        <a:rPr lang="en-US" sz="1800" dirty="0"/>
                        <a:t> </a:t>
                      </a:r>
                      <a:r>
                        <a:rPr lang="en-US" sz="1800" dirty="0" err="1"/>
                        <a:t>hạn</a:t>
                      </a:r>
                      <a:r>
                        <a:rPr lang="en-US" sz="1800" dirty="0"/>
                        <a:t> </a:t>
                      </a:r>
                      <a:r>
                        <a:rPr lang="en-US" sz="1800" dirty="0" err="1"/>
                        <a:t>chế</a:t>
                      </a:r>
                      <a:endParaRPr sz="1800" dirty="0"/>
                    </a:p>
                    <a:p>
                      <a:pPr marL="0" marR="0" lvl="0" indent="0" algn="l" rtl="0">
                        <a:spcBef>
                          <a:spcPts val="0"/>
                        </a:spcBef>
                        <a:spcAft>
                          <a:spcPts val="0"/>
                        </a:spcAft>
                        <a:buNone/>
                      </a:pPr>
                      <a:r>
                        <a:rPr lang="en-US" sz="1800" dirty="0"/>
                        <a:t>+ </a:t>
                      </a:r>
                      <a:r>
                        <a:rPr lang="en-US" sz="1800" dirty="0" err="1"/>
                        <a:t>Độ</a:t>
                      </a:r>
                      <a:r>
                        <a:rPr lang="en-US" sz="1800" dirty="0"/>
                        <a:t> </a:t>
                      </a:r>
                      <a:r>
                        <a:rPr lang="en-US" sz="1800" dirty="0" err="1"/>
                        <a:t>dài</a:t>
                      </a:r>
                      <a:r>
                        <a:rPr lang="en-US" sz="1800" dirty="0"/>
                        <a:t> </a:t>
                      </a:r>
                      <a:r>
                        <a:rPr lang="en-US" sz="1800" dirty="0" err="1"/>
                        <a:t>câu</a:t>
                      </a:r>
                      <a:r>
                        <a:rPr lang="en-US" sz="1800" dirty="0"/>
                        <a:t> </a:t>
                      </a:r>
                      <a:r>
                        <a:rPr lang="en-US" sz="1800" dirty="0" err="1"/>
                        <a:t>lệnh</a:t>
                      </a:r>
                      <a:r>
                        <a:rPr lang="en-US" sz="1800" dirty="0"/>
                        <a:t> </a:t>
                      </a:r>
                      <a:r>
                        <a:rPr lang="en-US" sz="1800" dirty="0" err="1"/>
                        <a:t>tương</a:t>
                      </a:r>
                      <a:r>
                        <a:rPr lang="en-US" sz="1800" dirty="0"/>
                        <a:t> </a:t>
                      </a:r>
                      <a:r>
                        <a:rPr lang="en-US" sz="1800" dirty="0" err="1"/>
                        <a:t>đối</a:t>
                      </a:r>
                      <a:r>
                        <a:rPr lang="en-US" sz="1800" dirty="0"/>
                        <a:t>, </a:t>
                      </a:r>
                      <a:r>
                        <a:rPr lang="en-US" sz="1800" dirty="0" err="1"/>
                        <a:t>ít</a:t>
                      </a:r>
                      <a:r>
                        <a:rPr lang="en-US" sz="1800" dirty="0"/>
                        <a:t> </a:t>
                      </a:r>
                      <a:r>
                        <a:rPr lang="en-US" sz="1800" dirty="0" err="1"/>
                        <a:t>hơn</a:t>
                      </a:r>
                      <a:r>
                        <a:rPr lang="en-US" sz="1800" dirty="0"/>
                        <a:t> Java</a:t>
                      </a:r>
                      <a:endParaRPr dirty="0"/>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Nền</a:t>
                      </a:r>
                      <a:r>
                        <a:rPr lang="en-US" sz="1800" dirty="0"/>
                        <a:t> </a:t>
                      </a:r>
                      <a:r>
                        <a:rPr lang="en-US" sz="1800" dirty="0" err="1"/>
                        <a:t>tảng</a:t>
                      </a:r>
                      <a:r>
                        <a:rPr lang="en-US" sz="1800" dirty="0"/>
                        <a:t> </a:t>
                      </a:r>
                      <a:r>
                        <a:rPr lang="en-US" sz="1800" dirty="0" err="1"/>
                        <a:t>phụ</a:t>
                      </a:r>
                      <a:r>
                        <a:rPr lang="en-US" sz="1800" dirty="0"/>
                        <a:t> </a:t>
                      </a:r>
                      <a:r>
                        <a:rPr lang="en-US" sz="1800" dirty="0" err="1"/>
                        <a:t>thuộc</a:t>
                      </a:r>
                      <a:endParaRPr sz="1800" dirty="0"/>
                    </a:p>
                    <a:p>
                      <a:pPr marL="0" marR="0" lvl="0" indent="0" algn="l" rtl="0">
                        <a:spcBef>
                          <a:spcPts val="0"/>
                        </a:spcBef>
                        <a:spcAft>
                          <a:spcPts val="0"/>
                        </a:spcAft>
                        <a:buNone/>
                      </a:pPr>
                      <a:r>
                        <a:rPr lang="en-US" sz="1800" dirty="0"/>
                        <a:t>+ </a:t>
                      </a:r>
                      <a:r>
                        <a:rPr lang="en-US" sz="1800" dirty="0" err="1"/>
                        <a:t>Các</a:t>
                      </a:r>
                      <a:r>
                        <a:rPr lang="en-US" sz="1800" dirty="0"/>
                        <a:t> </a:t>
                      </a:r>
                      <a:r>
                        <a:rPr lang="en-US" sz="1800" dirty="0" err="1"/>
                        <a:t>hàm</a:t>
                      </a:r>
                      <a:r>
                        <a:rPr lang="en-US" sz="1800" dirty="0"/>
                        <a:t> </a:t>
                      </a:r>
                      <a:r>
                        <a:rPr lang="en-US" sz="1800" dirty="0" err="1"/>
                        <a:t>và</a:t>
                      </a:r>
                      <a:r>
                        <a:rPr lang="en-US" sz="1800" dirty="0"/>
                        <a:t> </a:t>
                      </a:r>
                      <a:r>
                        <a:rPr lang="en-US" sz="1800" dirty="0" err="1"/>
                        <a:t>các</a:t>
                      </a:r>
                      <a:r>
                        <a:rPr lang="en-US" sz="1800" dirty="0"/>
                        <a:t> </a:t>
                      </a:r>
                      <a:r>
                        <a:rPr lang="en-US" sz="1800" dirty="0" err="1"/>
                        <a:t>biến</a:t>
                      </a:r>
                      <a:r>
                        <a:rPr lang="en-US" sz="1800" dirty="0"/>
                        <a:t> </a:t>
                      </a:r>
                      <a:r>
                        <a:rPr lang="en-US" sz="1800" dirty="0" err="1"/>
                        <a:t>được</a:t>
                      </a:r>
                      <a:r>
                        <a:rPr lang="en-US" sz="1800" dirty="0"/>
                        <a:t> </a:t>
                      </a:r>
                      <a:r>
                        <a:rPr lang="en-US" sz="1800" dirty="0" err="1"/>
                        <a:t>sử</a:t>
                      </a:r>
                      <a:r>
                        <a:rPr lang="en-US" sz="1800" dirty="0"/>
                        <a:t> </a:t>
                      </a:r>
                      <a:r>
                        <a:rPr lang="en-US" sz="1800" dirty="0" err="1"/>
                        <a:t>dụng</a:t>
                      </a:r>
                      <a:r>
                        <a:rPr lang="en-US" sz="1800" dirty="0"/>
                        <a:t> </a:t>
                      </a:r>
                      <a:r>
                        <a:rPr lang="en-US" sz="1800" dirty="0" err="1"/>
                        <a:t>bên</a:t>
                      </a:r>
                      <a:r>
                        <a:rPr lang="en-US" sz="1800" dirty="0"/>
                        <a:t> </a:t>
                      </a:r>
                      <a:r>
                        <a:rPr lang="en-US" sz="1800" dirty="0" err="1"/>
                        <a:t>ngoài</a:t>
                      </a:r>
                      <a:r>
                        <a:rPr lang="en-US" sz="1800" dirty="0"/>
                        <a:t> </a:t>
                      </a:r>
                      <a:r>
                        <a:rPr lang="en-US" sz="1800" dirty="0" err="1"/>
                        <a:t>lớp</a:t>
                      </a:r>
                      <a:endParaRPr sz="1800" dirty="0"/>
                    </a:p>
                    <a:p>
                      <a:pPr marL="0" marR="0" lvl="0" indent="0" algn="l" rtl="0">
                        <a:spcBef>
                          <a:spcPts val="0"/>
                        </a:spcBef>
                        <a:spcAft>
                          <a:spcPts val="0"/>
                        </a:spcAft>
                        <a:buNone/>
                      </a:pPr>
                      <a:r>
                        <a:rPr lang="en-US" sz="1800" dirty="0"/>
                        <a:t>+ </a:t>
                      </a:r>
                      <a:r>
                        <a:rPr lang="en-US" sz="1800" dirty="0" err="1"/>
                        <a:t>Các</a:t>
                      </a:r>
                      <a:r>
                        <a:rPr lang="en-US" sz="1800" dirty="0"/>
                        <a:t> </a:t>
                      </a:r>
                      <a:r>
                        <a:rPr lang="en-US" sz="1800" dirty="0" err="1"/>
                        <a:t>quy</a:t>
                      </a:r>
                      <a:r>
                        <a:rPr lang="en-US" sz="1800" dirty="0"/>
                        <a:t> </a:t>
                      </a:r>
                      <a:r>
                        <a:rPr lang="en-US" sz="1800" dirty="0" err="1"/>
                        <a:t>tắc</a:t>
                      </a:r>
                      <a:r>
                        <a:rPr lang="en-US" sz="1800" dirty="0"/>
                        <a:t> </a:t>
                      </a:r>
                      <a:r>
                        <a:rPr lang="en-US" sz="1800" dirty="0" err="1"/>
                        <a:t>cú</a:t>
                      </a:r>
                      <a:r>
                        <a:rPr lang="en-US" sz="1800" dirty="0"/>
                        <a:t> </a:t>
                      </a:r>
                      <a:r>
                        <a:rPr lang="en-US" sz="1800" dirty="0" err="1"/>
                        <a:t>pháp</a:t>
                      </a:r>
                      <a:r>
                        <a:rPr lang="en-US" sz="1800" dirty="0"/>
                        <a:t> </a:t>
                      </a:r>
                      <a:r>
                        <a:rPr lang="en-US" sz="1800" dirty="0" err="1"/>
                        <a:t>được</a:t>
                      </a:r>
                      <a:r>
                        <a:rPr lang="en-US" sz="1800" dirty="0"/>
                        <a:t> </a:t>
                      </a:r>
                      <a:r>
                        <a:rPr lang="en-US" sz="1800" dirty="0" err="1"/>
                        <a:t>sử</a:t>
                      </a:r>
                      <a:r>
                        <a:rPr lang="en-US" sz="1800" dirty="0"/>
                        <a:t> </a:t>
                      </a:r>
                      <a:r>
                        <a:rPr lang="en-US" sz="1800" dirty="0" err="1"/>
                        <a:t>dụng</a:t>
                      </a:r>
                      <a:r>
                        <a:rPr lang="en-US" sz="1800" dirty="0"/>
                        <a:t> </a:t>
                      </a:r>
                      <a:r>
                        <a:rPr lang="en-US" sz="1800" dirty="0" err="1"/>
                        <a:t>nghiêm</a:t>
                      </a:r>
                      <a:r>
                        <a:rPr lang="en-US" sz="1800" dirty="0"/>
                        <a:t> </a:t>
                      </a:r>
                      <a:r>
                        <a:rPr lang="en-US" sz="1800" dirty="0" err="1"/>
                        <a:t>ngặc</a:t>
                      </a:r>
                      <a:endParaRPr sz="1800" dirty="0"/>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Ngôn</a:t>
                      </a:r>
                      <a:r>
                        <a:rPr lang="en-US" sz="1800" dirty="0"/>
                        <a:t> </a:t>
                      </a:r>
                      <a:r>
                        <a:rPr lang="en-US" sz="1800" dirty="0" err="1"/>
                        <a:t>ngữ</a:t>
                      </a:r>
                      <a:r>
                        <a:rPr lang="en-US" sz="1800" dirty="0"/>
                        <a:t> </a:t>
                      </a:r>
                      <a:r>
                        <a:rPr lang="en-US" sz="1800" dirty="0" err="1"/>
                        <a:t>được</a:t>
                      </a:r>
                      <a:r>
                        <a:rPr lang="en-US" sz="1800" dirty="0"/>
                        <a:t> </a:t>
                      </a:r>
                      <a:r>
                        <a:rPr lang="en-US" sz="1800" dirty="0" err="1"/>
                        <a:t>biên</a:t>
                      </a:r>
                      <a:r>
                        <a:rPr lang="en-US" sz="1800" dirty="0"/>
                        <a:t> </a:t>
                      </a:r>
                      <a:r>
                        <a:rPr lang="en-US" sz="1800" dirty="0" err="1"/>
                        <a:t>dịch</a:t>
                      </a:r>
                      <a:r>
                        <a:rPr lang="en-US" sz="1800" dirty="0"/>
                        <a:t> </a:t>
                      </a:r>
                      <a:r>
                        <a:rPr lang="en-US" sz="1800" dirty="0" err="1"/>
                        <a:t>thành</a:t>
                      </a:r>
                      <a:r>
                        <a:rPr lang="en-US" sz="1800" dirty="0"/>
                        <a:t> </a:t>
                      </a:r>
                      <a:r>
                        <a:rPr lang="en-US" sz="1800" dirty="0" err="1"/>
                        <a:t>mã</a:t>
                      </a:r>
                      <a:r>
                        <a:rPr lang="en-US" sz="1800" dirty="0"/>
                        <a:t> </a:t>
                      </a:r>
                      <a:r>
                        <a:rPr lang="en-US" sz="1800" dirty="0" err="1"/>
                        <a:t>máy</a:t>
                      </a:r>
                      <a:r>
                        <a:rPr lang="en-US" sz="1800" dirty="0"/>
                        <a:t>, </a:t>
                      </a:r>
                      <a:r>
                        <a:rPr lang="en-US" sz="1800" dirty="0" err="1"/>
                        <a:t>sử</a:t>
                      </a:r>
                      <a:r>
                        <a:rPr lang="en-US" sz="1800" dirty="0"/>
                        <a:t> </a:t>
                      </a:r>
                      <a:r>
                        <a:rPr lang="en-US" sz="1800" dirty="0" err="1"/>
                        <a:t>dụng</a:t>
                      </a:r>
                      <a:r>
                        <a:rPr lang="en-US" sz="1800" dirty="0"/>
                        <a:t> </a:t>
                      </a:r>
                      <a:r>
                        <a:rPr lang="en-US" sz="1800" dirty="0" err="1"/>
                        <a:t>trên</a:t>
                      </a:r>
                      <a:r>
                        <a:rPr lang="en-US" sz="1800" dirty="0"/>
                        <a:t> </a:t>
                      </a:r>
                      <a:r>
                        <a:rPr lang="en-US" sz="1800" dirty="0" err="1"/>
                        <a:t>mọi</a:t>
                      </a:r>
                      <a:r>
                        <a:rPr lang="en-US" sz="1800" dirty="0"/>
                        <a:t> </a:t>
                      </a:r>
                      <a:r>
                        <a:rPr lang="en-US" sz="1800" dirty="0" err="1"/>
                        <a:t>nền</a:t>
                      </a:r>
                      <a:r>
                        <a:rPr lang="en-US" sz="1800" dirty="0"/>
                        <a:t> </a:t>
                      </a:r>
                      <a:r>
                        <a:rPr lang="en-US" sz="1800" dirty="0" err="1"/>
                        <a:t>tảng</a:t>
                      </a:r>
                      <a:endParaRPr sz="1800" dirty="0"/>
                    </a:p>
                    <a:p>
                      <a:pPr marL="0" marR="0" lvl="0" indent="0" algn="l" rtl="0">
                        <a:spcBef>
                          <a:spcPts val="0"/>
                        </a:spcBef>
                        <a:spcAft>
                          <a:spcPts val="0"/>
                        </a:spcAft>
                        <a:buNone/>
                      </a:pPr>
                      <a:r>
                        <a:rPr lang="en-US" sz="1800" dirty="0"/>
                        <a:t>+ </a:t>
                      </a:r>
                      <a:r>
                        <a:rPr lang="en-US" sz="1800" dirty="0" err="1"/>
                        <a:t>Thời</a:t>
                      </a:r>
                      <a:r>
                        <a:rPr lang="en-US" sz="1800" dirty="0"/>
                        <a:t> </a:t>
                      </a:r>
                      <a:r>
                        <a:rPr lang="en-US" sz="1800" dirty="0" err="1"/>
                        <a:t>gian</a:t>
                      </a:r>
                      <a:r>
                        <a:rPr lang="en-US" sz="1800" dirty="0"/>
                        <a:t> </a:t>
                      </a:r>
                      <a:r>
                        <a:rPr lang="en-US" sz="1800" dirty="0" err="1"/>
                        <a:t>xử</a:t>
                      </a:r>
                      <a:r>
                        <a:rPr lang="en-US" sz="1800" dirty="0"/>
                        <a:t> </a:t>
                      </a:r>
                      <a:r>
                        <a:rPr lang="en-US" sz="1800" dirty="0" err="1"/>
                        <a:t>lý</a:t>
                      </a:r>
                      <a:r>
                        <a:rPr lang="en-US" sz="1800" dirty="0"/>
                        <a:t> </a:t>
                      </a:r>
                      <a:r>
                        <a:rPr lang="en-US" sz="1800" dirty="0" err="1"/>
                        <a:t>nhanh</a:t>
                      </a:r>
                      <a:endParaRPr sz="1800" dirty="0"/>
                    </a:p>
                    <a:p>
                      <a:pPr marL="0" marR="0" lvl="0" indent="0" algn="l" rtl="0">
                        <a:spcBef>
                          <a:spcPts val="0"/>
                        </a:spcBef>
                        <a:spcAft>
                          <a:spcPts val="0"/>
                        </a:spcAft>
                        <a:buNone/>
                      </a:pPr>
                      <a:r>
                        <a:rPr lang="en-US" sz="1800" dirty="0"/>
                        <a:t>+ </a:t>
                      </a:r>
                      <a:r>
                        <a:rPr lang="en-US" sz="1800" dirty="0" err="1"/>
                        <a:t>Ứng</a:t>
                      </a:r>
                      <a:r>
                        <a:rPr lang="en-US" sz="1800" dirty="0"/>
                        <a:t> </a:t>
                      </a:r>
                      <a:r>
                        <a:rPr lang="en-US" sz="1800" dirty="0" err="1"/>
                        <a:t>dụng</a:t>
                      </a:r>
                      <a:r>
                        <a:rPr lang="en-US" sz="1800" dirty="0"/>
                        <a:t>: Operating System, Data base, App, IoT,…</a:t>
                      </a:r>
                      <a:endParaRPr dirty="0"/>
                    </a:p>
                  </a:txBody>
                  <a:tcPr marL="91450" marR="91450" marT="45725" marB="45725"/>
                </a:tc>
                <a:extLst>
                  <a:ext uri="{0D108BD9-81ED-4DB2-BD59-A6C34878D82A}">
                    <a16:rowId xmlns:a16="http://schemas.microsoft.com/office/drawing/2014/main" val="10001"/>
                  </a:ext>
                </a:extLst>
              </a:tr>
              <a:tr h="2003425">
                <a:tc>
                  <a:txBody>
                    <a:bodyPr/>
                    <a:lstStyle/>
                    <a:p>
                      <a:pPr marL="0" marR="0" lvl="0" indent="0" algn="l" rtl="0">
                        <a:spcBef>
                          <a:spcPts val="0"/>
                        </a:spcBef>
                        <a:spcAft>
                          <a:spcPts val="0"/>
                        </a:spcAft>
                        <a:buNone/>
                      </a:pPr>
                      <a:r>
                        <a:rPr lang="en-US" sz="1800"/>
                        <a:t>Python</a:t>
                      </a:r>
                      <a:endParaRPr/>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Ngôn</a:t>
                      </a:r>
                      <a:r>
                        <a:rPr lang="en-US" sz="1800" dirty="0"/>
                        <a:t> </a:t>
                      </a:r>
                      <a:r>
                        <a:rPr lang="en-US" sz="1800" dirty="0" err="1"/>
                        <a:t>ngữ</a:t>
                      </a:r>
                      <a:r>
                        <a:rPr lang="en-US" sz="1800" dirty="0"/>
                        <a:t> </a:t>
                      </a:r>
                      <a:r>
                        <a:rPr lang="en-US" sz="1800" dirty="0" err="1"/>
                        <a:t>đơn</a:t>
                      </a:r>
                      <a:r>
                        <a:rPr lang="en-US" sz="1800" dirty="0"/>
                        <a:t> </a:t>
                      </a:r>
                      <a:r>
                        <a:rPr lang="en-US" sz="1800" dirty="0" err="1"/>
                        <a:t>giản,dễ</a:t>
                      </a:r>
                      <a:r>
                        <a:rPr lang="en-US" sz="1800" dirty="0"/>
                        <a:t> </a:t>
                      </a:r>
                      <a:r>
                        <a:rPr lang="en-US" sz="1800" dirty="0" err="1"/>
                        <a:t>tiếp</a:t>
                      </a:r>
                      <a:r>
                        <a:rPr lang="en-US" sz="1800" dirty="0"/>
                        <a:t> </a:t>
                      </a:r>
                      <a:r>
                        <a:rPr lang="en-US" sz="1800" dirty="0" err="1"/>
                        <a:t>cận</a:t>
                      </a:r>
                      <a:r>
                        <a:rPr lang="en-US" sz="1800" dirty="0"/>
                        <a:t>, </a:t>
                      </a:r>
                      <a:r>
                        <a:rPr lang="en-US" sz="1800" dirty="0" err="1"/>
                        <a:t>dễ</a:t>
                      </a:r>
                      <a:r>
                        <a:rPr lang="en-US" sz="1800" dirty="0"/>
                        <a:t> </a:t>
                      </a:r>
                      <a:r>
                        <a:rPr lang="en-US" sz="1800" dirty="0" err="1"/>
                        <a:t>đọc</a:t>
                      </a:r>
                      <a:endParaRPr sz="1800" dirty="0"/>
                    </a:p>
                    <a:p>
                      <a:pPr marL="0" marR="0" lvl="0" indent="0" algn="l" rtl="0">
                        <a:spcBef>
                          <a:spcPts val="0"/>
                        </a:spcBef>
                        <a:spcAft>
                          <a:spcPts val="0"/>
                        </a:spcAft>
                        <a:buNone/>
                      </a:pPr>
                      <a:r>
                        <a:rPr lang="en-US" sz="1800" dirty="0"/>
                        <a:t>+ </a:t>
                      </a:r>
                      <a:r>
                        <a:rPr lang="en-US" sz="1800" dirty="0" err="1"/>
                        <a:t>Ngôn</a:t>
                      </a:r>
                      <a:r>
                        <a:rPr lang="en-US" sz="1800" dirty="0"/>
                        <a:t> </a:t>
                      </a:r>
                      <a:r>
                        <a:rPr lang="en-US" sz="1800" dirty="0" err="1"/>
                        <a:t>ngữ</a:t>
                      </a:r>
                      <a:r>
                        <a:rPr lang="en-US" sz="1800" dirty="0"/>
                        <a:t> </a:t>
                      </a:r>
                      <a:r>
                        <a:rPr lang="en-US" sz="1800" dirty="0" err="1"/>
                        <a:t>lập</a:t>
                      </a:r>
                      <a:r>
                        <a:rPr lang="en-US" sz="1800" dirty="0"/>
                        <a:t> </a:t>
                      </a:r>
                      <a:r>
                        <a:rPr lang="en-US" sz="1800" dirty="0" err="1"/>
                        <a:t>trình</a:t>
                      </a:r>
                      <a:r>
                        <a:rPr lang="en-US" sz="1800" dirty="0"/>
                        <a:t> </a:t>
                      </a:r>
                      <a:r>
                        <a:rPr lang="en-US" sz="1800" dirty="0" err="1"/>
                        <a:t>thông</a:t>
                      </a:r>
                      <a:r>
                        <a:rPr lang="en-US" sz="1800" dirty="0"/>
                        <a:t> </a:t>
                      </a:r>
                      <a:r>
                        <a:rPr lang="en-US" sz="1800" dirty="0" err="1"/>
                        <a:t>dịch</a:t>
                      </a:r>
                      <a:endParaRPr sz="1800" dirty="0"/>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Cú</a:t>
                      </a:r>
                      <a:r>
                        <a:rPr lang="en-US" sz="1800" dirty="0"/>
                        <a:t> </a:t>
                      </a:r>
                      <a:r>
                        <a:rPr lang="en-US" sz="1800" dirty="0" err="1"/>
                        <a:t>pháp</a:t>
                      </a:r>
                      <a:r>
                        <a:rPr lang="en-US" sz="1800" dirty="0"/>
                        <a:t> </a:t>
                      </a:r>
                      <a:r>
                        <a:rPr lang="en-US" sz="1800" dirty="0" err="1"/>
                        <a:t>dễ</a:t>
                      </a:r>
                      <a:r>
                        <a:rPr lang="en-US" sz="1800" dirty="0"/>
                        <a:t> </a:t>
                      </a:r>
                      <a:r>
                        <a:rPr lang="en-US" sz="1800" dirty="0" err="1"/>
                        <a:t>nhớ</a:t>
                      </a:r>
                      <a:r>
                        <a:rPr lang="en-US" sz="1800" dirty="0"/>
                        <a:t> </a:t>
                      </a:r>
                      <a:endParaRPr dirty="0"/>
                    </a:p>
                    <a:p>
                      <a:pPr marL="0" marR="0" lvl="0" indent="0" algn="l" rtl="0">
                        <a:spcBef>
                          <a:spcPts val="0"/>
                        </a:spcBef>
                        <a:spcAft>
                          <a:spcPts val="0"/>
                        </a:spcAft>
                        <a:buNone/>
                      </a:pPr>
                      <a:r>
                        <a:rPr lang="en-US" sz="1800" dirty="0"/>
                        <a:t>+ </a:t>
                      </a:r>
                      <a:r>
                        <a:rPr lang="en-US" sz="1800" dirty="0" err="1"/>
                        <a:t>Có</a:t>
                      </a:r>
                      <a:r>
                        <a:rPr lang="en-US" sz="1800" dirty="0"/>
                        <a:t> </a:t>
                      </a:r>
                      <a:r>
                        <a:rPr lang="en-US" sz="1800" dirty="0" err="1"/>
                        <a:t>hỗ</a:t>
                      </a:r>
                      <a:r>
                        <a:rPr lang="en-US" sz="1800" dirty="0"/>
                        <a:t> </a:t>
                      </a:r>
                      <a:r>
                        <a:rPr lang="en-US" sz="1800" dirty="0" err="1"/>
                        <a:t>trợ</a:t>
                      </a:r>
                      <a:r>
                        <a:rPr lang="en-US" sz="1800" dirty="0"/>
                        <a:t> </a:t>
                      </a:r>
                      <a:r>
                        <a:rPr lang="en-US" sz="1800" dirty="0" err="1"/>
                        <a:t>nhiều</a:t>
                      </a:r>
                      <a:r>
                        <a:rPr lang="en-US" sz="1800" dirty="0"/>
                        <a:t> </a:t>
                      </a:r>
                      <a:r>
                        <a:rPr lang="en-US" sz="1800" dirty="0" err="1"/>
                        <a:t>thư</a:t>
                      </a:r>
                      <a:r>
                        <a:rPr lang="en-US" sz="1800" dirty="0"/>
                        <a:t> </a:t>
                      </a:r>
                      <a:r>
                        <a:rPr lang="en-US" sz="1800" dirty="0" err="1"/>
                        <a:t>viện</a:t>
                      </a:r>
                      <a:endParaRPr sz="1800" dirty="0"/>
                    </a:p>
                    <a:p>
                      <a:pPr marL="0" marR="0" lvl="0" indent="0" algn="l" rtl="0">
                        <a:spcBef>
                          <a:spcPts val="0"/>
                        </a:spcBef>
                        <a:spcAft>
                          <a:spcPts val="0"/>
                        </a:spcAft>
                        <a:buNone/>
                      </a:pPr>
                      <a:r>
                        <a:rPr lang="en-US" sz="1800" dirty="0"/>
                        <a:t>+ </a:t>
                      </a:r>
                      <a:r>
                        <a:rPr lang="en-US" sz="1800" dirty="0" err="1"/>
                        <a:t>Độ</a:t>
                      </a:r>
                      <a:r>
                        <a:rPr lang="en-US" sz="1800" dirty="0"/>
                        <a:t> </a:t>
                      </a:r>
                      <a:r>
                        <a:rPr lang="en-US" sz="1800" dirty="0" err="1"/>
                        <a:t>dài</a:t>
                      </a:r>
                      <a:r>
                        <a:rPr lang="en-US" sz="1800" dirty="0"/>
                        <a:t> </a:t>
                      </a:r>
                      <a:r>
                        <a:rPr lang="en-US" sz="1800" dirty="0" err="1"/>
                        <a:t>câu</a:t>
                      </a:r>
                      <a:r>
                        <a:rPr lang="en-US" sz="1800" dirty="0"/>
                        <a:t> </a:t>
                      </a:r>
                      <a:r>
                        <a:rPr lang="en-US" sz="1800" dirty="0" err="1"/>
                        <a:t>lệnh</a:t>
                      </a:r>
                      <a:r>
                        <a:rPr lang="en-US" sz="1800" dirty="0"/>
                        <a:t> </a:t>
                      </a:r>
                      <a:r>
                        <a:rPr lang="en-US" sz="1800" dirty="0" err="1"/>
                        <a:t>ngắn</a:t>
                      </a:r>
                      <a:r>
                        <a:rPr lang="en-US" sz="1800" dirty="0"/>
                        <a:t> </a:t>
                      </a:r>
                      <a:r>
                        <a:rPr lang="en-US" sz="1800" dirty="0" err="1"/>
                        <a:t>ít</a:t>
                      </a:r>
                      <a:r>
                        <a:rPr lang="en-US" sz="1800" dirty="0"/>
                        <a:t> </a:t>
                      </a:r>
                      <a:r>
                        <a:rPr lang="en-US" sz="1800" dirty="0" err="1"/>
                        <a:t>hơn</a:t>
                      </a:r>
                      <a:r>
                        <a:rPr lang="en-US" sz="1800" dirty="0"/>
                        <a:t> java </a:t>
                      </a:r>
                      <a:r>
                        <a:rPr lang="en-US" sz="1800" dirty="0" err="1"/>
                        <a:t>và</a:t>
                      </a:r>
                      <a:r>
                        <a:rPr lang="en-US" sz="1800" dirty="0"/>
                        <a:t> </a:t>
                      </a:r>
                      <a:r>
                        <a:rPr lang="en-US" sz="1800" dirty="0" err="1"/>
                        <a:t>c++</a:t>
                      </a:r>
                      <a:r>
                        <a:rPr lang="en-US" sz="1800" dirty="0"/>
                        <a:t> 3-4 </a:t>
                      </a:r>
                      <a:r>
                        <a:rPr lang="en-US" sz="1800" dirty="0" err="1"/>
                        <a:t>lần</a:t>
                      </a:r>
                      <a:endParaRPr sz="1800" dirty="0"/>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Nền</a:t>
                      </a:r>
                      <a:r>
                        <a:rPr lang="en-US" sz="1800" dirty="0"/>
                        <a:t> </a:t>
                      </a:r>
                      <a:r>
                        <a:rPr lang="en-US" sz="1800" dirty="0" err="1"/>
                        <a:t>tảng</a:t>
                      </a:r>
                      <a:r>
                        <a:rPr lang="en-US" sz="1800" dirty="0"/>
                        <a:t> </a:t>
                      </a:r>
                      <a:r>
                        <a:rPr lang="en-US" sz="1800" dirty="0" err="1"/>
                        <a:t>độc</a:t>
                      </a:r>
                      <a:r>
                        <a:rPr lang="en-US" sz="1800" dirty="0"/>
                        <a:t> </a:t>
                      </a:r>
                      <a:r>
                        <a:rPr lang="en-US" sz="1800" dirty="0" err="1"/>
                        <a:t>lập</a:t>
                      </a:r>
                      <a:endParaRPr sz="1800" dirty="0"/>
                    </a:p>
                    <a:p>
                      <a:pPr marL="0" marR="0" lvl="0" indent="0" algn="l" rtl="0">
                        <a:spcBef>
                          <a:spcPts val="0"/>
                        </a:spcBef>
                        <a:spcAft>
                          <a:spcPts val="0"/>
                        </a:spcAft>
                        <a:buNone/>
                      </a:pPr>
                      <a:r>
                        <a:rPr lang="en-US" sz="1800" dirty="0"/>
                        <a:t>+ </a:t>
                      </a:r>
                      <a:r>
                        <a:rPr lang="en-US" sz="1800" dirty="0" err="1"/>
                        <a:t>Các</a:t>
                      </a:r>
                      <a:r>
                        <a:rPr lang="en-US" sz="1800" dirty="0"/>
                        <a:t> </a:t>
                      </a:r>
                      <a:r>
                        <a:rPr lang="en-US" sz="1800" dirty="0" err="1"/>
                        <a:t>hàm</a:t>
                      </a:r>
                      <a:r>
                        <a:rPr lang="en-US" sz="1800" dirty="0"/>
                        <a:t> </a:t>
                      </a:r>
                      <a:r>
                        <a:rPr lang="en-US" sz="1800" dirty="0" err="1"/>
                        <a:t>và</a:t>
                      </a:r>
                      <a:r>
                        <a:rPr lang="en-US" sz="1800" dirty="0"/>
                        <a:t> </a:t>
                      </a:r>
                      <a:r>
                        <a:rPr lang="en-US" sz="1800" dirty="0" err="1"/>
                        <a:t>biến</a:t>
                      </a:r>
                      <a:r>
                        <a:rPr lang="en-US" sz="1800" dirty="0"/>
                        <a:t> </a:t>
                      </a:r>
                      <a:r>
                        <a:rPr lang="en-US" sz="1800" dirty="0" err="1"/>
                        <a:t>có</a:t>
                      </a:r>
                      <a:r>
                        <a:rPr lang="en-US" sz="1800" dirty="0"/>
                        <a:t> </a:t>
                      </a:r>
                      <a:r>
                        <a:rPr lang="en-US" sz="1800" dirty="0" err="1"/>
                        <a:t>thể</a:t>
                      </a:r>
                      <a:r>
                        <a:rPr lang="en-US" sz="1800" dirty="0"/>
                        <a:t> </a:t>
                      </a:r>
                      <a:r>
                        <a:rPr lang="en-US" sz="1800" dirty="0" err="1"/>
                        <a:t>được</a:t>
                      </a:r>
                      <a:r>
                        <a:rPr lang="en-US" sz="1800" dirty="0"/>
                        <a:t> </a:t>
                      </a:r>
                      <a:r>
                        <a:rPr lang="en-US" sz="1800" dirty="0" err="1"/>
                        <a:t>khai</a:t>
                      </a:r>
                      <a:r>
                        <a:rPr lang="en-US" sz="1800" dirty="0"/>
                        <a:t> </a:t>
                      </a:r>
                      <a:r>
                        <a:rPr lang="en-US" sz="1800" dirty="0" err="1"/>
                        <a:t>báo</a:t>
                      </a:r>
                      <a:r>
                        <a:rPr lang="en-US" sz="1800" dirty="0"/>
                        <a:t> </a:t>
                      </a:r>
                      <a:r>
                        <a:rPr lang="en-US" sz="1800" dirty="0" err="1"/>
                        <a:t>và</a:t>
                      </a:r>
                      <a:r>
                        <a:rPr lang="en-US" sz="1800" dirty="0"/>
                        <a:t> </a:t>
                      </a:r>
                      <a:r>
                        <a:rPr lang="en-US" sz="1800" dirty="0" err="1"/>
                        <a:t>sử</a:t>
                      </a:r>
                      <a:r>
                        <a:rPr lang="en-US" sz="1800" dirty="0"/>
                        <a:t> </a:t>
                      </a:r>
                      <a:r>
                        <a:rPr lang="en-US" sz="1800" dirty="0" err="1"/>
                        <a:t>dụng</a:t>
                      </a:r>
                      <a:r>
                        <a:rPr lang="en-US" sz="1800" dirty="0"/>
                        <a:t> </a:t>
                      </a:r>
                      <a:r>
                        <a:rPr lang="en-US" sz="1800" dirty="0" err="1"/>
                        <a:t>bên</a:t>
                      </a:r>
                      <a:r>
                        <a:rPr lang="en-US" sz="1800" dirty="0"/>
                        <a:t> </a:t>
                      </a:r>
                      <a:r>
                        <a:rPr lang="en-US" sz="1800" dirty="0" err="1"/>
                        <a:t>ngoài</a:t>
                      </a:r>
                      <a:r>
                        <a:rPr lang="en-US" sz="1800" dirty="0"/>
                        <a:t> </a:t>
                      </a:r>
                      <a:r>
                        <a:rPr lang="en-US" sz="1800" dirty="0" err="1"/>
                        <a:t>lớp</a:t>
                      </a:r>
                      <a:endParaRPr sz="1800" dirty="0"/>
                    </a:p>
                    <a:p>
                      <a:pPr marL="0" marR="0" lvl="0" indent="0" algn="l" rtl="0">
                        <a:spcBef>
                          <a:spcPts val="0"/>
                        </a:spcBef>
                        <a:spcAft>
                          <a:spcPts val="0"/>
                        </a:spcAft>
                        <a:buNone/>
                      </a:pPr>
                      <a:r>
                        <a:rPr lang="en-US" sz="1800" dirty="0"/>
                        <a:t>+ </a:t>
                      </a:r>
                      <a:r>
                        <a:rPr lang="en-US" sz="1800" dirty="0" err="1"/>
                        <a:t>Các</a:t>
                      </a:r>
                      <a:r>
                        <a:rPr lang="en-US" sz="1800" dirty="0"/>
                        <a:t> </a:t>
                      </a:r>
                      <a:r>
                        <a:rPr lang="en-US" sz="1800" dirty="0" err="1"/>
                        <a:t>cú</a:t>
                      </a:r>
                      <a:r>
                        <a:rPr lang="en-US" sz="1800" dirty="0"/>
                        <a:t> </a:t>
                      </a:r>
                      <a:r>
                        <a:rPr lang="en-US" sz="1800" dirty="0" err="1"/>
                        <a:t>pháp</a:t>
                      </a:r>
                      <a:r>
                        <a:rPr lang="en-US" sz="1800" dirty="0"/>
                        <a:t> </a:t>
                      </a:r>
                      <a:r>
                        <a:rPr lang="en-US" sz="1800" dirty="0" err="1"/>
                        <a:t>quy</a:t>
                      </a:r>
                      <a:r>
                        <a:rPr lang="en-US" sz="1800" dirty="0"/>
                        <a:t> </a:t>
                      </a:r>
                      <a:r>
                        <a:rPr lang="en-US" sz="1800" dirty="0" err="1"/>
                        <a:t>tắc</a:t>
                      </a:r>
                      <a:r>
                        <a:rPr lang="en-US" sz="1800" dirty="0"/>
                        <a:t> </a:t>
                      </a:r>
                      <a:r>
                        <a:rPr lang="en-US" sz="1800" dirty="0" err="1"/>
                        <a:t>được</a:t>
                      </a:r>
                      <a:r>
                        <a:rPr lang="en-US" sz="1800" dirty="0"/>
                        <a:t> </a:t>
                      </a:r>
                      <a:r>
                        <a:rPr lang="en-US" sz="1800" dirty="0" err="1"/>
                        <a:t>sử</a:t>
                      </a:r>
                      <a:r>
                        <a:rPr lang="en-US" sz="1800" dirty="0"/>
                        <a:t> </a:t>
                      </a:r>
                      <a:r>
                        <a:rPr lang="en-US" sz="1800" dirty="0" err="1"/>
                        <a:t>dụng</a:t>
                      </a:r>
                      <a:r>
                        <a:rPr lang="en-US" sz="1800" dirty="0"/>
                        <a:t> </a:t>
                      </a:r>
                      <a:r>
                        <a:rPr lang="en-US" sz="1800" dirty="0" err="1"/>
                        <a:t>không</a:t>
                      </a:r>
                      <a:r>
                        <a:rPr lang="en-US" sz="1800" dirty="0"/>
                        <a:t> </a:t>
                      </a:r>
                      <a:r>
                        <a:rPr lang="en-US" sz="1800" dirty="0" err="1"/>
                        <a:t>bắc</a:t>
                      </a:r>
                      <a:r>
                        <a:rPr lang="en-US" sz="1800" dirty="0"/>
                        <a:t> </a:t>
                      </a:r>
                      <a:r>
                        <a:rPr lang="en-US" sz="1800" dirty="0" err="1"/>
                        <a:t>buộc</a:t>
                      </a:r>
                      <a:endParaRPr sz="1800" dirty="0"/>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Sử</a:t>
                      </a:r>
                      <a:r>
                        <a:rPr lang="en-US" sz="1800" dirty="0"/>
                        <a:t> </a:t>
                      </a:r>
                      <a:r>
                        <a:rPr lang="en-US" sz="1800" dirty="0" err="1"/>
                        <a:t>dụng</a:t>
                      </a:r>
                      <a:r>
                        <a:rPr lang="en-US" sz="1800" dirty="0"/>
                        <a:t> </a:t>
                      </a:r>
                      <a:r>
                        <a:rPr lang="en-US" sz="1800" dirty="0" err="1"/>
                        <a:t>trình</a:t>
                      </a:r>
                      <a:r>
                        <a:rPr lang="en-US" sz="1800" dirty="0"/>
                        <a:t> </a:t>
                      </a:r>
                      <a:r>
                        <a:rPr lang="en-US" sz="1800" dirty="0" err="1"/>
                        <a:t>thông</a:t>
                      </a:r>
                      <a:r>
                        <a:rPr lang="en-US" sz="1800" dirty="0"/>
                        <a:t> </a:t>
                      </a:r>
                      <a:r>
                        <a:rPr lang="en-US" sz="1800" dirty="0" err="1"/>
                        <a:t>dịch</a:t>
                      </a:r>
                      <a:r>
                        <a:rPr lang="en-US" sz="1800" dirty="0"/>
                        <a:t> </a:t>
                      </a:r>
                      <a:r>
                        <a:rPr lang="en-US" sz="1800" dirty="0" err="1"/>
                        <a:t>nên</a:t>
                      </a:r>
                      <a:r>
                        <a:rPr lang="en-US" sz="1800" dirty="0"/>
                        <a:t> </a:t>
                      </a:r>
                      <a:r>
                        <a:rPr lang="en-US" sz="1800" dirty="0" err="1"/>
                        <a:t>thời</a:t>
                      </a:r>
                      <a:r>
                        <a:rPr lang="en-US" sz="1800" dirty="0"/>
                        <a:t> </a:t>
                      </a:r>
                      <a:r>
                        <a:rPr lang="en-US" sz="1800" dirty="0" err="1"/>
                        <a:t>gian</a:t>
                      </a:r>
                      <a:r>
                        <a:rPr lang="en-US" sz="1800" dirty="0"/>
                        <a:t> </a:t>
                      </a:r>
                      <a:r>
                        <a:rPr lang="en-US" sz="1800" dirty="0" err="1"/>
                        <a:t>chậm</a:t>
                      </a:r>
                      <a:r>
                        <a:rPr lang="en-US" sz="1800" dirty="0"/>
                        <a:t> </a:t>
                      </a:r>
                      <a:r>
                        <a:rPr lang="en-US" sz="1800" dirty="0" err="1"/>
                        <a:t>hơn</a:t>
                      </a:r>
                      <a:r>
                        <a:rPr lang="en-US" sz="1800" dirty="0"/>
                        <a:t> C++</a:t>
                      </a:r>
                      <a:endParaRPr dirty="0"/>
                    </a:p>
                    <a:p>
                      <a:pPr marL="0" marR="0" lvl="0" indent="0" algn="l" rtl="0">
                        <a:spcBef>
                          <a:spcPts val="0"/>
                        </a:spcBef>
                        <a:spcAft>
                          <a:spcPts val="0"/>
                        </a:spcAft>
                        <a:buNone/>
                      </a:pPr>
                      <a:r>
                        <a:rPr lang="en-US" sz="1800" dirty="0"/>
                        <a:t>+ </a:t>
                      </a:r>
                      <a:r>
                        <a:rPr lang="en-US" sz="1800" dirty="0" err="1"/>
                        <a:t>Ứng</a:t>
                      </a:r>
                      <a:r>
                        <a:rPr lang="en-US" sz="1800" dirty="0"/>
                        <a:t> </a:t>
                      </a:r>
                      <a:r>
                        <a:rPr lang="en-US" sz="1800" dirty="0" err="1"/>
                        <a:t>dụng</a:t>
                      </a:r>
                      <a:r>
                        <a:rPr lang="en-US" sz="1800" dirty="0"/>
                        <a:t>: machine learning, deep learning, web </a:t>
                      </a:r>
                      <a:r>
                        <a:rPr lang="en-US" sz="1800" dirty="0" err="1"/>
                        <a:t>Dijango</a:t>
                      </a:r>
                      <a:r>
                        <a:rPr lang="en-US" sz="1800" dirty="0"/>
                        <a:t>,…</a:t>
                      </a:r>
                      <a:endParaRPr dirty="0"/>
                    </a:p>
                  </a:txBody>
                  <a:tcPr marL="91450" marR="91450" marT="45725" marB="45725"/>
                </a:tc>
                <a:extLst>
                  <a:ext uri="{0D108BD9-81ED-4DB2-BD59-A6C34878D82A}">
                    <a16:rowId xmlns:a16="http://schemas.microsoft.com/office/drawing/2014/main" val="10002"/>
                  </a:ext>
                </a:extLst>
              </a:tr>
              <a:tr h="1960975">
                <a:tc>
                  <a:txBody>
                    <a:bodyPr/>
                    <a:lstStyle/>
                    <a:p>
                      <a:pPr marL="0" marR="0" lvl="0" indent="0" algn="l" rtl="0">
                        <a:spcBef>
                          <a:spcPts val="0"/>
                        </a:spcBef>
                        <a:spcAft>
                          <a:spcPts val="0"/>
                        </a:spcAft>
                        <a:buNone/>
                      </a:pPr>
                      <a:r>
                        <a:rPr lang="en-US" sz="1800"/>
                        <a:t>Java</a:t>
                      </a:r>
                      <a:endParaRPr/>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Ngôn</a:t>
                      </a:r>
                      <a:r>
                        <a:rPr lang="en-US" sz="1800" dirty="0"/>
                        <a:t> </a:t>
                      </a:r>
                      <a:r>
                        <a:rPr lang="en-US" sz="1800" dirty="0" err="1"/>
                        <a:t>ngữ</a:t>
                      </a:r>
                      <a:r>
                        <a:rPr lang="en-US" sz="1800" dirty="0"/>
                        <a:t> </a:t>
                      </a:r>
                      <a:r>
                        <a:rPr lang="en-US" sz="1800" dirty="0" err="1"/>
                        <a:t>đơn</a:t>
                      </a:r>
                      <a:r>
                        <a:rPr lang="en-US" sz="1800" dirty="0"/>
                        <a:t> </a:t>
                      </a:r>
                      <a:r>
                        <a:rPr lang="en-US" sz="1800" dirty="0" err="1"/>
                        <a:t>giản</a:t>
                      </a:r>
                      <a:r>
                        <a:rPr lang="en-US" sz="1800" dirty="0"/>
                        <a:t>, </a:t>
                      </a:r>
                      <a:r>
                        <a:rPr lang="en-US" sz="1800" dirty="0" err="1"/>
                        <a:t>dễ</a:t>
                      </a:r>
                      <a:r>
                        <a:rPr lang="en-US" sz="1800" dirty="0"/>
                        <a:t> </a:t>
                      </a:r>
                      <a:r>
                        <a:rPr lang="en-US" sz="1800" dirty="0" err="1"/>
                        <a:t>tiếp</a:t>
                      </a:r>
                      <a:r>
                        <a:rPr lang="en-US" sz="1800" dirty="0"/>
                        <a:t> </a:t>
                      </a:r>
                      <a:r>
                        <a:rPr lang="en-US" sz="1800" dirty="0" err="1"/>
                        <a:t>cận</a:t>
                      </a:r>
                      <a:endParaRPr sz="1800" dirty="0"/>
                    </a:p>
                    <a:p>
                      <a:pPr marL="0" marR="0" lvl="0" indent="0" algn="l" rtl="0">
                        <a:spcBef>
                          <a:spcPts val="0"/>
                        </a:spcBef>
                        <a:spcAft>
                          <a:spcPts val="0"/>
                        </a:spcAft>
                        <a:buNone/>
                      </a:pPr>
                      <a:r>
                        <a:rPr lang="en-US" sz="1800" dirty="0"/>
                        <a:t>+ </a:t>
                      </a:r>
                      <a:r>
                        <a:rPr lang="en-US" sz="1800" dirty="0" err="1"/>
                        <a:t>Ngôn</a:t>
                      </a:r>
                      <a:r>
                        <a:rPr lang="en-US" sz="1800" dirty="0"/>
                        <a:t> </a:t>
                      </a:r>
                      <a:r>
                        <a:rPr lang="en-US" sz="1800" dirty="0" err="1"/>
                        <a:t>ngữ</a:t>
                      </a:r>
                      <a:r>
                        <a:rPr lang="en-US" sz="1800" dirty="0"/>
                        <a:t> </a:t>
                      </a:r>
                      <a:r>
                        <a:rPr lang="en-US" sz="1800" dirty="0" err="1"/>
                        <a:t>lập</a:t>
                      </a:r>
                      <a:r>
                        <a:rPr lang="en-US" sz="1800" dirty="0"/>
                        <a:t> </a:t>
                      </a:r>
                      <a:r>
                        <a:rPr lang="en-US" sz="1800" dirty="0" err="1"/>
                        <a:t>trình</a:t>
                      </a:r>
                      <a:r>
                        <a:rPr lang="en-US" sz="1800" dirty="0"/>
                        <a:t> </a:t>
                      </a:r>
                      <a:r>
                        <a:rPr lang="en-US" sz="1800" dirty="0" err="1"/>
                        <a:t>biên</a:t>
                      </a:r>
                      <a:r>
                        <a:rPr lang="en-US" sz="1800" dirty="0"/>
                        <a:t> </a:t>
                      </a:r>
                      <a:r>
                        <a:rPr lang="en-US" sz="1800" dirty="0" err="1"/>
                        <a:t>dịch</a:t>
                      </a:r>
                      <a:endParaRPr sz="1800" dirty="0"/>
                    </a:p>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Cú</a:t>
                      </a:r>
                      <a:r>
                        <a:rPr lang="en-US" sz="1800" dirty="0"/>
                        <a:t> </a:t>
                      </a:r>
                      <a:r>
                        <a:rPr lang="en-US" sz="1800" dirty="0" err="1"/>
                        <a:t>pháp</a:t>
                      </a:r>
                      <a:r>
                        <a:rPr lang="en-US" sz="1800" dirty="0"/>
                        <a:t> </a:t>
                      </a:r>
                      <a:r>
                        <a:rPr lang="en-US" sz="1800" dirty="0" err="1"/>
                        <a:t>dễ</a:t>
                      </a:r>
                      <a:r>
                        <a:rPr lang="en-US" sz="1800" dirty="0"/>
                        <a:t> </a:t>
                      </a:r>
                      <a:r>
                        <a:rPr lang="en-US" sz="1800" dirty="0" err="1"/>
                        <a:t>nhớ</a:t>
                      </a:r>
                      <a:r>
                        <a:rPr lang="en-US" sz="1800" dirty="0"/>
                        <a:t>, </a:t>
                      </a:r>
                      <a:r>
                        <a:rPr lang="en-US" sz="1800" dirty="0" err="1"/>
                        <a:t>tính</a:t>
                      </a:r>
                      <a:r>
                        <a:rPr lang="en-US" sz="1800" dirty="0"/>
                        <a:t> </a:t>
                      </a:r>
                      <a:r>
                        <a:rPr lang="en-US" sz="1800" dirty="0" err="1"/>
                        <a:t>biễu</a:t>
                      </a:r>
                      <a:r>
                        <a:rPr lang="en-US" sz="1800" dirty="0"/>
                        <a:t> </a:t>
                      </a:r>
                      <a:r>
                        <a:rPr lang="en-US" sz="1800" dirty="0" err="1"/>
                        <a:t>diễn</a:t>
                      </a:r>
                      <a:r>
                        <a:rPr lang="en-US" sz="1800" dirty="0"/>
                        <a:t> </a:t>
                      </a:r>
                      <a:r>
                        <a:rPr lang="en-US" sz="1800" dirty="0" err="1"/>
                        <a:t>cao</a:t>
                      </a:r>
                      <a:endParaRPr sz="1800" dirty="0"/>
                    </a:p>
                    <a:p>
                      <a:pPr marL="0" marR="0" lvl="0" indent="0" algn="l" rtl="0">
                        <a:spcBef>
                          <a:spcPts val="0"/>
                        </a:spcBef>
                        <a:spcAft>
                          <a:spcPts val="0"/>
                        </a:spcAft>
                        <a:buNone/>
                      </a:pPr>
                      <a:r>
                        <a:rPr lang="en-US" sz="1800" dirty="0"/>
                        <a:t>+ </a:t>
                      </a:r>
                      <a:r>
                        <a:rPr lang="en-US" sz="1800" dirty="0" err="1"/>
                        <a:t>Độ</a:t>
                      </a:r>
                      <a:r>
                        <a:rPr lang="en-US" sz="1800" dirty="0"/>
                        <a:t> </a:t>
                      </a:r>
                      <a:r>
                        <a:rPr lang="en-US" sz="1800" dirty="0" err="1"/>
                        <a:t>dài</a:t>
                      </a:r>
                      <a:r>
                        <a:rPr lang="en-US" sz="1800" dirty="0"/>
                        <a:t> </a:t>
                      </a:r>
                      <a:r>
                        <a:rPr lang="en-US" sz="1800" dirty="0" err="1"/>
                        <a:t>câu</a:t>
                      </a:r>
                      <a:r>
                        <a:rPr lang="en-US" sz="1800" dirty="0"/>
                        <a:t> </a:t>
                      </a:r>
                      <a:r>
                        <a:rPr lang="en-US" sz="1800" dirty="0" err="1"/>
                        <a:t>lệnh</a:t>
                      </a:r>
                      <a:r>
                        <a:rPr lang="en-US" sz="1800" dirty="0"/>
                        <a:t> </a:t>
                      </a:r>
                      <a:r>
                        <a:rPr lang="en-US" sz="1800" dirty="0" err="1"/>
                        <a:t>khá</a:t>
                      </a:r>
                      <a:r>
                        <a:rPr lang="en-US" sz="1800" dirty="0"/>
                        <a:t> </a:t>
                      </a:r>
                      <a:r>
                        <a:rPr lang="en-US" sz="1800" dirty="0" err="1"/>
                        <a:t>lớn</a:t>
                      </a:r>
                      <a:endParaRPr sz="1800" dirty="0"/>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Nền</a:t>
                      </a:r>
                      <a:r>
                        <a:rPr lang="en-US" sz="1800" dirty="0"/>
                        <a:t> </a:t>
                      </a:r>
                      <a:r>
                        <a:rPr lang="en-US" sz="1800" dirty="0" err="1"/>
                        <a:t>tảng</a:t>
                      </a:r>
                      <a:r>
                        <a:rPr lang="en-US" sz="1800" dirty="0"/>
                        <a:t> </a:t>
                      </a:r>
                      <a:r>
                        <a:rPr lang="en-US" sz="1800" dirty="0" err="1"/>
                        <a:t>độc</a:t>
                      </a:r>
                      <a:r>
                        <a:rPr lang="en-US" sz="1800" dirty="0"/>
                        <a:t> </a:t>
                      </a:r>
                      <a:r>
                        <a:rPr lang="en-US" sz="1800" dirty="0" err="1"/>
                        <a:t>lập</a:t>
                      </a:r>
                      <a:endParaRPr sz="1800" dirty="0"/>
                    </a:p>
                    <a:p>
                      <a:pPr marL="0" marR="0" lvl="0" indent="0" algn="l" rtl="0">
                        <a:spcBef>
                          <a:spcPts val="0"/>
                        </a:spcBef>
                        <a:spcAft>
                          <a:spcPts val="0"/>
                        </a:spcAft>
                        <a:buNone/>
                      </a:pPr>
                      <a:r>
                        <a:rPr lang="en-US" sz="1800" dirty="0"/>
                        <a:t>+ </a:t>
                      </a:r>
                      <a:r>
                        <a:rPr lang="en-US" sz="1800" dirty="0" err="1"/>
                        <a:t>Mỗi</a:t>
                      </a:r>
                      <a:r>
                        <a:rPr lang="en-US" sz="1800" dirty="0"/>
                        <a:t> bit </a:t>
                      </a:r>
                      <a:r>
                        <a:rPr lang="en-US" sz="1800" dirty="0" err="1"/>
                        <a:t>mã</a:t>
                      </a:r>
                      <a:r>
                        <a:rPr lang="en-US" sz="1800" dirty="0"/>
                        <a:t> </a:t>
                      </a:r>
                      <a:r>
                        <a:rPr lang="en-US" sz="1800" dirty="0" err="1"/>
                        <a:t>đều</a:t>
                      </a:r>
                      <a:r>
                        <a:rPr lang="en-US" sz="1800" dirty="0"/>
                        <a:t> </a:t>
                      </a:r>
                      <a:r>
                        <a:rPr lang="en-US" sz="1800" dirty="0" err="1"/>
                        <a:t>nằm</a:t>
                      </a:r>
                      <a:r>
                        <a:rPr lang="en-US" sz="1800" dirty="0"/>
                        <a:t> </a:t>
                      </a:r>
                      <a:r>
                        <a:rPr lang="en-US" sz="1800" dirty="0" err="1"/>
                        <a:t>trong</a:t>
                      </a:r>
                      <a:r>
                        <a:rPr lang="en-US" sz="1800" dirty="0"/>
                        <a:t> </a:t>
                      </a:r>
                      <a:r>
                        <a:rPr lang="en-US" sz="1800" dirty="0" err="1"/>
                        <a:t>cùng</a:t>
                      </a:r>
                      <a:r>
                        <a:rPr lang="en-US" sz="1800" dirty="0"/>
                        <a:t> </a:t>
                      </a:r>
                      <a:r>
                        <a:rPr lang="en-US" sz="1800" dirty="0" err="1"/>
                        <a:t>một</a:t>
                      </a:r>
                      <a:r>
                        <a:rPr lang="en-US" sz="1800" dirty="0"/>
                        <a:t> </a:t>
                      </a:r>
                      <a:r>
                        <a:rPr lang="en-US" sz="1800" dirty="0" err="1"/>
                        <a:t>lớp</a:t>
                      </a:r>
                      <a:endParaRPr sz="1800" dirty="0"/>
                    </a:p>
                    <a:p>
                      <a:pPr marL="0" marR="0" lvl="0" indent="0" algn="l" rtl="0">
                        <a:spcBef>
                          <a:spcPts val="0"/>
                        </a:spcBef>
                        <a:spcAft>
                          <a:spcPts val="0"/>
                        </a:spcAft>
                        <a:buNone/>
                      </a:pPr>
                      <a:r>
                        <a:rPr lang="en-US" sz="1800" dirty="0"/>
                        <a:t>+ </a:t>
                      </a:r>
                      <a:r>
                        <a:rPr lang="en-US" sz="1800" dirty="0" err="1"/>
                        <a:t>Sử</a:t>
                      </a:r>
                      <a:r>
                        <a:rPr lang="en-US" sz="1800" dirty="0"/>
                        <a:t> </a:t>
                      </a:r>
                      <a:r>
                        <a:rPr lang="en-US" sz="1800" dirty="0" err="1"/>
                        <a:t>dụng</a:t>
                      </a:r>
                      <a:r>
                        <a:rPr lang="en-US" sz="1800" dirty="0"/>
                        <a:t> </a:t>
                      </a:r>
                      <a:r>
                        <a:rPr lang="en-US" sz="1800" dirty="0" err="1"/>
                        <a:t>nghiêm</a:t>
                      </a:r>
                      <a:r>
                        <a:rPr lang="en-US" sz="1800" dirty="0"/>
                        <a:t> </a:t>
                      </a:r>
                      <a:r>
                        <a:rPr lang="en-US" sz="1800" dirty="0" err="1"/>
                        <a:t>các</a:t>
                      </a:r>
                      <a:r>
                        <a:rPr lang="en-US" sz="1800" dirty="0"/>
                        <a:t> </a:t>
                      </a:r>
                      <a:r>
                        <a:rPr lang="en-US" sz="1800" dirty="0" err="1"/>
                        <a:t>cú</a:t>
                      </a:r>
                      <a:r>
                        <a:rPr lang="en-US" sz="1800" dirty="0"/>
                        <a:t> </a:t>
                      </a:r>
                      <a:r>
                        <a:rPr lang="en-US" sz="1800" dirty="0" err="1"/>
                        <a:t>pháp</a:t>
                      </a:r>
                      <a:r>
                        <a:rPr lang="en-US" sz="1800" dirty="0"/>
                        <a:t> </a:t>
                      </a:r>
                      <a:r>
                        <a:rPr lang="en-US" sz="1800" dirty="0" err="1"/>
                        <a:t>và</a:t>
                      </a:r>
                      <a:r>
                        <a:rPr lang="en-US" sz="1800" dirty="0"/>
                        <a:t> </a:t>
                      </a:r>
                      <a:r>
                        <a:rPr lang="en-US" sz="1800" dirty="0" err="1"/>
                        <a:t>quy</a:t>
                      </a:r>
                      <a:r>
                        <a:rPr lang="en-US" sz="1800" dirty="0"/>
                        <a:t> </a:t>
                      </a:r>
                      <a:r>
                        <a:rPr lang="en-US" sz="1800" dirty="0" err="1"/>
                        <a:t>tắc</a:t>
                      </a:r>
                      <a:endParaRPr sz="1800" dirty="0"/>
                    </a:p>
                  </a:txBody>
                  <a:tcPr marL="91450" marR="91450" marT="45725" marB="45725"/>
                </a:tc>
                <a:tc>
                  <a:txBody>
                    <a:bodyPr/>
                    <a:lstStyle/>
                    <a:p>
                      <a:pPr marL="0" marR="0" lvl="0" indent="0" algn="l" rtl="0">
                        <a:spcBef>
                          <a:spcPts val="0"/>
                        </a:spcBef>
                        <a:spcAft>
                          <a:spcPts val="0"/>
                        </a:spcAft>
                        <a:buNone/>
                      </a:pPr>
                      <a:r>
                        <a:rPr lang="en-US" sz="1800" dirty="0"/>
                        <a:t>+ </a:t>
                      </a:r>
                      <a:r>
                        <a:rPr lang="en-US" sz="1800" dirty="0" err="1"/>
                        <a:t>Trình</a:t>
                      </a:r>
                      <a:r>
                        <a:rPr lang="en-US" sz="1800" dirty="0"/>
                        <a:t> </a:t>
                      </a:r>
                      <a:r>
                        <a:rPr lang="en-US" sz="1800" dirty="0" err="1"/>
                        <a:t>biên</a:t>
                      </a:r>
                      <a:r>
                        <a:rPr lang="en-US" sz="1800" dirty="0"/>
                        <a:t> </a:t>
                      </a:r>
                      <a:r>
                        <a:rPr lang="en-US" sz="1800" dirty="0" err="1"/>
                        <a:t>dịch</a:t>
                      </a:r>
                      <a:r>
                        <a:rPr lang="en-US" sz="1800" dirty="0"/>
                        <a:t> Java </a:t>
                      </a:r>
                      <a:r>
                        <a:rPr lang="en-US" sz="1800" dirty="0" err="1"/>
                        <a:t>chậm</a:t>
                      </a:r>
                      <a:r>
                        <a:rPr lang="en-US" sz="1800" dirty="0"/>
                        <a:t> </a:t>
                      </a:r>
                      <a:r>
                        <a:rPr lang="en-US" sz="1800" dirty="0" err="1"/>
                        <a:t>hơn</a:t>
                      </a:r>
                      <a:r>
                        <a:rPr lang="en-US" sz="1800" dirty="0"/>
                        <a:t> so </a:t>
                      </a:r>
                      <a:r>
                        <a:rPr lang="en-US" sz="1800" dirty="0" err="1"/>
                        <a:t>với</a:t>
                      </a:r>
                      <a:r>
                        <a:rPr lang="en-US" sz="1800" dirty="0"/>
                        <a:t> C++</a:t>
                      </a:r>
                      <a:endParaRPr dirty="0"/>
                    </a:p>
                    <a:p>
                      <a:pPr marL="0" marR="0" lvl="0" indent="0" algn="l" rtl="0">
                        <a:spcBef>
                          <a:spcPts val="0"/>
                        </a:spcBef>
                        <a:spcAft>
                          <a:spcPts val="0"/>
                        </a:spcAft>
                        <a:buNone/>
                      </a:pPr>
                      <a:r>
                        <a:rPr lang="en-US" sz="1800" dirty="0"/>
                        <a:t>+ </a:t>
                      </a:r>
                      <a:r>
                        <a:rPr lang="en-US" sz="1800" dirty="0" err="1"/>
                        <a:t>Ứng</a:t>
                      </a:r>
                      <a:r>
                        <a:rPr lang="en-US" sz="1800" dirty="0"/>
                        <a:t> </a:t>
                      </a:r>
                      <a:r>
                        <a:rPr lang="en-US" sz="1800" dirty="0" err="1"/>
                        <a:t>dụng</a:t>
                      </a:r>
                      <a:r>
                        <a:rPr lang="en-US" sz="1800" dirty="0"/>
                        <a:t>: web, app android, software,…</a:t>
                      </a:r>
                      <a:endParaRPr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graphicFrame>
        <p:nvGraphicFramePr>
          <p:cNvPr id="496" name="Google Shape;496;p35"/>
          <p:cNvGraphicFramePr/>
          <p:nvPr>
            <p:extLst>
              <p:ext uri="{D42A27DB-BD31-4B8C-83A1-F6EECF244321}">
                <p14:modId xmlns:p14="http://schemas.microsoft.com/office/powerpoint/2010/main" val="3705872622"/>
              </p:ext>
            </p:extLst>
          </p:nvPr>
        </p:nvGraphicFramePr>
        <p:xfrm>
          <a:off x="-30480" y="8878"/>
          <a:ext cx="12222500" cy="6849125"/>
        </p:xfrm>
        <a:graphic>
          <a:graphicData uri="http://schemas.openxmlformats.org/drawingml/2006/table">
            <a:tbl>
              <a:tblPr firstRow="1" bandRow="1">
                <a:noFill/>
                <a:tableStyleId>{17C2950A-2EE0-49B7-BE83-D818F8C866B6}</a:tableStyleId>
              </a:tblPr>
              <a:tblGrid>
                <a:gridCol w="980400">
                  <a:extLst>
                    <a:ext uri="{9D8B030D-6E8A-4147-A177-3AD203B41FA5}">
                      <a16:colId xmlns:a16="http://schemas.microsoft.com/office/drawing/2014/main" val="20000"/>
                    </a:ext>
                  </a:extLst>
                </a:gridCol>
                <a:gridCol w="2450225">
                  <a:extLst>
                    <a:ext uri="{9D8B030D-6E8A-4147-A177-3AD203B41FA5}">
                      <a16:colId xmlns:a16="http://schemas.microsoft.com/office/drawing/2014/main" val="20001"/>
                    </a:ext>
                  </a:extLst>
                </a:gridCol>
                <a:gridCol w="2157275">
                  <a:extLst>
                    <a:ext uri="{9D8B030D-6E8A-4147-A177-3AD203B41FA5}">
                      <a16:colId xmlns:a16="http://schemas.microsoft.com/office/drawing/2014/main" val="20002"/>
                    </a:ext>
                  </a:extLst>
                </a:gridCol>
                <a:gridCol w="2936350">
                  <a:extLst>
                    <a:ext uri="{9D8B030D-6E8A-4147-A177-3AD203B41FA5}">
                      <a16:colId xmlns:a16="http://schemas.microsoft.com/office/drawing/2014/main" val="20003"/>
                    </a:ext>
                  </a:extLst>
                </a:gridCol>
                <a:gridCol w="3698250">
                  <a:extLst>
                    <a:ext uri="{9D8B030D-6E8A-4147-A177-3AD203B41FA5}">
                      <a16:colId xmlns:a16="http://schemas.microsoft.com/office/drawing/2014/main" val="20004"/>
                    </a:ext>
                  </a:extLst>
                </a:gridCol>
              </a:tblGrid>
              <a:tr h="1283375">
                <a:tc>
                  <a:txBody>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000000"/>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Readability</a:t>
                      </a:r>
                      <a:endParaRPr>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a:solidFill>
                            <a:schemeClr val="dk1"/>
                          </a:solidFill>
                          <a:latin typeface="Times New Roman" panose="02020603050405020304" pitchFamily="18" charset="0"/>
                          <a:ea typeface="Times New Roman"/>
                          <a:cs typeface="Times New Roman" panose="02020603050405020304" pitchFamily="18" charset="0"/>
                          <a:sym typeface="Times New Roman"/>
                        </a:rPr>
                        <a:t>Writability</a:t>
                      </a:r>
                      <a:endParaRPr>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endParaRPr sz="2800" b="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800"/>
                        <a:buFont typeface="Times New Roman"/>
                        <a:buNone/>
                      </a:pPr>
                      <a:r>
                        <a:rPr lang="en-US" sz="2800" b="0">
                          <a:solidFill>
                            <a:schemeClr val="dk1"/>
                          </a:solidFill>
                          <a:latin typeface="Times New Roman" panose="02020603050405020304" pitchFamily="18" charset="0"/>
                          <a:ea typeface="Times New Roman"/>
                          <a:cs typeface="Times New Roman" panose="02020603050405020304" pitchFamily="18" charset="0"/>
                          <a:sym typeface="Times New Roman"/>
                        </a:rPr>
                        <a:t>Reliability</a:t>
                      </a:r>
                      <a:endParaRPr>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endParaRPr sz="2800" b="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ctr" rtl="0">
                        <a:spcBef>
                          <a:spcPts val="0"/>
                        </a:spcBef>
                        <a:spcAft>
                          <a:spcPts val="0"/>
                        </a:spcAft>
                        <a:buNone/>
                      </a:pPr>
                      <a:r>
                        <a:rPr lang="en-US" sz="2800" b="0">
                          <a:solidFill>
                            <a:schemeClr val="dk1"/>
                          </a:solidFill>
                          <a:latin typeface="Times New Roman" panose="02020603050405020304" pitchFamily="18" charset="0"/>
                          <a:ea typeface="Times New Roman"/>
                          <a:cs typeface="Times New Roman" panose="02020603050405020304" pitchFamily="18" charset="0"/>
                          <a:sym typeface="Times New Roman"/>
                        </a:rPr>
                        <a:t>Activities</a:t>
                      </a:r>
                      <a:endParaRPr>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2844625">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C#</a:t>
                      </a:r>
                      <a:endParaRPr>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cao</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cận</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Cú</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bày</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dịch</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riêng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window </a:t>
                      </a:r>
                      <a:r>
                        <a:rPr lang="en-US" sz="1800" dirty="0" err="1">
                          <a:latin typeface="Times New Roman" panose="02020603050405020304" pitchFamily="18" charset="0"/>
                          <a:cs typeface="Times New Roman" panose="02020603050405020304" pitchFamily="18" charset="0"/>
                        </a:rPr>
                        <a:t>hiếm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nền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Hỗ</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viện</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Tốc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chạy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Python</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triển</a:t>
                      </a:r>
                      <a:r>
                        <a:rPr lang="en-US" sz="1800" dirty="0">
                          <a:latin typeface="Times New Roman" panose="02020603050405020304" pitchFamily="18" charset="0"/>
                          <a:cs typeface="Times New Roman" panose="02020603050405020304" pitchFamily="18" charset="0"/>
                        </a:rPr>
                        <a:t> game </a:t>
                      </a:r>
                      <a:r>
                        <a:rPr lang="en-US" sz="1800" dirty="0" err="1">
                          <a:latin typeface="Times New Roman" panose="02020603050405020304" pitchFamily="18" charset="0"/>
                          <a:cs typeface="Times New Roman" panose="02020603050405020304" pitchFamily="18" charset="0"/>
                        </a:rPr>
                        <a:t>đa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nền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tảng</a:t>
                      </a:r>
                      <a:r>
                        <a:rPr lang="en-US" sz="1800" dirty="0">
                          <a:latin typeface="Times New Roman" panose="02020603050405020304" pitchFamily="18" charset="0"/>
                          <a:cs typeface="Times New Roman" panose="02020603050405020304" pitchFamily="18" charset="0"/>
                        </a:rPr>
                        <a:t> Unity,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ra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web</a:t>
                      </a:r>
                      <a:endParaRPr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2721125">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Pascal</a:t>
                      </a:r>
                      <a:endParaRPr>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dễ</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đọc</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bởi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vì</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tắc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quán</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biểu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diễn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kém</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hỗ</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trừu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hoá</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cú</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giản</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Hỗ</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viện</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chạy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chậm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C++</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xây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dựng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GUI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chóng</a:t>
                      </a:r>
                      <a:r>
                        <a:rPr lang="en-US" sz="1800"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3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Tài Liệu Tham Khảo</a:t>
            </a:r>
            <a:endParaRPr>
              <a:latin typeface="Times New Roman"/>
              <a:ea typeface="Times New Roman"/>
              <a:cs typeface="Times New Roman"/>
              <a:sym typeface="Times New Roman"/>
            </a:endParaRPr>
          </a:p>
        </p:txBody>
      </p:sp>
      <p:sp>
        <p:nvSpPr>
          <p:cNvPr id="502" name="Google Shape;502;p36"/>
          <p:cNvSpPr txBox="1">
            <a:spLocks noGrp="1"/>
          </p:cNvSpPr>
          <p:nvPr>
            <p:ph type="body" idx="1"/>
          </p:nvPr>
        </p:nvSpPr>
        <p:spPr>
          <a:xfrm>
            <a:off x="677334" y="2187222"/>
            <a:ext cx="8748768" cy="3880772"/>
          </a:xfrm>
          <a:prstGeom prst="rect">
            <a:avLst/>
          </a:prstGeom>
          <a:noFill/>
          <a:ln>
            <a:noFill/>
          </a:ln>
        </p:spPr>
        <p:txBody>
          <a:bodyPr spcFirstLastPara="1" wrap="square" lIns="91425" tIns="45700" rIns="91425" bIns="45700" anchor="t" anchorCtr="0">
            <a:normAutofit/>
          </a:bodyPr>
          <a:lstStyle/>
          <a:p>
            <a:pPr marL="457200" marR="457200" lvl="0" indent="-342900" algn="just" rtl="0">
              <a:lnSpc>
                <a:spcPct val="107000"/>
              </a:lnSpc>
              <a:spcBef>
                <a:spcPts val="0"/>
              </a:spcBef>
              <a:spcAft>
                <a:spcPts val="0"/>
              </a:spcAft>
              <a:buSzPts val="1440"/>
              <a:buChar char="►"/>
            </a:pPr>
            <a:r>
              <a:rPr lang="en-US" sz="1800">
                <a:latin typeface="Times New Roman"/>
                <a:ea typeface="Times New Roman"/>
                <a:cs typeface="Times New Roman"/>
                <a:sym typeface="Times New Roman"/>
              </a:rPr>
              <a:t>[1] </a:t>
            </a:r>
            <a:r>
              <a:rPr lang="en-US" sz="1800">
                <a:solidFill>
                  <a:srgbClr val="202122"/>
                </a:solidFill>
                <a:latin typeface="Times New Roman"/>
                <a:ea typeface="Times New Roman"/>
                <a:cs typeface="Times New Roman"/>
                <a:sym typeface="Times New Roman"/>
              </a:rPr>
              <a:t>Team 10 COMP6411-S10, Comparative Studies of 10 Programming Languages within 10 Diverse Criteria  revision 1.0 , pp. 94-98.</a:t>
            </a:r>
            <a:endParaRPr sz="1800">
              <a:latin typeface="Calibri"/>
              <a:ea typeface="Calibri"/>
              <a:cs typeface="Calibri"/>
              <a:sym typeface="Calibri"/>
            </a:endParaRPr>
          </a:p>
          <a:p>
            <a:pPr marL="457200" marR="457200" lvl="0" indent="-342900" algn="just" rtl="0">
              <a:lnSpc>
                <a:spcPct val="107000"/>
              </a:lnSpc>
              <a:spcBef>
                <a:spcPts val="800"/>
              </a:spcBef>
              <a:spcAft>
                <a:spcPts val="0"/>
              </a:spcAft>
              <a:buSzPts val="1440"/>
              <a:buChar char="►"/>
            </a:pPr>
            <a:r>
              <a:rPr lang="en-US" sz="1800">
                <a:solidFill>
                  <a:srgbClr val="202122"/>
                </a:solidFill>
                <a:latin typeface="Times New Roman"/>
                <a:ea typeface="Times New Roman"/>
                <a:cs typeface="Times New Roman"/>
                <a:sym typeface="Times New Roman"/>
              </a:rPr>
              <a:t>[2] Robert W. Sebesta "Concept Of Programming language", 12th edition, Pearson Addison Wesley publisher,  2019 : 7–21.</a:t>
            </a:r>
            <a:endParaRPr sz="1800">
              <a:latin typeface="Calibri"/>
              <a:ea typeface="Calibri"/>
              <a:cs typeface="Calibri"/>
              <a:sym typeface="Calibri"/>
            </a:endParaRPr>
          </a:p>
          <a:p>
            <a:pPr marL="457200" marR="457200" lvl="0" indent="-342900" algn="just" rtl="0">
              <a:lnSpc>
                <a:spcPct val="107000"/>
              </a:lnSpc>
              <a:spcBef>
                <a:spcPts val="800"/>
              </a:spcBef>
              <a:spcAft>
                <a:spcPts val="0"/>
              </a:spcAft>
              <a:buSzPts val="1440"/>
              <a:buChar char="►"/>
            </a:pPr>
            <a:r>
              <a:rPr lang="en-US" sz="1800">
                <a:solidFill>
                  <a:srgbClr val="202122"/>
                </a:solidFill>
                <a:latin typeface="Times New Roman"/>
                <a:ea typeface="Times New Roman"/>
                <a:cs typeface="Times New Roman"/>
                <a:sym typeface="Times New Roman"/>
              </a:rPr>
              <a:t>[3] https://progr-harrykar.blogspot.com/2018/11/language-evaluation-criteria</a:t>
            </a:r>
            <a:endParaRPr sz="1800">
              <a:latin typeface="Calibri"/>
              <a:ea typeface="Calibri"/>
              <a:cs typeface="Calibri"/>
              <a:sym typeface="Calibri"/>
            </a:endParaRPr>
          </a:p>
          <a:p>
            <a:pPr marL="342900" lvl="0" indent="-251459" algn="l" rtl="0">
              <a:spcBef>
                <a:spcPts val="1800"/>
              </a:spcBef>
              <a:spcAft>
                <a:spcPts val="0"/>
              </a:spcAft>
              <a:buSzPts val="144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7"/>
          <p:cNvSpPr txBox="1">
            <a:spLocks noGrp="1"/>
          </p:cNvSpPr>
          <p:nvPr>
            <p:ph type="body" idx="1"/>
          </p:nvPr>
        </p:nvSpPr>
        <p:spPr>
          <a:xfrm>
            <a:off x="878670" y="2600588"/>
            <a:ext cx="8596668" cy="521085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4800"/>
              <a:buNone/>
            </a:pPr>
            <a:r>
              <a:rPr lang="en-US" sz="6000">
                <a:latin typeface="Times New Roman"/>
                <a:ea typeface="Times New Roman"/>
                <a:cs typeface="Times New Roman"/>
                <a:sym typeface="Times New Roman"/>
              </a:rPr>
              <a:t>THANK YOU!!!</a:t>
            </a:r>
            <a:endParaRPr sz="6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344;p28">
            <a:extLst>
              <a:ext uri="{FF2B5EF4-FFF2-40B4-BE49-F238E27FC236}">
                <a16:creationId xmlns:a16="http://schemas.microsoft.com/office/drawing/2014/main" id="{B53CD44A-0260-4D46-8645-0CFB72C4CB33}"/>
              </a:ext>
            </a:extLst>
          </p:cNvPr>
          <p:cNvGrpSpPr/>
          <p:nvPr/>
        </p:nvGrpSpPr>
        <p:grpSpPr>
          <a:xfrm>
            <a:off x="0" y="-8467"/>
            <a:ext cx="12192000" cy="6866467"/>
            <a:chOff x="0" y="-8467"/>
            <a:chExt cx="12192000" cy="6866467"/>
          </a:xfrm>
        </p:grpSpPr>
        <p:cxnSp>
          <p:nvCxnSpPr>
            <p:cNvPr id="3" name="Google Shape;345;p28">
              <a:extLst>
                <a:ext uri="{FF2B5EF4-FFF2-40B4-BE49-F238E27FC236}">
                  <a16:creationId xmlns:a16="http://schemas.microsoft.com/office/drawing/2014/main" id="{832E0201-9D1C-49FA-B0A5-4FB005058FE6}"/>
                </a:ext>
              </a:extLst>
            </p:cNvPr>
            <p:cNvCxnSpPr/>
            <p:nvPr/>
          </p:nvCxnSpPr>
          <p:spPr>
            <a:xfrm>
              <a:off x="9371012" y="0"/>
              <a:ext cx="1219200" cy="6858000"/>
            </a:xfrm>
            <a:prstGeom prst="straightConnector1">
              <a:avLst/>
            </a:prstGeom>
            <a:noFill/>
            <a:ln w="9525" cap="flat" cmpd="sng">
              <a:solidFill>
                <a:schemeClr val="dk1"/>
              </a:solidFill>
              <a:prstDash val="solid"/>
              <a:round/>
              <a:headEnd type="none" w="sm" len="sm"/>
              <a:tailEnd type="none" w="sm" len="sm"/>
            </a:ln>
          </p:spPr>
        </p:cxnSp>
        <p:cxnSp>
          <p:nvCxnSpPr>
            <p:cNvPr id="4" name="Google Shape;346;p28">
              <a:extLst>
                <a:ext uri="{FF2B5EF4-FFF2-40B4-BE49-F238E27FC236}">
                  <a16:creationId xmlns:a16="http://schemas.microsoft.com/office/drawing/2014/main" id="{24AA380F-9391-4AA5-B553-3E3F59083BDF}"/>
                </a:ext>
              </a:extLst>
            </p:cNvPr>
            <p:cNvCxnSpPr/>
            <p:nvPr/>
          </p:nvCxnSpPr>
          <p:spPr>
            <a:xfrm flipH="1">
              <a:off x="7425267" y="3681413"/>
              <a:ext cx="4763558" cy="3176587"/>
            </a:xfrm>
            <a:prstGeom prst="straightConnector1">
              <a:avLst/>
            </a:prstGeom>
            <a:noFill/>
            <a:ln w="9525" cap="flat" cmpd="sng">
              <a:solidFill>
                <a:schemeClr val="dk1"/>
              </a:solidFill>
              <a:prstDash val="solid"/>
              <a:round/>
              <a:headEnd type="none" w="sm" len="sm"/>
              <a:tailEnd type="none" w="sm" len="sm"/>
            </a:ln>
          </p:spPr>
        </p:cxnSp>
        <p:sp>
          <p:nvSpPr>
            <p:cNvPr id="5" name="Google Shape;347;p28">
              <a:extLst>
                <a:ext uri="{FF2B5EF4-FFF2-40B4-BE49-F238E27FC236}">
                  <a16:creationId xmlns:a16="http://schemas.microsoft.com/office/drawing/2014/main" id="{25D9B322-DBB2-4905-B7E0-EC885A4F4D30}"/>
                </a:ext>
              </a:extLst>
            </p:cNvPr>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6" name="Google Shape;348;p28">
              <a:extLst>
                <a:ext uri="{FF2B5EF4-FFF2-40B4-BE49-F238E27FC236}">
                  <a16:creationId xmlns:a16="http://schemas.microsoft.com/office/drawing/2014/main" id="{5C035E6B-2BDB-449A-8E4D-A93B2EC4F518}"/>
                </a:ext>
              </a:extLst>
            </p:cNvPr>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 name="Google Shape;349;p28">
              <a:extLst>
                <a:ext uri="{FF2B5EF4-FFF2-40B4-BE49-F238E27FC236}">
                  <a16:creationId xmlns:a16="http://schemas.microsoft.com/office/drawing/2014/main" id="{2F2DA325-5E4A-4C17-AF74-148E0FE7A2D6}"/>
                </a:ext>
              </a:extLst>
            </p:cNvPr>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0;p28">
              <a:extLst>
                <a:ext uri="{FF2B5EF4-FFF2-40B4-BE49-F238E27FC236}">
                  <a16:creationId xmlns:a16="http://schemas.microsoft.com/office/drawing/2014/main" id="{03EF700A-1C53-4226-9068-A663A9955146}"/>
                </a:ext>
              </a:extLst>
            </p:cNvPr>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9" name="Google Shape;351;p28">
              <a:extLst>
                <a:ext uri="{FF2B5EF4-FFF2-40B4-BE49-F238E27FC236}">
                  <a16:creationId xmlns:a16="http://schemas.microsoft.com/office/drawing/2014/main" id="{52788A18-5526-45B4-86F3-BE39A105F7B5}"/>
                </a:ext>
              </a:extLst>
            </p:cNvPr>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0" name="Google Shape;352;p28">
              <a:extLst>
                <a:ext uri="{FF2B5EF4-FFF2-40B4-BE49-F238E27FC236}">
                  <a16:creationId xmlns:a16="http://schemas.microsoft.com/office/drawing/2014/main" id="{67DE3179-55B9-4BDB-9212-4881FFF53B83}"/>
                </a:ext>
              </a:extLst>
            </p:cNvPr>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1" name="Google Shape;353;p28">
              <a:extLst>
                <a:ext uri="{FF2B5EF4-FFF2-40B4-BE49-F238E27FC236}">
                  <a16:creationId xmlns:a16="http://schemas.microsoft.com/office/drawing/2014/main" id="{2572CFDE-97BF-4FB7-AC42-A9176B05A9FC}"/>
                </a:ext>
              </a:extLst>
            </p:cNvPr>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4;p28">
              <a:extLst>
                <a:ext uri="{FF2B5EF4-FFF2-40B4-BE49-F238E27FC236}">
                  <a16:creationId xmlns:a16="http://schemas.microsoft.com/office/drawing/2014/main" id="{DDBF3ED0-EB54-4C59-9E52-81E00C25DBA1}"/>
                </a:ext>
              </a:extLst>
            </p:cNvPr>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355;p28">
            <a:extLst>
              <a:ext uri="{FF2B5EF4-FFF2-40B4-BE49-F238E27FC236}">
                <a16:creationId xmlns:a16="http://schemas.microsoft.com/office/drawing/2014/main" id="{C9661EB8-DBE2-4141-8F8A-AE630277BCF9}"/>
              </a:ext>
            </a:extLst>
          </p:cNvPr>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grpSp>
        <p:nvGrpSpPr>
          <p:cNvPr id="14" name="Google Shape;356;p28">
            <a:extLst>
              <a:ext uri="{FF2B5EF4-FFF2-40B4-BE49-F238E27FC236}">
                <a16:creationId xmlns:a16="http://schemas.microsoft.com/office/drawing/2014/main" id="{47F76348-8680-468F-86A2-6760C5B8049D}"/>
              </a:ext>
            </a:extLst>
          </p:cNvPr>
          <p:cNvGrpSpPr/>
          <p:nvPr/>
        </p:nvGrpSpPr>
        <p:grpSpPr>
          <a:xfrm>
            <a:off x="0" y="-8467"/>
            <a:ext cx="12192000" cy="6866467"/>
            <a:chOff x="0" y="-8467"/>
            <a:chExt cx="12192000" cy="6866467"/>
          </a:xfrm>
        </p:grpSpPr>
        <p:cxnSp>
          <p:nvCxnSpPr>
            <p:cNvPr id="15" name="Google Shape;357;p28">
              <a:extLst>
                <a:ext uri="{FF2B5EF4-FFF2-40B4-BE49-F238E27FC236}">
                  <a16:creationId xmlns:a16="http://schemas.microsoft.com/office/drawing/2014/main" id="{F1C390DF-25E4-4BAF-A527-4008960D94C7}"/>
                </a:ext>
              </a:extLst>
            </p:cNvPr>
            <p:cNvCxnSpPr/>
            <p:nvPr/>
          </p:nvCxnSpPr>
          <p:spPr>
            <a:xfrm>
              <a:off x="9371012" y="0"/>
              <a:ext cx="1219200" cy="6858000"/>
            </a:xfrm>
            <a:prstGeom prst="straightConnector1">
              <a:avLst/>
            </a:prstGeom>
            <a:noFill/>
            <a:ln w="9525" cap="flat" cmpd="sng">
              <a:solidFill>
                <a:srgbClr val="FFFFFF"/>
              </a:solidFill>
              <a:prstDash val="solid"/>
              <a:round/>
              <a:headEnd type="none" w="sm" len="sm"/>
              <a:tailEnd type="none" w="sm" len="sm"/>
            </a:ln>
          </p:spPr>
        </p:cxnSp>
        <p:cxnSp>
          <p:nvCxnSpPr>
            <p:cNvPr id="16" name="Google Shape;358;p28">
              <a:extLst>
                <a:ext uri="{FF2B5EF4-FFF2-40B4-BE49-F238E27FC236}">
                  <a16:creationId xmlns:a16="http://schemas.microsoft.com/office/drawing/2014/main" id="{79E27CC2-E58C-4394-AE71-944C024798C8}"/>
                </a:ext>
              </a:extLst>
            </p:cNvPr>
            <p:cNvCxnSpPr/>
            <p:nvPr/>
          </p:nvCxnSpPr>
          <p:spPr>
            <a:xfrm flipH="1">
              <a:off x="7425267" y="3681413"/>
              <a:ext cx="4763558" cy="3176587"/>
            </a:xfrm>
            <a:prstGeom prst="straightConnector1">
              <a:avLst/>
            </a:prstGeom>
            <a:noFill/>
            <a:ln w="9525" cap="flat" cmpd="sng">
              <a:solidFill>
                <a:schemeClr val="dk1">
                  <a:alpha val="80000"/>
                </a:schemeClr>
              </a:solidFill>
              <a:prstDash val="solid"/>
              <a:round/>
              <a:headEnd type="none" w="sm" len="sm"/>
              <a:tailEnd type="none" w="sm" len="sm"/>
            </a:ln>
          </p:spPr>
        </p:cxnSp>
        <p:sp>
          <p:nvSpPr>
            <p:cNvPr id="17" name="Google Shape;359;p28">
              <a:extLst>
                <a:ext uri="{FF2B5EF4-FFF2-40B4-BE49-F238E27FC236}">
                  <a16:creationId xmlns:a16="http://schemas.microsoft.com/office/drawing/2014/main" id="{9DA41A04-15E9-4FAD-854A-D027DA7E7599}"/>
                </a:ext>
              </a:extLst>
            </p:cNvPr>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8" name="Google Shape;360;p28">
              <a:extLst>
                <a:ext uri="{FF2B5EF4-FFF2-40B4-BE49-F238E27FC236}">
                  <a16:creationId xmlns:a16="http://schemas.microsoft.com/office/drawing/2014/main" id="{92B02995-1306-4816-B4B1-D7D7EC410FEE}"/>
                </a:ext>
              </a:extLst>
            </p:cNvPr>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9" name="Google Shape;361;p28">
              <a:extLst>
                <a:ext uri="{FF2B5EF4-FFF2-40B4-BE49-F238E27FC236}">
                  <a16:creationId xmlns:a16="http://schemas.microsoft.com/office/drawing/2014/main" id="{45A8EC7C-DBBB-4C07-9166-B61E7843D4EB}"/>
                </a:ext>
              </a:extLst>
            </p:cNvPr>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2;p28">
              <a:extLst>
                <a:ext uri="{FF2B5EF4-FFF2-40B4-BE49-F238E27FC236}">
                  <a16:creationId xmlns:a16="http://schemas.microsoft.com/office/drawing/2014/main" id="{E5D5B9C9-A72A-46B4-A7A9-DF656C89A5DB}"/>
                </a:ext>
              </a:extLst>
            </p:cNvPr>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1" name="Google Shape;363;p28">
              <a:extLst>
                <a:ext uri="{FF2B5EF4-FFF2-40B4-BE49-F238E27FC236}">
                  <a16:creationId xmlns:a16="http://schemas.microsoft.com/office/drawing/2014/main" id="{9483B995-0E99-4531-B0B5-D4F1A9BBDACB}"/>
                </a:ext>
              </a:extLst>
            </p:cNvPr>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2" name="Google Shape;364;p28">
              <a:extLst>
                <a:ext uri="{FF2B5EF4-FFF2-40B4-BE49-F238E27FC236}">
                  <a16:creationId xmlns:a16="http://schemas.microsoft.com/office/drawing/2014/main" id="{9A053996-C71C-4CF6-8B75-EE65ACE9810D}"/>
                </a:ext>
              </a:extLst>
            </p:cNvPr>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5;p28">
              <a:extLst>
                <a:ext uri="{FF2B5EF4-FFF2-40B4-BE49-F238E27FC236}">
                  <a16:creationId xmlns:a16="http://schemas.microsoft.com/office/drawing/2014/main" id="{0EF02988-A1E3-467F-8729-1A7CC195A817}"/>
                </a:ext>
              </a:extLst>
            </p:cNvPr>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366;p28">
            <a:extLst>
              <a:ext uri="{FF2B5EF4-FFF2-40B4-BE49-F238E27FC236}">
                <a16:creationId xmlns:a16="http://schemas.microsoft.com/office/drawing/2014/main" id="{4B718322-7D53-4339-BB33-F556F1362096}"/>
              </a:ext>
            </a:extLst>
          </p:cNvPr>
          <p:cNvSpPr txBox="1"/>
          <p:nvPr/>
        </p:nvSpPr>
        <p:spPr>
          <a:xfrm>
            <a:off x="1507067" y="2404534"/>
            <a:ext cx="7766936" cy="1646302"/>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endParaRPr sz="5400">
              <a:solidFill>
                <a:schemeClr val="accent1"/>
              </a:solidFill>
              <a:latin typeface="Trebuchet MS"/>
              <a:ea typeface="Trebuchet MS"/>
              <a:cs typeface="Trebuchet MS"/>
              <a:sym typeface="Trebuchet MS"/>
            </a:endParaRPr>
          </a:p>
        </p:txBody>
      </p:sp>
      <p:sp>
        <p:nvSpPr>
          <p:cNvPr id="25" name="Google Shape;367;p28">
            <a:extLst>
              <a:ext uri="{FF2B5EF4-FFF2-40B4-BE49-F238E27FC236}">
                <a16:creationId xmlns:a16="http://schemas.microsoft.com/office/drawing/2014/main" id="{0C44612A-0BD8-46C5-9589-9AAA8C5E4FC3}"/>
              </a:ext>
            </a:extLst>
          </p:cNvPr>
          <p:cNvSpPr txBox="1"/>
          <p:nvPr/>
        </p:nvSpPr>
        <p:spPr>
          <a:xfrm>
            <a:off x="3175" y="2679482"/>
            <a:ext cx="7766936" cy="1646302"/>
          </a:xfrm>
          <a:prstGeom prst="rect">
            <a:avLst/>
          </a:prstGeom>
          <a:noFill/>
          <a:ln>
            <a:noFill/>
          </a:ln>
        </p:spPr>
        <p:txBody>
          <a:bodyPr spcFirstLastPara="1" wrap="square" lIns="91425" tIns="45700" rIns="91425" bIns="45700" anchor="b" anchorCtr="0">
            <a:normAutofit lnSpcReduction="10000"/>
          </a:bodyPr>
          <a:lstStyle/>
          <a:p>
            <a:pPr marL="0" marR="0" lvl="0" indent="0" algn="r" rtl="0">
              <a:lnSpc>
                <a:spcPct val="90000"/>
              </a:lnSpc>
              <a:spcBef>
                <a:spcPts val="0"/>
              </a:spcBef>
              <a:spcAft>
                <a:spcPts val="0"/>
              </a:spcAft>
              <a:buNone/>
            </a:pPr>
            <a:r>
              <a:rPr lang="en-US" sz="5400" dirty="0">
                <a:solidFill>
                  <a:schemeClr val="accent1"/>
                </a:solidFill>
                <a:latin typeface="Times New Roman" panose="02020603050405020304" pitchFamily="18" charset="0"/>
                <a:ea typeface="Trebuchet MS"/>
                <a:cs typeface="Times New Roman" panose="02020603050405020304" pitchFamily="18" charset="0"/>
                <a:sym typeface="Trebuchet MS"/>
              </a:rPr>
              <a:t>TÍNH ĐỌC HIỂU</a:t>
            </a:r>
            <a:endParaRPr dirty="0">
              <a:latin typeface="Times New Roman" panose="02020603050405020304" pitchFamily="18" charset="0"/>
              <a:cs typeface="Times New Roman" panose="02020603050405020304" pitchFamily="18" charset="0"/>
            </a:endParaRPr>
          </a:p>
          <a:p>
            <a:pPr marL="0" marR="0" lvl="0" indent="0" algn="r" rtl="0">
              <a:lnSpc>
                <a:spcPct val="90000"/>
              </a:lnSpc>
              <a:spcBef>
                <a:spcPts val="600"/>
              </a:spcBef>
              <a:spcAft>
                <a:spcPts val="0"/>
              </a:spcAft>
              <a:buNone/>
            </a:pPr>
            <a:r>
              <a:rPr lang="en-US" sz="5400" dirty="0">
                <a:solidFill>
                  <a:schemeClr val="accent1"/>
                </a:solidFill>
                <a:latin typeface="Trebuchet MS"/>
                <a:ea typeface="Trebuchet MS"/>
                <a:cs typeface="Trebuchet MS"/>
                <a:sym typeface="Trebuchet MS"/>
              </a:rPr>
              <a:t> </a:t>
            </a:r>
            <a:endParaRPr dirty="0"/>
          </a:p>
        </p:txBody>
      </p:sp>
    </p:spTree>
    <p:extLst>
      <p:ext uri="{BB962C8B-B14F-4D97-AF65-F5344CB8AC3E}">
        <p14:creationId xmlns:p14="http://schemas.microsoft.com/office/powerpoint/2010/main" val="2394046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1. Tính đọc hiểu (Readability)</a:t>
            </a:r>
            <a:endParaRPr/>
          </a:p>
        </p:txBody>
      </p:sp>
      <p:sp>
        <p:nvSpPr>
          <p:cNvPr id="201" name="Google Shape;201;p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sz="1800">
                <a:latin typeface="Times New Roman"/>
                <a:ea typeface="Times New Roman"/>
                <a:cs typeface="Times New Roman"/>
                <a:sym typeface="Times New Roman"/>
              </a:rPr>
              <a:t>Tính đọc hiểu phải được xem xét trong cùng một </a:t>
            </a:r>
            <a:r>
              <a:rPr lang="en-US" sz="1800" i="1">
                <a:latin typeface="Times New Roman"/>
                <a:ea typeface="Times New Roman"/>
                <a:cs typeface="Times New Roman"/>
                <a:sym typeface="Times New Roman"/>
              </a:rPr>
              <a:t>miền ứng dụng (problem domain)</a:t>
            </a:r>
            <a:r>
              <a:rPr lang="en-US" sz="1800">
                <a:latin typeface="Times New Roman"/>
                <a:ea typeface="Times New Roman"/>
                <a:cs typeface="Times New Roman"/>
                <a:sym typeface="Times New Roman"/>
              </a:rPr>
              <a:t>. Giả sử nếu một chương trình được viết trong một ngôn ngữ không được thiết kế để giải quyết một vấn đề, sự kiện trên có thể khiến chương trình trở nên không tự nhiên, phức tạp và khiến chương trình trở nên khó đọc</a:t>
            </a:r>
            <a:endParaRPr sz="1800">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sz="1800">
                <a:latin typeface="Times New Roman"/>
                <a:ea typeface="Times New Roman"/>
                <a:cs typeface="Times New Roman"/>
                <a:sym typeface="Times New Roman"/>
              </a:rPr>
              <a:t>Giả sử chúng ta sử dụng ngôn ngữ Bare Bones để viết chương trình biểu diễn thuật toán tìm kiếm nhị phân thì chương trình có thể không đáp ứng được yêu cầu (vì chỉ có 4 câu lệnh), hoặc là mất nhiều thời gian và thao tác sẽ dài dòng hơn là chúng ta sử dụng những ngôn ngữ như C++ hoặc Python để cài đặt.</a:t>
            </a:r>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fade">
                                      <p:cBhvr>
                                        <p:cTn id="7" dur="1000"/>
                                        <p:tgtEl>
                                          <p:spTgt spid="20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01">
                                            <p:txEl>
                                              <p:pRg st="0" end="0"/>
                                            </p:txEl>
                                          </p:spTgt>
                                        </p:tgtEl>
                                        <p:attrNameLst>
                                          <p:attrName>style.visibility</p:attrName>
                                        </p:attrNameLst>
                                      </p:cBhvr>
                                      <p:to>
                                        <p:strVal val="visible"/>
                                      </p:to>
                                    </p:set>
                                    <p:anim calcmode="lin" valueType="num">
                                      <p:cBhvr additive="base">
                                        <p:cTn id="12" dur="500"/>
                                        <p:tgtEl>
                                          <p:spTgt spid="201">
                                            <p:txEl>
                                              <p:pRg st="0" end="0"/>
                                            </p:txEl>
                                          </p:spTgt>
                                        </p:tgtEl>
                                        <p:attrNameLst>
                                          <p:attrName>ppt_w</p:attrName>
                                        </p:attrNameLst>
                                      </p:cBhvr>
                                      <p:tavLst>
                                        <p:tav tm="0">
                                          <p:val>
                                            <p:strVal val="0"/>
                                          </p:val>
                                        </p:tav>
                                        <p:tav tm="100000">
                                          <p:val>
                                            <p:strVal val="#ppt_w"/>
                                          </p:val>
                                        </p:tav>
                                      </p:tavLst>
                                    </p:anim>
                                    <p:anim calcmode="lin" valueType="num">
                                      <p:cBhvr additive="base">
                                        <p:cTn id="13" dur="500"/>
                                        <p:tgtEl>
                                          <p:spTgt spid="201">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201">
                                            <p:txEl>
                                              <p:pRg st="1" end="1"/>
                                            </p:txEl>
                                          </p:spTgt>
                                        </p:tgtEl>
                                        <p:attrNameLst>
                                          <p:attrName>style.visibility</p:attrName>
                                        </p:attrNameLst>
                                      </p:cBhvr>
                                      <p:to>
                                        <p:strVal val="visible"/>
                                      </p:to>
                                    </p:set>
                                    <p:anim calcmode="lin" valueType="num">
                                      <p:cBhvr additive="base">
                                        <p:cTn id="18" dur="500"/>
                                        <p:tgtEl>
                                          <p:spTgt spid="201">
                                            <p:txEl>
                                              <p:pRg st="1" end="1"/>
                                            </p:txEl>
                                          </p:spTgt>
                                        </p:tgtEl>
                                        <p:attrNameLst>
                                          <p:attrName>ppt_w</p:attrName>
                                        </p:attrNameLst>
                                      </p:cBhvr>
                                      <p:tavLst>
                                        <p:tav tm="0">
                                          <p:val>
                                            <p:strVal val="0"/>
                                          </p:val>
                                        </p:tav>
                                        <p:tav tm="100000">
                                          <p:val>
                                            <p:strVal val="#ppt_w"/>
                                          </p:val>
                                        </p:tav>
                                      </p:tavLst>
                                    </p:anim>
                                    <p:anim calcmode="lin" valueType="num">
                                      <p:cBhvr additive="base">
                                        <p:cTn id="19" dur="500"/>
                                        <p:tgtEl>
                                          <p:spTgt spid="201">
                                            <p:txEl>
                                              <p:pRg st="1" end="1"/>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
          <p:cNvSpPr txBox="1">
            <a:spLocks noGrp="1"/>
          </p:cNvSpPr>
          <p:nvPr>
            <p:ph type="body" idx="1"/>
          </p:nvPr>
        </p:nvSpPr>
        <p:spPr>
          <a:xfrm>
            <a:off x="675744" y="1033519"/>
            <a:ext cx="4185623"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1920"/>
              <a:buNone/>
            </a:pPr>
            <a:r>
              <a:rPr lang="en-US"/>
              <a:t>In C</a:t>
            </a:r>
            <a:endParaRPr/>
          </a:p>
        </p:txBody>
      </p:sp>
      <p:sp>
        <p:nvSpPr>
          <p:cNvPr id="207" name="Google Shape;207;p5"/>
          <p:cNvSpPr txBox="1">
            <a:spLocks noGrp="1"/>
          </p:cNvSpPr>
          <p:nvPr>
            <p:ph type="body" idx="2"/>
          </p:nvPr>
        </p:nvSpPr>
        <p:spPr>
          <a:xfrm>
            <a:off x="675744" y="1858356"/>
            <a:ext cx="4185623" cy="330411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en-US" sz="2400"/>
              <a:t>while ( i &lt;= 20){</a:t>
            </a:r>
            <a:endParaRPr/>
          </a:p>
          <a:p>
            <a:pPr marL="342900" lvl="0" indent="-342900" algn="l" rtl="0">
              <a:spcBef>
                <a:spcPts val="1000"/>
              </a:spcBef>
              <a:spcAft>
                <a:spcPts val="0"/>
              </a:spcAft>
              <a:buSzPts val="1920"/>
              <a:buChar char="►"/>
            </a:pPr>
            <a:r>
              <a:rPr lang="en-US" sz="2400"/>
              <a:t>	while(sum &lt;= 100){</a:t>
            </a:r>
            <a:endParaRPr/>
          </a:p>
          <a:p>
            <a:pPr marL="342900" lvl="0" indent="-342900" algn="l" rtl="0">
              <a:spcBef>
                <a:spcPts val="1000"/>
              </a:spcBef>
              <a:spcAft>
                <a:spcPts val="0"/>
              </a:spcAft>
              <a:buSzPts val="1920"/>
              <a:buChar char="►"/>
            </a:pPr>
            <a:r>
              <a:rPr lang="en-US" sz="2400"/>
              <a:t>		sum += i;</a:t>
            </a:r>
            <a:endParaRPr/>
          </a:p>
          <a:p>
            <a:pPr marL="342900" lvl="0" indent="-342900" algn="l" rtl="0">
              <a:spcBef>
                <a:spcPts val="1000"/>
              </a:spcBef>
              <a:spcAft>
                <a:spcPts val="0"/>
              </a:spcAft>
              <a:buSzPts val="1920"/>
              <a:buChar char="►"/>
            </a:pPr>
            <a:r>
              <a:rPr lang="en-US" sz="2400"/>
              <a:t>	}</a:t>
            </a:r>
            <a:endParaRPr/>
          </a:p>
          <a:p>
            <a:pPr marL="342900" lvl="0" indent="-342900" algn="l" rtl="0">
              <a:spcBef>
                <a:spcPts val="1000"/>
              </a:spcBef>
              <a:spcAft>
                <a:spcPts val="0"/>
              </a:spcAft>
              <a:buSzPts val="1920"/>
              <a:buChar char="►"/>
            </a:pPr>
            <a:r>
              <a:rPr lang="en-US" sz="2400"/>
              <a:t>	i++</a:t>
            </a:r>
            <a:endParaRPr/>
          </a:p>
          <a:p>
            <a:pPr marL="342900" lvl="0" indent="-342900" algn="l" rtl="0">
              <a:spcBef>
                <a:spcPts val="1000"/>
              </a:spcBef>
              <a:spcAft>
                <a:spcPts val="0"/>
              </a:spcAft>
              <a:buSzPts val="1920"/>
              <a:buChar char="►"/>
            </a:pPr>
            <a:r>
              <a:rPr lang="en-US" sz="2400"/>
              <a:t>}</a:t>
            </a:r>
            <a:endParaRPr/>
          </a:p>
        </p:txBody>
      </p:sp>
      <p:sp>
        <p:nvSpPr>
          <p:cNvPr id="208" name="Google Shape;208;p5"/>
          <p:cNvSpPr txBox="1">
            <a:spLocks noGrp="1"/>
          </p:cNvSpPr>
          <p:nvPr>
            <p:ph type="body" idx="3"/>
          </p:nvPr>
        </p:nvSpPr>
        <p:spPr>
          <a:xfrm>
            <a:off x="5088383" y="1282094"/>
            <a:ext cx="4185618"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1920"/>
              <a:buNone/>
            </a:pPr>
            <a:r>
              <a:rPr lang="en-US"/>
              <a:t>In FORTRAN 77</a:t>
            </a:r>
            <a:endParaRPr/>
          </a:p>
        </p:txBody>
      </p:sp>
      <p:sp>
        <p:nvSpPr>
          <p:cNvPr id="209" name="Google Shape;209;p5"/>
          <p:cNvSpPr txBox="1">
            <a:spLocks noGrp="1"/>
          </p:cNvSpPr>
          <p:nvPr>
            <p:ph type="body" idx="4"/>
          </p:nvPr>
        </p:nvSpPr>
        <p:spPr>
          <a:xfrm>
            <a:off x="5088384" y="1858356"/>
            <a:ext cx="4185617" cy="490642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920"/>
              <a:buChar char="►"/>
            </a:pPr>
            <a:r>
              <a:rPr lang="en-US" sz="2400"/>
              <a:t>L1:</a:t>
            </a:r>
            <a:endParaRPr/>
          </a:p>
          <a:p>
            <a:pPr marL="342900" lvl="0" indent="-342900" algn="l" rtl="0">
              <a:spcBef>
                <a:spcPts val="1000"/>
              </a:spcBef>
              <a:spcAft>
                <a:spcPts val="0"/>
              </a:spcAft>
              <a:buSzPts val="1920"/>
              <a:buChar char="►"/>
            </a:pPr>
            <a:r>
              <a:rPr lang="en-US" sz="2400"/>
              <a:t>	if(i&gt;20) go to Out;</a:t>
            </a:r>
            <a:endParaRPr/>
          </a:p>
          <a:p>
            <a:pPr marL="342900" lvl="0" indent="-342900" algn="l" rtl="0">
              <a:spcBef>
                <a:spcPts val="1000"/>
              </a:spcBef>
              <a:spcAft>
                <a:spcPts val="0"/>
              </a:spcAft>
              <a:buSzPts val="1920"/>
              <a:buChar char="►"/>
            </a:pPr>
            <a:r>
              <a:rPr lang="en-US" sz="2400"/>
              <a:t>L2:	</a:t>
            </a:r>
            <a:endParaRPr/>
          </a:p>
          <a:p>
            <a:pPr marL="342900" lvl="0" indent="-342900" algn="l" rtl="0">
              <a:spcBef>
                <a:spcPts val="1000"/>
              </a:spcBef>
              <a:spcAft>
                <a:spcPts val="0"/>
              </a:spcAft>
              <a:buSzPts val="1920"/>
              <a:buChar char="►"/>
            </a:pPr>
            <a:r>
              <a:rPr lang="en-US" sz="2400"/>
              <a:t>	if(sum&gt;100) go to Next;</a:t>
            </a:r>
            <a:endParaRPr/>
          </a:p>
          <a:p>
            <a:pPr marL="342900" lvl="0" indent="-342900" algn="l" rtl="0">
              <a:spcBef>
                <a:spcPts val="1000"/>
              </a:spcBef>
              <a:spcAft>
                <a:spcPts val="0"/>
              </a:spcAft>
              <a:buSzPts val="1920"/>
              <a:buChar char="►"/>
            </a:pPr>
            <a:r>
              <a:rPr lang="en-US" sz="2400"/>
              <a:t>		sum += i</a:t>
            </a:r>
            <a:endParaRPr sz="2400"/>
          </a:p>
          <a:p>
            <a:pPr marL="342900" lvl="0" indent="-342900" algn="l" rtl="0">
              <a:spcBef>
                <a:spcPts val="1000"/>
              </a:spcBef>
              <a:spcAft>
                <a:spcPts val="0"/>
              </a:spcAft>
              <a:buSzPts val="1920"/>
              <a:buChar char="►"/>
            </a:pPr>
            <a:r>
              <a:rPr lang="en-US" sz="2400"/>
              <a:t>		go to L2</a:t>
            </a:r>
            <a:endParaRPr/>
          </a:p>
          <a:p>
            <a:pPr marL="342900" lvl="0" indent="-342900" algn="l" rtl="0">
              <a:spcBef>
                <a:spcPts val="1000"/>
              </a:spcBef>
              <a:spcAft>
                <a:spcPts val="0"/>
              </a:spcAft>
              <a:buSzPts val="1920"/>
              <a:buChar char="►"/>
            </a:pPr>
            <a:r>
              <a:rPr lang="en-US" sz="2400"/>
              <a:t>Next:</a:t>
            </a:r>
            <a:endParaRPr/>
          </a:p>
          <a:p>
            <a:pPr marL="342900" lvl="0" indent="-342900" algn="l" rtl="0">
              <a:spcBef>
                <a:spcPts val="1000"/>
              </a:spcBef>
              <a:spcAft>
                <a:spcPts val="0"/>
              </a:spcAft>
              <a:buSzPts val="1920"/>
              <a:buChar char="►"/>
            </a:pPr>
            <a:r>
              <a:rPr lang="en-US" sz="2400"/>
              <a:t>	i++</a:t>
            </a:r>
            <a:endParaRPr/>
          </a:p>
          <a:p>
            <a:pPr marL="342900" lvl="0" indent="-342900" algn="l" rtl="0">
              <a:spcBef>
                <a:spcPts val="1000"/>
              </a:spcBef>
              <a:spcAft>
                <a:spcPts val="0"/>
              </a:spcAft>
              <a:buSzPts val="1920"/>
              <a:buChar char="►"/>
            </a:pPr>
            <a:r>
              <a:rPr lang="en-US" sz="2400"/>
              <a:t>	go to L1;</a:t>
            </a:r>
            <a:endParaRPr/>
          </a:p>
          <a:p>
            <a:pPr marL="342900" lvl="0" indent="-342900" algn="l" rtl="0">
              <a:spcBef>
                <a:spcPts val="1000"/>
              </a:spcBef>
              <a:spcAft>
                <a:spcPts val="0"/>
              </a:spcAft>
              <a:buSzPts val="1920"/>
              <a:buChar char="►"/>
            </a:pPr>
            <a:r>
              <a:rPr lang="en-US" sz="2400"/>
              <a:t>Out</a:t>
            </a:r>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dk1"/>
              </a:buClr>
              <a:buSzPct val="100000"/>
              <a:buFont typeface="Times New Roman"/>
              <a:buNone/>
            </a:pPr>
            <a:r>
              <a:rPr lang="en-US" sz="2800" b="1">
                <a:solidFill>
                  <a:schemeClr val="dk1"/>
                </a:solidFill>
                <a:latin typeface="Times New Roman"/>
                <a:ea typeface="Times New Roman"/>
                <a:cs typeface="Times New Roman"/>
                <a:sym typeface="Times New Roman"/>
              </a:rPr>
              <a:t>- Các tiểu mục dưới đây sẽ mô tả các đặc trưng đã đóng góp và khẳng định giá trị của tính đọc hiểu của ngôn ngữ:</a:t>
            </a:r>
            <a:endParaRPr sz="4800" b="1">
              <a:solidFill>
                <a:schemeClr val="dk1"/>
              </a:solidFill>
            </a:endParaRPr>
          </a:p>
        </p:txBody>
      </p:sp>
      <p:sp>
        <p:nvSpPr>
          <p:cNvPr id="215" name="Google Shape;215;p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240"/>
              <a:buChar char="►"/>
            </a:pPr>
            <a:r>
              <a:rPr lang="en-US" sz="2800">
                <a:latin typeface="Times New Roman"/>
                <a:ea typeface="Times New Roman"/>
                <a:cs typeface="Times New Roman"/>
                <a:sym typeface="Times New Roman"/>
              </a:rPr>
              <a:t>Tính tối giản (Simplicity)</a:t>
            </a:r>
            <a:endParaRPr/>
          </a:p>
          <a:p>
            <a:pPr marL="342900" lvl="0" indent="-200660" algn="l" rtl="0">
              <a:spcBef>
                <a:spcPts val="1000"/>
              </a:spcBef>
              <a:spcAft>
                <a:spcPts val="0"/>
              </a:spcAft>
              <a:buSzPts val="2240"/>
              <a:buNone/>
            </a:pPr>
            <a:endParaRPr sz="2800">
              <a:latin typeface="Times New Roman"/>
              <a:ea typeface="Times New Roman"/>
              <a:cs typeface="Times New Roman"/>
              <a:sym typeface="Times New Roman"/>
            </a:endParaRPr>
          </a:p>
          <a:p>
            <a:pPr marL="342900" lvl="0" indent="-342900" algn="l" rtl="0">
              <a:spcBef>
                <a:spcPts val="1000"/>
              </a:spcBef>
              <a:spcAft>
                <a:spcPts val="0"/>
              </a:spcAft>
              <a:buSzPts val="2240"/>
              <a:buChar char="►"/>
            </a:pPr>
            <a:r>
              <a:rPr lang="en-US" sz="2800">
                <a:latin typeface="Times New Roman"/>
                <a:ea typeface="Times New Roman"/>
                <a:cs typeface="Times New Roman"/>
                <a:sym typeface="Times New Roman"/>
              </a:rPr>
              <a:t>Tính trực giao (Orthogonality)</a:t>
            </a:r>
            <a:endParaRPr/>
          </a:p>
          <a:p>
            <a:pPr marL="342900" lvl="0" indent="-200660" algn="l" rtl="0">
              <a:spcBef>
                <a:spcPts val="1000"/>
              </a:spcBef>
              <a:spcAft>
                <a:spcPts val="0"/>
              </a:spcAft>
              <a:buSzPts val="2240"/>
              <a:buNone/>
            </a:pPr>
            <a:endParaRPr sz="2800">
              <a:latin typeface="Times New Roman"/>
              <a:ea typeface="Times New Roman"/>
              <a:cs typeface="Times New Roman"/>
              <a:sym typeface="Times New Roman"/>
            </a:endParaRPr>
          </a:p>
          <a:p>
            <a:pPr marL="342900" lvl="0" indent="-342900" algn="l" rtl="0">
              <a:spcBef>
                <a:spcPts val="1000"/>
              </a:spcBef>
              <a:spcAft>
                <a:spcPts val="0"/>
              </a:spcAft>
              <a:buSzPts val="2240"/>
              <a:buChar char="►"/>
            </a:pPr>
            <a:r>
              <a:rPr lang="en-US" sz="2800">
                <a:latin typeface="Times New Roman"/>
                <a:ea typeface="Times New Roman"/>
                <a:cs typeface="Times New Roman"/>
                <a:sym typeface="Times New Roman"/>
              </a:rPr>
              <a:t>Kiểu dữ liệu (Data types)</a:t>
            </a:r>
            <a:endParaRPr/>
          </a:p>
          <a:p>
            <a:pPr marL="342900" lvl="0" indent="-200660" algn="l" rtl="0">
              <a:spcBef>
                <a:spcPts val="1000"/>
              </a:spcBef>
              <a:spcAft>
                <a:spcPts val="0"/>
              </a:spcAft>
              <a:buSzPts val="2240"/>
              <a:buNone/>
            </a:pPr>
            <a:endParaRPr sz="2800">
              <a:latin typeface="Times New Roman"/>
              <a:ea typeface="Times New Roman"/>
              <a:cs typeface="Times New Roman"/>
              <a:sym typeface="Times New Roman"/>
            </a:endParaRPr>
          </a:p>
          <a:p>
            <a:pPr marL="342900" lvl="0" indent="-342900" algn="l" rtl="0">
              <a:spcBef>
                <a:spcPts val="1000"/>
              </a:spcBef>
              <a:spcAft>
                <a:spcPts val="0"/>
              </a:spcAft>
              <a:buSzPts val="2240"/>
              <a:buChar char="►"/>
            </a:pPr>
            <a:r>
              <a:rPr lang="en-US" sz="2800">
                <a:latin typeface="Times New Roman"/>
                <a:ea typeface="Times New Roman"/>
                <a:cs typeface="Times New Roman"/>
                <a:sym typeface="Times New Roman"/>
              </a:rPr>
              <a:t>Cú pháp thiết kế (Synax design)</a:t>
            </a:r>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fade">
                                      <p:cBhvr>
                                        <p:cTn id="7" dur="1822"/>
                                        <p:tgtEl>
                                          <p:spTgt spid="2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xEl>
                                              <p:pRg st="0" end="0"/>
                                            </p:txEl>
                                          </p:spTgt>
                                        </p:tgtEl>
                                        <p:attrNameLst>
                                          <p:attrName>style.visibility</p:attrName>
                                        </p:attrNameLst>
                                      </p:cBhvr>
                                      <p:to>
                                        <p:strVal val="visible"/>
                                      </p:to>
                                    </p:set>
                                    <p:animEffect transition="in" filter="fade">
                                      <p:cBhvr>
                                        <p:cTn id="12" dur="500"/>
                                        <p:tgtEl>
                                          <p:spTgt spid="2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5">
                                            <p:txEl>
                                              <p:pRg st="1" end="1"/>
                                            </p:txEl>
                                          </p:spTgt>
                                        </p:tgtEl>
                                        <p:attrNameLst>
                                          <p:attrName>style.visibility</p:attrName>
                                        </p:attrNameLst>
                                      </p:cBhvr>
                                      <p:to>
                                        <p:strVal val="visible"/>
                                      </p:to>
                                    </p:set>
                                    <p:animEffect transition="in" filter="fade">
                                      <p:cBhvr>
                                        <p:cTn id="17" dur="500"/>
                                        <p:tgtEl>
                                          <p:spTgt spid="2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5">
                                            <p:txEl>
                                              <p:pRg st="2" end="2"/>
                                            </p:txEl>
                                          </p:spTgt>
                                        </p:tgtEl>
                                        <p:attrNameLst>
                                          <p:attrName>style.visibility</p:attrName>
                                        </p:attrNameLst>
                                      </p:cBhvr>
                                      <p:to>
                                        <p:strVal val="visible"/>
                                      </p:to>
                                    </p:set>
                                    <p:animEffect transition="in" filter="fade">
                                      <p:cBhvr>
                                        <p:cTn id="22" dur="500"/>
                                        <p:tgtEl>
                                          <p:spTgt spid="2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5">
                                            <p:txEl>
                                              <p:pRg st="3" end="3"/>
                                            </p:txEl>
                                          </p:spTgt>
                                        </p:tgtEl>
                                        <p:attrNameLst>
                                          <p:attrName>style.visibility</p:attrName>
                                        </p:attrNameLst>
                                      </p:cBhvr>
                                      <p:to>
                                        <p:strVal val="visible"/>
                                      </p:to>
                                    </p:set>
                                    <p:animEffect transition="in" filter="fade">
                                      <p:cBhvr>
                                        <p:cTn id="27" dur="500"/>
                                        <p:tgtEl>
                                          <p:spTgt spid="21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5">
                                            <p:txEl>
                                              <p:pRg st="4" end="4"/>
                                            </p:txEl>
                                          </p:spTgt>
                                        </p:tgtEl>
                                        <p:attrNameLst>
                                          <p:attrName>style.visibility</p:attrName>
                                        </p:attrNameLst>
                                      </p:cBhvr>
                                      <p:to>
                                        <p:strVal val="visible"/>
                                      </p:to>
                                    </p:set>
                                    <p:animEffect transition="in" filter="fade">
                                      <p:cBhvr>
                                        <p:cTn id="32" dur="500"/>
                                        <p:tgtEl>
                                          <p:spTgt spid="21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5">
                                            <p:txEl>
                                              <p:pRg st="5" end="5"/>
                                            </p:txEl>
                                          </p:spTgt>
                                        </p:tgtEl>
                                        <p:attrNameLst>
                                          <p:attrName>style.visibility</p:attrName>
                                        </p:attrNameLst>
                                      </p:cBhvr>
                                      <p:to>
                                        <p:strVal val="visible"/>
                                      </p:to>
                                    </p:set>
                                    <p:animEffect transition="in" filter="fade">
                                      <p:cBhvr>
                                        <p:cTn id="37" dur="500"/>
                                        <p:tgtEl>
                                          <p:spTgt spid="21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5">
                                            <p:txEl>
                                              <p:pRg st="6" end="6"/>
                                            </p:txEl>
                                          </p:spTgt>
                                        </p:tgtEl>
                                        <p:attrNameLst>
                                          <p:attrName>style.visibility</p:attrName>
                                        </p:attrNameLst>
                                      </p:cBhvr>
                                      <p:to>
                                        <p:strVal val="visible"/>
                                      </p:to>
                                    </p:set>
                                    <p:animEffect transition="in" filter="fade">
                                      <p:cBhvr>
                                        <p:cTn id="42" dur="500"/>
                                        <p:tgtEl>
                                          <p:spTgt spid="2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571500" lvl="0" indent="-571500" algn="l" rtl="0">
              <a:spcBef>
                <a:spcPts val="0"/>
              </a:spcBef>
              <a:spcAft>
                <a:spcPts val="0"/>
              </a:spcAft>
              <a:buClr>
                <a:schemeClr val="accent1"/>
              </a:buClr>
              <a:buSzPts val="3600"/>
              <a:buFont typeface="Noto Sans Symbols"/>
              <a:buChar char="❖"/>
            </a:pPr>
            <a:r>
              <a:rPr lang="en-US">
                <a:latin typeface="Times New Roman"/>
                <a:ea typeface="Times New Roman"/>
                <a:cs typeface="Times New Roman"/>
                <a:sym typeface="Times New Roman"/>
              </a:rPr>
              <a:t>Tính tối giản (simplicity):</a:t>
            </a:r>
            <a:endParaRPr>
              <a:latin typeface="Times New Roman"/>
              <a:ea typeface="Times New Roman"/>
              <a:cs typeface="Times New Roman"/>
              <a:sym typeface="Times New Roman"/>
            </a:endParaRPr>
          </a:p>
        </p:txBody>
      </p:sp>
      <p:sp>
        <p:nvSpPr>
          <p:cNvPr id="221" name="Google Shape;221;p7"/>
          <p:cNvSpPr txBox="1">
            <a:spLocks noGrp="1"/>
          </p:cNvSpPr>
          <p:nvPr>
            <p:ph type="body" idx="1"/>
          </p:nvPr>
        </p:nvSpPr>
        <p:spPr>
          <a:xfrm>
            <a:off x="677334" y="1392573"/>
            <a:ext cx="8596668" cy="464879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440"/>
              <a:buChar char="►"/>
            </a:pPr>
            <a:r>
              <a:rPr lang="en-US" sz="1800">
                <a:latin typeface="Times New Roman"/>
                <a:ea typeface="Times New Roman"/>
                <a:cs typeface="Times New Roman"/>
                <a:sym typeface="Times New Roman"/>
              </a:rPr>
              <a:t>Tính tối giản của một ngôn ngữ lập trình có một tầm ảnh hưởng đáng kể đến tính đọc hiểu của một chương trình</a:t>
            </a:r>
            <a:endParaRPr sz="1800">
              <a:latin typeface="Times New Roman"/>
              <a:ea typeface="Times New Roman"/>
              <a:cs typeface="Times New Roman"/>
              <a:sym typeface="Times New Roman"/>
            </a:endParaRPr>
          </a:p>
          <a:p>
            <a:pPr marL="342900" lvl="0" indent="-342900" algn="just" rtl="0">
              <a:spcBef>
                <a:spcPts val="1000"/>
              </a:spcBef>
              <a:spcAft>
                <a:spcPts val="0"/>
              </a:spcAft>
              <a:buSzPts val="1440"/>
              <a:buChar char="►"/>
            </a:pPr>
            <a:r>
              <a:rPr lang="en-US" sz="1800">
                <a:latin typeface="Times New Roman"/>
                <a:ea typeface="Times New Roman"/>
                <a:cs typeface="Times New Roman"/>
                <a:sym typeface="Times New Roman"/>
              </a:rPr>
              <a:t>Đa tính năng</a:t>
            </a:r>
            <a:r>
              <a:rPr lang="en-US">
                <a:latin typeface="Times New Roman"/>
                <a:ea typeface="Times New Roman"/>
                <a:cs typeface="Times New Roman"/>
                <a:sym typeface="Times New Roman"/>
              </a:rPr>
              <a:t> (feature multiplicity)</a:t>
            </a:r>
            <a:r>
              <a:rPr lang="en-US" sz="1800">
                <a:latin typeface="Times New Roman"/>
                <a:ea typeface="Times New Roman"/>
                <a:cs typeface="Times New Roman"/>
                <a:sym typeface="Times New Roman"/>
              </a:rPr>
              <a:t>	</a:t>
            </a:r>
            <a:endParaRPr/>
          </a:p>
          <a:p>
            <a:pPr marL="14859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count = count + 1</a:t>
            </a:r>
            <a:endParaRPr>
              <a:latin typeface="Arial"/>
              <a:ea typeface="Arial"/>
              <a:cs typeface="Arial"/>
              <a:sym typeface="Arial"/>
            </a:endParaRPr>
          </a:p>
          <a:p>
            <a:pPr marL="14859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count += 1</a:t>
            </a:r>
            <a:endParaRPr sz="1800">
              <a:latin typeface="Arial"/>
              <a:ea typeface="Arial"/>
              <a:cs typeface="Arial"/>
              <a:sym typeface="Arial"/>
            </a:endParaRPr>
          </a:p>
          <a:p>
            <a:pPr marL="14859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count++</a:t>
            </a:r>
            <a:endParaRPr sz="1800">
              <a:latin typeface="Arial"/>
              <a:ea typeface="Arial"/>
              <a:cs typeface="Arial"/>
              <a:sym typeface="Arial"/>
            </a:endParaRPr>
          </a:p>
          <a:p>
            <a:pPr marL="1485900" marR="0" lvl="0" indent="0" algn="just" rtl="0">
              <a:lnSpc>
                <a:spcPct val="115000"/>
              </a:lnSpc>
              <a:spcBef>
                <a:spcPts val="0"/>
              </a:spcBef>
              <a:spcAft>
                <a:spcPts val="0"/>
              </a:spcAft>
              <a:buSzPts val="1440"/>
              <a:buNone/>
            </a:pPr>
            <a:r>
              <a:rPr lang="en-US" sz="1800">
                <a:latin typeface="Courier New"/>
                <a:ea typeface="Courier New"/>
                <a:cs typeface="Courier New"/>
                <a:sym typeface="Courier New"/>
              </a:rPr>
              <a:t>    ++count</a:t>
            </a:r>
            <a:endParaRPr/>
          </a:p>
          <a:p>
            <a:pPr marL="342900" lvl="0" indent="-342900" algn="just" rtl="0">
              <a:spcBef>
                <a:spcPts val="1000"/>
              </a:spcBef>
              <a:spcAft>
                <a:spcPts val="0"/>
              </a:spcAft>
              <a:buSzPts val="1440"/>
              <a:buChar char="►"/>
            </a:pPr>
            <a:r>
              <a:rPr lang="en-US">
                <a:latin typeface="Times New Roman"/>
                <a:ea typeface="Times New Roman"/>
                <a:cs typeface="Times New Roman"/>
                <a:sym typeface="Times New Roman"/>
              </a:rPr>
              <a:t>Nạp chồng toán tử (operator overloading)</a:t>
            </a:r>
            <a:endParaRPr/>
          </a:p>
          <a:p>
            <a:pPr marL="0" lvl="0" indent="0" algn="just" rtl="0">
              <a:spcBef>
                <a:spcPts val="1000"/>
              </a:spcBef>
              <a:spcAft>
                <a:spcPts val="0"/>
              </a:spcAft>
              <a:buSzPts val="1440"/>
              <a:buNone/>
            </a:pPr>
            <a:r>
              <a:rPr lang="en-US" sz="1800">
                <a:latin typeface="Times New Roman"/>
                <a:ea typeface="Times New Roman"/>
                <a:cs typeface="Times New Roman"/>
                <a:sym typeface="Times New Roman"/>
              </a:rPr>
              <a:t>=&gt; </a:t>
            </a:r>
            <a:r>
              <a:rPr lang="en-US" sz="1800" b="1">
                <a:latin typeface="Times New Roman"/>
                <a:ea typeface="Times New Roman"/>
                <a:cs typeface="Times New Roman"/>
                <a:sym typeface="Times New Roman"/>
              </a:rPr>
              <a:t>Đôi khi sự đơn giản của một ngôn ngữ lập trình khi đi quá đà thì nó sẽ phản tác dụng. </a:t>
            </a:r>
            <a:r>
              <a:rPr lang="en-US" b="1">
                <a:latin typeface="Times New Roman"/>
                <a:ea typeface="Times New Roman"/>
                <a:cs typeface="Times New Roman"/>
                <a:sym typeface="Times New Roman"/>
              </a:rPr>
              <a:t>N</a:t>
            </a:r>
            <a:r>
              <a:rPr lang="en-US" sz="1800" b="1">
                <a:latin typeface="Times New Roman"/>
                <a:ea typeface="Times New Roman"/>
                <a:cs typeface="Times New Roman"/>
                <a:sym typeface="Times New Roman"/>
              </a:rPr>
              <a:t>hư các câu lệnh hợp ngữ Assembly là mô hình của sự đơn giản. Tuy nhiên, chính sự đơn giản này làm cho các chương trình hợp ngữ khó đọc hơn. Bởi các câu lệnh điều khiển phức tạp hơn, cấu trúc chương trình ít rõ ràng hơn. Các câu lệnh đơn giản thường được yêu cầu nhiều hơn so với các câu lệnh trong ngôn ngữ cấp cao</a:t>
            </a:r>
            <a:endParaRPr sz="1800" b="1">
              <a:latin typeface="Arial"/>
              <a:ea typeface="Arial"/>
              <a:cs typeface="Arial"/>
              <a:sym typeface="Arial"/>
            </a:endParaRPr>
          </a:p>
          <a:p>
            <a:pPr marL="0" lvl="0" indent="0" algn="l" rtl="0">
              <a:spcBef>
                <a:spcPts val="1000"/>
              </a:spcBef>
              <a:spcAft>
                <a:spcPts val="0"/>
              </a:spcAft>
              <a:buSzPts val="1440"/>
              <a:buNone/>
            </a:pPr>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500"/>
                                        <p:tgtEl>
                                          <p:spTgt spid="2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1">
                                            <p:txEl>
                                              <p:pRg st="0" end="0"/>
                                            </p:txEl>
                                          </p:spTgt>
                                        </p:tgtEl>
                                        <p:attrNameLst>
                                          <p:attrName>style.visibility</p:attrName>
                                        </p:attrNameLst>
                                      </p:cBhvr>
                                      <p:to>
                                        <p:strVal val="visible"/>
                                      </p:to>
                                    </p:set>
                                    <p:animEffect transition="in" filter="fade">
                                      <p:cBhvr>
                                        <p:cTn id="12" dur="2000"/>
                                        <p:tgtEl>
                                          <p:spTgt spid="2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1">
                                            <p:txEl>
                                              <p:pRg st="1" end="1"/>
                                            </p:txEl>
                                          </p:spTgt>
                                        </p:tgtEl>
                                        <p:attrNameLst>
                                          <p:attrName>style.visibility</p:attrName>
                                        </p:attrNameLst>
                                      </p:cBhvr>
                                      <p:to>
                                        <p:strVal val="visible"/>
                                      </p:to>
                                    </p:set>
                                    <p:animEffect transition="in" filter="fade">
                                      <p:cBhvr>
                                        <p:cTn id="17" dur="2000"/>
                                        <p:tgtEl>
                                          <p:spTgt spid="22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1">
                                            <p:txEl>
                                              <p:pRg st="2" end="2"/>
                                            </p:txEl>
                                          </p:spTgt>
                                        </p:tgtEl>
                                        <p:attrNameLst>
                                          <p:attrName>style.visibility</p:attrName>
                                        </p:attrNameLst>
                                      </p:cBhvr>
                                      <p:to>
                                        <p:strVal val="visible"/>
                                      </p:to>
                                    </p:set>
                                    <p:animEffect transition="in" filter="fade">
                                      <p:cBhvr>
                                        <p:cTn id="22" dur="2000"/>
                                        <p:tgtEl>
                                          <p:spTgt spid="22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1">
                                            <p:txEl>
                                              <p:pRg st="3" end="3"/>
                                            </p:txEl>
                                          </p:spTgt>
                                        </p:tgtEl>
                                        <p:attrNameLst>
                                          <p:attrName>style.visibility</p:attrName>
                                        </p:attrNameLst>
                                      </p:cBhvr>
                                      <p:to>
                                        <p:strVal val="visible"/>
                                      </p:to>
                                    </p:set>
                                    <p:animEffect transition="in" filter="fade">
                                      <p:cBhvr>
                                        <p:cTn id="27" dur="2000"/>
                                        <p:tgtEl>
                                          <p:spTgt spid="22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1">
                                            <p:txEl>
                                              <p:pRg st="4" end="4"/>
                                            </p:txEl>
                                          </p:spTgt>
                                        </p:tgtEl>
                                        <p:attrNameLst>
                                          <p:attrName>style.visibility</p:attrName>
                                        </p:attrNameLst>
                                      </p:cBhvr>
                                      <p:to>
                                        <p:strVal val="visible"/>
                                      </p:to>
                                    </p:set>
                                    <p:animEffect transition="in" filter="fade">
                                      <p:cBhvr>
                                        <p:cTn id="32" dur="2000"/>
                                        <p:tgtEl>
                                          <p:spTgt spid="22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1">
                                            <p:txEl>
                                              <p:pRg st="5" end="5"/>
                                            </p:txEl>
                                          </p:spTgt>
                                        </p:tgtEl>
                                        <p:attrNameLst>
                                          <p:attrName>style.visibility</p:attrName>
                                        </p:attrNameLst>
                                      </p:cBhvr>
                                      <p:to>
                                        <p:strVal val="visible"/>
                                      </p:to>
                                    </p:set>
                                    <p:animEffect transition="in" filter="fade">
                                      <p:cBhvr>
                                        <p:cTn id="37" dur="2000"/>
                                        <p:tgtEl>
                                          <p:spTgt spid="22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1">
                                            <p:txEl>
                                              <p:pRg st="6" end="6"/>
                                            </p:txEl>
                                          </p:spTgt>
                                        </p:tgtEl>
                                        <p:attrNameLst>
                                          <p:attrName>style.visibility</p:attrName>
                                        </p:attrNameLst>
                                      </p:cBhvr>
                                      <p:to>
                                        <p:strVal val="visible"/>
                                      </p:to>
                                    </p:set>
                                    <p:animEffect transition="in" filter="fade">
                                      <p:cBhvr>
                                        <p:cTn id="42" dur="2000"/>
                                        <p:tgtEl>
                                          <p:spTgt spid="22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1">
                                            <p:txEl>
                                              <p:pRg st="7" end="7"/>
                                            </p:txEl>
                                          </p:spTgt>
                                        </p:tgtEl>
                                        <p:attrNameLst>
                                          <p:attrName>style.visibility</p:attrName>
                                        </p:attrNameLst>
                                      </p:cBhvr>
                                      <p:to>
                                        <p:strVal val="visible"/>
                                      </p:to>
                                    </p:set>
                                    <p:animEffect transition="in" filter="fade">
                                      <p:cBhvr>
                                        <p:cTn id="47" dur="2000"/>
                                        <p:tgtEl>
                                          <p:spTgt spid="22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21">
                                            <p:txEl>
                                              <p:pRg st="8" end="8"/>
                                            </p:txEl>
                                          </p:spTgt>
                                        </p:tgtEl>
                                        <p:attrNameLst>
                                          <p:attrName>style.visibility</p:attrName>
                                        </p:attrNameLst>
                                      </p:cBhvr>
                                      <p:to>
                                        <p:strVal val="visible"/>
                                      </p:to>
                                    </p:set>
                                    <p:animEffect transition="in" filter="fade">
                                      <p:cBhvr>
                                        <p:cTn id="52" dur="2000"/>
                                        <p:tgtEl>
                                          <p:spTgt spid="2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571500" lvl="0" indent="-571500" algn="l" rtl="0">
              <a:spcBef>
                <a:spcPts val="0"/>
              </a:spcBef>
              <a:spcAft>
                <a:spcPts val="0"/>
              </a:spcAft>
              <a:buClr>
                <a:schemeClr val="accent1"/>
              </a:buClr>
              <a:buSzPts val="3600"/>
              <a:buFont typeface="Noto Sans Symbols"/>
              <a:buChar char="❖"/>
            </a:pPr>
            <a:r>
              <a:rPr lang="en-US">
                <a:latin typeface="Times New Roman"/>
                <a:ea typeface="Times New Roman"/>
                <a:cs typeface="Times New Roman"/>
                <a:sym typeface="Times New Roman"/>
              </a:rPr>
              <a:t>Tính trực giao (Orthogonality)</a:t>
            </a:r>
            <a:endParaRPr/>
          </a:p>
        </p:txBody>
      </p:sp>
      <p:sp>
        <p:nvSpPr>
          <p:cNvPr id="227" name="Google Shape;227;p8"/>
          <p:cNvSpPr txBox="1">
            <a:spLocks noGrp="1"/>
          </p:cNvSpPr>
          <p:nvPr>
            <p:ph type="body" idx="1"/>
          </p:nvPr>
        </p:nvSpPr>
        <p:spPr>
          <a:xfrm>
            <a:off x="677334" y="1333851"/>
            <a:ext cx="8596668" cy="470751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sz="1800">
                <a:latin typeface="Times New Roman"/>
                <a:ea typeface="Times New Roman"/>
                <a:cs typeface="Times New Roman"/>
                <a:sym typeface="Times New Roman"/>
              </a:rPr>
              <a:t>Tính trực giao trong ngôn ngữ lập trình có ý nghĩa là khi một tập các cấu trúc cơ bản kết hợp với nhau để làm nên một cách biểu diễn cấu trúc dữ liệu mới và tất cả các sự kết hợp đều hợp lệ đối với cú pháp của chương trình </a:t>
            </a:r>
            <a:endParaRPr sz="1800">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sz="1800">
                <a:latin typeface="Times New Roman"/>
                <a:ea typeface="Times New Roman"/>
                <a:cs typeface="Times New Roman"/>
                <a:sym typeface="Times New Roman"/>
              </a:rPr>
              <a:t>Nếu một ngôn ngữ thiếu đi sự trực giao thì nó sẽ khiến cho ngôn ngữ bị giới hạn. Giả sử như một ngôn ngữ có hỗ trợ về khái niệm </a:t>
            </a:r>
            <a:r>
              <a:rPr lang="en-US" sz="1800" b="1" i="1">
                <a:latin typeface="Times New Roman"/>
                <a:ea typeface="Times New Roman"/>
                <a:cs typeface="Times New Roman"/>
                <a:sym typeface="Times New Roman"/>
              </a:rPr>
              <a:t>con trỏ (pointer) </a:t>
            </a:r>
            <a:r>
              <a:rPr lang="en-US" sz="1800">
                <a:latin typeface="Times New Roman"/>
                <a:ea typeface="Times New Roman"/>
                <a:cs typeface="Times New Roman"/>
                <a:sym typeface="Times New Roman"/>
              </a:rPr>
              <a:t>nhưng con trỏ không có khả năng trỏ vào mảng thì sẽ dẫn đến ngôn ngữ thiếu đi sự linh hoạt trong quá trình người lập trình sử dụng</a:t>
            </a:r>
            <a:endParaRPr>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sz="1800" b="1" i="1">
                <a:latin typeface="Times New Roman"/>
                <a:ea typeface="Times New Roman"/>
                <a:cs typeface="Times New Roman"/>
                <a:sym typeface="Times New Roman"/>
              </a:rPr>
              <a:t>Tính trực giao thường</a:t>
            </a: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đi đôi với </a:t>
            </a:r>
            <a:r>
              <a:rPr lang="en-US" sz="1800" b="1" i="1">
                <a:latin typeface="Times New Roman"/>
                <a:ea typeface="Times New Roman"/>
                <a:cs typeface="Times New Roman"/>
                <a:sym typeface="Times New Roman"/>
              </a:rPr>
              <a:t>tính tối giản </a:t>
            </a:r>
            <a:r>
              <a:rPr lang="en-US" sz="1800">
                <a:latin typeface="Times New Roman"/>
                <a:ea typeface="Times New Roman"/>
                <a:cs typeface="Times New Roman"/>
                <a:sym typeface="Times New Roman"/>
              </a:rPr>
              <a:t>và khi một nhà thiết kế phát triển một ngôn ngữ thì họ sẽ luôn có hai sự lựa chọn trong việc đánh đổi </a:t>
            </a:r>
            <a:r>
              <a:rPr lang="en-US" sz="1800" b="1" i="1">
                <a:latin typeface="Times New Roman"/>
                <a:ea typeface="Times New Roman"/>
                <a:cs typeface="Times New Roman"/>
                <a:sym typeface="Times New Roman"/>
              </a:rPr>
              <a:t>tính tối giản</a:t>
            </a: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để lấy </a:t>
            </a:r>
            <a:r>
              <a:rPr lang="en-US" sz="1800" b="1" i="1">
                <a:latin typeface="Times New Roman"/>
                <a:ea typeface="Times New Roman"/>
                <a:cs typeface="Times New Roman"/>
                <a:sym typeface="Times New Roman"/>
              </a:rPr>
              <a:t>tính trực giao</a:t>
            </a:r>
            <a:r>
              <a:rPr lang="en-US" sz="1800">
                <a:latin typeface="Times New Roman"/>
                <a:ea typeface="Times New Roman"/>
                <a:cs typeface="Times New Roman"/>
                <a:sym typeface="Times New Roman"/>
              </a:rPr>
              <a:t> cao hoặc </a:t>
            </a:r>
            <a:r>
              <a:rPr lang="en-US" sz="1800" b="1" i="1">
                <a:latin typeface="Times New Roman"/>
                <a:ea typeface="Times New Roman"/>
                <a:cs typeface="Times New Roman"/>
                <a:sym typeface="Times New Roman"/>
              </a:rPr>
              <a:t>tính trực giao</a:t>
            </a: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để đổi lấy </a:t>
            </a:r>
            <a:r>
              <a:rPr lang="en-US" sz="1800" b="1" i="1">
                <a:latin typeface="Times New Roman"/>
                <a:ea typeface="Times New Roman"/>
                <a:cs typeface="Times New Roman"/>
                <a:sym typeface="Times New Roman"/>
              </a:rPr>
              <a:t>tính đơn giản</a:t>
            </a:r>
            <a:r>
              <a:rPr lang="en-US" sz="1800" b="1">
                <a:latin typeface="Times New Roman"/>
                <a:ea typeface="Times New Roman"/>
                <a:cs typeface="Times New Roman"/>
                <a:sym typeface="Times New Roman"/>
              </a:rPr>
              <a:t> cao.</a:t>
            </a:r>
            <a:endParaRPr/>
          </a:p>
          <a:p>
            <a:pPr marL="342900" lvl="0" indent="-342900" algn="l" rtl="0">
              <a:spcBef>
                <a:spcPts val="1000"/>
              </a:spcBef>
              <a:spcAft>
                <a:spcPts val="0"/>
              </a:spcAft>
              <a:buSzPts val="1440"/>
              <a:buChar char="►"/>
            </a:pPr>
            <a:r>
              <a:rPr lang="en-US" sz="1800">
                <a:latin typeface="Times New Roman"/>
                <a:ea typeface="Times New Roman"/>
                <a:cs typeface="Times New Roman"/>
                <a:sym typeface="Times New Roman"/>
              </a:rPr>
              <a:t>Nếu như một ngôn ngữ có quá nhiều tính trực giao sẽ dẫn đến việc ngôn ngữ trở nên quá phức tạp ở mức không cần thiết</a:t>
            </a:r>
            <a:endParaRPr sz="1800">
              <a:latin typeface="Times New Roman"/>
              <a:ea typeface="Times New Roman"/>
              <a:cs typeface="Times New Roman"/>
              <a:sym typeface="Times New Roman"/>
            </a:endParaRPr>
          </a:p>
          <a:p>
            <a:pPr marL="342900" lvl="0" indent="-251459" algn="l" rtl="0">
              <a:spcBef>
                <a:spcPts val="1000"/>
              </a:spcBef>
              <a:spcAft>
                <a:spcPts val="0"/>
              </a:spcAft>
              <a:buSzPts val="1440"/>
              <a:buNone/>
            </a:pPr>
            <a:endParaRPr>
              <a:latin typeface="Times New Roman"/>
              <a:ea typeface="Times New Roman"/>
              <a:cs typeface="Times New Roman"/>
              <a:sym typeface="Times New Roman"/>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2000"/>
                                        <p:tgtEl>
                                          <p:spTgt spid="2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7">
                                            <p:txEl>
                                              <p:pRg st="0" end="0"/>
                                            </p:txEl>
                                          </p:spTgt>
                                        </p:tgtEl>
                                        <p:attrNameLst>
                                          <p:attrName>style.visibility</p:attrName>
                                        </p:attrNameLst>
                                      </p:cBhvr>
                                      <p:to>
                                        <p:strVal val="visible"/>
                                      </p:to>
                                    </p:set>
                                    <p:animEffect transition="in" filter="fade">
                                      <p:cBhvr>
                                        <p:cTn id="12" dur="500"/>
                                        <p:tgtEl>
                                          <p:spTgt spid="2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7">
                                            <p:txEl>
                                              <p:pRg st="1" end="1"/>
                                            </p:txEl>
                                          </p:spTgt>
                                        </p:tgtEl>
                                        <p:attrNameLst>
                                          <p:attrName>style.visibility</p:attrName>
                                        </p:attrNameLst>
                                      </p:cBhvr>
                                      <p:to>
                                        <p:strVal val="visible"/>
                                      </p:to>
                                    </p:set>
                                    <p:animEffect transition="in" filter="fade">
                                      <p:cBhvr>
                                        <p:cTn id="17" dur="500"/>
                                        <p:tgtEl>
                                          <p:spTgt spid="2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7">
                                            <p:txEl>
                                              <p:pRg st="2" end="2"/>
                                            </p:txEl>
                                          </p:spTgt>
                                        </p:tgtEl>
                                        <p:attrNameLst>
                                          <p:attrName>style.visibility</p:attrName>
                                        </p:attrNameLst>
                                      </p:cBhvr>
                                      <p:to>
                                        <p:strVal val="visible"/>
                                      </p:to>
                                    </p:set>
                                    <p:animEffect transition="in" filter="fade">
                                      <p:cBhvr>
                                        <p:cTn id="22" dur="500"/>
                                        <p:tgtEl>
                                          <p:spTgt spid="2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7">
                                            <p:txEl>
                                              <p:pRg st="3" end="3"/>
                                            </p:txEl>
                                          </p:spTgt>
                                        </p:tgtEl>
                                        <p:attrNameLst>
                                          <p:attrName>style.visibility</p:attrName>
                                        </p:attrNameLst>
                                      </p:cBhvr>
                                      <p:to>
                                        <p:strVal val="visible"/>
                                      </p:to>
                                    </p:set>
                                    <p:animEffect transition="in" filter="fade">
                                      <p:cBhvr>
                                        <p:cTn id="27" dur="500"/>
                                        <p:tgtEl>
                                          <p:spTgt spid="2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7">
                                            <p:txEl>
                                              <p:pRg st="4" end="4"/>
                                            </p:txEl>
                                          </p:spTgt>
                                        </p:tgtEl>
                                        <p:attrNameLst>
                                          <p:attrName>style.visibility</p:attrName>
                                        </p:attrNameLst>
                                      </p:cBhvr>
                                      <p:to>
                                        <p:strVal val="visible"/>
                                      </p:to>
                                    </p:set>
                                    <p:animEffect transition="in" filter="fade">
                                      <p:cBhvr>
                                        <p:cTn id="32" dur="500"/>
                                        <p:tgtEl>
                                          <p:spTgt spid="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2692</Words>
  <Application>Microsoft Office PowerPoint</Application>
  <PresentationFormat>Widescreen</PresentationFormat>
  <Paragraphs>312</Paragraphs>
  <Slides>38</Slides>
  <Notes>37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Gungsuh</vt:lpstr>
      <vt:lpstr>Calibri</vt:lpstr>
      <vt:lpstr>Times New Roman</vt:lpstr>
      <vt:lpstr>Courier New</vt:lpstr>
      <vt:lpstr>Arial</vt:lpstr>
      <vt:lpstr>Noto Sans Symbols</vt:lpstr>
      <vt:lpstr>Trebuchet MS</vt:lpstr>
      <vt:lpstr>Cousine</vt:lpstr>
      <vt:lpstr>Facet</vt:lpstr>
      <vt:lpstr>Facet</vt:lpstr>
      <vt:lpstr>Báo cáo Đồ án môn học</vt:lpstr>
      <vt:lpstr>I. Các tiêu chuẩn để đánh giá thuật toán:</vt:lpstr>
      <vt:lpstr>PowerPoint Presentation</vt:lpstr>
      <vt:lpstr>PowerPoint Presentation</vt:lpstr>
      <vt:lpstr>1. Tính đọc hiểu (Readability)</vt:lpstr>
      <vt:lpstr>PowerPoint Presentation</vt:lpstr>
      <vt:lpstr>- Các tiểu mục dưới đây sẽ mô tả các đặc trưng đã đóng góp và khẳng định giá trị của tính đọc hiểu của ngôn ngữ:</vt:lpstr>
      <vt:lpstr>Tính tối giản (simplicity):</vt:lpstr>
      <vt:lpstr>Tính trực giao (Orthogonality)</vt:lpstr>
      <vt:lpstr>PowerPoint Presentation</vt:lpstr>
      <vt:lpstr>Kiểu dữ liệu (Data types)</vt:lpstr>
      <vt:lpstr>Cú pháp (Syntax design)</vt:lpstr>
      <vt:lpstr>PowerPoint Presentation</vt:lpstr>
      <vt:lpstr>2. Tính soạn thảo (Writability)</vt:lpstr>
      <vt:lpstr>- Các tiểu mục dưới đây sẽ mô tả về các đặc trưng có tính ảnh hưởng đến tính soạn thảo của chương trình: </vt:lpstr>
      <vt:lpstr>Tính tối giản và tính trực giao (Simplicity and Orthogonality)</vt:lpstr>
      <vt:lpstr>Tính biểu diễn (Expressity)</vt:lpstr>
      <vt:lpstr>PowerPoint Presentation</vt:lpstr>
      <vt:lpstr>PowerPoint Presentation</vt:lpstr>
      <vt:lpstr>Hỗ trợ trừu tượng hóa (Support of Abtraction)</vt:lpstr>
      <vt:lpstr>PowerPoint Presentation</vt:lpstr>
      <vt:lpstr>PowerPoint Presentation</vt:lpstr>
      <vt:lpstr>PowerPoint Presentation</vt:lpstr>
      <vt:lpstr>3.Độ tin cậy (Reliability)</vt:lpstr>
      <vt:lpstr> </vt:lpstr>
      <vt:lpstr>Kiểm tra kiểu (Type Checking)</vt:lpstr>
      <vt:lpstr>Xử lý ngoại lệ (Handling exception)</vt:lpstr>
      <vt:lpstr>Hạn chế truy cập (Restrict aliasing):</vt:lpstr>
      <vt:lpstr>4. Chi phí (Cost)</vt:lpstr>
      <vt:lpstr>II. Những yếu tố tác động đến việc thiết kế ngôn ngữ</vt:lpstr>
      <vt:lpstr>1. Kiến trúc máy tính</vt:lpstr>
      <vt:lpstr>PowerPoint Presentation</vt:lpstr>
      <vt:lpstr>2. Các phương pháp thiết kế lập trình:</vt:lpstr>
      <vt:lpstr>PowerPoint Presentation</vt:lpstr>
      <vt:lpstr>PowerPoint Presentation</vt:lpstr>
      <vt:lpstr>PowerPoint Presentation</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môn học</dc:title>
  <dc:creator>Phan Loc</dc:creator>
  <cp:lastModifiedBy>Phan Loc</cp:lastModifiedBy>
  <cp:revision>7</cp:revision>
  <dcterms:created xsi:type="dcterms:W3CDTF">2021-04-25T11:23:13Z</dcterms:created>
  <dcterms:modified xsi:type="dcterms:W3CDTF">2021-12-06T11:03:04Z</dcterms:modified>
</cp:coreProperties>
</file>