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064"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835561-88A9-46DF-ADA4-6C207E7B697A}" type="datetimeFigureOut">
              <a:rPr lang="en-US" smtClean="0"/>
              <a:pPr/>
              <a:t>4/24/2017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237B69-355C-4427-A27B-205B3B4800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237B69-355C-4427-A27B-205B3B4800D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237B69-355C-4427-A27B-205B3B4800D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55CF2-C4A3-4290-AEBB-0125D23AEF9A}" type="datetimeFigureOut">
              <a:rPr lang="en-US" smtClean="0"/>
              <a:pPr/>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55CF2-C4A3-4290-AEBB-0125D23AEF9A}" type="datetimeFigureOut">
              <a:rPr lang="en-US" smtClean="0"/>
              <a:pPr/>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55CF2-C4A3-4290-AEBB-0125D23AEF9A}" type="datetimeFigureOut">
              <a:rPr lang="en-US" smtClean="0"/>
              <a:pPr/>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55CF2-C4A3-4290-AEBB-0125D23AEF9A}" type="datetimeFigureOut">
              <a:rPr lang="en-US" smtClean="0"/>
              <a:pPr/>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55CF2-C4A3-4290-AEBB-0125D23AEF9A}" type="datetimeFigureOut">
              <a:rPr lang="en-US" smtClean="0"/>
              <a:pPr/>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55CF2-C4A3-4290-AEBB-0125D23AEF9A}" type="datetimeFigureOut">
              <a:rPr lang="en-US" smtClean="0"/>
              <a:pPr/>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55CF2-C4A3-4290-AEBB-0125D23AEF9A}" type="datetimeFigureOut">
              <a:rPr lang="en-US" smtClean="0"/>
              <a:pPr/>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55CF2-C4A3-4290-AEBB-0125D23AEF9A}" type="datetimeFigureOut">
              <a:rPr lang="en-US" smtClean="0"/>
              <a:pPr/>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55CF2-C4A3-4290-AEBB-0125D23AEF9A}" type="datetimeFigureOut">
              <a:rPr lang="en-US" smtClean="0"/>
              <a:pPr/>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55CF2-C4A3-4290-AEBB-0125D23AEF9A}" type="datetimeFigureOut">
              <a:rPr lang="en-US" smtClean="0"/>
              <a:pPr/>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55CF2-C4A3-4290-AEBB-0125D23AEF9A}" type="datetimeFigureOut">
              <a:rPr lang="en-US" smtClean="0"/>
              <a:pPr/>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DD41B5-59CE-40A6-8DFF-CA81F6E11B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55CF2-C4A3-4290-AEBB-0125D23AEF9A}" type="datetimeFigureOut">
              <a:rPr lang="en-US" smtClean="0"/>
              <a:pPr/>
              <a:t>4/24/2017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D41B5-59CE-40A6-8DFF-CA81F6E11B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Need of Collection Framework</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400" dirty="0" smtClean="0"/>
              <a:t>	</a:t>
            </a:r>
            <a:r>
              <a:rPr lang="en-US" sz="1400" b="1" dirty="0" smtClean="0"/>
              <a:t>Arrays</a:t>
            </a:r>
            <a:r>
              <a:rPr lang="en-US" sz="1400" dirty="0" smtClean="0"/>
              <a:t>			</a:t>
            </a:r>
            <a:r>
              <a:rPr lang="en-US" sz="1400" b="1" dirty="0" smtClean="0"/>
              <a:t>Collections</a:t>
            </a:r>
          </a:p>
          <a:p>
            <a:pPr>
              <a:buNone/>
            </a:pPr>
            <a:r>
              <a:rPr lang="en-US" sz="1400" b="1" dirty="0"/>
              <a:t>	</a:t>
            </a:r>
            <a:r>
              <a:rPr lang="en-US" sz="1400" b="1" dirty="0" smtClean="0"/>
              <a:t>1. Fixed in size	</a:t>
            </a:r>
            <a:r>
              <a:rPr lang="en-US" sz="1400" b="1" dirty="0"/>
              <a:t>	</a:t>
            </a:r>
            <a:r>
              <a:rPr lang="en-US" sz="1400" b="1" dirty="0" err="1" smtClean="0"/>
              <a:t>Growable</a:t>
            </a:r>
            <a:r>
              <a:rPr lang="en-US" sz="1400" b="1" dirty="0" smtClean="0"/>
              <a:t> in Nature</a:t>
            </a:r>
          </a:p>
          <a:p>
            <a:pPr>
              <a:buNone/>
            </a:pPr>
            <a:r>
              <a:rPr lang="en-US" sz="1400" b="1" dirty="0"/>
              <a:t>	</a:t>
            </a:r>
            <a:r>
              <a:rPr lang="en-US" sz="1400" b="1" dirty="0" smtClean="0"/>
              <a:t>2. Homogeneous		</a:t>
            </a:r>
            <a:r>
              <a:rPr lang="en-US" sz="1400" b="1" dirty="0" err="1" smtClean="0"/>
              <a:t>Homogeneous</a:t>
            </a:r>
            <a:r>
              <a:rPr lang="en-US" sz="1400" b="1" dirty="0" smtClean="0"/>
              <a:t> and Heterogeneous</a:t>
            </a:r>
          </a:p>
          <a:p>
            <a:pPr>
              <a:buNone/>
            </a:pPr>
            <a:r>
              <a:rPr lang="en-US" sz="1400" b="1" dirty="0" smtClean="0"/>
              <a:t>`	3.  Data Structure		Standard Ds (Readymade method is available for every requirement)</a:t>
            </a:r>
          </a:p>
          <a:p>
            <a:pPr>
              <a:buNone/>
            </a:pPr>
            <a:r>
              <a:rPr lang="en-US" sz="1400" b="1" dirty="0"/>
              <a:t>	</a:t>
            </a:r>
            <a:r>
              <a:rPr lang="en-US" sz="1400" b="1" dirty="0" smtClean="0"/>
              <a:t>(underlying data structure</a:t>
            </a:r>
          </a:p>
          <a:p>
            <a:pPr>
              <a:buNone/>
            </a:pPr>
            <a:r>
              <a:rPr lang="en-US" sz="1400" b="1" dirty="0"/>
              <a:t>	</a:t>
            </a:r>
            <a:r>
              <a:rPr lang="en-US" sz="1400" b="1" dirty="0" smtClean="0"/>
              <a:t>	is not available)</a:t>
            </a:r>
          </a:p>
          <a:p>
            <a:pPr>
              <a:buNone/>
            </a:pPr>
            <a:r>
              <a:rPr lang="en-US" sz="1400" b="1" dirty="0" smtClean="0"/>
              <a:t>4. Primitive and </a:t>
            </a:r>
            <a:r>
              <a:rPr lang="en-US" sz="1400" b="1" dirty="0" err="1" smtClean="0"/>
              <a:t>and</a:t>
            </a:r>
            <a:r>
              <a:rPr lang="en-US" sz="1400" b="1" dirty="0" smtClean="0"/>
              <a:t> object	only object we can hold in collection. </a:t>
            </a:r>
          </a:p>
          <a:p>
            <a:pPr>
              <a:buNone/>
            </a:pPr>
            <a:r>
              <a:rPr lang="en-US" sz="1400" b="1" dirty="0"/>
              <a:t>	</a:t>
            </a:r>
            <a:r>
              <a:rPr lang="en-US" sz="1400" b="1" dirty="0" smtClean="0"/>
              <a:t>we can hold in array.</a:t>
            </a:r>
            <a:endParaRPr lang="en-US" sz="1400" b="1" dirty="0"/>
          </a:p>
          <a:p>
            <a:pPr>
              <a:buNone/>
            </a:pPr>
            <a:r>
              <a:rPr lang="en-US" sz="1400" b="1" dirty="0" smtClean="0"/>
              <a:t>To overcome the limitation of Arrays we should go for Collections.</a:t>
            </a:r>
          </a:p>
          <a:p>
            <a:pPr>
              <a:buNone/>
            </a:pPr>
            <a:r>
              <a:rPr lang="en-US" sz="1400" b="1" dirty="0" smtClean="0"/>
              <a:t>Collections are </a:t>
            </a:r>
            <a:r>
              <a:rPr lang="en-US" sz="1400" b="1" dirty="0" err="1" smtClean="0"/>
              <a:t>growable</a:t>
            </a:r>
            <a:r>
              <a:rPr lang="en-US" sz="1400" b="1" dirty="0" smtClean="0"/>
              <a:t> in nature. </a:t>
            </a:r>
            <a:r>
              <a:rPr lang="en-US" sz="1400" b="1" dirty="0" err="1" smtClean="0"/>
              <a:t>I.e</a:t>
            </a:r>
            <a:r>
              <a:rPr lang="en-US" sz="1400" b="1" dirty="0" smtClean="0"/>
              <a:t> based on our requirement we can increase (or) decrease the size.</a:t>
            </a:r>
          </a:p>
          <a:p>
            <a:pPr>
              <a:buNone/>
            </a:pPr>
            <a:r>
              <a:rPr lang="en-US" sz="1400" b="1" dirty="0" smtClean="0"/>
              <a:t>Collections can hold both homogeneous and heterogeneous elements.</a:t>
            </a:r>
          </a:p>
          <a:p>
            <a:pPr>
              <a:buNone/>
            </a:pPr>
            <a:r>
              <a:rPr lang="en-US" sz="1400" b="1" dirty="0" smtClean="0"/>
              <a:t>Every collection class is implemented based on some standard data structure. Hence Readymade method support is available for every requirement. We have to use this method and we are not responsible to provide implementation.</a:t>
            </a:r>
          </a:p>
          <a:p>
            <a:pPr>
              <a:buNone/>
            </a:pPr>
            <a:r>
              <a:rPr lang="en-US" sz="1400" b="1" dirty="0" smtClean="0"/>
              <a:t>With respect to memory Collection is recommended but with respect to performance Arrays are best option.</a:t>
            </a:r>
          </a:p>
          <a:p>
            <a:pPr>
              <a:buNone/>
            </a:pPr>
            <a:r>
              <a:rPr lang="en-US" sz="1400" b="1" dirty="0" smtClean="0"/>
              <a:t>When we know the size in advance its good to use arrays.</a:t>
            </a:r>
          </a:p>
          <a:p>
            <a:pPr>
              <a:buNone/>
            </a:pPr>
            <a:r>
              <a:rPr lang="en-US" sz="1400" b="1" dirty="0" smtClean="0"/>
              <a:t>				</a:t>
            </a:r>
            <a:r>
              <a:rPr lang="en-US" sz="1400" b="1" dirty="0" smtClean="0">
                <a:solidFill>
                  <a:srgbClr val="FF0000"/>
                </a:solidFill>
              </a:rPr>
              <a:t>Collection and Collection Framework</a:t>
            </a:r>
            <a:endParaRPr lang="en-US" sz="1400" b="1" dirty="0" smtClean="0"/>
          </a:p>
          <a:p>
            <a:pPr>
              <a:buNone/>
            </a:pPr>
            <a:r>
              <a:rPr lang="en-US" sz="1400" b="1" dirty="0" smtClean="0"/>
              <a:t> What is Collection ?</a:t>
            </a:r>
          </a:p>
          <a:p>
            <a:pPr>
              <a:buNone/>
            </a:pPr>
            <a:r>
              <a:rPr lang="en-US" sz="1400" b="1" dirty="0" smtClean="0"/>
              <a:t>If we want to represent a group of individual objects as a single entity the we should go for collection.</a:t>
            </a:r>
          </a:p>
          <a:p>
            <a:pPr>
              <a:buNone/>
            </a:pPr>
            <a:endParaRPr lang="en-US" sz="1400" b="1" dirty="0" smtClean="0"/>
          </a:p>
          <a:p>
            <a:pPr>
              <a:buNone/>
            </a:pPr>
            <a:r>
              <a:rPr lang="en-US" sz="1400" b="1" dirty="0" smtClean="0"/>
              <a:t>What is collection Framework ?</a:t>
            </a:r>
          </a:p>
          <a:p>
            <a:pPr>
              <a:buNone/>
            </a:pPr>
            <a:r>
              <a:rPr lang="en-US" sz="1400" b="1" dirty="0" smtClean="0"/>
              <a:t>It defines several classes and interfaces which can be used a group of objects as a single entity. </a:t>
            </a:r>
          </a:p>
          <a:p>
            <a:pPr>
              <a:buNone/>
            </a:pPr>
            <a:endParaRPr lang="en-US" sz="14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Vector</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Font typeface="Arial" charset="0"/>
              <a:buChar char="•"/>
            </a:pPr>
            <a:r>
              <a:rPr lang="en-US" sz="1400" b="1" dirty="0" smtClean="0">
                <a:solidFill>
                  <a:srgbClr val="FF0000"/>
                </a:solidFill>
              </a:rPr>
              <a:t>The underlying data structure for the vector is resizable array or </a:t>
            </a:r>
            <a:r>
              <a:rPr lang="en-US" sz="1400" b="1" dirty="0" err="1" smtClean="0">
                <a:solidFill>
                  <a:srgbClr val="FF0000"/>
                </a:solidFill>
              </a:rPr>
              <a:t>growable</a:t>
            </a:r>
            <a:r>
              <a:rPr lang="en-US" sz="1400" b="1" dirty="0" smtClean="0">
                <a:solidFill>
                  <a:srgbClr val="FF0000"/>
                </a:solidFill>
              </a:rPr>
              <a:t> array.</a:t>
            </a:r>
          </a:p>
          <a:p>
            <a:pPr>
              <a:buFont typeface="Arial" charset="0"/>
              <a:buChar char="•"/>
            </a:pPr>
            <a:r>
              <a:rPr lang="en-US" sz="1400" b="1" dirty="0" smtClean="0">
                <a:solidFill>
                  <a:srgbClr val="FF0000"/>
                </a:solidFill>
              </a:rPr>
              <a:t>* duplicate objects are allowed.</a:t>
            </a:r>
          </a:p>
          <a:p>
            <a:pPr>
              <a:buFont typeface="Arial" charset="0"/>
              <a:buChar char="•"/>
            </a:pPr>
            <a:r>
              <a:rPr lang="en-US" sz="1400" b="1" dirty="0" smtClean="0">
                <a:solidFill>
                  <a:srgbClr val="FF0000"/>
                </a:solidFill>
              </a:rPr>
              <a:t>Insertion order is preserved.</a:t>
            </a:r>
          </a:p>
          <a:p>
            <a:pPr>
              <a:buFont typeface="Arial" charset="0"/>
              <a:buChar char="•"/>
            </a:pPr>
            <a:r>
              <a:rPr lang="en-US" sz="1400" b="1" dirty="0" smtClean="0">
                <a:solidFill>
                  <a:srgbClr val="FF0000"/>
                </a:solidFill>
              </a:rPr>
              <a:t>Null insertion is possible.</a:t>
            </a:r>
          </a:p>
          <a:p>
            <a:pPr>
              <a:buFont typeface="Arial" charset="0"/>
              <a:buChar char="•"/>
            </a:pPr>
            <a:r>
              <a:rPr lang="en-US" sz="1400" b="1" dirty="0" err="1" smtClean="0">
                <a:solidFill>
                  <a:srgbClr val="FF0000"/>
                </a:solidFill>
              </a:rPr>
              <a:t>Hetrogeneous</a:t>
            </a:r>
            <a:r>
              <a:rPr lang="en-US" sz="1400" b="1" dirty="0" smtClean="0">
                <a:solidFill>
                  <a:srgbClr val="FF0000"/>
                </a:solidFill>
              </a:rPr>
              <a:t> objects are allowed.</a:t>
            </a:r>
          </a:p>
          <a:p>
            <a:pPr>
              <a:buFont typeface="Arial" charset="0"/>
              <a:buChar char="•"/>
            </a:pPr>
            <a:r>
              <a:rPr lang="en-US" sz="1400" b="1" dirty="0" smtClean="0">
                <a:solidFill>
                  <a:srgbClr val="FF0000"/>
                </a:solidFill>
              </a:rPr>
              <a:t>Vector class implemented </a:t>
            </a:r>
            <a:r>
              <a:rPr lang="en-US" sz="1400" b="1" dirty="0" err="1" smtClean="0">
                <a:solidFill>
                  <a:srgbClr val="FF0000"/>
                </a:solidFill>
              </a:rPr>
              <a:t>Serializable</a:t>
            </a:r>
            <a:r>
              <a:rPr lang="en-US" sz="1400" b="1" dirty="0" smtClean="0">
                <a:solidFill>
                  <a:srgbClr val="FF0000"/>
                </a:solidFill>
              </a:rPr>
              <a:t> , </a:t>
            </a:r>
            <a:r>
              <a:rPr lang="en-US" sz="1400" b="1" dirty="0" err="1" smtClean="0">
                <a:solidFill>
                  <a:srgbClr val="FF0000"/>
                </a:solidFill>
              </a:rPr>
              <a:t>clonable</a:t>
            </a:r>
            <a:r>
              <a:rPr lang="en-US" sz="1400" b="1" dirty="0" smtClean="0">
                <a:solidFill>
                  <a:srgbClr val="FF0000"/>
                </a:solidFill>
              </a:rPr>
              <a:t>, and </a:t>
            </a:r>
            <a:r>
              <a:rPr lang="en-US" sz="1400" b="1" dirty="0" err="1" smtClean="0">
                <a:solidFill>
                  <a:srgbClr val="FF0000"/>
                </a:solidFill>
              </a:rPr>
              <a:t>RandomAccess</a:t>
            </a:r>
            <a:r>
              <a:rPr lang="en-US" sz="1400" b="1" dirty="0" smtClean="0">
                <a:solidFill>
                  <a:srgbClr val="FF0000"/>
                </a:solidFill>
              </a:rPr>
              <a:t> interface.</a:t>
            </a:r>
          </a:p>
          <a:p>
            <a:pPr>
              <a:buFont typeface="Arial" charset="0"/>
              <a:buChar char="•"/>
            </a:pPr>
            <a:r>
              <a:rPr lang="en-US" sz="1400" b="1" dirty="0" smtClean="0">
                <a:solidFill>
                  <a:srgbClr val="FF0000"/>
                </a:solidFill>
              </a:rPr>
              <a:t>Most of the method present in vector is synchronized. Hence vector object is thread safe.</a:t>
            </a:r>
          </a:p>
          <a:p>
            <a:pPr>
              <a:buFont typeface="Arial" charset="0"/>
              <a:buChar char="•"/>
            </a:pPr>
            <a:r>
              <a:rPr lang="en-US" sz="1400" b="1" dirty="0" smtClean="0">
                <a:solidFill>
                  <a:srgbClr val="FF0000"/>
                </a:solidFill>
              </a:rPr>
              <a:t>Best choice if the frequent operation is retrieval.</a:t>
            </a:r>
          </a:p>
          <a:p>
            <a:pPr>
              <a:buNone/>
            </a:pPr>
            <a:endParaRPr lang="en-US" sz="1400" b="1" dirty="0" smtClean="0">
              <a:solidFill>
                <a:srgbClr val="FF0000"/>
              </a:solidFill>
            </a:endParaRPr>
          </a:p>
          <a:p>
            <a:pPr>
              <a:buNone/>
            </a:pPr>
            <a:r>
              <a:rPr lang="en-US" sz="1400" b="1" dirty="0" smtClean="0">
                <a:solidFill>
                  <a:srgbClr val="FF0000"/>
                </a:solidFill>
              </a:rPr>
              <a:t>		                                         </a:t>
            </a:r>
            <a:r>
              <a:rPr lang="en-US" sz="1400" b="1" dirty="0" smtClean="0">
                <a:solidFill>
                  <a:schemeClr val="tx2">
                    <a:lumMod val="75000"/>
                  </a:schemeClr>
                </a:solidFill>
              </a:rPr>
              <a:t>Vector Specific Methods</a:t>
            </a:r>
            <a:r>
              <a:rPr lang="en-US" sz="1400" b="1" dirty="0" smtClean="0">
                <a:solidFill>
                  <a:srgbClr val="FF0000"/>
                </a:solidFill>
              </a:rPr>
              <a:t>.</a:t>
            </a:r>
          </a:p>
          <a:p>
            <a:pPr>
              <a:buNone/>
            </a:pPr>
            <a:endParaRPr lang="en-US" sz="1400" b="1" dirty="0" smtClean="0">
              <a:solidFill>
                <a:srgbClr val="FF0000"/>
              </a:solidFill>
            </a:endParaRPr>
          </a:p>
          <a:p>
            <a:pPr>
              <a:buNone/>
            </a:pPr>
            <a:r>
              <a:rPr lang="en-US" sz="1400" b="1" dirty="0" smtClean="0">
                <a:solidFill>
                  <a:srgbClr val="FF0000"/>
                </a:solidFill>
              </a:rPr>
              <a:t>For Accessing Elements.</a:t>
            </a:r>
          </a:p>
          <a:p>
            <a:pPr>
              <a:buNone/>
            </a:pPr>
            <a:r>
              <a:rPr lang="en-US" sz="1400" b="1" dirty="0" smtClean="0">
                <a:solidFill>
                  <a:srgbClr val="FF0000"/>
                </a:solidFill>
              </a:rPr>
              <a:t>1. Object get(</a:t>
            </a:r>
            <a:r>
              <a:rPr lang="en-US" sz="1400" b="1" dirty="0" err="1" smtClean="0">
                <a:solidFill>
                  <a:srgbClr val="FF0000"/>
                </a:solidFill>
              </a:rPr>
              <a:t>int</a:t>
            </a:r>
            <a:r>
              <a:rPr lang="en-US" sz="1400" b="1" dirty="0" smtClean="0">
                <a:solidFill>
                  <a:srgbClr val="FF0000"/>
                </a:solidFill>
              </a:rPr>
              <a:t> index)			[from Collection]</a:t>
            </a:r>
          </a:p>
          <a:p>
            <a:pPr>
              <a:buNone/>
            </a:pPr>
            <a:r>
              <a:rPr lang="en-US" sz="1400" b="1" dirty="0" smtClean="0">
                <a:solidFill>
                  <a:srgbClr val="FF0000"/>
                </a:solidFill>
              </a:rPr>
              <a:t>2. Object </a:t>
            </a:r>
            <a:r>
              <a:rPr lang="en-US" sz="1400" b="1" dirty="0" err="1" smtClean="0">
                <a:solidFill>
                  <a:srgbClr val="FF0000"/>
                </a:solidFill>
              </a:rPr>
              <a:t>elementAt</a:t>
            </a:r>
            <a:r>
              <a:rPr lang="en-US" sz="1400" b="1" dirty="0" smtClean="0">
                <a:solidFill>
                  <a:srgbClr val="FF0000"/>
                </a:solidFill>
              </a:rPr>
              <a:t>(</a:t>
            </a:r>
            <a:r>
              <a:rPr lang="en-US" sz="1400" b="1" dirty="0" err="1" smtClean="0">
                <a:solidFill>
                  <a:srgbClr val="FF0000"/>
                </a:solidFill>
              </a:rPr>
              <a:t>int</a:t>
            </a:r>
            <a:r>
              <a:rPr lang="en-US" sz="1400" b="1" dirty="0" smtClean="0">
                <a:solidFill>
                  <a:srgbClr val="FF0000"/>
                </a:solidFill>
              </a:rPr>
              <a:t> index)		[from vector]</a:t>
            </a:r>
          </a:p>
          <a:p>
            <a:pPr>
              <a:buNone/>
            </a:pPr>
            <a:r>
              <a:rPr lang="en-US" sz="1400" b="1" dirty="0" smtClean="0">
                <a:solidFill>
                  <a:srgbClr val="FF0000"/>
                </a:solidFill>
              </a:rPr>
              <a:t>3. Object </a:t>
            </a:r>
            <a:r>
              <a:rPr lang="en-US" sz="1400" b="1" dirty="0" err="1" smtClean="0">
                <a:solidFill>
                  <a:srgbClr val="FF0000"/>
                </a:solidFill>
              </a:rPr>
              <a:t>firstElement</a:t>
            </a:r>
            <a:r>
              <a:rPr lang="en-US" sz="1400" b="1" dirty="0" smtClean="0">
                <a:solidFill>
                  <a:srgbClr val="FF0000"/>
                </a:solidFill>
              </a:rPr>
              <a:t>();			[from vector]</a:t>
            </a:r>
          </a:p>
          <a:p>
            <a:pPr>
              <a:buNone/>
            </a:pPr>
            <a:r>
              <a:rPr lang="en-US" sz="1400" b="1" dirty="0" smtClean="0">
                <a:solidFill>
                  <a:srgbClr val="FF0000"/>
                </a:solidFill>
              </a:rPr>
              <a:t>4. Object </a:t>
            </a:r>
            <a:r>
              <a:rPr lang="en-US" sz="1400" b="1" dirty="0" err="1" smtClean="0">
                <a:solidFill>
                  <a:srgbClr val="FF0000"/>
                </a:solidFill>
              </a:rPr>
              <a:t>lastElement</a:t>
            </a:r>
            <a:r>
              <a:rPr lang="en-US" sz="1400" b="1" dirty="0" smtClean="0">
                <a:solidFill>
                  <a:srgbClr val="FF0000"/>
                </a:solidFill>
              </a:rPr>
              <a:t>()			[from vector]</a:t>
            </a:r>
          </a:p>
          <a:p>
            <a:pPr>
              <a:buNone/>
            </a:pPr>
            <a:endParaRPr lang="en-US" sz="1400" b="1" dirty="0" smtClean="0">
              <a:solidFill>
                <a:srgbClr val="FF0000"/>
              </a:solidFill>
            </a:endParaRPr>
          </a:p>
          <a:p>
            <a:pPr>
              <a:buNone/>
            </a:pPr>
            <a:r>
              <a:rPr lang="en-US" sz="1400" b="1" dirty="0" smtClean="0">
                <a:solidFill>
                  <a:srgbClr val="FF0000"/>
                </a:solidFill>
              </a:rPr>
              <a:t>Other Methods</a:t>
            </a:r>
          </a:p>
          <a:p>
            <a:pPr>
              <a:buNone/>
            </a:pPr>
            <a:r>
              <a:rPr lang="en-US" sz="1400" b="1" dirty="0" smtClean="0">
                <a:solidFill>
                  <a:srgbClr val="FF0000"/>
                </a:solidFill>
              </a:rPr>
              <a:t>		</a:t>
            </a:r>
            <a:r>
              <a:rPr lang="en-US" sz="1400" b="1" dirty="0" err="1" smtClean="0">
                <a:solidFill>
                  <a:srgbClr val="FF0000"/>
                </a:solidFill>
              </a:rPr>
              <a:t>int</a:t>
            </a:r>
            <a:r>
              <a:rPr lang="en-US" sz="1400" b="1" dirty="0" smtClean="0">
                <a:solidFill>
                  <a:srgbClr val="FF0000"/>
                </a:solidFill>
              </a:rPr>
              <a:t> size()</a:t>
            </a:r>
          </a:p>
          <a:p>
            <a:pPr>
              <a:buNone/>
            </a:pPr>
            <a:r>
              <a:rPr lang="en-US" sz="1400" b="1" dirty="0" smtClean="0">
                <a:solidFill>
                  <a:srgbClr val="FF0000"/>
                </a:solidFill>
              </a:rPr>
              <a:t>		</a:t>
            </a:r>
            <a:r>
              <a:rPr lang="en-US" sz="1400" b="1" dirty="0" err="1" smtClean="0">
                <a:solidFill>
                  <a:srgbClr val="FF0000"/>
                </a:solidFill>
              </a:rPr>
              <a:t>int</a:t>
            </a:r>
            <a:r>
              <a:rPr lang="en-US" sz="1400" b="1" dirty="0" smtClean="0">
                <a:solidFill>
                  <a:srgbClr val="FF0000"/>
                </a:solidFill>
              </a:rPr>
              <a:t> capacity()</a:t>
            </a:r>
          </a:p>
          <a:p>
            <a:pPr>
              <a:buNone/>
            </a:pPr>
            <a:r>
              <a:rPr lang="en-US" sz="1400" b="1" dirty="0" smtClean="0">
                <a:solidFill>
                  <a:srgbClr val="FF0000"/>
                </a:solidFill>
              </a:rPr>
              <a:t>	Enumeration elements()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Constructor of Vector</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Font typeface="Arial" charset="0"/>
              <a:buChar char="•"/>
            </a:pPr>
            <a:r>
              <a:rPr lang="en-US" sz="1400" b="1" dirty="0" smtClean="0">
                <a:solidFill>
                  <a:srgbClr val="FF0000"/>
                </a:solidFill>
              </a:rPr>
              <a:t>1. Vector v=new Vector()</a:t>
            </a:r>
          </a:p>
          <a:p>
            <a:pPr>
              <a:buNone/>
            </a:pPr>
            <a:r>
              <a:rPr lang="en-US" sz="1400" b="1" dirty="0" smtClean="0">
                <a:solidFill>
                  <a:schemeClr val="tx2">
                    <a:lumMod val="75000"/>
                  </a:schemeClr>
                </a:solidFill>
              </a:rPr>
              <a:t>-creates an empty vector object with default capacity 10, once vector reaches it’s max capacity a new vector object will be created with new capacity =2*current capacity.</a:t>
            </a:r>
          </a:p>
          <a:p>
            <a:pPr>
              <a:buNone/>
            </a:pPr>
            <a:r>
              <a:rPr lang="en-US" sz="1400" b="1" dirty="0" smtClean="0">
                <a:solidFill>
                  <a:srgbClr val="FF0000"/>
                </a:solidFill>
              </a:rPr>
              <a:t>2. Vector v=new Vector(</a:t>
            </a: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initialCapacity</a:t>
            </a:r>
            <a:r>
              <a:rPr lang="en-US" sz="1400" b="1" dirty="0" smtClean="0">
                <a:solidFill>
                  <a:srgbClr val="FF0000"/>
                </a:solidFill>
              </a:rPr>
              <a:t>)</a:t>
            </a:r>
          </a:p>
          <a:p>
            <a:pPr>
              <a:buFontTx/>
              <a:buChar char="-"/>
            </a:pPr>
            <a:r>
              <a:rPr lang="en-US" sz="1400" b="1" dirty="0" smtClean="0">
                <a:solidFill>
                  <a:schemeClr val="tx2">
                    <a:lumMod val="75000"/>
                  </a:schemeClr>
                </a:solidFill>
              </a:rPr>
              <a:t>Creates an empty vector object with specified initial capacity.</a:t>
            </a:r>
          </a:p>
          <a:p>
            <a:pPr>
              <a:buNone/>
            </a:pPr>
            <a:r>
              <a:rPr lang="en-US" sz="1400" b="1" dirty="0" smtClean="0">
                <a:solidFill>
                  <a:srgbClr val="FF0000"/>
                </a:solidFill>
              </a:rPr>
              <a:t>3. Vector v=new Vector(</a:t>
            </a: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initialCapacity</a:t>
            </a:r>
            <a:r>
              <a:rPr lang="en-US" sz="1400" b="1" dirty="0" smtClean="0">
                <a:solidFill>
                  <a:srgbClr val="FF0000"/>
                </a:solidFill>
              </a:rPr>
              <a:t>, </a:t>
            </a: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incrementalCapacity</a:t>
            </a:r>
            <a:r>
              <a:rPr lang="en-US" sz="1400" b="1" dirty="0" smtClean="0">
                <a:solidFill>
                  <a:srgbClr val="FF0000"/>
                </a:solidFill>
              </a:rPr>
              <a:t>)</a:t>
            </a:r>
          </a:p>
          <a:p>
            <a:pPr>
              <a:buNone/>
            </a:pPr>
            <a:r>
              <a:rPr lang="en-US" sz="1400" b="1" dirty="0" smtClean="0">
                <a:solidFill>
                  <a:srgbClr val="FF0000"/>
                </a:solidFill>
              </a:rPr>
              <a:t>4. Vector v=new Vector(Collection c)</a:t>
            </a:r>
          </a:p>
          <a:p>
            <a:pPr>
              <a:buFontTx/>
              <a:buChar char="-"/>
            </a:pPr>
            <a:r>
              <a:rPr lang="en-US" sz="1400" b="1" dirty="0" smtClean="0">
                <a:solidFill>
                  <a:schemeClr val="tx2">
                    <a:lumMod val="75000"/>
                  </a:schemeClr>
                </a:solidFill>
              </a:rPr>
              <a:t>Creates an equivalent vector object for the given collection.</a:t>
            </a:r>
          </a:p>
          <a:p>
            <a:pPr>
              <a:buNone/>
            </a:pPr>
            <a:r>
              <a:rPr lang="en-US" sz="1400" b="1" dirty="0" smtClean="0">
                <a:solidFill>
                  <a:srgbClr val="FF0000"/>
                </a:solidFill>
              </a:rPr>
              <a:t> import </a:t>
            </a:r>
            <a:r>
              <a:rPr lang="en-US" sz="1400" b="1" dirty="0" err="1" smtClean="0">
                <a:solidFill>
                  <a:srgbClr val="FF0000"/>
                </a:solidFill>
              </a:rPr>
              <a:t>java.util</a:t>
            </a:r>
            <a:r>
              <a:rPr lang="en-US" sz="1400" b="1" dirty="0" smtClean="0">
                <a:solidFill>
                  <a:srgbClr val="FF0000"/>
                </a:solidFill>
              </a:rPr>
              <a:t>.*;</a:t>
            </a:r>
          </a:p>
          <a:p>
            <a:pPr>
              <a:buNone/>
            </a:pPr>
            <a:r>
              <a:rPr lang="en-US" sz="1400" b="1" dirty="0" smtClean="0">
                <a:solidFill>
                  <a:srgbClr val="FF0000"/>
                </a:solidFill>
              </a:rPr>
              <a:t>Class </a:t>
            </a:r>
            <a:r>
              <a:rPr lang="en-US" sz="1400" b="1" dirty="0" err="1" smtClean="0">
                <a:solidFill>
                  <a:srgbClr val="FF0000"/>
                </a:solidFill>
              </a:rPr>
              <a:t>vectorDemo</a:t>
            </a:r>
            <a:endParaRPr lang="en-US" sz="1400" b="1" dirty="0" smtClean="0">
              <a:solidFill>
                <a:srgbClr val="FF0000"/>
              </a:solidFill>
            </a:endParaRPr>
          </a:p>
          <a:p>
            <a:pPr>
              <a:buNone/>
            </a:pPr>
            <a:r>
              <a:rPr lang="en-US" sz="1400" b="1" dirty="0" smtClean="0">
                <a:solidFill>
                  <a:srgbClr val="FF0000"/>
                </a:solidFill>
              </a:rPr>
              <a:t>{</a:t>
            </a:r>
          </a:p>
          <a:p>
            <a:pPr>
              <a:buNone/>
            </a:pPr>
            <a:r>
              <a:rPr lang="en-US" sz="1400" b="1" dirty="0" smtClean="0">
                <a:solidFill>
                  <a:srgbClr val="FF0000"/>
                </a:solidFill>
              </a:rPr>
              <a:t>Public static void main(String …</a:t>
            </a:r>
            <a:r>
              <a:rPr lang="en-US" sz="1400" b="1" dirty="0" err="1" smtClean="0">
                <a:solidFill>
                  <a:srgbClr val="FF0000"/>
                </a:solidFill>
              </a:rPr>
              <a:t>ar</a:t>
            </a:r>
            <a:r>
              <a:rPr lang="en-US" sz="1400" b="1" dirty="0" smtClean="0">
                <a:solidFill>
                  <a:srgbClr val="FF0000"/>
                </a:solidFill>
              </a:rPr>
              <a:t>)</a:t>
            </a:r>
          </a:p>
          <a:p>
            <a:pPr>
              <a:buNone/>
            </a:pPr>
            <a:r>
              <a:rPr lang="en-US" sz="1400" b="1" dirty="0" smtClean="0">
                <a:solidFill>
                  <a:srgbClr val="FF0000"/>
                </a:solidFill>
              </a:rPr>
              <a:t>{</a:t>
            </a:r>
          </a:p>
          <a:p>
            <a:pPr>
              <a:buNone/>
            </a:pPr>
            <a:r>
              <a:rPr lang="en-US" sz="1400" b="1" dirty="0" smtClean="0">
                <a:solidFill>
                  <a:srgbClr val="FF0000"/>
                </a:solidFill>
              </a:rPr>
              <a:t>Vector v=new Vector();</a:t>
            </a:r>
          </a:p>
          <a:p>
            <a:pPr>
              <a:buNone/>
            </a:pPr>
            <a:r>
              <a:rPr lang="en-US" sz="1400" b="1" dirty="0" err="1" smtClean="0">
                <a:solidFill>
                  <a:srgbClr val="FF0000"/>
                </a:solidFill>
              </a:rPr>
              <a:t>System.out.println</a:t>
            </a:r>
            <a:r>
              <a:rPr lang="en-US" sz="1400" b="1" dirty="0" smtClean="0">
                <a:solidFill>
                  <a:srgbClr val="FF0000"/>
                </a:solidFill>
              </a:rPr>
              <a:t>(</a:t>
            </a:r>
            <a:r>
              <a:rPr lang="en-US" sz="1400" b="1" dirty="0" err="1" smtClean="0">
                <a:solidFill>
                  <a:srgbClr val="FF0000"/>
                </a:solidFill>
              </a:rPr>
              <a:t>v.capacity</a:t>
            </a:r>
            <a:r>
              <a:rPr lang="en-US" sz="1400" b="1" dirty="0" smtClean="0">
                <a:solidFill>
                  <a:srgbClr val="FF0000"/>
                </a:solidFill>
              </a:rPr>
              <a:t>());	//10</a:t>
            </a:r>
          </a:p>
          <a:p>
            <a:pPr>
              <a:buNone/>
            </a:pPr>
            <a:r>
              <a:rPr lang="en-US" sz="1400" b="1" dirty="0" smtClean="0">
                <a:solidFill>
                  <a:srgbClr val="FF0000"/>
                </a:solidFill>
              </a:rPr>
              <a:t>For(</a:t>
            </a: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a:t>
            </a:r>
            <a:r>
              <a:rPr lang="en-US" sz="1400" b="1" dirty="0" smtClean="0">
                <a:solidFill>
                  <a:srgbClr val="FF0000"/>
                </a:solidFill>
              </a:rPr>
              <a:t>=0;i&lt;10;i++)</a:t>
            </a:r>
          </a:p>
          <a:p>
            <a:pPr>
              <a:buNone/>
            </a:pPr>
            <a:r>
              <a:rPr lang="en-US" sz="1400" b="1" dirty="0" err="1" smtClean="0">
                <a:solidFill>
                  <a:srgbClr val="FF0000"/>
                </a:solidFill>
              </a:rPr>
              <a:t>v.addElement</a:t>
            </a:r>
            <a:r>
              <a:rPr lang="en-US" sz="1400" b="1" dirty="0" smtClean="0">
                <a:solidFill>
                  <a:srgbClr val="FF0000"/>
                </a:solidFill>
              </a:rPr>
              <a:t>(</a:t>
            </a:r>
            <a:r>
              <a:rPr lang="en-US" sz="1400" b="1" dirty="0" err="1" smtClean="0">
                <a:solidFill>
                  <a:srgbClr val="FF0000"/>
                </a:solidFill>
              </a:rPr>
              <a:t>i</a:t>
            </a:r>
            <a:r>
              <a:rPr lang="en-US" sz="1400" b="1" dirty="0" smtClean="0">
                <a:solidFill>
                  <a:srgbClr val="FF0000"/>
                </a:solidFill>
              </a:rPr>
              <a:t>);</a:t>
            </a:r>
          </a:p>
          <a:p>
            <a:pPr>
              <a:buNone/>
            </a:pPr>
            <a:r>
              <a:rPr lang="en-US" sz="1400" b="1" dirty="0" err="1" smtClean="0">
                <a:solidFill>
                  <a:srgbClr val="FF0000"/>
                </a:solidFill>
              </a:rPr>
              <a:t>System.out.println</a:t>
            </a:r>
            <a:r>
              <a:rPr lang="en-US" sz="1400" b="1" dirty="0" smtClean="0">
                <a:solidFill>
                  <a:srgbClr val="FF0000"/>
                </a:solidFill>
              </a:rPr>
              <a:t>(</a:t>
            </a:r>
            <a:r>
              <a:rPr lang="en-US" sz="1400" b="1" dirty="0" err="1" smtClean="0">
                <a:solidFill>
                  <a:srgbClr val="FF0000"/>
                </a:solidFill>
              </a:rPr>
              <a:t>v.capcacity</a:t>
            </a:r>
            <a:r>
              <a:rPr lang="en-US" sz="1400" b="1" dirty="0" smtClean="0">
                <a:solidFill>
                  <a:srgbClr val="FF0000"/>
                </a:solidFill>
              </a:rPr>
              <a:t>());	//10</a:t>
            </a:r>
          </a:p>
          <a:p>
            <a:pPr>
              <a:buNone/>
            </a:pPr>
            <a:r>
              <a:rPr lang="en-US" sz="1400" b="1" dirty="0" err="1" smtClean="0">
                <a:solidFill>
                  <a:srgbClr val="FF0000"/>
                </a:solidFill>
              </a:rPr>
              <a:t>v.addElement</a:t>
            </a:r>
            <a:r>
              <a:rPr lang="en-US" sz="1400" b="1" dirty="0" smtClean="0">
                <a:solidFill>
                  <a:srgbClr val="FF0000"/>
                </a:solidFill>
              </a:rPr>
              <a:t>(“A”);</a:t>
            </a:r>
          </a:p>
          <a:p>
            <a:pPr>
              <a:buNone/>
            </a:pPr>
            <a:r>
              <a:rPr lang="en-US" sz="1400" b="1" dirty="0" err="1" smtClean="0">
                <a:solidFill>
                  <a:srgbClr val="FF0000"/>
                </a:solidFill>
              </a:rPr>
              <a:t>System.out.println</a:t>
            </a:r>
            <a:r>
              <a:rPr lang="en-US" sz="1400" b="1" dirty="0" smtClean="0">
                <a:solidFill>
                  <a:srgbClr val="FF0000"/>
                </a:solidFill>
              </a:rPr>
              <a:t>(</a:t>
            </a:r>
            <a:r>
              <a:rPr lang="en-US" sz="1400" b="1" dirty="0" err="1" smtClean="0">
                <a:solidFill>
                  <a:srgbClr val="FF0000"/>
                </a:solidFill>
              </a:rPr>
              <a:t>v.capacity</a:t>
            </a:r>
            <a:r>
              <a:rPr lang="en-US" sz="1400" b="1" dirty="0" smtClean="0">
                <a:solidFill>
                  <a:srgbClr val="FF0000"/>
                </a:solidFill>
              </a:rPr>
              <a:t>());	//20</a:t>
            </a:r>
          </a:p>
          <a:p>
            <a:pPr>
              <a:buNone/>
            </a:pPr>
            <a:r>
              <a:rPr lang="en-US" sz="1400" b="1" dirty="0" err="1" smtClean="0">
                <a:solidFill>
                  <a:srgbClr val="FF0000"/>
                </a:solidFill>
              </a:rPr>
              <a:t>System.out.println</a:t>
            </a:r>
            <a:r>
              <a:rPr lang="en-US" sz="1400" b="1" dirty="0" smtClean="0">
                <a:solidFill>
                  <a:srgbClr val="FF0000"/>
                </a:solidFill>
              </a:rPr>
              <a:t>(v);</a:t>
            </a:r>
          </a:p>
          <a:p>
            <a:pPr>
              <a:buNone/>
            </a:pPr>
            <a:r>
              <a:rPr lang="en-US" sz="1400" b="1" dirty="0" smtClean="0">
                <a:solidFill>
                  <a:srgbClr val="FF0000"/>
                </a:solidFill>
              </a:rPr>
              <a:t>} }</a:t>
            </a:r>
          </a:p>
          <a:p>
            <a:pPr>
              <a:buNone/>
            </a:pPr>
            <a:endParaRPr lang="en-US" sz="1400" b="1" dirty="0" smtClean="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Stack</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400" b="1" dirty="0" smtClean="0">
                <a:solidFill>
                  <a:srgbClr val="FF0000"/>
                </a:solidFill>
              </a:rPr>
              <a:t>It is child class of Vector.</a:t>
            </a:r>
          </a:p>
          <a:p>
            <a:pPr>
              <a:buNone/>
            </a:pPr>
            <a:r>
              <a:rPr lang="en-US" sz="1400" b="1" dirty="0" smtClean="0">
                <a:solidFill>
                  <a:srgbClr val="FF0000"/>
                </a:solidFill>
              </a:rPr>
              <a:t>It is specially designed class for last in first out order(LIFO)</a:t>
            </a:r>
          </a:p>
          <a:p>
            <a:pPr>
              <a:buNone/>
            </a:pPr>
            <a:r>
              <a:rPr lang="en-US" sz="1400" b="1" dirty="0" smtClean="0">
                <a:solidFill>
                  <a:srgbClr val="FF0000"/>
                </a:solidFill>
              </a:rPr>
              <a:t>				Constructor</a:t>
            </a:r>
          </a:p>
          <a:p>
            <a:pPr>
              <a:buNone/>
            </a:pPr>
            <a:r>
              <a:rPr lang="en-US" sz="1400" b="1" dirty="0" smtClean="0">
                <a:solidFill>
                  <a:srgbClr val="FF0000"/>
                </a:solidFill>
              </a:rPr>
              <a:t>		Stack s=new Stack();</a:t>
            </a:r>
          </a:p>
          <a:p>
            <a:pPr>
              <a:buNone/>
            </a:pPr>
            <a:endParaRPr lang="en-US" sz="1400" b="1" dirty="0" smtClean="0">
              <a:solidFill>
                <a:srgbClr val="FF0000"/>
              </a:solidFill>
            </a:endParaRPr>
          </a:p>
          <a:p>
            <a:pPr>
              <a:buNone/>
            </a:pPr>
            <a:r>
              <a:rPr lang="en-US" sz="1400" b="1" dirty="0" smtClean="0">
                <a:solidFill>
                  <a:srgbClr val="FF0000"/>
                </a:solidFill>
              </a:rPr>
              <a:t>				Methods in Stack</a:t>
            </a:r>
          </a:p>
          <a:p>
            <a:pPr>
              <a:buNone/>
            </a:pPr>
            <a:r>
              <a:rPr lang="en-US" sz="1400" b="1" dirty="0" smtClean="0">
                <a:solidFill>
                  <a:srgbClr val="FF0000"/>
                </a:solidFill>
              </a:rPr>
              <a:t>	</a:t>
            </a:r>
          </a:p>
          <a:p>
            <a:pPr>
              <a:buAutoNum type="arabicPeriod"/>
            </a:pPr>
            <a:r>
              <a:rPr lang="en-US" sz="1400" b="1" dirty="0" smtClean="0">
                <a:solidFill>
                  <a:srgbClr val="FF0000"/>
                </a:solidFill>
              </a:rPr>
              <a:t>Object push(Object o)</a:t>
            </a:r>
          </a:p>
          <a:p>
            <a:pPr>
              <a:buFontTx/>
              <a:buChar char="-"/>
            </a:pPr>
            <a:r>
              <a:rPr lang="en-US" sz="1400" b="1" dirty="0" smtClean="0">
                <a:solidFill>
                  <a:srgbClr val="FF0000"/>
                </a:solidFill>
              </a:rPr>
              <a:t>For inserting an object to the stack</a:t>
            </a:r>
          </a:p>
          <a:p>
            <a:pPr>
              <a:buNone/>
            </a:pPr>
            <a:r>
              <a:rPr lang="en-US" sz="1400" b="1" dirty="0" smtClean="0">
                <a:solidFill>
                  <a:srgbClr val="FF0000"/>
                </a:solidFill>
              </a:rPr>
              <a:t>2. Object Pop()</a:t>
            </a:r>
          </a:p>
          <a:p>
            <a:pPr>
              <a:buFontTx/>
              <a:buChar char="-"/>
            </a:pPr>
            <a:r>
              <a:rPr lang="en-US" sz="1400" b="1" dirty="0" smtClean="0">
                <a:solidFill>
                  <a:srgbClr val="FF0000"/>
                </a:solidFill>
              </a:rPr>
              <a:t>To removes and returns top of the stack.</a:t>
            </a:r>
          </a:p>
          <a:p>
            <a:pPr>
              <a:buNone/>
            </a:pPr>
            <a:r>
              <a:rPr lang="en-US" sz="1400" b="1" dirty="0" smtClean="0">
                <a:solidFill>
                  <a:srgbClr val="FF0000"/>
                </a:solidFill>
              </a:rPr>
              <a:t>3. Object peak()</a:t>
            </a:r>
          </a:p>
          <a:p>
            <a:pPr>
              <a:buNone/>
            </a:pPr>
            <a:r>
              <a:rPr lang="en-US" sz="1400" b="1" dirty="0" smtClean="0">
                <a:solidFill>
                  <a:srgbClr val="FF0000"/>
                </a:solidFill>
              </a:rPr>
              <a:t>To return the top of the stack without removal of object.</a:t>
            </a:r>
          </a:p>
          <a:p>
            <a:pPr>
              <a:buNone/>
            </a:pPr>
            <a:r>
              <a:rPr lang="en-US" sz="1400" b="1" dirty="0" smtClean="0">
                <a:solidFill>
                  <a:srgbClr val="FF0000"/>
                </a:solidFill>
              </a:rPr>
              <a:t>4. </a:t>
            </a:r>
            <a:r>
              <a:rPr lang="en-US" sz="1400" b="1" dirty="0" err="1" smtClean="0">
                <a:solidFill>
                  <a:srgbClr val="FF0000"/>
                </a:solidFill>
              </a:rPr>
              <a:t>Int</a:t>
            </a:r>
            <a:r>
              <a:rPr lang="en-US" sz="1400" b="1" dirty="0" smtClean="0">
                <a:solidFill>
                  <a:srgbClr val="FF0000"/>
                </a:solidFill>
              </a:rPr>
              <a:t> search(Object </a:t>
            </a:r>
            <a:r>
              <a:rPr lang="en-US" sz="1400" b="1" dirty="0" err="1" smtClean="0">
                <a:solidFill>
                  <a:srgbClr val="FF0000"/>
                </a:solidFill>
              </a:rPr>
              <a:t>obj</a:t>
            </a:r>
            <a:r>
              <a:rPr lang="en-US" sz="1400" b="1" dirty="0" smtClean="0">
                <a:solidFill>
                  <a:srgbClr val="FF0000"/>
                </a:solidFill>
              </a:rPr>
              <a:t>)</a:t>
            </a:r>
          </a:p>
          <a:p>
            <a:pPr>
              <a:buNone/>
            </a:pPr>
            <a:r>
              <a:rPr lang="en-US" sz="1400" b="1" dirty="0" smtClean="0">
                <a:solidFill>
                  <a:srgbClr val="FF0000"/>
                </a:solidFill>
              </a:rPr>
              <a:t>-if the specified object is available it returns its offset from top of the stack .</a:t>
            </a:r>
          </a:p>
          <a:p>
            <a:pPr>
              <a:buNone/>
            </a:pPr>
            <a:r>
              <a:rPr lang="en-US" sz="1400" b="1" dirty="0" smtClean="0">
                <a:solidFill>
                  <a:srgbClr val="FF0000"/>
                </a:solidFill>
              </a:rPr>
              <a:t>If the object is not available then it returns -1;</a:t>
            </a:r>
          </a:p>
          <a:p>
            <a:pPr>
              <a:buNone/>
            </a:pPr>
            <a:r>
              <a:rPr lang="en-US" sz="1400" b="1" dirty="0" smtClean="0">
                <a:solidFill>
                  <a:srgbClr val="FF0000"/>
                </a:solidFill>
              </a:rPr>
              <a:t>5. </a:t>
            </a:r>
            <a:r>
              <a:rPr lang="en-US" sz="1400" b="1" smtClean="0">
                <a:solidFill>
                  <a:srgbClr val="FF0000"/>
                </a:solidFill>
              </a:rPr>
              <a:t>Boolean empty()</a:t>
            </a:r>
          </a:p>
          <a:p>
            <a:pPr>
              <a:buNone/>
            </a:pPr>
            <a:endParaRPr lang="en-US" sz="1400" b="1" dirty="0" smtClean="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Three Cursors of java</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lnSpcReduction="10000"/>
          </a:bodyPr>
          <a:lstStyle/>
          <a:p>
            <a:pPr>
              <a:buNone/>
            </a:pPr>
            <a:r>
              <a:rPr lang="en-US" sz="1200" b="1" dirty="0" smtClean="0">
                <a:solidFill>
                  <a:schemeClr val="accent1"/>
                </a:solidFill>
              </a:rPr>
              <a:t>If we want to retrieve objects one by one from the collection, then we should go for Cursors.</a:t>
            </a:r>
          </a:p>
          <a:p>
            <a:pPr>
              <a:buNone/>
            </a:pPr>
            <a:r>
              <a:rPr lang="en-US" sz="1200" b="1" dirty="0" smtClean="0">
                <a:solidFill>
                  <a:schemeClr val="accent1"/>
                </a:solidFill>
              </a:rPr>
              <a:t>There are three types of cursors are available in java.</a:t>
            </a:r>
          </a:p>
          <a:p>
            <a:pPr>
              <a:buNone/>
            </a:pPr>
            <a:r>
              <a:rPr lang="en-US" sz="1200" b="1" dirty="0" smtClean="0">
                <a:solidFill>
                  <a:schemeClr val="accent1"/>
                </a:solidFill>
              </a:rPr>
              <a:t>	*Enumeration</a:t>
            </a:r>
          </a:p>
          <a:p>
            <a:pPr>
              <a:buNone/>
            </a:pPr>
            <a:r>
              <a:rPr lang="en-US" sz="1200" b="1" dirty="0" smtClean="0">
                <a:solidFill>
                  <a:schemeClr val="accent1"/>
                </a:solidFill>
              </a:rPr>
              <a:t>	*</a:t>
            </a:r>
            <a:r>
              <a:rPr lang="en-US" sz="1200" b="1" dirty="0" err="1" smtClean="0">
                <a:solidFill>
                  <a:schemeClr val="accent1"/>
                </a:solidFill>
              </a:rPr>
              <a:t>Iterator</a:t>
            </a:r>
            <a:endParaRPr lang="en-US" sz="1200" b="1" dirty="0" smtClean="0">
              <a:solidFill>
                <a:schemeClr val="accent1"/>
              </a:solidFill>
            </a:endParaRPr>
          </a:p>
          <a:p>
            <a:pPr>
              <a:buNone/>
            </a:pPr>
            <a:r>
              <a:rPr lang="en-US" sz="1200" b="1" dirty="0" smtClean="0">
                <a:solidFill>
                  <a:schemeClr val="accent1"/>
                </a:solidFill>
              </a:rPr>
              <a:t>	* </a:t>
            </a:r>
            <a:r>
              <a:rPr lang="en-US" sz="1200" b="1" dirty="0" err="1" smtClean="0">
                <a:solidFill>
                  <a:schemeClr val="accent1"/>
                </a:solidFill>
              </a:rPr>
              <a:t>ListIterator</a:t>
            </a:r>
            <a:endParaRPr lang="en-US" sz="1200" b="1" dirty="0" smtClean="0">
              <a:solidFill>
                <a:schemeClr val="accent1"/>
              </a:solidFill>
            </a:endParaRPr>
          </a:p>
          <a:p>
            <a:pPr>
              <a:buNone/>
            </a:pPr>
            <a:r>
              <a:rPr lang="en-US" sz="1400" b="1" dirty="0" smtClean="0">
                <a:solidFill>
                  <a:schemeClr val="accent1"/>
                </a:solidFill>
              </a:rPr>
              <a:t>				Enumeration</a:t>
            </a:r>
          </a:p>
          <a:p>
            <a:pPr>
              <a:buNone/>
            </a:pPr>
            <a:endParaRPr lang="en-US" sz="1200" b="1" dirty="0" smtClean="0">
              <a:solidFill>
                <a:schemeClr val="accent1"/>
              </a:solidFill>
            </a:endParaRPr>
          </a:p>
          <a:p>
            <a:pPr>
              <a:buNone/>
            </a:pPr>
            <a:r>
              <a:rPr lang="en-US" sz="1200" b="1" dirty="0" smtClean="0">
                <a:solidFill>
                  <a:schemeClr val="accent1"/>
                </a:solidFill>
              </a:rPr>
              <a:t>Introduced in 1.0v (for legacy)</a:t>
            </a:r>
          </a:p>
          <a:p>
            <a:pPr>
              <a:buNone/>
            </a:pPr>
            <a:r>
              <a:rPr lang="en-US" sz="1200" b="1" dirty="0" smtClean="0">
                <a:solidFill>
                  <a:schemeClr val="accent1"/>
                </a:solidFill>
              </a:rPr>
              <a:t>We can use Enumeration to get Objects one by one from the old collection object (Legacy Collection)</a:t>
            </a:r>
          </a:p>
          <a:p>
            <a:pPr>
              <a:buNone/>
            </a:pPr>
            <a:r>
              <a:rPr lang="en-US" sz="1200" b="1" dirty="0" smtClean="0">
                <a:solidFill>
                  <a:schemeClr val="accent1"/>
                </a:solidFill>
              </a:rPr>
              <a:t>We can create Enumeration object	by using elements () method of vector class.</a:t>
            </a:r>
          </a:p>
          <a:p>
            <a:pPr>
              <a:buNone/>
            </a:pPr>
            <a:endParaRPr lang="en-US" sz="1200" b="1" dirty="0" smtClean="0">
              <a:solidFill>
                <a:schemeClr val="accent1"/>
              </a:solidFill>
            </a:endParaRPr>
          </a:p>
          <a:p>
            <a:pPr>
              <a:buNone/>
            </a:pPr>
            <a:r>
              <a:rPr lang="en-US" sz="1200" b="1" dirty="0" smtClean="0">
                <a:solidFill>
                  <a:schemeClr val="accent1"/>
                </a:solidFill>
              </a:rPr>
              <a:t>	public </a:t>
            </a:r>
            <a:r>
              <a:rPr lang="en-US" sz="1200" b="1" dirty="0" err="1" smtClean="0">
                <a:solidFill>
                  <a:schemeClr val="accent1"/>
                </a:solidFill>
              </a:rPr>
              <a:t>Enumeratio</a:t>
            </a:r>
            <a:r>
              <a:rPr lang="en-US" sz="1200" b="1" dirty="0" smtClean="0">
                <a:solidFill>
                  <a:schemeClr val="accent1"/>
                </a:solidFill>
              </a:rPr>
              <a:t> elements();</a:t>
            </a:r>
          </a:p>
          <a:p>
            <a:pPr>
              <a:buNone/>
            </a:pPr>
            <a:r>
              <a:rPr lang="en-US" sz="1200" b="1" dirty="0" smtClean="0">
                <a:solidFill>
                  <a:schemeClr val="accent1"/>
                </a:solidFill>
              </a:rPr>
              <a:t>Ex – Enumeration e=</a:t>
            </a:r>
            <a:r>
              <a:rPr lang="en-US" sz="1200" b="1" dirty="0" err="1" smtClean="0">
                <a:solidFill>
                  <a:schemeClr val="accent1"/>
                </a:solidFill>
              </a:rPr>
              <a:t>v.getElements</a:t>
            </a:r>
            <a:r>
              <a:rPr lang="en-US" sz="1200" b="1" dirty="0" smtClean="0">
                <a:solidFill>
                  <a:schemeClr val="accent1"/>
                </a:solidFill>
              </a:rPr>
              <a:t>();</a:t>
            </a:r>
          </a:p>
          <a:p>
            <a:pPr>
              <a:buNone/>
            </a:pPr>
            <a:r>
              <a:rPr lang="en-US" sz="1200" b="1" dirty="0" smtClean="0">
                <a:solidFill>
                  <a:schemeClr val="accent1"/>
                </a:solidFill>
              </a:rPr>
              <a:t>Enumeration defines the following two methods.</a:t>
            </a:r>
          </a:p>
          <a:p>
            <a:pPr>
              <a:buNone/>
            </a:pPr>
            <a:r>
              <a:rPr lang="en-US" sz="1200" b="1" dirty="0" smtClean="0">
                <a:solidFill>
                  <a:schemeClr val="accent1"/>
                </a:solidFill>
              </a:rPr>
              <a:t>	*public </a:t>
            </a:r>
            <a:r>
              <a:rPr lang="en-US" sz="1200" b="1" dirty="0" err="1" smtClean="0">
                <a:solidFill>
                  <a:schemeClr val="accent1"/>
                </a:solidFill>
              </a:rPr>
              <a:t>boolean</a:t>
            </a:r>
            <a:r>
              <a:rPr lang="en-US" sz="1200" b="1" dirty="0" smtClean="0">
                <a:solidFill>
                  <a:schemeClr val="accent1"/>
                </a:solidFill>
              </a:rPr>
              <a:t> </a:t>
            </a:r>
            <a:r>
              <a:rPr lang="en-US" sz="1200" b="1" dirty="0" err="1" smtClean="0">
                <a:solidFill>
                  <a:schemeClr val="accent1"/>
                </a:solidFill>
              </a:rPr>
              <a:t>hasMoreElements</a:t>
            </a:r>
            <a:r>
              <a:rPr lang="en-US" sz="1200" b="1" dirty="0" smtClean="0">
                <a:solidFill>
                  <a:schemeClr val="accent1"/>
                </a:solidFill>
              </a:rPr>
              <a:t>().</a:t>
            </a:r>
          </a:p>
          <a:p>
            <a:pPr>
              <a:buNone/>
            </a:pPr>
            <a:r>
              <a:rPr lang="en-US" sz="1200" b="1" dirty="0" smtClean="0">
                <a:solidFill>
                  <a:schemeClr val="accent1"/>
                </a:solidFill>
              </a:rPr>
              <a:t>	* public Object </a:t>
            </a:r>
            <a:r>
              <a:rPr lang="en-US" sz="1200" b="1" dirty="0" err="1" smtClean="0">
                <a:solidFill>
                  <a:schemeClr val="accent1"/>
                </a:solidFill>
              </a:rPr>
              <a:t>nextElement</a:t>
            </a:r>
            <a:r>
              <a:rPr lang="en-US" sz="1200" b="1" dirty="0" smtClean="0">
                <a:solidFill>
                  <a:schemeClr val="accent1"/>
                </a:solidFill>
              </a:rPr>
              <a:t>();</a:t>
            </a:r>
          </a:p>
          <a:p>
            <a:pPr>
              <a:buNone/>
            </a:pPr>
            <a:r>
              <a:rPr lang="en-US" sz="1400" b="1" dirty="0" smtClean="0">
                <a:solidFill>
                  <a:schemeClr val="accent1"/>
                </a:solidFill>
              </a:rPr>
              <a:t>EX-</a:t>
            </a:r>
          </a:p>
          <a:p>
            <a:pPr>
              <a:buNone/>
            </a:pPr>
            <a:r>
              <a:rPr lang="en-US" sz="1200" b="1" dirty="0" smtClean="0">
                <a:solidFill>
                  <a:schemeClr val="accent1"/>
                </a:solidFill>
              </a:rPr>
              <a:t>Vector v=new Vector();</a:t>
            </a:r>
          </a:p>
          <a:p>
            <a:pPr>
              <a:buNone/>
            </a:pPr>
            <a:r>
              <a:rPr lang="en-US" sz="1200" b="1" dirty="0" smtClean="0">
                <a:solidFill>
                  <a:schemeClr val="accent1"/>
                </a:solidFill>
              </a:rPr>
              <a:t> for(</a:t>
            </a:r>
            <a:r>
              <a:rPr lang="en-US" sz="1200" b="1" dirty="0" err="1" smtClean="0">
                <a:solidFill>
                  <a:schemeClr val="accent1"/>
                </a:solidFill>
              </a:rPr>
              <a:t>int</a:t>
            </a:r>
            <a:r>
              <a:rPr lang="en-US" sz="1200" b="1" dirty="0" smtClean="0">
                <a:solidFill>
                  <a:schemeClr val="accent1"/>
                </a:solidFill>
              </a:rPr>
              <a:t> </a:t>
            </a:r>
            <a:r>
              <a:rPr lang="en-US" sz="1200" b="1" dirty="0" err="1" smtClean="0">
                <a:solidFill>
                  <a:schemeClr val="accent1"/>
                </a:solidFill>
              </a:rPr>
              <a:t>i</a:t>
            </a:r>
            <a:r>
              <a:rPr lang="en-US" sz="1200" b="1" dirty="0" smtClean="0">
                <a:solidFill>
                  <a:schemeClr val="accent1"/>
                </a:solidFill>
              </a:rPr>
              <a:t>=0;i&lt;=10;i++)</a:t>
            </a:r>
          </a:p>
          <a:p>
            <a:pPr>
              <a:buNone/>
            </a:pPr>
            <a:r>
              <a:rPr lang="en-US" sz="1200" b="1" dirty="0" err="1" smtClean="0">
                <a:solidFill>
                  <a:schemeClr val="accent1"/>
                </a:solidFill>
              </a:rPr>
              <a:t>v.addElement</a:t>
            </a:r>
            <a:r>
              <a:rPr lang="en-US" sz="1200" b="1" dirty="0" smtClean="0">
                <a:solidFill>
                  <a:schemeClr val="accent1"/>
                </a:solidFill>
              </a:rPr>
              <a:t>(</a:t>
            </a:r>
            <a:r>
              <a:rPr lang="en-US" sz="1200" b="1" dirty="0" err="1" smtClean="0">
                <a:solidFill>
                  <a:schemeClr val="accent1"/>
                </a:solidFill>
              </a:rPr>
              <a:t>i</a:t>
            </a:r>
            <a:r>
              <a:rPr lang="en-US" sz="1200" b="1" dirty="0" smtClean="0">
                <a:solidFill>
                  <a:schemeClr val="accent1"/>
                </a:solidFill>
              </a:rPr>
              <a:t>);</a:t>
            </a:r>
          </a:p>
          <a:p>
            <a:pPr>
              <a:buNone/>
            </a:pPr>
            <a:r>
              <a:rPr lang="en-US" sz="1200" b="1" dirty="0" smtClean="0">
                <a:solidFill>
                  <a:schemeClr val="accent1"/>
                </a:solidFill>
              </a:rPr>
              <a:t>Enumeration e=</a:t>
            </a:r>
            <a:r>
              <a:rPr lang="en-US" sz="1200" b="1" dirty="0" err="1" smtClean="0">
                <a:solidFill>
                  <a:schemeClr val="accent1"/>
                </a:solidFill>
              </a:rPr>
              <a:t>v.elements</a:t>
            </a:r>
            <a:r>
              <a:rPr lang="en-US" sz="1200" b="1" dirty="0" smtClean="0">
                <a:solidFill>
                  <a:schemeClr val="accent1"/>
                </a:solidFill>
              </a:rPr>
              <a:t>();</a:t>
            </a:r>
          </a:p>
          <a:p>
            <a:pPr>
              <a:buNone/>
            </a:pPr>
            <a:r>
              <a:rPr lang="en-US" sz="1200" b="1" dirty="0" smtClean="0">
                <a:solidFill>
                  <a:schemeClr val="accent1"/>
                </a:solidFill>
              </a:rPr>
              <a:t>While(</a:t>
            </a:r>
            <a:r>
              <a:rPr lang="en-US" sz="1200" b="1" dirty="0" err="1" smtClean="0">
                <a:solidFill>
                  <a:schemeClr val="accent1"/>
                </a:solidFill>
              </a:rPr>
              <a:t>e.hasMoreElements</a:t>
            </a:r>
            <a:r>
              <a:rPr lang="en-US" sz="1200" b="1" dirty="0" smtClean="0">
                <a:solidFill>
                  <a:schemeClr val="accent1"/>
                </a:solidFill>
              </a:rPr>
              <a:t>())</a:t>
            </a:r>
          </a:p>
          <a:p>
            <a:pPr>
              <a:buNone/>
            </a:pPr>
            <a:r>
              <a:rPr lang="en-US" sz="1200" b="1" dirty="0" smtClean="0">
                <a:solidFill>
                  <a:schemeClr val="accent1"/>
                </a:solidFill>
              </a:rPr>
              <a:t>{</a:t>
            </a:r>
          </a:p>
          <a:p>
            <a:pPr>
              <a:buNone/>
            </a:pPr>
            <a:r>
              <a:rPr lang="en-US" sz="1200" b="1" dirty="0" smtClean="0">
                <a:solidFill>
                  <a:schemeClr val="accent1"/>
                </a:solidFill>
              </a:rPr>
              <a:t>Integer </a:t>
            </a:r>
            <a:r>
              <a:rPr lang="en-US" sz="1200" b="1" dirty="0" err="1" smtClean="0">
                <a:solidFill>
                  <a:schemeClr val="accent1"/>
                </a:solidFill>
              </a:rPr>
              <a:t>i</a:t>
            </a:r>
            <a:r>
              <a:rPr lang="en-US" sz="1200" b="1" dirty="0" smtClean="0">
                <a:solidFill>
                  <a:schemeClr val="accent1"/>
                </a:solidFill>
              </a:rPr>
              <a:t>=(</a:t>
            </a:r>
            <a:r>
              <a:rPr lang="en-US" sz="1200" b="1" dirty="0" err="1" smtClean="0">
                <a:solidFill>
                  <a:schemeClr val="accent1"/>
                </a:solidFill>
              </a:rPr>
              <a:t>Intiger</a:t>
            </a:r>
            <a:r>
              <a:rPr lang="en-US" sz="1200" b="1" dirty="0" smtClean="0">
                <a:solidFill>
                  <a:schemeClr val="accent1"/>
                </a:solidFill>
              </a:rPr>
              <a:t>)</a:t>
            </a:r>
            <a:r>
              <a:rPr lang="en-US" sz="1200" b="1" dirty="0" err="1" smtClean="0">
                <a:solidFill>
                  <a:schemeClr val="accent1"/>
                </a:solidFill>
              </a:rPr>
              <a:t>e.nextElement</a:t>
            </a:r>
            <a:r>
              <a:rPr lang="en-US" sz="1200" b="1" dirty="0" smtClean="0">
                <a:solidFill>
                  <a:schemeClr val="accent1"/>
                </a:solidFill>
              </a:rPr>
              <a:t>();</a:t>
            </a:r>
          </a:p>
          <a:p>
            <a:pPr>
              <a:buNone/>
            </a:pPr>
            <a:r>
              <a:rPr lang="en-US" sz="1200" b="1" dirty="0" smtClean="0">
                <a:solidFill>
                  <a:schemeClr val="accent1"/>
                </a:solidFill>
              </a:rPr>
              <a:t>If(i%2==0)</a:t>
            </a:r>
          </a:p>
          <a:p>
            <a:pPr>
              <a:buNone/>
            </a:pPr>
            <a:r>
              <a:rPr lang="en-US" sz="1200" b="1" dirty="0" err="1" smtClean="0">
                <a:solidFill>
                  <a:schemeClr val="accent1"/>
                </a:solidFill>
              </a:rPr>
              <a:t>System.out.println</a:t>
            </a:r>
            <a:r>
              <a:rPr lang="en-US" sz="1200" b="1" dirty="0" smtClean="0">
                <a:solidFill>
                  <a:schemeClr val="accent1"/>
                </a:solidFill>
              </a:rPr>
              <a:t>(</a:t>
            </a:r>
            <a:r>
              <a:rPr lang="en-US" sz="1200" b="1" dirty="0" err="1" smtClean="0">
                <a:solidFill>
                  <a:schemeClr val="accent1"/>
                </a:solidFill>
              </a:rPr>
              <a:t>i</a:t>
            </a:r>
            <a:r>
              <a:rPr lang="en-US" sz="1200" b="1" dirty="0" smtClean="0">
                <a:solidFill>
                  <a:schemeClr val="accent1"/>
                </a:solidFill>
              </a:rPr>
              <a:t>);</a:t>
            </a:r>
          </a:p>
          <a:p>
            <a:pPr>
              <a:buNone/>
            </a:pPr>
            <a:r>
              <a:rPr lang="en-US" sz="1200" b="1" dirty="0" smtClean="0">
                <a:solidFill>
                  <a:schemeClr val="accent1"/>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Iterator</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200" b="1" dirty="0" smtClean="0">
                <a:solidFill>
                  <a:schemeClr val="accent1"/>
                </a:solidFill>
              </a:rPr>
              <a:t>*We can apply </a:t>
            </a:r>
            <a:r>
              <a:rPr lang="en-US" sz="1200" b="1" dirty="0" err="1" smtClean="0">
                <a:solidFill>
                  <a:schemeClr val="accent1"/>
                </a:solidFill>
              </a:rPr>
              <a:t>iterator</a:t>
            </a:r>
            <a:r>
              <a:rPr lang="en-US" sz="1200" b="1" dirty="0" smtClean="0">
                <a:solidFill>
                  <a:schemeClr val="accent1"/>
                </a:solidFill>
              </a:rPr>
              <a:t> concept for any collection object hence it is universal cursor. Enumeration is applicable for legacy class like vector and stack.</a:t>
            </a:r>
          </a:p>
          <a:p>
            <a:pPr>
              <a:buFont typeface="Arial" charset="0"/>
              <a:buChar char="•"/>
            </a:pPr>
            <a:r>
              <a:rPr lang="en-US" sz="1200" b="1" dirty="0" smtClean="0">
                <a:solidFill>
                  <a:schemeClr val="accent1"/>
                </a:solidFill>
              </a:rPr>
              <a:t>By Using </a:t>
            </a:r>
            <a:r>
              <a:rPr lang="en-US" sz="1200" b="1" dirty="0" err="1" smtClean="0">
                <a:solidFill>
                  <a:schemeClr val="accent1"/>
                </a:solidFill>
              </a:rPr>
              <a:t>iterator</a:t>
            </a:r>
            <a:r>
              <a:rPr lang="en-US" sz="1200" b="1" dirty="0" smtClean="0">
                <a:solidFill>
                  <a:schemeClr val="accent1"/>
                </a:solidFill>
              </a:rPr>
              <a:t> we can perform both read and remove operations , but with Enumeration only read is possible.</a:t>
            </a:r>
          </a:p>
          <a:p>
            <a:pPr>
              <a:buNone/>
            </a:pPr>
            <a:r>
              <a:rPr lang="en-US" sz="1200" b="1" dirty="0" smtClean="0">
                <a:solidFill>
                  <a:schemeClr val="accent1"/>
                </a:solidFill>
              </a:rPr>
              <a:t>import </a:t>
            </a:r>
            <a:r>
              <a:rPr lang="en-US" sz="1200" b="1" dirty="0" err="1" smtClean="0">
                <a:solidFill>
                  <a:schemeClr val="accent1"/>
                </a:solidFill>
              </a:rPr>
              <a:t>java.util</a:t>
            </a:r>
            <a:r>
              <a:rPr lang="en-US" sz="1200" b="1" dirty="0" smtClean="0">
                <a:solidFill>
                  <a:schemeClr val="accent1"/>
                </a:solidFill>
              </a:rPr>
              <a:t>.*;</a:t>
            </a:r>
          </a:p>
          <a:p>
            <a:pPr>
              <a:buNone/>
            </a:pPr>
            <a:r>
              <a:rPr lang="en-US" sz="1200" b="1" dirty="0" smtClean="0">
                <a:solidFill>
                  <a:schemeClr val="accent1"/>
                </a:solidFill>
              </a:rPr>
              <a:t>class Col</a:t>
            </a:r>
          </a:p>
          <a:p>
            <a:pPr>
              <a:buNone/>
            </a:pPr>
            <a:r>
              <a:rPr lang="en-US" sz="1200" b="1" dirty="0" smtClean="0">
                <a:solidFill>
                  <a:schemeClr val="accent1"/>
                </a:solidFill>
              </a:rPr>
              <a:t>{</a:t>
            </a:r>
          </a:p>
          <a:p>
            <a:pPr>
              <a:buNone/>
            </a:pPr>
            <a:r>
              <a:rPr lang="en-US" sz="1200" b="1" dirty="0" smtClean="0">
                <a:solidFill>
                  <a:schemeClr val="accent1"/>
                </a:solidFill>
              </a:rPr>
              <a:t>public static void main(String ...</a:t>
            </a:r>
            <a:r>
              <a:rPr lang="en-US" sz="1200" b="1" dirty="0" err="1" smtClean="0">
                <a:solidFill>
                  <a:schemeClr val="accent1"/>
                </a:solidFill>
              </a:rPr>
              <a:t>ar</a:t>
            </a:r>
            <a:r>
              <a:rPr lang="en-US" sz="1200" b="1" dirty="0" smtClean="0">
                <a:solidFill>
                  <a:schemeClr val="accent1"/>
                </a:solidFill>
              </a:rPr>
              <a:t>)</a:t>
            </a:r>
          </a:p>
          <a:p>
            <a:pPr>
              <a:buNone/>
            </a:pPr>
            <a:r>
              <a:rPr lang="en-US" sz="1200" b="1" dirty="0" smtClean="0">
                <a:solidFill>
                  <a:schemeClr val="accent1"/>
                </a:solidFill>
              </a:rPr>
              <a:t>{</a:t>
            </a:r>
          </a:p>
          <a:p>
            <a:pPr>
              <a:buNone/>
            </a:pPr>
            <a:r>
              <a:rPr lang="en-US" sz="1200" b="1" dirty="0" err="1" smtClean="0">
                <a:solidFill>
                  <a:schemeClr val="accent1"/>
                </a:solidFill>
              </a:rPr>
              <a:t>ArrayList</a:t>
            </a:r>
            <a:r>
              <a:rPr lang="en-US" sz="1200" b="1" dirty="0" smtClean="0">
                <a:solidFill>
                  <a:schemeClr val="accent1"/>
                </a:solidFill>
              </a:rPr>
              <a:t> al=new </a:t>
            </a:r>
            <a:r>
              <a:rPr lang="en-US" sz="1200" b="1" dirty="0" err="1" smtClean="0">
                <a:solidFill>
                  <a:schemeClr val="accent1"/>
                </a:solidFill>
              </a:rPr>
              <a:t>ArrayList</a:t>
            </a:r>
            <a:r>
              <a:rPr lang="en-US" sz="1200" b="1" dirty="0" smtClean="0">
                <a:solidFill>
                  <a:schemeClr val="accent1"/>
                </a:solidFill>
              </a:rPr>
              <a:t>();</a:t>
            </a:r>
          </a:p>
          <a:p>
            <a:pPr>
              <a:buNone/>
            </a:pPr>
            <a:r>
              <a:rPr lang="en-US" sz="1200" b="1" dirty="0" smtClean="0">
                <a:solidFill>
                  <a:schemeClr val="accent1"/>
                </a:solidFill>
              </a:rPr>
              <a:t>for(</a:t>
            </a:r>
            <a:r>
              <a:rPr lang="en-US" sz="1200" b="1" dirty="0" err="1" smtClean="0">
                <a:solidFill>
                  <a:schemeClr val="accent1"/>
                </a:solidFill>
              </a:rPr>
              <a:t>int</a:t>
            </a:r>
            <a:r>
              <a:rPr lang="en-US" sz="1200" b="1" dirty="0" smtClean="0">
                <a:solidFill>
                  <a:schemeClr val="accent1"/>
                </a:solidFill>
              </a:rPr>
              <a:t> </a:t>
            </a:r>
            <a:r>
              <a:rPr lang="en-US" sz="1200" b="1" dirty="0" err="1" smtClean="0">
                <a:solidFill>
                  <a:schemeClr val="accent1"/>
                </a:solidFill>
              </a:rPr>
              <a:t>i</a:t>
            </a:r>
            <a:r>
              <a:rPr lang="en-US" sz="1200" b="1" dirty="0" smtClean="0">
                <a:solidFill>
                  <a:schemeClr val="accent1"/>
                </a:solidFill>
              </a:rPr>
              <a:t>=0;i&lt;=10;i++)</a:t>
            </a:r>
          </a:p>
          <a:p>
            <a:pPr>
              <a:buNone/>
            </a:pPr>
            <a:r>
              <a:rPr lang="en-US" sz="1200" b="1" dirty="0" err="1" smtClean="0">
                <a:solidFill>
                  <a:schemeClr val="accent1"/>
                </a:solidFill>
              </a:rPr>
              <a:t>al.add</a:t>
            </a:r>
            <a:r>
              <a:rPr lang="en-US" sz="1200" b="1" dirty="0" smtClean="0">
                <a:solidFill>
                  <a:schemeClr val="accent1"/>
                </a:solidFill>
              </a:rPr>
              <a:t>(</a:t>
            </a:r>
            <a:r>
              <a:rPr lang="en-US" sz="1200" b="1" dirty="0" err="1" smtClean="0">
                <a:solidFill>
                  <a:schemeClr val="accent1"/>
                </a:solidFill>
              </a:rPr>
              <a:t>i</a:t>
            </a:r>
            <a:r>
              <a:rPr lang="en-US" sz="1200" b="1" dirty="0" smtClean="0">
                <a:solidFill>
                  <a:schemeClr val="accent1"/>
                </a:solidFill>
              </a:rPr>
              <a:t>);</a:t>
            </a:r>
          </a:p>
          <a:p>
            <a:pPr>
              <a:buNone/>
            </a:pPr>
            <a:r>
              <a:rPr lang="en-US" sz="1200" b="1" dirty="0" err="1" smtClean="0">
                <a:solidFill>
                  <a:schemeClr val="accent1"/>
                </a:solidFill>
              </a:rPr>
              <a:t>Iterator</a:t>
            </a:r>
            <a:r>
              <a:rPr lang="en-US" sz="1200" b="1" dirty="0" smtClean="0">
                <a:solidFill>
                  <a:schemeClr val="accent1"/>
                </a:solidFill>
              </a:rPr>
              <a:t> </a:t>
            </a:r>
            <a:r>
              <a:rPr lang="en-US" sz="1200" b="1" dirty="0" err="1" smtClean="0">
                <a:solidFill>
                  <a:schemeClr val="accent1"/>
                </a:solidFill>
              </a:rPr>
              <a:t>itr</a:t>
            </a:r>
            <a:r>
              <a:rPr lang="en-US" sz="1200" b="1" dirty="0" smtClean="0">
                <a:solidFill>
                  <a:schemeClr val="accent1"/>
                </a:solidFill>
              </a:rPr>
              <a:t>=</a:t>
            </a:r>
            <a:r>
              <a:rPr lang="en-US" sz="1200" b="1" dirty="0" err="1" smtClean="0">
                <a:solidFill>
                  <a:schemeClr val="accent1"/>
                </a:solidFill>
              </a:rPr>
              <a:t>al.iterator</a:t>
            </a:r>
            <a:r>
              <a:rPr lang="en-US" sz="1200" b="1" dirty="0" smtClean="0">
                <a:solidFill>
                  <a:schemeClr val="accent1"/>
                </a:solidFill>
              </a:rPr>
              <a:t>();</a:t>
            </a:r>
          </a:p>
          <a:p>
            <a:pPr>
              <a:buNone/>
            </a:pPr>
            <a:r>
              <a:rPr lang="en-US" sz="1200" b="1" dirty="0" smtClean="0">
                <a:solidFill>
                  <a:schemeClr val="accent1"/>
                </a:solidFill>
              </a:rPr>
              <a:t>while(</a:t>
            </a:r>
            <a:r>
              <a:rPr lang="en-US" sz="1200" b="1" dirty="0" err="1" smtClean="0">
                <a:solidFill>
                  <a:schemeClr val="accent1"/>
                </a:solidFill>
              </a:rPr>
              <a:t>itr.hasNext</a:t>
            </a:r>
            <a:r>
              <a:rPr lang="en-US" sz="1200" b="1" dirty="0" smtClean="0">
                <a:solidFill>
                  <a:schemeClr val="accent1"/>
                </a:solidFill>
              </a:rPr>
              <a:t>())</a:t>
            </a:r>
          </a:p>
          <a:p>
            <a:pPr>
              <a:buNone/>
            </a:pPr>
            <a:r>
              <a:rPr lang="en-US" sz="1200" b="1" dirty="0" smtClean="0">
                <a:solidFill>
                  <a:schemeClr val="accent1"/>
                </a:solidFill>
              </a:rPr>
              <a:t>{</a:t>
            </a:r>
          </a:p>
          <a:p>
            <a:pPr>
              <a:buNone/>
            </a:pPr>
            <a:r>
              <a:rPr lang="en-US" sz="1200" b="1" dirty="0" smtClean="0">
                <a:solidFill>
                  <a:schemeClr val="accent1"/>
                </a:solidFill>
              </a:rPr>
              <a:t>Integer </a:t>
            </a:r>
            <a:r>
              <a:rPr lang="en-US" sz="1200" b="1" dirty="0" err="1" smtClean="0">
                <a:solidFill>
                  <a:schemeClr val="accent1"/>
                </a:solidFill>
              </a:rPr>
              <a:t>i</a:t>
            </a:r>
            <a:r>
              <a:rPr lang="en-US" sz="1200" b="1" dirty="0" smtClean="0">
                <a:solidFill>
                  <a:schemeClr val="accent1"/>
                </a:solidFill>
              </a:rPr>
              <a:t>=(Integer)</a:t>
            </a:r>
            <a:r>
              <a:rPr lang="en-US" sz="1200" b="1" dirty="0" err="1" smtClean="0">
                <a:solidFill>
                  <a:schemeClr val="accent1"/>
                </a:solidFill>
              </a:rPr>
              <a:t>itr.next</a:t>
            </a:r>
            <a:r>
              <a:rPr lang="en-US" sz="1200" b="1" dirty="0" smtClean="0">
                <a:solidFill>
                  <a:schemeClr val="accent1"/>
                </a:solidFill>
              </a:rPr>
              <a:t>();</a:t>
            </a:r>
          </a:p>
          <a:p>
            <a:pPr>
              <a:buNone/>
            </a:pPr>
            <a:r>
              <a:rPr lang="en-US" sz="1200" b="1" dirty="0" smtClean="0">
                <a:solidFill>
                  <a:schemeClr val="accent1"/>
                </a:solidFill>
              </a:rPr>
              <a:t>if(i%2==0)</a:t>
            </a:r>
          </a:p>
          <a:p>
            <a:pPr>
              <a:buNone/>
            </a:pPr>
            <a:r>
              <a:rPr lang="en-US" sz="1200" b="1" dirty="0" err="1" smtClean="0">
                <a:solidFill>
                  <a:schemeClr val="accent1"/>
                </a:solidFill>
              </a:rPr>
              <a:t>System.out.println</a:t>
            </a:r>
            <a:r>
              <a:rPr lang="en-US" sz="1200" b="1" dirty="0" smtClean="0">
                <a:solidFill>
                  <a:schemeClr val="accent1"/>
                </a:solidFill>
              </a:rPr>
              <a:t>(</a:t>
            </a:r>
            <a:r>
              <a:rPr lang="en-US" sz="1200" b="1" dirty="0" err="1" smtClean="0">
                <a:solidFill>
                  <a:schemeClr val="accent1"/>
                </a:solidFill>
              </a:rPr>
              <a:t>i</a:t>
            </a:r>
            <a:r>
              <a:rPr lang="en-US" sz="1200" b="1" dirty="0" smtClean="0">
                <a:solidFill>
                  <a:schemeClr val="accent1"/>
                </a:solidFill>
              </a:rPr>
              <a:t>);</a:t>
            </a:r>
          </a:p>
          <a:p>
            <a:pPr>
              <a:buNone/>
            </a:pPr>
            <a:r>
              <a:rPr lang="en-US" sz="1200" b="1" dirty="0" smtClean="0">
                <a:solidFill>
                  <a:schemeClr val="accent1"/>
                </a:solidFill>
              </a:rPr>
              <a:t>else</a:t>
            </a:r>
          </a:p>
          <a:p>
            <a:pPr>
              <a:buNone/>
            </a:pPr>
            <a:r>
              <a:rPr lang="en-US" sz="1200" b="1" dirty="0" err="1" smtClean="0">
                <a:solidFill>
                  <a:schemeClr val="accent1"/>
                </a:solidFill>
              </a:rPr>
              <a:t>itr.remove</a:t>
            </a:r>
            <a:r>
              <a:rPr lang="en-US" sz="1200" b="1" dirty="0" smtClean="0">
                <a:solidFill>
                  <a:schemeClr val="accent1"/>
                </a:solidFill>
              </a:rPr>
              <a:t>();</a:t>
            </a:r>
          </a:p>
          <a:p>
            <a:pPr>
              <a:buNone/>
            </a:pPr>
            <a:r>
              <a:rPr lang="en-US" sz="1200" b="1" dirty="0" smtClean="0">
                <a:solidFill>
                  <a:schemeClr val="accent1"/>
                </a:solidFill>
              </a:rPr>
              <a:t>}</a:t>
            </a:r>
            <a:r>
              <a:rPr lang="en-US" sz="1200" b="1" dirty="0" err="1" smtClean="0">
                <a:solidFill>
                  <a:schemeClr val="accent1"/>
                </a:solidFill>
              </a:rPr>
              <a:t>System.out.println</a:t>
            </a:r>
            <a:r>
              <a:rPr lang="en-US" sz="1200" b="1" dirty="0" smtClean="0">
                <a:solidFill>
                  <a:schemeClr val="accent1"/>
                </a:solidFill>
              </a:rPr>
              <a:t>("\n---------now </a:t>
            </a:r>
            <a:r>
              <a:rPr lang="en-US" sz="1200" b="1" dirty="0" err="1" smtClean="0">
                <a:solidFill>
                  <a:schemeClr val="accent1"/>
                </a:solidFill>
              </a:rPr>
              <a:t>ArrayList</a:t>
            </a:r>
            <a:r>
              <a:rPr lang="en-US" sz="1200" b="1" dirty="0" smtClean="0">
                <a:solidFill>
                  <a:schemeClr val="accent1"/>
                </a:solidFill>
              </a:rPr>
              <a:t> is ---");</a:t>
            </a:r>
          </a:p>
          <a:p>
            <a:pPr>
              <a:buNone/>
            </a:pPr>
            <a:r>
              <a:rPr lang="en-US" sz="1200" b="1" dirty="0" err="1" smtClean="0">
                <a:solidFill>
                  <a:schemeClr val="accent1"/>
                </a:solidFill>
              </a:rPr>
              <a:t>System.out.println</a:t>
            </a:r>
            <a:r>
              <a:rPr lang="en-US" sz="1200" b="1" dirty="0" smtClean="0">
                <a:solidFill>
                  <a:schemeClr val="accent1"/>
                </a:solidFill>
              </a:rPr>
              <a:t>(al);</a:t>
            </a:r>
          </a:p>
          <a:p>
            <a:pPr>
              <a:buNone/>
            </a:pPr>
            <a:r>
              <a:rPr lang="en-US" sz="1200" b="1" dirty="0" smtClean="0">
                <a:solidFill>
                  <a:schemeClr val="accent1"/>
                </a:solidFill>
              </a:rPr>
              <a:t>}}</a:t>
            </a:r>
          </a:p>
          <a:p>
            <a:pPr>
              <a:buNone/>
            </a:pPr>
            <a:r>
              <a:rPr lang="en-US" sz="1200" b="1" dirty="0" smtClean="0">
                <a:solidFill>
                  <a:schemeClr val="accent1"/>
                </a:solidFill>
              </a:rPr>
              <a:t>				</a:t>
            </a:r>
            <a:r>
              <a:rPr lang="en-US" sz="1200" b="1" dirty="0" smtClean="0">
                <a:solidFill>
                  <a:srgbClr val="FF0000"/>
                </a:solidFill>
              </a:rPr>
              <a:t>Limitations of </a:t>
            </a:r>
            <a:r>
              <a:rPr lang="en-US" sz="1200" b="1" dirty="0" err="1" smtClean="0">
                <a:solidFill>
                  <a:srgbClr val="FF0000"/>
                </a:solidFill>
              </a:rPr>
              <a:t>Iterator</a:t>
            </a:r>
            <a:endParaRPr lang="en-US" sz="1200" b="1" dirty="0" smtClean="0">
              <a:solidFill>
                <a:srgbClr val="FF0000"/>
              </a:solidFill>
            </a:endParaRPr>
          </a:p>
          <a:p>
            <a:pPr>
              <a:buAutoNum type="arabicPeriod"/>
            </a:pPr>
            <a:r>
              <a:rPr lang="en-US" sz="1200" b="1" dirty="0" smtClean="0">
                <a:solidFill>
                  <a:schemeClr val="accent1"/>
                </a:solidFill>
              </a:rPr>
              <a:t>By using Enumeration and </a:t>
            </a:r>
            <a:r>
              <a:rPr lang="en-US" sz="1200" b="1" dirty="0" err="1" smtClean="0">
                <a:solidFill>
                  <a:schemeClr val="accent1"/>
                </a:solidFill>
              </a:rPr>
              <a:t>Iterator</a:t>
            </a:r>
            <a:r>
              <a:rPr lang="en-US" sz="1200" b="1" dirty="0" smtClean="0">
                <a:solidFill>
                  <a:schemeClr val="accent1"/>
                </a:solidFill>
              </a:rPr>
              <a:t> we can move only towards forward direction. And we cant move to backward direction, and hence these are single direction cursor.</a:t>
            </a:r>
          </a:p>
          <a:p>
            <a:pPr>
              <a:buAutoNum type="arabicPeriod"/>
            </a:pPr>
            <a:r>
              <a:rPr lang="en-US" sz="1200" b="1" dirty="0" smtClean="0">
                <a:solidFill>
                  <a:schemeClr val="accent1"/>
                </a:solidFill>
              </a:rPr>
              <a:t>By using </a:t>
            </a:r>
            <a:r>
              <a:rPr lang="en-US" sz="1200" b="1" dirty="0" err="1" smtClean="0">
                <a:solidFill>
                  <a:schemeClr val="accent1"/>
                </a:solidFill>
              </a:rPr>
              <a:t>iterator</a:t>
            </a:r>
            <a:r>
              <a:rPr lang="en-US" sz="1200" b="1" dirty="0" smtClean="0">
                <a:solidFill>
                  <a:schemeClr val="accent1"/>
                </a:solidFill>
              </a:rPr>
              <a:t> we can perform only read and remove operations and we can’t perform replacement of new objects.</a:t>
            </a:r>
          </a:p>
          <a:p>
            <a:pPr>
              <a:buNone/>
            </a:pPr>
            <a:r>
              <a:rPr lang="en-US" sz="1200" b="1" dirty="0" smtClean="0">
                <a:solidFill>
                  <a:schemeClr val="accent1"/>
                </a:solidFill>
              </a:rPr>
              <a:t>			Note -&gt; To overcome these limitations of </a:t>
            </a:r>
            <a:r>
              <a:rPr lang="en-US" sz="1200" b="1" dirty="0" err="1" smtClean="0">
                <a:solidFill>
                  <a:schemeClr val="accent1"/>
                </a:solidFill>
              </a:rPr>
              <a:t>Iterator</a:t>
            </a:r>
            <a:r>
              <a:rPr lang="en-US" sz="1200" b="1" dirty="0" smtClean="0">
                <a:solidFill>
                  <a:schemeClr val="accent1"/>
                </a:solidFill>
              </a:rPr>
              <a:t> we should go for </a:t>
            </a:r>
            <a:r>
              <a:rPr lang="en-US" sz="1200" b="1" dirty="0" err="1" smtClean="0">
                <a:solidFill>
                  <a:schemeClr val="accent1"/>
                </a:solidFill>
              </a:rPr>
              <a:t>ListIterator</a:t>
            </a:r>
            <a:r>
              <a:rPr lang="en-US" sz="1200" b="1" dirty="0" smtClean="0">
                <a:solidFill>
                  <a:schemeClr val="accent1"/>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ListIterator</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Font typeface="Arial" charset="0"/>
              <a:buChar char="•"/>
            </a:pPr>
            <a:r>
              <a:rPr lang="en-US" sz="1200" b="1" dirty="0" smtClean="0">
                <a:solidFill>
                  <a:schemeClr val="accent1"/>
                </a:solidFill>
              </a:rPr>
              <a:t>By using </a:t>
            </a:r>
            <a:r>
              <a:rPr lang="en-US" sz="1200" b="1" dirty="0" err="1" smtClean="0">
                <a:solidFill>
                  <a:schemeClr val="accent1"/>
                </a:solidFill>
              </a:rPr>
              <a:t>ListIterator</a:t>
            </a:r>
            <a:r>
              <a:rPr lang="en-US" sz="1200" b="1" dirty="0" smtClean="0">
                <a:solidFill>
                  <a:schemeClr val="accent1"/>
                </a:solidFill>
              </a:rPr>
              <a:t> we can move either to the forward direction or to the backward direction, and hence </a:t>
            </a:r>
            <a:r>
              <a:rPr lang="en-US" sz="1200" b="1" dirty="0" err="1" smtClean="0">
                <a:solidFill>
                  <a:schemeClr val="accent1"/>
                </a:solidFill>
              </a:rPr>
              <a:t>listIterator</a:t>
            </a:r>
            <a:r>
              <a:rPr lang="en-US" sz="1200" b="1" dirty="0" smtClean="0">
                <a:solidFill>
                  <a:schemeClr val="accent1"/>
                </a:solidFill>
              </a:rPr>
              <a:t> is bidirectional cursor.</a:t>
            </a:r>
          </a:p>
          <a:p>
            <a:pPr>
              <a:buFont typeface="Arial" charset="0"/>
              <a:buChar char="•"/>
            </a:pPr>
            <a:r>
              <a:rPr lang="en-US" sz="1200" b="1" dirty="0" smtClean="0">
                <a:solidFill>
                  <a:schemeClr val="accent1"/>
                </a:solidFill>
              </a:rPr>
              <a:t>By using </a:t>
            </a:r>
            <a:r>
              <a:rPr lang="en-US" sz="1200" b="1" dirty="0" err="1" smtClean="0">
                <a:solidFill>
                  <a:schemeClr val="accent1"/>
                </a:solidFill>
              </a:rPr>
              <a:t>ListIterator</a:t>
            </a:r>
            <a:r>
              <a:rPr lang="en-US" sz="1200" b="1" dirty="0" smtClean="0">
                <a:solidFill>
                  <a:schemeClr val="accent1"/>
                </a:solidFill>
              </a:rPr>
              <a:t> we can perform replacement and addition of new objects in addition to read and remove operations.</a:t>
            </a:r>
          </a:p>
          <a:p>
            <a:pPr>
              <a:buNone/>
            </a:pPr>
            <a:r>
              <a:rPr lang="en-US" sz="1200" b="1" dirty="0" smtClean="0">
                <a:solidFill>
                  <a:schemeClr val="accent1"/>
                </a:solidFill>
              </a:rPr>
              <a:t>				</a:t>
            </a:r>
            <a:r>
              <a:rPr lang="en-US" sz="1200" b="1" dirty="0" smtClean="0">
                <a:solidFill>
                  <a:srgbClr val="FF0000"/>
                </a:solidFill>
              </a:rPr>
              <a:t>public </a:t>
            </a:r>
            <a:r>
              <a:rPr lang="en-US" sz="1200" b="1" dirty="0" err="1" smtClean="0">
                <a:solidFill>
                  <a:srgbClr val="FF0000"/>
                </a:solidFill>
              </a:rPr>
              <a:t>ListIterator</a:t>
            </a:r>
            <a:r>
              <a:rPr lang="en-US" sz="1200" b="1" dirty="0" smtClean="0">
                <a:solidFill>
                  <a:srgbClr val="FF0000"/>
                </a:solidFill>
              </a:rPr>
              <a:t> </a:t>
            </a:r>
            <a:r>
              <a:rPr lang="en-US" sz="1200" b="1" dirty="0" err="1" smtClean="0">
                <a:solidFill>
                  <a:srgbClr val="FF0000"/>
                </a:solidFill>
              </a:rPr>
              <a:t>listIterator</a:t>
            </a:r>
            <a:r>
              <a:rPr lang="en-US" sz="1200" b="1" dirty="0" smtClean="0">
                <a:solidFill>
                  <a:srgbClr val="FF0000"/>
                </a:solidFill>
              </a:rPr>
              <a:t>();</a:t>
            </a:r>
          </a:p>
          <a:p>
            <a:pPr>
              <a:buNone/>
            </a:pPr>
            <a:r>
              <a:rPr lang="en-US" sz="1200" b="1" dirty="0" smtClean="0">
                <a:solidFill>
                  <a:schemeClr val="accent1"/>
                </a:solidFill>
              </a:rPr>
              <a:t>	</a:t>
            </a:r>
            <a:r>
              <a:rPr lang="en-US" sz="1200" b="1" dirty="0" err="1" smtClean="0">
                <a:solidFill>
                  <a:schemeClr val="accent1"/>
                </a:solidFill>
              </a:rPr>
              <a:t>ListIterator</a:t>
            </a:r>
            <a:r>
              <a:rPr lang="en-US" sz="1200" b="1" dirty="0" smtClean="0">
                <a:solidFill>
                  <a:schemeClr val="accent1"/>
                </a:solidFill>
              </a:rPr>
              <a:t> </a:t>
            </a:r>
            <a:r>
              <a:rPr lang="en-US" sz="1200" b="1" dirty="0" err="1" smtClean="0">
                <a:solidFill>
                  <a:schemeClr val="accent1"/>
                </a:solidFill>
              </a:rPr>
              <a:t>ltr</a:t>
            </a:r>
            <a:r>
              <a:rPr lang="en-US" sz="1200" b="1" dirty="0" smtClean="0">
                <a:solidFill>
                  <a:schemeClr val="accent1"/>
                </a:solidFill>
              </a:rPr>
              <a:t>=</a:t>
            </a:r>
            <a:r>
              <a:rPr lang="en-US" sz="1200" b="1" dirty="0" err="1" smtClean="0">
                <a:solidFill>
                  <a:schemeClr val="accent1"/>
                </a:solidFill>
              </a:rPr>
              <a:t>l.listIterator</a:t>
            </a:r>
            <a:r>
              <a:rPr lang="en-US" sz="1200" b="1" dirty="0" smtClean="0">
                <a:solidFill>
                  <a:schemeClr val="accent1"/>
                </a:solidFill>
              </a:rPr>
              <a:t>();</a:t>
            </a:r>
          </a:p>
          <a:p>
            <a:pPr>
              <a:buFont typeface="Arial" charset="0"/>
              <a:buChar char="•"/>
            </a:pPr>
            <a:r>
              <a:rPr lang="en-US" sz="1200" b="1" dirty="0" smtClean="0">
                <a:solidFill>
                  <a:schemeClr val="accent1"/>
                </a:solidFill>
              </a:rPr>
              <a:t>Where l is any List object.</a:t>
            </a:r>
          </a:p>
          <a:p>
            <a:pPr>
              <a:buNone/>
            </a:pPr>
            <a:r>
              <a:rPr lang="en-US" sz="1200" b="1" dirty="0" smtClean="0">
                <a:solidFill>
                  <a:schemeClr val="accent1"/>
                </a:solidFill>
              </a:rPr>
              <a:t>				</a:t>
            </a:r>
            <a:r>
              <a:rPr lang="en-US" sz="1200" b="1" dirty="0" smtClean="0">
                <a:solidFill>
                  <a:srgbClr val="FF0000"/>
                </a:solidFill>
              </a:rPr>
              <a:t>Methods Of </a:t>
            </a:r>
            <a:r>
              <a:rPr lang="en-US" sz="1200" b="1" dirty="0" err="1" smtClean="0">
                <a:solidFill>
                  <a:srgbClr val="FF0000"/>
                </a:solidFill>
              </a:rPr>
              <a:t>ListIterator</a:t>
            </a:r>
            <a:endParaRPr lang="en-US" sz="1200" b="1" dirty="0" smtClean="0">
              <a:solidFill>
                <a:srgbClr val="FF0000"/>
              </a:solidFill>
            </a:endParaRPr>
          </a:p>
          <a:p>
            <a:pPr>
              <a:buNone/>
            </a:pPr>
            <a:endParaRPr lang="en-US" sz="1200" b="1" dirty="0" smtClean="0">
              <a:solidFill>
                <a:srgbClr val="FF0000"/>
              </a:solidFill>
            </a:endParaRPr>
          </a:p>
          <a:p>
            <a:pPr>
              <a:buNone/>
            </a:pPr>
            <a:endParaRPr lang="en-US" sz="1200" b="1" dirty="0" smtClean="0">
              <a:solidFill>
                <a:srgbClr val="FF0000"/>
              </a:solidFill>
            </a:endParaRPr>
          </a:p>
        </p:txBody>
      </p:sp>
      <p:sp>
        <p:nvSpPr>
          <p:cNvPr id="4" name="Rectangle 3"/>
          <p:cNvSpPr/>
          <p:nvPr/>
        </p:nvSpPr>
        <p:spPr>
          <a:xfrm>
            <a:off x="609600" y="2438400"/>
            <a:ext cx="3352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dirty="0" smtClean="0"/>
              <a:t>		</a:t>
            </a:r>
            <a:r>
              <a:rPr lang="en-US" dirty="0" smtClean="0">
                <a:solidFill>
                  <a:srgbClr val="FF0000"/>
                </a:solidFill>
              </a:rPr>
              <a:t>forward direction</a:t>
            </a:r>
          </a:p>
          <a:p>
            <a:pPr marL="342900" indent="-342900"/>
            <a:endParaRPr lang="en-US" dirty="0" smtClean="0">
              <a:solidFill>
                <a:srgbClr val="FF0000"/>
              </a:solidFill>
            </a:endParaRPr>
          </a:p>
          <a:p>
            <a:pPr marL="342900" indent="-342900">
              <a:buAutoNum type="arabicPeriod"/>
            </a:pPr>
            <a:r>
              <a:rPr lang="en-US" dirty="0" smtClean="0"/>
              <a:t>Public </a:t>
            </a:r>
            <a:r>
              <a:rPr lang="en-US" dirty="0" err="1" smtClean="0"/>
              <a:t>boolean</a:t>
            </a:r>
            <a:r>
              <a:rPr lang="en-US" dirty="0" smtClean="0"/>
              <a:t> </a:t>
            </a:r>
            <a:r>
              <a:rPr lang="en-US" dirty="0" err="1" smtClean="0"/>
              <a:t>hasNext</a:t>
            </a:r>
            <a:r>
              <a:rPr lang="en-US" dirty="0" smtClean="0"/>
              <a:t>();</a:t>
            </a:r>
          </a:p>
          <a:p>
            <a:pPr marL="342900" indent="-342900">
              <a:buAutoNum type="arabicPeriod"/>
            </a:pPr>
            <a:r>
              <a:rPr lang="en-US" dirty="0" smtClean="0"/>
              <a:t>Public void next();</a:t>
            </a:r>
          </a:p>
          <a:p>
            <a:pPr marL="342900" indent="-342900">
              <a:buAutoNum type="arabicPeriod"/>
            </a:pPr>
            <a:r>
              <a:rPr lang="en-US" dirty="0" smtClean="0"/>
              <a:t>Public </a:t>
            </a:r>
            <a:r>
              <a:rPr lang="en-US" dirty="0" err="1" smtClean="0"/>
              <a:t>int</a:t>
            </a:r>
            <a:r>
              <a:rPr lang="en-US" dirty="0" smtClean="0"/>
              <a:t> </a:t>
            </a:r>
            <a:r>
              <a:rPr lang="en-US" dirty="0" err="1" smtClean="0"/>
              <a:t>nextIndex</a:t>
            </a:r>
            <a:r>
              <a:rPr lang="en-US" dirty="0" smtClean="0"/>
              <a:t>()</a:t>
            </a:r>
            <a:endParaRPr lang="en-US" dirty="0"/>
          </a:p>
        </p:txBody>
      </p:sp>
      <p:sp>
        <p:nvSpPr>
          <p:cNvPr id="8" name="Rectangle 7"/>
          <p:cNvSpPr/>
          <p:nvPr/>
        </p:nvSpPr>
        <p:spPr>
          <a:xfrm>
            <a:off x="4343400" y="2438400"/>
            <a:ext cx="3352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dirty="0" smtClean="0"/>
              <a:t>		</a:t>
            </a:r>
            <a:r>
              <a:rPr lang="en-US" dirty="0" smtClean="0">
                <a:solidFill>
                  <a:srgbClr val="FF0000"/>
                </a:solidFill>
              </a:rPr>
              <a:t>Backward direction</a:t>
            </a:r>
          </a:p>
          <a:p>
            <a:pPr marL="342900" indent="-342900"/>
            <a:endParaRPr lang="en-US" dirty="0" smtClean="0">
              <a:solidFill>
                <a:srgbClr val="FF0000"/>
              </a:solidFill>
            </a:endParaRPr>
          </a:p>
          <a:p>
            <a:pPr marL="342900" indent="-342900"/>
            <a:r>
              <a:rPr lang="en-US" dirty="0" smtClean="0"/>
              <a:t>4. Public </a:t>
            </a:r>
            <a:r>
              <a:rPr lang="en-US" dirty="0" err="1" smtClean="0"/>
              <a:t>boolean</a:t>
            </a:r>
            <a:r>
              <a:rPr lang="en-US" dirty="0" smtClean="0"/>
              <a:t> </a:t>
            </a:r>
            <a:r>
              <a:rPr lang="en-US" dirty="0" err="1" smtClean="0"/>
              <a:t>hasPrevious</a:t>
            </a:r>
            <a:r>
              <a:rPr lang="en-US" dirty="0" smtClean="0"/>
              <a:t>()</a:t>
            </a:r>
          </a:p>
          <a:p>
            <a:pPr marL="342900" indent="-342900"/>
            <a:r>
              <a:rPr lang="en-US" dirty="0" smtClean="0"/>
              <a:t>5. Public void previous()</a:t>
            </a:r>
          </a:p>
          <a:p>
            <a:pPr marL="342900" indent="-342900"/>
            <a:r>
              <a:rPr lang="en-US" dirty="0" smtClean="0"/>
              <a:t>6. Public </a:t>
            </a:r>
            <a:r>
              <a:rPr lang="en-US" dirty="0" err="1" smtClean="0"/>
              <a:t>int</a:t>
            </a:r>
            <a:r>
              <a:rPr lang="en-US" dirty="0" smtClean="0"/>
              <a:t> </a:t>
            </a:r>
            <a:r>
              <a:rPr lang="en-US" dirty="0" err="1" smtClean="0"/>
              <a:t>previousIndex</a:t>
            </a:r>
            <a:r>
              <a:rPr lang="en-US" dirty="0" smtClean="0"/>
              <a:t>()</a:t>
            </a:r>
            <a:endParaRPr lang="en-US" dirty="0"/>
          </a:p>
        </p:txBody>
      </p:sp>
      <p:sp>
        <p:nvSpPr>
          <p:cNvPr id="9" name="Rectangle 8"/>
          <p:cNvSpPr/>
          <p:nvPr/>
        </p:nvSpPr>
        <p:spPr>
          <a:xfrm>
            <a:off x="1752600" y="4572000"/>
            <a:ext cx="5105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dirty="0" smtClean="0"/>
              <a:t>		</a:t>
            </a:r>
            <a:r>
              <a:rPr lang="en-US" dirty="0" smtClean="0">
                <a:solidFill>
                  <a:srgbClr val="FF0000"/>
                </a:solidFill>
              </a:rPr>
              <a:t>Other Capability Methods</a:t>
            </a:r>
          </a:p>
          <a:p>
            <a:pPr marL="342900" indent="-342900" algn="ctr"/>
            <a:endParaRPr lang="en-US" dirty="0" smtClean="0">
              <a:solidFill>
                <a:srgbClr val="FF0000"/>
              </a:solidFill>
            </a:endParaRPr>
          </a:p>
          <a:p>
            <a:pPr marL="342900" indent="-342900"/>
            <a:r>
              <a:rPr lang="en-US" dirty="0" smtClean="0">
                <a:solidFill>
                  <a:schemeClr val="bg1"/>
                </a:solidFill>
              </a:rPr>
              <a:t>7. Public void remove();</a:t>
            </a:r>
          </a:p>
          <a:p>
            <a:pPr marL="342900" indent="-342900"/>
            <a:r>
              <a:rPr lang="en-US" dirty="0" smtClean="0">
                <a:solidFill>
                  <a:schemeClr val="bg1"/>
                </a:solidFill>
              </a:rPr>
              <a:t>8. Public void set(Object new);</a:t>
            </a:r>
          </a:p>
          <a:p>
            <a:pPr marL="342900" indent="-342900"/>
            <a:r>
              <a:rPr lang="en-US" dirty="0" smtClean="0">
                <a:solidFill>
                  <a:schemeClr val="bg1"/>
                </a:solidFill>
              </a:rPr>
              <a:t>9. Public void add(Object new);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Comparision</a:t>
            </a:r>
            <a:r>
              <a:rPr lang="en-US" sz="1600" b="1" dirty="0" smtClean="0">
                <a:solidFill>
                  <a:srgbClr val="FF0000"/>
                </a:solidFill>
              </a:rPr>
              <a:t> of the 3 </a:t>
            </a:r>
            <a:r>
              <a:rPr lang="en-US" sz="1600" b="1" dirty="0" err="1" smtClean="0">
                <a:solidFill>
                  <a:srgbClr val="FF0000"/>
                </a:solidFill>
              </a:rPr>
              <a:t>Cursons</a:t>
            </a:r>
            <a:endParaRPr lang="en-US" sz="1600" b="1" dirty="0">
              <a:solidFill>
                <a:srgbClr val="FF0000"/>
              </a:solidFill>
            </a:endParaRPr>
          </a:p>
        </p:txBody>
      </p:sp>
      <p:graphicFrame>
        <p:nvGraphicFramePr>
          <p:cNvPr id="7" name="Content Placeholder 6"/>
          <p:cNvGraphicFramePr>
            <a:graphicFrameLocks noGrp="1"/>
          </p:cNvGraphicFramePr>
          <p:nvPr>
            <p:ph idx="1"/>
          </p:nvPr>
        </p:nvGraphicFramePr>
        <p:xfrm>
          <a:off x="457200" y="533400"/>
          <a:ext cx="8229600" cy="4419601"/>
        </p:xfrm>
        <a:graphic>
          <a:graphicData uri="http://schemas.openxmlformats.org/drawingml/2006/table">
            <a:tbl>
              <a:tblPr firstRow="1" bandRow="1">
                <a:tableStyleId>{5C22544A-7EE6-4342-B048-85BDC9FD1C3A}</a:tableStyleId>
              </a:tblPr>
              <a:tblGrid>
                <a:gridCol w="2057400"/>
                <a:gridCol w="2057400"/>
                <a:gridCol w="2057400"/>
                <a:gridCol w="2057400"/>
              </a:tblGrid>
              <a:tr h="405315">
                <a:tc>
                  <a:txBody>
                    <a:bodyPr/>
                    <a:lstStyle/>
                    <a:p>
                      <a:r>
                        <a:rPr lang="en-US" dirty="0" smtClean="0"/>
                        <a:t>Property</a:t>
                      </a:r>
                      <a:endParaRPr lang="en-US" dirty="0"/>
                    </a:p>
                  </a:txBody>
                  <a:tcPr/>
                </a:tc>
                <a:tc>
                  <a:txBody>
                    <a:bodyPr/>
                    <a:lstStyle/>
                    <a:p>
                      <a:r>
                        <a:rPr lang="en-US" dirty="0" smtClean="0"/>
                        <a:t>Enumeration</a:t>
                      </a:r>
                      <a:endParaRPr lang="en-US" dirty="0"/>
                    </a:p>
                  </a:txBody>
                  <a:tcPr/>
                </a:tc>
                <a:tc>
                  <a:txBody>
                    <a:bodyPr/>
                    <a:lstStyle/>
                    <a:p>
                      <a:r>
                        <a:rPr lang="en-US" dirty="0" err="1" smtClean="0"/>
                        <a:t>Iterator</a:t>
                      </a:r>
                      <a:endParaRPr lang="en-US" dirty="0"/>
                    </a:p>
                  </a:txBody>
                  <a:tcPr/>
                </a:tc>
                <a:tc>
                  <a:txBody>
                    <a:bodyPr/>
                    <a:lstStyle/>
                    <a:p>
                      <a:r>
                        <a:rPr lang="en-US" dirty="0" err="1" smtClean="0"/>
                        <a:t>ListIterator</a:t>
                      </a:r>
                      <a:endParaRPr lang="en-US" dirty="0"/>
                    </a:p>
                  </a:txBody>
                  <a:tcPr/>
                </a:tc>
              </a:tr>
              <a:tr h="405315">
                <a:tc>
                  <a:txBody>
                    <a:bodyPr/>
                    <a:lstStyle/>
                    <a:p>
                      <a:r>
                        <a:rPr lang="en-US" sz="1200" dirty="0" smtClean="0"/>
                        <a:t>Applicable</a:t>
                      </a:r>
                      <a:r>
                        <a:rPr lang="en-US" sz="1200" baseline="0" dirty="0" smtClean="0"/>
                        <a:t> for</a:t>
                      </a:r>
                      <a:endParaRPr lang="en-US" sz="1200" dirty="0"/>
                    </a:p>
                  </a:txBody>
                  <a:tcPr/>
                </a:tc>
                <a:tc>
                  <a:txBody>
                    <a:bodyPr/>
                    <a:lstStyle/>
                    <a:p>
                      <a:r>
                        <a:rPr lang="en-US" sz="1200" dirty="0" smtClean="0"/>
                        <a:t>Only for legacy classes</a:t>
                      </a:r>
                      <a:endParaRPr lang="en-US" sz="1200" dirty="0"/>
                    </a:p>
                  </a:txBody>
                  <a:tcPr/>
                </a:tc>
                <a:tc>
                  <a:txBody>
                    <a:bodyPr/>
                    <a:lstStyle/>
                    <a:p>
                      <a:r>
                        <a:rPr lang="en-US" sz="1200" dirty="0" smtClean="0"/>
                        <a:t>Any Collection classes</a:t>
                      </a:r>
                      <a:endParaRPr lang="en-US" sz="1200" dirty="0"/>
                    </a:p>
                  </a:txBody>
                  <a:tcPr/>
                </a:tc>
                <a:tc>
                  <a:txBody>
                    <a:bodyPr/>
                    <a:lstStyle/>
                    <a:p>
                      <a:r>
                        <a:rPr lang="en-US" sz="1200" dirty="0" smtClean="0"/>
                        <a:t>Only list classes</a:t>
                      </a:r>
                      <a:endParaRPr lang="en-US" sz="1200" dirty="0"/>
                    </a:p>
                  </a:txBody>
                  <a:tcPr/>
                </a:tc>
              </a:tr>
              <a:tr h="499704">
                <a:tc>
                  <a:txBody>
                    <a:bodyPr/>
                    <a:lstStyle/>
                    <a:p>
                      <a:r>
                        <a:rPr lang="en-US" sz="1200" dirty="0" smtClean="0"/>
                        <a:t>Movement</a:t>
                      </a:r>
                      <a:endParaRPr lang="en-US" sz="1200" dirty="0"/>
                    </a:p>
                  </a:txBody>
                  <a:tcPr/>
                </a:tc>
                <a:tc>
                  <a:txBody>
                    <a:bodyPr/>
                    <a:lstStyle/>
                    <a:p>
                      <a:r>
                        <a:rPr lang="en-US" sz="1200" dirty="0" smtClean="0"/>
                        <a:t>Only forward direction</a:t>
                      </a:r>
                    </a:p>
                    <a:p>
                      <a:r>
                        <a:rPr lang="en-US" sz="1200" dirty="0" smtClean="0"/>
                        <a:t>(single direction)</a:t>
                      </a:r>
                      <a:endParaRPr lang="en-US" sz="1200" dirty="0"/>
                    </a:p>
                  </a:txBody>
                  <a:tcPr/>
                </a:tc>
                <a:tc>
                  <a:txBody>
                    <a:bodyPr/>
                    <a:lstStyle/>
                    <a:p>
                      <a:r>
                        <a:rPr lang="en-US" sz="1200" dirty="0" smtClean="0"/>
                        <a:t>Only forward direction</a:t>
                      </a:r>
                    </a:p>
                    <a:p>
                      <a:r>
                        <a:rPr lang="en-US" sz="1200" dirty="0" smtClean="0"/>
                        <a:t>(single direction)</a:t>
                      </a:r>
                    </a:p>
                  </a:txBody>
                  <a:tcPr/>
                </a:tc>
                <a:tc>
                  <a:txBody>
                    <a:bodyPr/>
                    <a:lstStyle/>
                    <a:p>
                      <a:r>
                        <a:rPr lang="en-US" sz="1200" dirty="0" smtClean="0"/>
                        <a:t>Both forward and backward direction(Bidirectional)</a:t>
                      </a:r>
                      <a:endParaRPr lang="en-US" sz="1200" dirty="0"/>
                    </a:p>
                  </a:txBody>
                  <a:tcPr/>
                </a:tc>
              </a:tr>
              <a:tr h="499704">
                <a:tc>
                  <a:txBody>
                    <a:bodyPr/>
                    <a:lstStyle/>
                    <a:p>
                      <a:r>
                        <a:rPr lang="en-US" sz="1200" dirty="0" smtClean="0"/>
                        <a:t>Accessibility</a:t>
                      </a:r>
                    </a:p>
                  </a:txBody>
                  <a:tcPr/>
                </a:tc>
                <a:tc>
                  <a:txBody>
                    <a:bodyPr/>
                    <a:lstStyle/>
                    <a:p>
                      <a:r>
                        <a:rPr lang="en-US" sz="1200" dirty="0" smtClean="0"/>
                        <a:t>Only read access</a:t>
                      </a:r>
                      <a:endParaRPr lang="en-US" sz="1200" dirty="0"/>
                    </a:p>
                  </a:txBody>
                  <a:tcPr/>
                </a:tc>
                <a:tc>
                  <a:txBody>
                    <a:bodyPr/>
                    <a:lstStyle/>
                    <a:p>
                      <a:r>
                        <a:rPr lang="en-US" sz="1200" dirty="0" smtClean="0"/>
                        <a:t>Both read and remove</a:t>
                      </a:r>
                      <a:endParaRPr lang="en-US" sz="1200" dirty="0"/>
                    </a:p>
                  </a:txBody>
                  <a:tcPr/>
                </a:tc>
                <a:tc>
                  <a:txBody>
                    <a:bodyPr/>
                    <a:lstStyle/>
                    <a:p>
                      <a:r>
                        <a:rPr lang="en-US" sz="1200" dirty="0" smtClean="0"/>
                        <a:t>Read, remove ,</a:t>
                      </a:r>
                      <a:r>
                        <a:rPr lang="en-US" sz="1200" baseline="0" dirty="0" smtClean="0"/>
                        <a:t> replace and addition of new objects.</a:t>
                      </a:r>
                    </a:p>
                  </a:txBody>
                  <a:tcPr/>
                </a:tc>
              </a:tr>
              <a:tr h="499704">
                <a:tc>
                  <a:txBody>
                    <a:bodyPr/>
                    <a:lstStyle/>
                    <a:p>
                      <a:r>
                        <a:rPr lang="en-US" sz="1200" dirty="0" smtClean="0"/>
                        <a:t>How to get it</a:t>
                      </a:r>
                      <a:endParaRPr lang="en-US" sz="1200" dirty="0"/>
                    </a:p>
                  </a:txBody>
                  <a:tcPr/>
                </a:tc>
                <a:tc>
                  <a:txBody>
                    <a:bodyPr/>
                    <a:lstStyle/>
                    <a:p>
                      <a:r>
                        <a:rPr lang="en-US" sz="1200" dirty="0" smtClean="0"/>
                        <a:t>By using elements() method of vector</a:t>
                      </a:r>
                      <a:r>
                        <a:rPr lang="en-US" sz="1200" baseline="0" dirty="0" smtClean="0"/>
                        <a:t> class</a:t>
                      </a:r>
                      <a:endParaRPr lang="en-US" sz="1200" dirty="0"/>
                    </a:p>
                  </a:txBody>
                  <a:tcPr/>
                </a:tc>
                <a:tc>
                  <a:txBody>
                    <a:bodyPr/>
                    <a:lstStyle/>
                    <a:p>
                      <a:r>
                        <a:rPr lang="en-US" sz="1200" dirty="0" smtClean="0"/>
                        <a:t>By using </a:t>
                      </a:r>
                      <a:r>
                        <a:rPr lang="en-US" sz="1200" dirty="0" err="1" smtClean="0"/>
                        <a:t>iterator</a:t>
                      </a:r>
                      <a:r>
                        <a:rPr lang="en-US" sz="1200" dirty="0" smtClean="0"/>
                        <a:t>()</a:t>
                      </a:r>
                      <a:r>
                        <a:rPr lang="en-US" sz="1200" baseline="0" dirty="0" smtClean="0"/>
                        <a:t> method of Collection interface</a:t>
                      </a:r>
                      <a:endParaRPr lang="en-US" sz="1200" dirty="0"/>
                    </a:p>
                  </a:txBody>
                  <a:tcPr/>
                </a:tc>
                <a:tc>
                  <a:txBody>
                    <a:bodyPr/>
                    <a:lstStyle/>
                    <a:p>
                      <a:r>
                        <a:rPr lang="en-US" sz="1200" dirty="0" smtClean="0"/>
                        <a:t>By using</a:t>
                      </a:r>
                      <a:r>
                        <a:rPr lang="en-US" sz="1200" baseline="0" dirty="0" smtClean="0"/>
                        <a:t> </a:t>
                      </a:r>
                      <a:r>
                        <a:rPr lang="en-US" sz="1200" baseline="0" dirty="0" err="1" smtClean="0"/>
                        <a:t>listIterator</a:t>
                      </a:r>
                      <a:r>
                        <a:rPr lang="en-US" sz="1200" baseline="0" dirty="0" smtClean="0"/>
                        <a:t>() method of List Interface</a:t>
                      </a:r>
                      <a:endParaRPr lang="en-US" sz="1200" dirty="0"/>
                    </a:p>
                  </a:txBody>
                  <a:tcPr/>
                </a:tc>
              </a:tr>
              <a:tr h="1299229">
                <a:tc>
                  <a:txBody>
                    <a:bodyPr/>
                    <a:lstStyle/>
                    <a:p>
                      <a:r>
                        <a:rPr lang="en-US" sz="1200" dirty="0" smtClean="0"/>
                        <a:t>Methods</a:t>
                      </a:r>
                      <a:endParaRPr lang="en-US" sz="1200" dirty="0"/>
                    </a:p>
                  </a:txBody>
                  <a:tcPr/>
                </a:tc>
                <a:tc>
                  <a:txBody>
                    <a:bodyPr/>
                    <a:lstStyle/>
                    <a:p>
                      <a:r>
                        <a:rPr lang="en-US" sz="1200" dirty="0" smtClean="0"/>
                        <a:t>2 Methods</a:t>
                      </a:r>
                    </a:p>
                    <a:p>
                      <a:r>
                        <a:rPr lang="en-US" sz="1200" dirty="0" err="1" smtClean="0"/>
                        <a:t>hasMoreElements</a:t>
                      </a:r>
                      <a:r>
                        <a:rPr lang="en-US" sz="1200" dirty="0" smtClean="0"/>
                        <a:t>()</a:t>
                      </a:r>
                    </a:p>
                    <a:p>
                      <a:r>
                        <a:rPr lang="en-US" sz="1200" dirty="0" err="1" smtClean="0"/>
                        <a:t>nextElement</a:t>
                      </a:r>
                      <a:r>
                        <a:rPr lang="en-US" sz="1200" dirty="0" smtClean="0"/>
                        <a:t>()</a:t>
                      </a:r>
                      <a:endParaRPr lang="en-US" sz="1200" dirty="0"/>
                    </a:p>
                  </a:txBody>
                  <a:tcPr/>
                </a:tc>
                <a:tc>
                  <a:txBody>
                    <a:bodyPr/>
                    <a:lstStyle/>
                    <a:p>
                      <a:r>
                        <a:rPr lang="en-US" sz="1200" dirty="0" smtClean="0"/>
                        <a:t>3 Methods</a:t>
                      </a:r>
                    </a:p>
                    <a:p>
                      <a:r>
                        <a:rPr lang="en-US" sz="1200" dirty="0" err="1" smtClean="0"/>
                        <a:t>hasNext</a:t>
                      </a:r>
                      <a:r>
                        <a:rPr lang="en-US" sz="1200" dirty="0" smtClean="0"/>
                        <a:t>()</a:t>
                      </a:r>
                    </a:p>
                    <a:p>
                      <a:r>
                        <a:rPr lang="en-US" sz="1200" dirty="0" smtClean="0"/>
                        <a:t>Next()</a:t>
                      </a:r>
                    </a:p>
                    <a:p>
                      <a:r>
                        <a:rPr lang="en-US" sz="1200" dirty="0" smtClean="0"/>
                        <a:t>Remove()</a:t>
                      </a:r>
                      <a:endParaRPr lang="en-US" sz="1200" dirty="0"/>
                    </a:p>
                  </a:txBody>
                  <a:tcPr/>
                </a:tc>
                <a:tc>
                  <a:txBody>
                    <a:bodyPr/>
                    <a:lstStyle/>
                    <a:p>
                      <a:r>
                        <a:rPr lang="en-US" sz="1200" dirty="0" smtClean="0"/>
                        <a:t>9. Methods</a:t>
                      </a:r>
                    </a:p>
                    <a:p>
                      <a:r>
                        <a:rPr lang="en-US" sz="1200" dirty="0" err="1" smtClean="0"/>
                        <a:t>hasNext</a:t>
                      </a:r>
                      <a:r>
                        <a:rPr lang="en-US" sz="1200" dirty="0" smtClean="0"/>
                        <a:t>(),next(),</a:t>
                      </a:r>
                      <a:r>
                        <a:rPr lang="en-US" sz="1200" dirty="0" err="1" smtClean="0"/>
                        <a:t>nextIndex</a:t>
                      </a:r>
                      <a:r>
                        <a:rPr lang="en-US" sz="1200" dirty="0" smtClean="0"/>
                        <a:t>()</a:t>
                      </a:r>
                    </a:p>
                    <a:p>
                      <a:r>
                        <a:rPr lang="en-US" sz="1200" dirty="0" err="1" smtClean="0"/>
                        <a:t>hasPrevious</a:t>
                      </a:r>
                      <a:r>
                        <a:rPr lang="en-US" sz="1200" dirty="0" smtClean="0"/>
                        <a:t>, </a:t>
                      </a:r>
                      <a:r>
                        <a:rPr lang="en-US" sz="1200" dirty="0" err="1" smtClean="0"/>
                        <a:t>previous,previousIndex</a:t>
                      </a:r>
                      <a:r>
                        <a:rPr lang="en-US" sz="1200" dirty="0" smtClean="0"/>
                        <a:t>()</a:t>
                      </a:r>
                    </a:p>
                    <a:p>
                      <a:r>
                        <a:rPr lang="en-US" sz="1200" dirty="0" smtClean="0"/>
                        <a:t>Remove(),set(Object),add(Object)</a:t>
                      </a:r>
                      <a:endParaRPr lang="en-US" sz="1200" dirty="0"/>
                    </a:p>
                  </a:txBody>
                  <a:tcPr/>
                </a:tc>
              </a:tr>
              <a:tr h="405315">
                <a:tc>
                  <a:txBody>
                    <a:bodyPr/>
                    <a:lstStyle/>
                    <a:p>
                      <a:r>
                        <a:rPr lang="en-US" sz="1200" dirty="0" smtClean="0"/>
                        <a:t>Is it legacy</a:t>
                      </a:r>
                      <a:r>
                        <a:rPr lang="en-US" sz="1200" baseline="0" dirty="0" smtClean="0"/>
                        <a:t> ?</a:t>
                      </a:r>
                      <a:endParaRPr lang="en-US" sz="1200" dirty="0"/>
                    </a:p>
                  </a:txBody>
                  <a:tcPr/>
                </a:tc>
                <a:tc>
                  <a:txBody>
                    <a:bodyPr/>
                    <a:lstStyle/>
                    <a:p>
                      <a:r>
                        <a:rPr lang="en-US" sz="1200" dirty="0" smtClean="0"/>
                        <a:t>Yes (1.0v)</a:t>
                      </a:r>
                      <a:endParaRPr lang="en-US" sz="1200" dirty="0"/>
                    </a:p>
                  </a:txBody>
                  <a:tcPr/>
                </a:tc>
                <a:tc>
                  <a:txBody>
                    <a:bodyPr/>
                    <a:lstStyle/>
                    <a:p>
                      <a:r>
                        <a:rPr lang="en-US" sz="1200" dirty="0" smtClean="0"/>
                        <a:t>No (1.2v)</a:t>
                      </a:r>
                      <a:endParaRPr lang="en-US" sz="1200" dirty="0"/>
                    </a:p>
                  </a:txBody>
                  <a:tcPr/>
                </a:tc>
                <a:tc>
                  <a:txBody>
                    <a:bodyPr/>
                    <a:lstStyle/>
                    <a:p>
                      <a:r>
                        <a:rPr lang="en-US" sz="1200" dirty="0" smtClean="0"/>
                        <a:t>No (1.2v)</a:t>
                      </a:r>
                      <a:endParaRPr lang="en-US" sz="1200" dirty="0"/>
                    </a:p>
                  </a:txBody>
                  <a:tcPr/>
                </a:tc>
              </a:tr>
              <a:tr h="405315">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Set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600" b="1" dirty="0" smtClean="0">
                <a:solidFill>
                  <a:schemeClr val="accent1"/>
                </a:solidFill>
              </a:rPr>
              <a:t>** Set is the child interface of Collection.</a:t>
            </a:r>
          </a:p>
          <a:p>
            <a:pPr>
              <a:buNone/>
            </a:pPr>
            <a:r>
              <a:rPr lang="en-US" sz="1600" b="1" dirty="0" smtClean="0">
                <a:solidFill>
                  <a:schemeClr val="accent1"/>
                </a:solidFill>
              </a:rPr>
              <a:t>** if we want to represent a group of individual objects as a single entity where duplicates are allowed and insertion order is not preserved then we should go for Set.</a:t>
            </a:r>
          </a:p>
          <a:p>
            <a:pPr>
              <a:buNone/>
            </a:pPr>
            <a:r>
              <a:rPr lang="en-US" sz="1600" b="1" dirty="0" smtClean="0">
                <a:solidFill>
                  <a:schemeClr val="accent1"/>
                </a:solidFill>
              </a:rPr>
              <a:t>** Set interface does not contain any new methods. So we have to use Collection interface methods.</a:t>
            </a:r>
          </a:p>
          <a:p>
            <a:pPr>
              <a:buNone/>
            </a:pPr>
            <a:r>
              <a:rPr lang="en-US" sz="1600" b="1" dirty="0" smtClean="0">
                <a:solidFill>
                  <a:schemeClr val="accent1"/>
                </a:solidFill>
              </a:rPr>
              <a:t>**</a:t>
            </a:r>
          </a:p>
          <a:p>
            <a:pPr>
              <a:buNone/>
            </a:pPr>
            <a:endParaRPr lang="en-US" sz="1600" b="1" dirty="0" smtClean="0">
              <a:solidFill>
                <a:schemeClr val="accent1"/>
              </a:solidFill>
            </a:endParaRPr>
          </a:p>
          <a:p>
            <a:pPr>
              <a:buNone/>
            </a:pPr>
            <a:r>
              <a:rPr lang="en-US" sz="1600" b="1" dirty="0" smtClean="0">
                <a:solidFill>
                  <a:schemeClr val="accent1"/>
                </a:solidFill>
              </a:rPr>
              <a:t>** The underlying data structure is </a:t>
            </a:r>
            <a:r>
              <a:rPr lang="en-US" sz="1600" b="1" dirty="0" err="1" smtClean="0">
                <a:solidFill>
                  <a:schemeClr val="accent1"/>
                </a:solidFill>
              </a:rPr>
              <a:t>Hashtable</a:t>
            </a:r>
            <a:r>
              <a:rPr lang="en-US" sz="1600" b="1" dirty="0" smtClean="0">
                <a:solidFill>
                  <a:schemeClr val="accent1"/>
                </a:solidFill>
              </a:rPr>
              <a:t>.</a:t>
            </a:r>
          </a:p>
          <a:p>
            <a:pPr>
              <a:buNone/>
            </a:pPr>
            <a:r>
              <a:rPr lang="en-US" sz="1600" b="1" dirty="0" smtClean="0">
                <a:solidFill>
                  <a:schemeClr val="accent1"/>
                </a:solidFill>
              </a:rPr>
              <a:t>** Duplicates are not allowed. If we try to insert duplicates we won’t get any compile time or run time errors. Add () method simply returns false .</a:t>
            </a:r>
          </a:p>
          <a:p>
            <a:pPr>
              <a:buNone/>
            </a:pPr>
            <a:r>
              <a:rPr lang="en-US" sz="1600" b="1" dirty="0" smtClean="0">
                <a:solidFill>
                  <a:schemeClr val="accent1"/>
                </a:solidFill>
              </a:rPr>
              <a:t>** insertion order is not preserved and all objects will be inserted based on hash-code of objects.</a:t>
            </a:r>
          </a:p>
          <a:p>
            <a:pPr>
              <a:buNone/>
            </a:pPr>
            <a:r>
              <a:rPr lang="en-US" sz="1600" b="1" dirty="0" smtClean="0">
                <a:solidFill>
                  <a:schemeClr val="accent1"/>
                </a:solidFill>
              </a:rPr>
              <a:t>** </a:t>
            </a:r>
            <a:r>
              <a:rPr lang="en-US" sz="1600" b="1" dirty="0" err="1" smtClean="0">
                <a:solidFill>
                  <a:schemeClr val="accent1"/>
                </a:solidFill>
              </a:rPr>
              <a:t>hetrogeneous</a:t>
            </a:r>
            <a:r>
              <a:rPr lang="en-US" sz="1600" b="1" dirty="0" smtClean="0">
                <a:solidFill>
                  <a:schemeClr val="accent1"/>
                </a:solidFill>
              </a:rPr>
              <a:t> objects are allowed.</a:t>
            </a:r>
          </a:p>
          <a:p>
            <a:pPr>
              <a:buNone/>
            </a:pPr>
            <a:r>
              <a:rPr lang="en-US" sz="1600" b="1" dirty="0" smtClean="0">
                <a:solidFill>
                  <a:schemeClr val="accent1"/>
                </a:solidFill>
              </a:rPr>
              <a:t>** ‘null’ insertion is possible.</a:t>
            </a:r>
          </a:p>
          <a:p>
            <a:pPr>
              <a:buNone/>
            </a:pPr>
            <a:r>
              <a:rPr lang="en-US" sz="1600" b="1" dirty="0" smtClean="0">
                <a:solidFill>
                  <a:schemeClr val="accent1"/>
                </a:solidFill>
              </a:rPr>
              <a:t> ** implements </a:t>
            </a:r>
            <a:r>
              <a:rPr lang="en-US" sz="1600" b="1" dirty="0" err="1" smtClean="0">
                <a:solidFill>
                  <a:schemeClr val="accent1"/>
                </a:solidFill>
              </a:rPr>
              <a:t>serializable</a:t>
            </a:r>
            <a:r>
              <a:rPr lang="en-US" sz="1600" b="1" dirty="0" smtClean="0">
                <a:solidFill>
                  <a:schemeClr val="accent1"/>
                </a:solidFill>
              </a:rPr>
              <a:t> and </a:t>
            </a:r>
            <a:r>
              <a:rPr lang="en-US" sz="1600" b="1" dirty="0" err="1" smtClean="0">
                <a:solidFill>
                  <a:schemeClr val="accent1"/>
                </a:solidFill>
              </a:rPr>
              <a:t>clonable</a:t>
            </a:r>
            <a:r>
              <a:rPr lang="en-US" sz="1600" b="1" dirty="0" smtClean="0">
                <a:solidFill>
                  <a:schemeClr val="accent1"/>
                </a:solidFill>
              </a:rPr>
              <a:t> interfaces but not </a:t>
            </a:r>
            <a:r>
              <a:rPr lang="en-US" sz="1600" b="1" dirty="0" err="1" smtClean="0">
                <a:solidFill>
                  <a:schemeClr val="accent1"/>
                </a:solidFill>
              </a:rPr>
              <a:t>RandomAccess</a:t>
            </a:r>
            <a:r>
              <a:rPr lang="en-US" sz="1600" b="1" dirty="0" smtClean="0">
                <a:solidFill>
                  <a:schemeClr val="accent1"/>
                </a:solidFill>
              </a:rPr>
              <a:t>.</a:t>
            </a:r>
          </a:p>
          <a:p>
            <a:pPr>
              <a:buNone/>
            </a:pPr>
            <a:r>
              <a:rPr lang="en-US" sz="1600" b="1" dirty="0" smtClean="0">
                <a:solidFill>
                  <a:schemeClr val="accent1"/>
                </a:solidFill>
              </a:rPr>
              <a:t>** </a:t>
            </a:r>
            <a:r>
              <a:rPr lang="en-US" sz="1600" b="1" dirty="0" err="1" smtClean="0">
                <a:solidFill>
                  <a:schemeClr val="accent1"/>
                </a:solidFill>
              </a:rPr>
              <a:t>HashSet</a:t>
            </a:r>
            <a:r>
              <a:rPr lang="en-US" sz="1600" b="1" dirty="0" smtClean="0">
                <a:solidFill>
                  <a:schemeClr val="accent1"/>
                </a:solidFill>
              </a:rPr>
              <a:t> is the best choice, if our frequent operation is search operation.</a:t>
            </a:r>
          </a:p>
          <a:p>
            <a:pPr>
              <a:buNone/>
            </a:pPr>
            <a:endParaRPr lang="en-US" sz="1200" b="1" dirty="0" smtClean="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Autofit/>
          </a:bodyPr>
          <a:lstStyle/>
          <a:p>
            <a:r>
              <a:rPr lang="en-US" sz="1600" b="1" dirty="0" smtClean="0">
                <a:solidFill>
                  <a:srgbClr val="FF0000"/>
                </a:solidFill>
              </a:rPr>
              <a:t>Constructor of </a:t>
            </a:r>
            <a:r>
              <a:rPr lang="en-US" sz="1600" b="1" dirty="0" err="1" smtClean="0">
                <a:solidFill>
                  <a:srgbClr val="FF0000"/>
                </a:solidFill>
              </a:rPr>
              <a:t>HashSet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AutoNum type="arabicPeriod"/>
            </a:pPr>
            <a:r>
              <a:rPr lang="en-US" sz="1200" b="1" dirty="0" err="1" smtClean="0">
                <a:solidFill>
                  <a:schemeClr val="accent1"/>
                </a:solidFill>
              </a:rPr>
              <a:t>HashSet</a:t>
            </a:r>
            <a:r>
              <a:rPr lang="en-US" sz="1200" b="1" dirty="0" smtClean="0">
                <a:solidFill>
                  <a:schemeClr val="accent1"/>
                </a:solidFill>
              </a:rPr>
              <a:t> h=new </a:t>
            </a:r>
            <a:r>
              <a:rPr lang="en-US" sz="1200" b="1" dirty="0" err="1" smtClean="0">
                <a:solidFill>
                  <a:schemeClr val="accent1"/>
                </a:solidFill>
              </a:rPr>
              <a:t>HashSet</a:t>
            </a:r>
            <a:r>
              <a:rPr lang="en-US" sz="1200" b="1" dirty="0" smtClean="0">
                <a:solidFill>
                  <a:schemeClr val="accent1"/>
                </a:solidFill>
              </a:rPr>
              <a:t>();</a:t>
            </a:r>
          </a:p>
          <a:p>
            <a:pPr>
              <a:buNone/>
            </a:pPr>
            <a:r>
              <a:rPr lang="en-US" sz="1200" b="1" dirty="0" smtClean="0">
                <a:solidFill>
                  <a:schemeClr val="accent1"/>
                </a:solidFill>
              </a:rPr>
              <a:t>		-- Creates a new empty </a:t>
            </a:r>
            <a:r>
              <a:rPr lang="en-US" sz="1200" b="1" dirty="0" err="1" smtClean="0">
                <a:solidFill>
                  <a:schemeClr val="accent1"/>
                </a:solidFill>
              </a:rPr>
              <a:t>hashset</a:t>
            </a:r>
            <a:r>
              <a:rPr lang="en-US" sz="1200" b="1" dirty="0" smtClean="0">
                <a:solidFill>
                  <a:schemeClr val="accent1"/>
                </a:solidFill>
              </a:rPr>
              <a:t> object with default initial capacity 16 and default fill ratio 0.75</a:t>
            </a:r>
          </a:p>
          <a:p>
            <a:pPr>
              <a:buAutoNum type="arabicPeriod" startAt="2"/>
            </a:pPr>
            <a:r>
              <a:rPr lang="en-US" sz="1200" b="1" dirty="0" err="1" smtClean="0">
                <a:solidFill>
                  <a:schemeClr val="accent1"/>
                </a:solidFill>
              </a:rPr>
              <a:t>HashSet</a:t>
            </a:r>
            <a:r>
              <a:rPr lang="en-US" sz="1200" b="1" dirty="0" smtClean="0">
                <a:solidFill>
                  <a:schemeClr val="accent1"/>
                </a:solidFill>
              </a:rPr>
              <a:t> h=new </a:t>
            </a:r>
            <a:r>
              <a:rPr lang="en-US" sz="1200" b="1" dirty="0" err="1" smtClean="0">
                <a:solidFill>
                  <a:schemeClr val="accent1"/>
                </a:solidFill>
              </a:rPr>
              <a:t>HashSet</a:t>
            </a:r>
            <a:r>
              <a:rPr lang="en-US" sz="1200" b="1" dirty="0" smtClean="0">
                <a:solidFill>
                  <a:schemeClr val="accent1"/>
                </a:solidFill>
              </a:rPr>
              <a:t>(</a:t>
            </a:r>
            <a:r>
              <a:rPr lang="en-US" sz="1200" b="1" dirty="0" err="1" smtClean="0">
                <a:solidFill>
                  <a:schemeClr val="accent1"/>
                </a:solidFill>
              </a:rPr>
              <a:t>int</a:t>
            </a:r>
            <a:r>
              <a:rPr lang="en-US" sz="1200" b="1" dirty="0" smtClean="0">
                <a:solidFill>
                  <a:schemeClr val="accent1"/>
                </a:solidFill>
              </a:rPr>
              <a:t> </a:t>
            </a:r>
            <a:r>
              <a:rPr lang="en-US" sz="1200" b="1" dirty="0" err="1" smtClean="0">
                <a:solidFill>
                  <a:schemeClr val="accent1"/>
                </a:solidFill>
              </a:rPr>
              <a:t>initialCapacity</a:t>
            </a:r>
            <a:r>
              <a:rPr lang="en-US" sz="1200" b="1" dirty="0" smtClean="0">
                <a:solidFill>
                  <a:schemeClr val="accent1"/>
                </a:solidFill>
              </a:rPr>
              <a:t>)</a:t>
            </a:r>
          </a:p>
          <a:p>
            <a:pPr>
              <a:buNone/>
            </a:pPr>
            <a:r>
              <a:rPr lang="en-US" sz="1200" b="1" dirty="0" smtClean="0">
                <a:solidFill>
                  <a:schemeClr val="accent1"/>
                </a:solidFill>
              </a:rPr>
              <a:t>		-- Creates a new empty </a:t>
            </a:r>
            <a:r>
              <a:rPr lang="en-US" sz="1200" b="1" dirty="0" err="1" smtClean="0">
                <a:solidFill>
                  <a:schemeClr val="accent1"/>
                </a:solidFill>
              </a:rPr>
              <a:t>hashset</a:t>
            </a:r>
            <a:r>
              <a:rPr lang="en-US" sz="1200" b="1" dirty="0" smtClean="0">
                <a:solidFill>
                  <a:schemeClr val="accent1"/>
                </a:solidFill>
              </a:rPr>
              <a:t> object with specified initial capacity and default fill ratio 0.75</a:t>
            </a:r>
          </a:p>
          <a:p>
            <a:pPr>
              <a:buAutoNum type="arabicPeriod" startAt="3"/>
            </a:pPr>
            <a:r>
              <a:rPr lang="en-US" sz="1200" b="1" dirty="0" err="1" smtClean="0">
                <a:solidFill>
                  <a:schemeClr val="accent1"/>
                </a:solidFill>
              </a:rPr>
              <a:t>HashSet</a:t>
            </a:r>
            <a:r>
              <a:rPr lang="en-US" sz="1200" b="1" dirty="0" smtClean="0">
                <a:solidFill>
                  <a:schemeClr val="accent1"/>
                </a:solidFill>
              </a:rPr>
              <a:t> h=new </a:t>
            </a:r>
            <a:r>
              <a:rPr lang="en-US" sz="1200" b="1" dirty="0" err="1" smtClean="0">
                <a:solidFill>
                  <a:schemeClr val="accent1"/>
                </a:solidFill>
              </a:rPr>
              <a:t>HashSet</a:t>
            </a:r>
            <a:r>
              <a:rPr lang="en-US" sz="1200" b="1" dirty="0" smtClean="0">
                <a:solidFill>
                  <a:schemeClr val="accent1"/>
                </a:solidFill>
              </a:rPr>
              <a:t>(</a:t>
            </a:r>
            <a:r>
              <a:rPr lang="en-US" sz="1200" b="1" dirty="0" err="1" smtClean="0">
                <a:solidFill>
                  <a:schemeClr val="accent1"/>
                </a:solidFill>
              </a:rPr>
              <a:t>int</a:t>
            </a:r>
            <a:r>
              <a:rPr lang="en-US" sz="1200" b="1" dirty="0" smtClean="0">
                <a:solidFill>
                  <a:schemeClr val="accent1"/>
                </a:solidFill>
              </a:rPr>
              <a:t> </a:t>
            </a:r>
            <a:r>
              <a:rPr lang="en-US" sz="1200" b="1" dirty="0" err="1" smtClean="0">
                <a:solidFill>
                  <a:schemeClr val="accent1"/>
                </a:solidFill>
              </a:rPr>
              <a:t>initialCapacity</a:t>
            </a:r>
            <a:r>
              <a:rPr lang="en-US" sz="1200" b="1" dirty="0" smtClean="0">
                <a:solidFill>
                  <a:schemeClr val="accent1"/>
                </a:solidFill>
              </a:rPr>
              <a:t>, float </a:t>
            </a:r>
            <a:r>
              <a:rPr lang="en-US" sz="1200" b="1" dirty="0" err="1" smtClean="0">
                <a:solidFill>
                  <a:schemeClr val="accent1"/>
                </a:solidFill>
              </a:rPr>
              <a:t>loadFactor</a:t>
            </a:r>
            <a:r>
              <a:rPr lang="en-US" sz="1200" b="1" dirty="0" smtClean="0">
                <a:solidFill>
                  <a:schemeClr val="accent1"/>
                </a:solidFill>
              </a:rPr>
              <a:t>);</a:t>
            </a:r>
          </a:p>
          <a:p>
            <a:pPr>
              <a:buNone/>
            </a:pPr>
            <a:r>
              <a:rPr lang="en-US" sz="1200" b="1" dirty="0" smtClean="0">
                <a:solidFill>
                  <a:schemeClr val="accent1"/>
                </a:solidFill>
              </a:rPr>
              <a:t>		-- Creates a empty </a:t>
            </a:r>
            <a:r>
              <a:rPr lang="en-US" sz="1200" b="1" dirty="0" err="1" smtClean="0">
                <a:solidFill>
                  <a:schemeClr val="accent1"/>
                </a:solidFill>
              </a:rPr>
              <a:t>hashset</a:t>
            </a:r>
            <a:r>
              <a:rPr lang="en-US" sz="1200" b="1" dirty="0" smtClean="0">
                <a:solidFill>
                  <a:schemeClr val="accent1"/>
                </a:solidFill>
              </a:rPr>
              <a:t> object with specified initial capacity and specified load factor (or fill ratio)</a:t>
            </a:r>
          </a:p>
          <a:p>
            <a:pPr>
              <a:buAutoNum type="arabicPeriod" startAt="4"/>
            </a:pPr>
            <a:r>
              <a:rPr lang="en-US" sz="1200" b="1" dirty="0" err="1" smtClean="0">
                <a:solidFill>
                  <a:schemeClr val="accent1"/>
                </a:solidFill>
              </a:rPr>
              <a:t>HashSet</a:t>
            </a:r>
            <a:r>
              <a:rPr lang="en-US" sz="1200" b="1" dirty="0" smtClean="0">
                <a:solidFill>
                  <a:schemeClr val="accent1"/>
                </a:solidFill>
              </a:rPr>
              <a:t> h=new </a:t>
            </a:r>
            <a:r>
              <a:rPr lang="en-US" sz="1200" b="1" dirty="0" err="1" smtClean="0">
                <a:solidFill>
                  <a:schemeClr val="accent1"/>
                </a:solidFill>
              </a:rPr>
              <a:t>HashSet</a:t>
            </a:r>
            <a:r>
              <a:rPr lang="en-US" sz="1200" b="1" dirty="0" smtClean="0">
                <a:solidFill>
                  <a:schemeClr val="accent1"/>
                </a:solidFill>
              </a:rPr>
              <a:t>(Collection c);</a:t>
            </a:r>
          </a:p>
          <a:p>
            <a:pPr>
              <a:buNone/>
            </a:pPr>
            <a:r>
              <a:rPr lang="en-US" sz="1200" b="1" dirty="0" smtClean="0">
                <a:solidFill>
                  <a:schemeClr val="accent1"/>
                </a:solidFill>
              </a:rPr>
              <a:t>		--For inter conversion between </a:t>
            </a:r>
            <a:r>
              <a:rPr lang="en-US" sz="1200" b="1" dirty="0" err="1" smtClean="0">
                <a:solidFill>
                  <a:schemeClr val="accent1"/>
                </a:solidFill>
              </a:rPr>
              <a:t>Colleciton</a:t>
            </a:r>
            <a:r>
              <a:rPr lang="en-US" sz="1200" b="1" dirty="0" smtClean="0">
                <a:solidFill>
                  <a:schemeClr val="accent1"/>
                </a:solidFill>
              </a:rPr>
              <a:t> Object.</a:t>
            </a:r>
          </a:p>
          <a:p>
            <a:pPr>
              <a:buNone/>
            </a:pPr>
            <a:endParaRPr lang="en-US" sz="1200" b="1" dirty="0" smtClean="0">
              <a:solidFill>
                <a:schemeClr val="accent1"/>
              </a:solidFill>
            </a:endParaRPr>
          </a:p>
          <a:p>
            <a:pPr>
              <a:buNone/>
            </a:pPr>
            <a:r>
              <a:rPr lang="en-US" sz="1200" b="1" dirty="0" smtClean="0">
                <a:solidFill>
                  <a:schemeClr val="accent1"/>
                </a:solidFill>
              </a:rPr>
              <a:t>				Load Factor/ Fill Ratio</a:t>
            </a:r>
          </a:p>
          <a:p>
            <a:pPr>
              <a:buNone/>
            </a:pPr>
            <a:r>
              <a:rPr lang="en-US" sz="1200" b="1" dirty="0" smtClean="0">
                <a:solidFill>
                  <a:schemeClr val="accent1"/>
                </a:solidFill>
              </a:rPr>
              <a:t>-- After loading the how much factor, a new </a:t>
            </a:r>
            <a:r>
              <a:rPr lang="en-US" sz="1200" b="1" dirty="0" err="1" smtClean="0">
                <a:solidFill>
                  <a:schemeClr val="accent1"/>
                </a:solidFill>
              </a:rPr>
              <a:t>hashset</a:t>
            </a:r>
            <a:r>
              <a:rPr lang="en-US" sz="1200" b="1" dirty="0" smtClean="0">
                <a:solidFill>
                  <a:schemeClr val="accent1"/>
                </a:solidFill>
              </a:rPr>
              <a:t> object will be created that factor is called Load Factor or Fill Ration.</a:t>
            </a:r>
          </a:p>
          <a:p>
            <a:pPr>
              <a:buNone/>
            </a:pPr>
            <a:endParaRPr lang="en-US" sz="1200" b="1" dirty="0" smtClean="0">
              <a:solidFill>
                <a:schemeClr val="accent1"/>
              </a:solidFill>
            </a:endParaRPr>
          </a:p>
          <a:p>
            <a:pPr>
              <a:buNone/>
            </a:pPr>
            <a:r>
              <a:rPr lang="en-US" sz="1200" b="1" dirty="0" smtClean="0">
                <a:solidFill>
                  <a:schemeClr val="accent1"/>
                </a:solidFill>
              </a:rPr>
              <a:t>				</a:t>
            </a:r>
            <a:r>
              <a:rPr lang="en-US" sz="1600" b="1" dirty="0" err="1" smtClean="0">
                <a:solidFill>
                  <a:srgbClr val="FF0000"/>
                </a:solidFill>
              </a:rPr>
              <a:t>LinkedHashSet</a:t>
            </a:r>
            <a:endParaRPr lang="en-US" sz="1600" b="1" dirty="0" smtClean="0">
              <a:solidFill>
                <a:srgbClr val="FF0000"/>
              </a:solidFill>
            </a:endParaRPr>
          </a:p>
          <a:p>
            <a:pPr>
              <a:buNone/>
            </a:pPr>
            <a:endParaRPr lang="en-US" sz="1200" b="1" dirty="0" smtClean="0">
              <a:solidFill>
                <a:srgbClr val="FF0000"/>
              </a:solidFill>
            </a:endParaRPr>
          </a:p>
          <a:p>
            <a:pPr>
              <a:buNone/>
            </a:pPr>
            <a:r>
              <a:rPr lang="en-US" sz="1200" b="1" dirty="0" smtClean="0">
                <a:solidFill>
                  <a:srgbClr val="FF0000"/>
                </a:solidFill>
              </a:rPr>
              <a:t>It is child class of </a:t>
            </a:r>
            <a:r>
              <a:rPr lang="en-US" sz="1200" b="1" dirty="0" err="1" smtClean="0">
                <a:solidFill>
                  <a:srgbClr val="FF0000"/>
                </a:solidFill>
              </a:rPr>
              <a:t>HashSet</a:t>
            </a:r>
            <a:r>
              <a:rPr lang="en-US" sz="1200" b="1" dirty="0" smtClean="0">
                <a:solidFill>
                  <a:srgbClr val="FF0000"/>
                </a:solidFill>
              </a:rPr>
              <a:t>. introduced in 1.4v.</a:t>
            </a:r>
          </a:p>
          <a:p>
            <a:pPr>
              <a:buNone/>
            </a:pPr>
            <a:r>
              <a:rPr lang="en-US" sz="1200" b="1" dirty="0" err="1" smtClean="0">
                <a:solidFill>
                  <a:srgbClr val="FF0000"/>
                </a:solidFill>
              </a:rPr>
              <a:t>LinkedHashSet</a:t>
            </a:r>
            <a:r>
              <a:rPr lang="en-US" sz="1200" b="1" dirty="0" smtClean="0">
                <a:solidFill>
                  <a:srgbClr val="FF0000"/>
                </a:solidFill>
              </a:rPr>
              <a:t> is the best choice to develop cache based applications. Where duplicate are not allowed and insertion order must be preserved.</a:t>
            </a:r>
          </a:p>
          <a:p>
            <a:pPr>
              <a:buNone/>
            </a:pPr>
            <a:r>
              <a:rPr lang="en-US" sz="1200" b="1" dirty="0" smtClean="0">
                <a:solidFill>
                  <a:srgbClr val="FF0000"/>
                </a:solidFill>
              </a:rPr>
              <a:t>	</a:t>
            </a:r>
          </a:p>
          <a:p>
            <a:pPr>
              <a:buNone/>
            </a:pPr>
            <a:r>
              <a:rPr lang="en-US" sz="1200" b="1" dirty="0" smtClean="0">
                <a:solidFill>
                  <a:schemeClr val="accent1"/>
                </a:solidFill>
              </a:rPr>
              <a:t> </a:t>
            </a:r>
          </a:p>
        </p:txBody>
      </p:sp>
      <p:graphicFrame>
        <p:nvGraphicFramePr>
          <p:cNvPr id="4" name="Table 3"/>
          <p:cNvGraphicFramePr>
            <a:graphicFrameLocks noGrp="1"/>
          </p:cNvGraphicFramePr>
          <p:nvPr/>
        </p:nvGraphicFramePr>
        <p:xfrm>
          <a:off x="990600" y="4572000"/>
          <a:ext cx="7467600" cy="1844040"/>
        </p:xfrm>
        <a:graphic>
          <a:graphicData uri="http://schemas.openxmlformats.org/drawingml/2006/table">
            <a:tbl>
              <a:tblPr firstRow="1" bandRow="1">
                <a:tableStyleId>{5C22544A-7EE6-4342-B048-85BDC9FD1C3A}</a:tableStyleId>
              </a:tblPr>
              <a:tblGrid>
                <a:gridCol w="3733800"/>
                <a:gridCol w="3733800"/>
              </a:tblGrid>
              <a:tr h="370840">
                <a:tc>
                  <a:txBody>
                    <a:bodyPr/>
                    <a:lstStyle/>
                    <a:p>
                      <a:r>
                        <a:rPr lang="en-US" dirty="0" err="1" smtClean="0"/>
                        <a:t>HashSet</a:t>
                      </a:r>
                      <a:endParaRPr lang="en-US" dirty="0"/>
                    </a:p>
                  </a:txBody>
                  <a:tcPr/>
                </a:tc>
                <a:tc>
                  <a:txBody>
                    <a:bodyPr/>
                    <a:lstStyle/>
                    <a:p>
                      <a:r>
                        <a:rPr lang="en-US" dirty="0" err="1" smtClean="0"/>
                        <a:t>LinkedHashSet</a:t>
                      </a:r>
                      <a:endParaRPr lang="en-US" dirty="0"/>
                    </a:p>
                  </a:txBody>
                  <a:tcPr/>
                </a:tc>
              </a:tr>
              <a:tr h="370840">
                <a:tc>
                  <a:txBody>
                    <a:bodyPr/>
                    <a:lstStyle/>
                    <a:p>
                      <a:r>
                        <a:rPr lang="en-US" sz="1400" dirty="0" smtClean="0"/>
                        <a:t>The underlying data structure is </a:t>
                      </a:r>
                      <a:r>
                        <a:rPr lang="en-US" sz="1400" dirty="0" err="1" smtClean="0"/>
                        <a:t>Hashtable</a:t>
                      </a:r>
                      <a:endParaRPr lang="en-US" sz="1400" dirty="0"/>
                    </a:p>
                  </a:txBody>
                  <a:tcPr/>
                </a:tc>
                <a:tc>
                  <a:txBody>
                    <a:bodyPr/>
                    <a:lstStyle/>
                    <a:p>
                      <a:r>
                        <a:rPr lang="en-US" sz="1400" dirty="0" smtClean="0"/>
                        <a:t>The underlying data structure is </a:t>
                      </a:r>
                      <a:r>
                        <a:rPr lang="en-US" sz="1400" dirty="0" err="1" smtClean="0"/>
                        <a:t>Hashtable</a:t>
                      </a:r>
                      <a:r>
                        <a:rPr lang="en-US" sz="1400" dirty="0" smtClean="0"/>
                        <a:t> + Linked list. </a:t>
                      </a:r>
                      <a:r>
                        <a:rPr lang="en-US" sz="1400" dirty="0" err="1" smtClean="0"/>
                        <a:t>i.e</a:t>
                      </a:r>
                      <a:endParaRPr lang="en-US" sz="1400" dirty="0" smtClean="0"/>
                    </a:p>
                    <a:p>
                      <a:r>
                        <a:rPr lang="en-US" sz="1400" dirty="0" smtClean="0"/>
                        <a:t>(hybrid data structure)</a:t>
                      </a:r>
                      <a:endParaRPr lang="en-US" sz="1400" dirty="0"/>
                    </a:p>
                  </a:txBody>
                  <a:tcPr/>
                </a:tc>
              </a:tr>
              <a:tr h="370840">
                <a:tc>
                  <a:txBody>
                    <a:bodyPr/>
                    <a:lstStyle/>
                    <a:p>
                      <a:r>
                        <a:rPr lang="en-US" sz="1400" dirty="0" smtClean="0"/>
                        <a:t>Insertion order not preserved.</a:t>
                      </a:r>
                      <a:endParaRPr lang="en-US" sz="1400" dirty="0"/>
                    </a:p>
                  </a:txBody>
                  <a:tcPr/>
                </a:tc>
                <a:tc>
                  <a:txBody>
                    <a:bodyPr/>
                    <a:lstStyle/>
                    <a:p>
                      <a:r>
                        <a:rPr lang="en-US" sz="1400" dirty="0" smtClean="0"/>
                        <a:t>Insertion order is preserved.</a:t>
                      </a:r>
                    </a:p>
                  </a:txBody>
                  <a:tcPr/>
                </a:tc>
              </a:tr>
              <a:tr h="370840">
                <a:tc>
                  <a:txBody>
                    <a:bodyPr/>
                    <a:lstStyle/>
                    <a:p>
                      <a:r>
                        <a:rPr lang="en-US" sz="1400" dirty="0" smtClean="0"/>
                        <a:t>Introduced in 1.2 v</a:t>
                      </a:r>
                      <a:endParaRPr lang="en-US" sz="1400" dirty="0"/>
                    </a:p>
                  </a:txBody>
                  <a:tcPr/>
                </a:tc>
                <a:tc>
                  <a:txBody>
                    <a:bodyPr/>
                    <a:lstStyle/>
                    <a:p>
                      <a:r>
                        <a:rPr lang="en-US" sz="1400" dirty="0" smtClean="0"/>
                        <a:t>Introduced in 1.4 v.</a:t>
                      </a:r>
                      <a:endParaRPr lang="en-US" sz="14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SortedSet</a:t>
            </a:r>
            <a:r>
              <a:rPr lang="en-US" sz="1600" b="1" dirty="0" smtClean="0">
                <a:solidFill>
                  <a:srgbClr val="FF0000"/>
                </a:solidFill>
              </a:rPr>
              <a:t>(</a:t>
            </a:r>
            <a:r>
              <a:rPr lang="en-US" sz="1600" b="1" dirty="0" err="1" smtClean="0">
                <a:solidFill>
                  <a:srgbClr val="FF0000"/>
                </a:solidFill>
              </a:rPr>
              <a:t>i</a:t>
            </a:r>
            <a:r>
              <a:rPr lang="en-US" sz="1600" b="1" dirty="0" smtClean="0">
                <a:solidFill>
                  <a:srgbClr val="FF0000"/>
                </a:solidFill>
              </a:rPr>
              <a: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200" b="1" dirty="0" smtClean="0">
                <a:solidFill>
                  <a:schemeClr val="accent1"/>
                </a:solidFill>
              </a:rPr>
              <a:t>** it is the child interface of Set.</a:t>
            </a:r>
          </a:p>
          <a:p>
            <a:pPr>
              <a:buNone/>
            </a:pPr>
            <a:r>
              <a:rPr lang="en-US" sz="1200" b="1" dirty="0" smtClean="0">
                <a:solidFill>
                  <a:schemeClr val="accent1"/>
                </a:solidFill>
              </a:rPr>
              <a:t>** if we want to represent  a group of individual objects according to some sorting order and duplicate are not allowed then we should go for </a:t>
            </a:r>
            <a:r>
              <a:rPr lang="en-US" sz="1200" b="1" dirty="0" err="1" smtClean="0">
                <a:solidFill>
                  <a:schemeClr val="accent1"/>
                </a:solidFill>
              </a:rPr>
              <a:t>SortedSet</a:t>
            </a:r>
            <a:r>
              <a:rPr lang="en-US" sz="1200" b="1" dirty="0" smtClean="0">
                <a:solidFill>
                  <a:schemeClr val="accent1"/>
                </a:solidFill>
              </a:rPr>
              <a:t>.</a:t>
            </a:r>
          </a:p>
          <a:p>
            <a:pPr>
              <a:buNone/>
            </a:pPr>
            <a:r>
              <a:rPr lang="en-US" sz="1200" b="1" dirty="0" smtClean="0">
                <a:solidFill>
                  <a:schemeClr val="accent1"/>
                </a:solidFill>
              </a:rPr>
              <a:t>			</a:t>
            </a:r>
          </a:p>
          <a:p>
            <a:pPr>
              <a:buNone/>
            </a:pPr>
            <a:r>
              <a:rPr lang="en-US" sz="1200" b="1" dirty="0" smtClean="0">
                <a:solidFill>
                  <a:schemeClr val="accent1"/>
                </a:solidFill>
              </a:rPr>
              <a:t>				</a:t>
            </a:r>
            <a:r>
              <a:rPr lang="en-US" sz="1200" b="1" dirty="0" err="1" smtClean="0">
                <a:solidFill>
                  <a:srgbClr val="FF0000"/>
                </a:solidFill>
              </a:rPr>
              <a:t>SortedSet</a:t>
            </a:r>
            <a:r>
              <a:rPr lang="en-US" sz="1200" b="1" dirty="0" smtClean="0">
                <a:solidFill>
                  <a:srgbClr val="FF0000"/>
                </a:solidFill>
              </a:rPr>
              <a:t> specific Methods</a:t>
            </a:r>
          </a:p>
          <a:p>
            <a:pPr>
              <a:buNone/>
            </a:pPr>
            <a:endParaRPr lang="en-US" sz="1200" b="1" dirty="0" smtClean="0">
              <a:solidFill>
                <a:srgbClr val="FF0000"/>
              </a:solidFill>
            </a:endParaRPr>
          </a:p>
          <a:p>
            <a:pPr>
              <a:buNone/>
            </a:pPr>
            <a:r>
              <a:rPr lang="en-US" sz="1200" b="1" dirty="0" smtClean="0">
                <a:solidFill>
                  <a:schemeClr val="tx2"/>
                </a:solidFill>
              </a:rPr>
              <a:t>1. Object first() -&gt; returns first element of the </a:t>
            </a:r>
            <a:r>
              <a:rPr lang="en-US" sz="1200" b="1" dirty="0" err="1" smtClean="0">
                <a:solidFill>
                  <a:schemeClr val="tx2"/>
                </a:solidFill>
              </a:rPr>
              <a:t>sortedSet</a:t>
            </a:r>
            <a:endParaRPr lang="en-US" sz="1200" b="1" dirty="0" smtClean="0">
              <a:solidFill>
                <a:schemeClr val="tx2"/>
              </a:solidFill>
            </a:endParaRPr>
          </a:p>
          <a:p>
            <a:pPr>
              <a:buNone/>
            </a:pPr>
            <a:r>
              <a:rPr lang="en-US" sz="1200" b="1" dirty="0" smtClean="0">
                <a:solidFill>
                  <a:schemeClr val="tx2"/>
                </a:solidFill>
              </a:rPr>
              <a:t>2. Object last() -&gt; returns last element of the </a:t>
            </a:r>
            <a:r>
              <a:rPr lang="en-US" sz="1200" b="1" dirty="0" err="1" smtClean="0">
                <a:solidFill>
                  <a:schemeClr val="tx2"/>
                </a:solidFill>
              </a:rPr>
              <a:t>sortedSet</a:t>
            </a:r>
            <a:endParaRPr lang="en-US" sz="1200" b="1" dirty="0" smtClean="0">
              <a:solidFill>
                <a:schemeClr val="tx2"/>
              </a:solidFill>
            </a:endParaRPr>
          </a:p>
          <a:p>
            <a:pPr>
              <a:buNone/>
            </a:pPr>
            <a:r>
              <a:rPr lang="en-US" sz="1200" b="1" dirty="0" smtClean="0">
                <a:solidFill>
                  <a:schemeClr val="tx2"/>
                </a:solidFill>
              </a:rPr>
              <a:t>3. </a:t>
            </a:r>
            <a:r>
              <a:rPr lang="en-US" sz="1200" b="1" dirty="0" err="1" smtClean="0">
                <a:solidFill>
                  <a:schemeClr val="tx2"/>
                </a:solidFill>
              </a:rPr>
              <a:t>SortedSet</a:t>
            </a:r>
            <a:r>
              <a:rPr lang="en-US" sz="1200" b="1" dirty="0" smtClean="0">
                <a:solidFill>
                  <a:schemeClr val="tx2"/>
                </a:solidFill>
              </a:rPr>
              <a:t> </a:t>
            </a:r>
            <a:r>
              <a:rPr lang="en-US" sz="1200" b="1" dirty="0" err="1" smtClean="0">
                <a:solidFill>
                  <a:schemeClr val="tx2"/>
                </a:solidFill>
              </a:rPr>
              <a:t>headSet</a:t>
            </a:r>
            <a:r>
              <a:rPr lang="en-US" sz="1200" b="1" dirty="0" smtClean="0">
                <a:solidFill>
                  <a:schemeClr val="tx2"/>
                </a:solidFill>
              </a:rPr>
              <a:t>(Object </a:t>
            </a:r>
            <a:r>
              <a:rPr lang="en-US" sz="1200" b="1" dirty="0" err="1" smtClean="0">
                <a:solidFill>
                  <a:schemeClr val="tx2"/>
                </a:solidFill>
              </a:rPr>
              <a:t>obj</a:t>
            </a:r>
            <a:r>
              <a:rPr lang="en-US" sz="1200" b="1" dirty="0" smtClean="0">
                <a:solidFill>
                  <a:schemeClr val="tx2"/>
                </a:solidFill>
              </a:rPr>
              <a:t>) -&gt; returns the </a:t>
            </a:r>
            <a:r>
              <a:rPr lang="en-US" sz="1200" b="1" dirty="0" err="1" smtClean="0">
                <a:solidFill>
                  <a:schemeClr val="tx2"/>
                </a:solidFill>
              </a:rPr>
              <a:t>sortedset</a:t>
            </a:r>
            <a:r>
              <a:rPr lang="en-US" sz="1200" b="1" dirty="0" smtClean="0">
                <a:solidFill>
                  <a:schemeClr val="tx2"/>
                </a:solidFill>
              </a:rPr>
              <a:t> whose elements are &lt; </a:t>
            </a:r>
            <a:r>
              <a:rPr lang="en-US" sz="1200" b="1" dirty="0" err="1" smtClean="0">
                <a:solidFill>
                  <a:schemeClr val="tx2"/>
                </a:solidFill>
              </a:rPr>
              <a:t>obj</a:t>
            </a:r>
            <a:endParaRPr lang="en-US" sz="1200" b="1" dirty="0" smtClean="0">
              <a:solidFill>
                <a:schemeClr val="tx2"/>
              </a:solidFill>
            </a:endParaRPr>
          </a:p>
          <a:p>
            <a:pPr>
              <a:buNone/>
            </a:pPr>
            <a:r>
              <a:rPr lang="en-US" sz="1200" b="1" dirty="0" smtClean="0">
                <a:solidFill>
                  <a:schemeClr val="tx2"/>
                </a:solidFill>
              </a:rPr>
              <a:t>4. </a:t>
            </a:r>
            <a:r>
              <a:rPr lang="en-US" sz="1200" b="1" dirty="0" err="1" smtClean="0">
                <a:solidFill>
                  <a:schemeClr val="tx2"/>
                </a:solidFill>
              </a:rPr>
              <a:t>SortedSet</a:t>
            </a:r>
            <a:r>
              <a:rPr lang="en-US" sz="1200" b="1" dirty="0" smtClean="0">
                <a:solidFill>
                  <a:schemeClr val="tx2"/>
                </a:solidFill>
              </a:rPr>
              <a:t> </a:t>
            </a:r>
            <a:r>
              <a:rPr lang="en-US" sz="1200" b="1" dirty="0" err="1" smtClean="0">
                <a:solidFill>
                  <a:schemeClr val="tx2"/>
                </a:solidFill>
              </a:rPr>
              <a:t>tailSet</a:t>
            </a:r>
            <a:r>
              <a:rPr lang="en-US" sz="1200" b="1" dirty="0" smtClean="0">
                <a:solidFill>
                  <a:schemeClr val="tx2"/>
                </a:solidFill>
              </a:rPr>
              <a:t>(Object </a:t>
            </a:r>
            <a:r>
              <a:rPr lang="en-US" sz="1200" b="1" dirty="0" err="1" smtClean="0">
                <a:solidFill>
                  <a:schemeClr val="tx2"/>
                </a:solidFill>
              </a:rPr>
              <a:t>obj</a:t>
            </a:r>
            <a:r>
              <a:rPr lang="en-US" sz="1200" b="1" dirty="0" smtClean="0">
                <a:solidFill>
                  <a:schemeClr val="tx2"/>
                </a:solidFill>
              </a:rPr>
              <a:t>) -&gt; returns the </a:t>
            </a:r>
            <a:r>
              <a:rPr lang="en-US" sz="1200" b="1" dirty="0" err="1" smtClean="0">
                <a:solidFill>
                  <a:schemeClr val="tx2"/>
                </a:solidFill>
              </a:rPr>
              <a:t>sortedSet</a:t>
            </a:r>
            <a:r>
              <a:rPr lang="en-US" sz="1200" b="1" dirty="0" smtClean="0">
                <a:solidFill>
                  <a:schemeClr val="tx2"/>
                </a:solidFill>
              </a:rPr>
              <a:t> whose elements are &gt;= </a:t>
            </a:r>
            <a:r>
              <a:rPr lang="en-US" sz="1200" b="1" dirty="0" err="1" smtClean="0">
                <a:solidFill>
                  <a:schemeClr val="tx2"/>
                </a:solidFill>
              </a:rPr>
              <a:t>obj</a:t>
            </a:r>
            <a:endParaRPr lang="en-US" sz="1200" b="1" dirty="0" smtClean="0">
              <a:solidFill>
                <a:schemeClr val="tx2"/>
              </a:solidFill>
            </a:endParaRPr>
          </a:p>
          <a:p>
            <a:pPr>
              <a:buNone/>
            </a:pPr>
            <a:r>
              <a:rPr lang="en-US" sz="1200" b="1" dirty="0" smtClean="0">
                <a:solidFill>
                  <a:schemeClr val="tx2"/>
                </a:solidFill>
              </a:rPr>
              <a:t>5. </a:t>
            </a:r>
            <a:r>
              <a:rPr lang="en-US" sz="1200" b="1" dirty="0" err="1" smtClean="0">
                <a:solidFill>
                  <a:schemeClr val="tx2"/>
                </a:solidFill>
              </a:rPr>
              <a:t>SortedSet</a:t>
            </a:r>
            <a:r>
              <a:rPr lang="en-US" sz="1200" b="1" dirty="0" smtClean="0">
                <a:solidFill>
                  <a:schemeClr val="tx2"/>
                </a:solidFill>
              </a:rPr>
              <a:t> </a:t>
            </a:r>
            <a:r>
              <a:rPr lang="en-US" sz="1200" b="1" dirty="0" err="1" smtClean="0">
                <a:solidFill>
                  <a:schemeClr val="tx2"/>
                </a:solidFill>
              </a:rPr>
              <a:t>subSet</a:t>
            </a:r>
            <a:r>
              <a:rPr lang="en-US" sz="1200" b="1" dirty="0" smtClean="0">
                <a:solidFill>
                  <a:schemeClr val="tx2"/>
                </a:solidFill>
              </a:rPr>
              <a:t>(Object obj1,Object obj2) -&gt; returns the </a:t>
            </a:r>
            <a:r>
              <a:rPr lang="en-US" sz="1200" b="1" dirty="0" err="1" smtClean="0">
                <a:solidFill>
                  <a:schemeClr val="tx2"/>
                </a:solidFill>
              </a:rPr>
              <a:t>sortedset</a:t>
            </a:r>
            <a:r>
              <a:rPr lang="en-US" sz="1200" b="1" dirty="0" smtClean="0">
                <a:solidFill>
                  <a:schemeClr val="tx2"/>
                </a:solidFill>
              </a:rPr>
              <a:t> whose elements are &gt;=obj1 and &lt; obj2</a:t>
            </a:r>
          </a:p>
          <a:p>
            <a:pPr>
              <a:buNone/>
            </a:pPr>
            <a:r>
              <a:rPr lang="en-US" sz="1200" b="1" dirty="0" smtClean="0">
                <a:solidFill>
                  <a:schemeClr val="tx2"/>
                </a:solidFill>
              </a:rPr>
              <a:t>6. Comparator </a:t>
            </a:r>
            <a:r>
              <a:rPr lang="en-US" sz="1200" b="1" dirty="0" err="1" smtClean="0">
                <a:solidFill>
                  <a:schemeClr val="tx2"/>
                </a:solidFill>
              </a:rPr>
              <a:t>comparator</a:t>
            </a:r>
            <a:r>
              <a:rPr lang="en-US" sz="1200" b="1" dirty="0" smtClean="0">
                <a:solidFill>
                  <a:schemeClr val="tx2"/>
                </a:solidFill>
              </a:rPr>
              <a:t>() -&gt;</a:t>
            </a:r>
          </a:p>
          <a:p>
            <a:pPr>
              <a:buNone/>
            </a:pPr>
            <a:r>
              <a:rPr lang="en-US" sz="1200" b="1" dirty="0" smtClean="0">
                <a:solidFill>
                  <a:schemeClr val="tx2"/>
                </a:solidFill>
              </a:rPr>
              <a:t>	returns Comparator object that describes underlying sorting technique. If we are using default natural sorting the we will get null.</a:t>
            </a:r>
          </a:p>
          <a:p>
            <a:pPr>
              <a:buNone/>
            </a:pPr>
            <a:r>
              <a:rPr lang="en-US" sz="1200" b="1" dirty="0" smtClean="0">
                <a:solidFill>
                  <a:srgbClr val="FF0000"/>
                </a:solidFill>
              </a:rPr>
              <a:t>Example -&gt; {100,101,102,103,104,107,110,115}</a:t>
            </a:r>
          </a:p>
          <a:p>
            <a:pPr>
              <a:buNone/>
            </a:pPr>
            <a:r>
              <a:rPr lang="en-US" sz="1200" b="1" dirty="0" smtClean="0">
                <a:solidFill>
                  <a:srgbClr val="FF0000"/>
                </a:solidFill>
              </a:rPr>
              <a:t>1 . First() – 100</a:t>
            </a:r>
          </a:p>
          <a:p>
            <a:pPr>
              <a:buNone/>
            </a:pPr>
            <a:r>
              <a:rPr lang="en-US" sz="1200" b="1" dirty="0" smtClean="0">
                <a:solidFill>
                  <a:srgbClr val="FF0000"/>
                </a:solidFill>
              </a:rPr>
              <a:t>2. last() – 115</a:t>
            </a:r>
          </a:p>
          <a:p>
            <a:pPr>
              <a:buNone/>
            </a:pPr>
            <a:r>
              <a:rPr lang="en-US" sz="1200" b="1" dirty="0" smtClean="0">
                <a:solidFill>
                  <a:srgbClr val="FF0000"/>
                </a:solidFill>
              </a:rPr>
              <a:t>3. </a:t>
            </a:r>
            <a:r>
              <a:rPr lang="en-US" sz="1200" b="1" dirty="0" err="1" smtClean="0">
                <a:solidFill>
                  <a:srgbClr val="FF0000"/>
                </a:solidFill>
              </a:rPr>
              <a:t>headSet</a:t>
            </a:r>
            <a:r>
              <a:rPr lang="en-US" sz="1200" b="1" dirty="0" smtClean="0">
                <a:solidFill>
                  <a:srgbClr val="FF0000"/>
                </a:solidFill>
              </a:rPr>
              <a:t>(104) – {100,102,103}</a:t>
            </a:r>
          </a:p>
          <a:p>
            <a:pPr>
              <a:buNone/>
            </a:pPr>
            <a:r>
              <a:rPr lang="en-US" sz="1200" b="1" dirty="0" smtClean="0">
                <a:solidFill>
                  <a:srgbClr val="FF0000"/>
                </a:solidFill>
              </a:rPr>
              <a:t>4. </a:t>
            </a:r>
            <a:r>
              <a:rPr lang="en-US" sz="1200" b="1" dirty="0" err="1" smtClean="0">
                <a:solidFill>
                  <a:srgbClr val="FF0000"/>
                </a:solidFill>
              </a:rPr>
              <a:t>tailSet</a:t>
            </a:r>
            <a:r>
              <a:rPr lang="en-US" sz="1200" b="1" dirty="0" smtClean="0">
                <a:solidFill>
                  <a:srgbClr val="FF0000"/>
                </a:solidFill>
              </a:rPr>
              <a:t> (104) – {104,107,110,115}</a:t>
            </a:r>
          </a:p>
          <a:p>
            <a:pPr>
              <a:buNone/>
            </a:pPr>
            <a:r>
              <a:rPr lang="en-US" sz="1200" b="1" dirty="0" smtClean="0">
                <a:solidFill>
                  <a:srgbClr val="FF0000"/>
                </a:solidFill>
              </a:rPr>
              <a:t>5. subset(103,110) -&gt; {103,104,107}</a:t>
            </a:r>
          </a:p>
          <a:p>
            <a:pPr>
              <a:buNone/>
            </a:pPr>
            <a:r>
              <a:rPr lang="en-US" sz="1200" b="1" dirty="0" smtClean="0">
                <a:solidFill>
                  <a:srgbClr val="FF0000"/>
                </a:solidFill>
              </a:rPr>
              <a:t>6. Comparator -&gt; null</a:t>
            </a:r>
          </a:p>
          <a:p>
            <a:pPr>
              <a:buNone/>
            </a:pPr>
            <a:endParaRPr lang="en-US" sz="1200" b="1" dirty="0" smtClean="0">
              <a:solidFill>
                <a:srgbClr val="FF0000"/>
              </a:solidFill>
            </a:endParaRPr>
          </a:p>
          <a:p>
            <a:pPr>
              <a:buNone/>
            </a:pPr>
            <a:r>
              <a:rPr lang="en-US" sz="1200" b="1" dirty="0" smtClean="0">
                <a:solidFill>
                  <a:srgbClr val="FF0000"/>
                </a:solidFill>
              </a:rPr>
              <a:t>Note -&gt; </a:t>
            </a:r>
          </a:p>
          <a:p>
            <a:pPr>
              <a:buAutoNum type="arabicPeriod"/>
            </a:pPr>
            <a:r>
              <a:rPr lang="en-US" sz="1200" b="1" dirty="0" smtClean="0">
                <a:solidFill>
                  <a:srgbClr val="FF0000"/>
                </a:solidFill>
              </a:rPr>
              <a:t>Default natural sorting order for numbers ascending order and for string alphabetical order .</a:t>
            </a:r>
          </a:p>
          <a:p>
            <a:pPr>
              <a:buAutoNum type="arabicPeriod"/>
            </a:pPr>
            <a:r>
              <a:rPr lang="en-US" sz="1200" b="1" dirty="0" smtClean="0">
                <a:solidFill>
                  <a:srgbClr val="FF0000"/>
                </a:solidFill>
              </a:rPr>
              <a:t>We can apply above methods only on </a:t>
            </a:r>
            <a:r>
              <a:rPr lang="en-US" sz="1200" b="1" dirty="0" err="1" smtClean="0">
                <a:solidFill>
                  <a:srgbClr val="FF0000"/>
                </a:solidFill>
              </a:rPr>
              <a:t>sortedset</a:t>
            </a:r>
            <a:r>
              <a:rPr lang="en-US" sz="1200" b="1" dirty="0" smtClean="0">
                <a:solidFill>
                  <a:srgbClr val="FF0000"/>
                </a:solidFill>
              </a:rPr>
              <a:t> implemented class object . That is on the </a:t>
            </a:r>
            <a:r>
              <a:rPr lang="en-US" sz="1200" b="1" dirty="0" err="1" smtClean="0">
                <a:solidFill>
                  <a:srgbClr val="FF0000"/>
                </a:solidFill>
              </a:rPr>
              <a:t>TreeSet</a:t>
            </a:r>
            <a:r>
              <a:rPr lang="en-US" sz="1200" b="1" dirty="0" smtClean="0">
                <a:solidFill>
                  <a:srgbClr val="FF0000"/>
                </a:solidFill>
              </a:rPr>
              <a:t>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9-key Interface of Collection Framework</a:t>
            </a:r>
            <a:endParaRPr lang="en-US" sz="1600" b="1" dirty="0">
              <a:solidFill>
                <a:srgbClr val="FF0000"/>
              </a:solidFill>
            </a:endParaRPr>
          </a:p>
        </p:txBody>
      </p:sp>
      <p:sp>
        <p:nvSpPr>
          <p:cNvPr id="6" name="Content Placeholder 5"/>
          <p:cNvSpPr>
            <a:spLocks noGrp="1"/>
          </p:cNvSpPr>
          <p:nvPr>
            <p:ph idx="1"/>
          </p:nvPr>
        </p:nvSpPr>
        <p:spPr>
          <a:xfrm>
            <a:off x="457200" y="533400"/>
            <a:ext cx="8458200" cy="5638800"/>
          </a:xfrm>
        </p:spPr>
        <p:txBody>
          <a:bodyPr>
            <a:normAutofit/>
          </a:bodyPr>
          <a:lstStyle/>
          <a:p>
            <a:pPr>
              <a:buFont typeface="Arial" charset="0"/>
              <a:buChar char="•"/>
            </a:pPr>
            <a:r>
              <a:rPr lang="en-US" sz="1400" b="1" dirty="0" smtClean="0"/>
              <a:t>If we want to represent a group of individual objects as a single entity then we should go for collection.</a:t>
            </a:r>
          </a:p>
          <a:p>
            <a:pPr>
              <a:buFont typeface="Arial" charset="0"/>
              <a:buChar char="•"/>
            </a:pPr>
            <a:r>
              <a:rPr lang="en-US" sz="1400" b="1" dirty="0" smtClean="0"/>
              <a:t>Collection interface defines the most common methods which are applicable for any collection object.</a:t>
            </a:r>
          </a:p>
          <a:p>
            <a:pPr>
              <a:buFont typeface="Arial" charset="0"/>
              <a:buChar char="•"/>
            </a:pPr>
            <a:r>
              <a:rPr lang="en-US" sz="1400" b="1" dirty="0" smtClean="0"/>
              <a:t>In general collection interface is considered as root interface of collection framework.</a:t>
            </a:r>
          </a:p>
          <a:p>
            <a:pPr>
              <a:buFont typeface="Arial" charset="0"/>
              <a:buChar char="•"/>
            </a:pPr>
            <a:r>
              <a:rPr lang="en-US" sz="1400" b="1" dirty="0"/>
              <a:t> 	</a:t>
            </a:r>
            <a:r>
              <a:rPr lang="en-US" sz="1400" b="1" dirty="0" smtClean="0">
                <a:solidFill>
                  <a:srgbClr val="FF0000"/>
                </a:solidFill>
              </a:rPr>
              <a:t>Note </a:t>
            </a:r>
            <a:r>
              <a:rPr lang="en-US" sz="1400" b="1" dirty="0" smtClean="0"/>
              <a:t>-&gt; there is no concrete class which implements collection interface directly.</a:t>
            </a:r>
            <a:endParaRPr lang="en-US" sz="1400" b="1" dirty="0"/>
          </a:p>
          <a:p>
            <a:pPr>
              <a:buNone/>
            </a:pPr>
            <a:r>
              <a:rPr lang="en-US" sz="1400" b="1" dirty="0" smtClean="0"/>
              <a:t>			             </a:t>
            </a:r>
            <a:r>
              <a:rPr lang="en-US" sz="1400" b="1" dirty="0" smtClean="0">
                <a:solidFill>
                  <a:srgbClr val="FF0000"/>
                </a:solidFill>
              </a:rPr>
              <a:t>Difference between Collection and Collections</a:t>
            </a:r>
          </a:p>
          <a:p>
            <a:pPr>
              <a:buNone/>
            </a:pPr>
            <a:r>
              <a:rPr lang="en-US" sz="1400" b="1" dirty="0" smtClean="0">
                <a:solidFill>
                  <a:srgbClr val="FF0000"/>
                </a:solidFill>
              </a:rPr>
              <a:t>1. Collection</a:t>
            </a:r>
            <a:r>
              <a:rPr lang="en-US" sz="1400" b="1" dirty="0" smtClean="0"/>
              <a:t> is an interface which can be used to represent a group of individual objects as a single entity.</a:t>
            </a:r>
          </a:p>
          <a:p>
            <a:pPr>
              <a:buNone/>
            </a:pPr>
            <a:endParaRPr lang="en-US" sz="1400" b="1" dirty="0"/>
          </a:p>
          <a:p>
            <a:pPr>
              <a:buNone/>
            </a:pPr>
            <a:r>
              <a:rPr lang="en-US" sz="1400" b="1" dirty="0" smtClean="0">
                <a:solidFill>
                  <a:srgbClr val="FF0000"/>
                </a:solidFill>
              </a:rPr>
              <a:t>Collections</a:t>
            </a:r>
            <a:r>
              <a:rPr lang="en-US" sz="1400" b="1" dirty="0" smtClean="0"/>
              <a:t> is an utility class present in </a:t>
            </a:r>
            <a:r>
              <a:rPr lang="en-US" sz="1400" b="1" dirty="0" err="1" smtClean="0"/>
              <a:t>java.util</a:t>
            </a:r>
            <a:r>
              <a:rPr lang="en-US" sz="1400" b="1" dirty="0"/>
              <a:t> </a:t>
            </a:r>
            <a:r>
              <a:rPr lang="en-US" sz="1400" b="1" dirty="0" smtClean="0"/>
              <a:t>package to define several utility methods like(Searching , sorting) for collection object.</a:t>
            </a:r>
          </a:p>
          <a:p>
            <a:pPr>
              <a:buNone/>
            </a:pPr>
            <a:r>
              <a:rPr lang="en-US" sz="1400" b="1" dirty="0" smtClean="0">
                <a:solidFill>
                  <a:srgbClr val="FF0000"/>
                </a:solidFill>
              </a:rPr>
              <a:t>2. List-&gt;  </a:t>
            </a:r>
            <a:r>
              <a:rPr lang="en-US" sz="1400" b="1" dirty="0" smtClean="0"/>
              <a:t>child interface of collection, duplicates are allowed and insertion order preserved. </a:t>
            </a:r>
          </a:p>
          <a:p>
            <a:pPr>
              <a:buNone/>
            </a:pPr>
            <a:r>
              <a:rPr lang="en-US" sz="1400" b="1" dirty="0" smtClean="0">
                <a:solidFill>
                  <a:srgbClr val="FF0000"/>
                </a:solidFill>
              </a:rPr>
              <a:t>3. Set -&gt; </a:t>
            </a:r>
            <a:r>
              <a:rPr lang="en-US" sz="1400" b="1" dirty="0" smtClean="0"/>
              <a:t>child interface of collection, duplicates are not allowed and insertion order not preserved.</a:t>
            </a:r>
          </a:p>
          <a:p>
            <a:pPr>
              <a:buNone/>
            </a:pPr>
            <a:r>
              <a:rPr lang="en-US" sz="1400" b="1" dirty="0" smtClean="0">
                <a:solidFill>
                  <a:srgbClr val="FF0000"/>
                </a:solidFill>
              </a:rPr>
              <a:t>4. </a:t>
            </a:r>
            <a:r>
              <a:rPr lang="en-US" sz="1400" b="1" dirty="0" err="1" smtClean="0">
                <a:solidFill>
                  <a:srgbClr val="FF0000"/>
                </a:solidFill>
              </a:rPr>
              <a:t>SortedSet</a:t>
            </a:r>
            <a:r>
              <a:rPr lang="en-US" sz="1400" b="1" dirty="0" smtClean="0">
                <a:solidFill>
                  <a:srgbClr val="FF0000"/>
                </a:solidFill>
              </a:rPr>
              <a:t> </a:t>
            </a:r>
            <a:r>
              <a:rPr lang="en-US" sz="1400" b="1" dirty="0" smtClean="0"/>
              <a:t>-&gt; Child interface of Set, duplicates not allowed, objects inserted in some sorted order. </a:t>
            </a:r>
          </a:p>
          <a:p>
            <a:pPr>
              <a:buNone/>
            </a:pPr>
            <a:r>
              <a:rPr lang="en-US" sz="1400" b="1" dirty="0" smtClean="0">
                <a:solidFill>
                  <a:srgbClr val="FF0000"/>
                </a:solidFill>
              </a:rPr>
              <a:t>5. </a:t>
            </a:r>
            <a:r>
              <a:rPr lang="en-US" sz="1400" b="1" dirty="0" err="1" smtClean="0">
                <a:solidFill>
                  <a:srgbClr val="FF0000"/>
                </a:solidFill>
              </a:rPr>
              <a:t>NavigableSet</a:t>
            </a:r>
            <a:r>
              <a:rPr lang="en-US" sz="1400" b="1" dirty="0" smtClean="0"/>
              <a:t>-&gt;child interface of </a:t>
            </a:r>
            <a:r>
              <a:rPr lang="en-US" sz="1400" b="1" dirty="0" err="1" smtClean="0"/>
              <a:t>SortedSet</a:t>
            </a:r>
            <a:r>
              <a:rPr lang="en-US" sz="1400" b="1" dirty="0" smtClean="0"/>
              <a:t>. It defines several method for navigation(</a:t>
            </a:r>
            <a:r>
              <a:rPr lang="en-US" sz="1400" b="1" dirty="0" err="1" smtClean="0"/>
              <a:t>next,previous</a:t>
            </a:r>
            <a:r>
              <a:rPr lang="en-US" sz="1400" b="1" dirty="0" smtClean="0"/>
              <a:t>) purpose.</a:t>
            </a:r>
          </a:p>
          <a:p>
            <a:pPr>
              <a:buNone/>
            </a:pPr>
            <a:r>
              <a:rPr lang="en-US" sz="1400" b="1" dirty="0" smtClean="0">
                <a:solidFill>
                  <a:srgbClr val="FF0000"/>
                </a:solidFill>
              </a:rPr>
              <a:t>6. Queue-</a:t>
            </a:r>
            <a:r>
              <a:rPr lang="en-US" sz="1400" b="1" dirty="0" smtClean="0"/>
              <a:t>&gt; child interface of collection, if we want to represent a group of individual objects prior to processing then we should go for Queue.</a:t>
            </a:r>
          </a:p>
          <a:p>
            <a:pPr>
              <a:buNone/>
            </a:pPr>
            <a:r>
              <a:rPr lang="en-US" sz="1400" b="1" dirty="0"/>
              <a:t>	</a:t>
            </a:r>
            <a:r>
              <a:rPr lang="en-US" sz="1400" b="1" dirty="0" smtClean="0"/>
              <a:t>	Ex- before sending a mail all mail id’s we have to store somewhere and in which order we saved in the same order mail’s should be delivered (First In First Out) for this requirement Queue is the best choice.</a:t>
            </a:r>
          </a:p>
          <a:p>
            <a:pPr>
              <a:buNone/>
            </a:pPr>
            <a:endParaRPr lang="en-US" sz="1400" b="1" dirty="0">
              <a:solidFill>
                <a:srgbClr val="0070C0"/>
              </a:solidFill>
            </a:endParaRPr>
          </a:p>
          <a:p>
            <a:pPr>
              <a:buNone/>
            </a:pPr>
            <a:r>
              <a:rPr lang="en-US" sz="1400" b="1" dirty="0" smtClean="0">
                <a:solidFill>
                  <a:srgbClr val="0070C0"/>
                </a:solidFill>
              </a:rPr>
              <a:t>Note -&gt; all the above </a:t>
            </a:r>
            <a:r>
              <a:rPr lang="en-US" sz="1400" b="1" dirty="0" err="1" smtClean="0">
                <a:solidFill>
                  <a:srgbClr val="0070C0"/>
                </a:solidFill>
              </a:rPr>
              <a:t>intefaces</a:t>
            </a:r>
            <a:r>
              <a:rPr lang="en-US" sz="1400" b="1" dirty="0" smtClean="0">
                <a:solidFill>
                  <a:srgbClr val="0070C0"/>
                </a:solidFill>
              </a:rPr>
              <a:t> (</a:t>
            </a:r>
            <a:r>
              <a:rPr lang="en-US" sz="1400" b="1" dirty="0" err="1" smtClean="0">
                <a:solidFill>
                  <a:srgbClr val="0070C0"/>
                </a:solidFill>
              </a:rPr>
              <a:t>Collection,List,Set,SortedSet,NavigableSet,Queue</a:t>
            </a:r>
            <a:r>
              <a:rPr lang="en-US" sz="1400" b="1" dirty="0" smtClean="0">
                <a:solidFill>
                  <a:srgbClr val="0070C0"/>
                </a:solidFill>
              </a:rPr>
              <a:t>) meant for representing a group of individual objects. </a:t>
            </a:r>
          </a:p>
          <a:p>
            <a:pPr>
              <a:buNone/>
            </a:pPr>
            <a:r>
              <a:rPr lang="en-US" sz="1400" b="1" dirty="0" smtClean="0">
                <a:solidFill>
                  <a:srgbClr val="0070C0"/>
                </a:solidFill>
              </a:rPr>
              <a:t>If we want to represent a group of individual objects as a key value pairs then we should go for Map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TreeSet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200" b="1" dirty="0" smtClean="0">
                <a:solidFill>
                  <a:srgbClr val="FF0000"/>
                </a:solidFill>
              </a:rPr>
              <a:t>** The Underlying data structure for </a:t>
            </a:r>
            <a:r>
              <a:rPr lang="en-US" sz="1200" b="1" dirty="0" err="1" smtClean="0">
                <a:solidFill>
                  <a:srgbClr val="FF0000"/>
                </a:solidFill>
              </a:rPr>
              <a:t>TreeSet</a:t>
            </a:r>
            <a:r>
              <a:rPr lang="en-US" sz="1200" b="1" dirty="0" smtClean="0">
                <a:solidFill>
                  <a:srgbClr val="FF0000"/>
                </a:solidFill>
              </a:rPr>
              <a:t> is Balanced Tree.</a:t>
            </a:r>
          </a:p>
          <a:p>
            <a:pPr>
              <a:buNone/>
            </a:pPr>
            <a:r>
              <a:rPr lang="en-US" sz="1200" b="1" dirty="0" smtClean="0">
                <a:solidFill>
                  <a:srgbClr val="FF0000"/>
                </a:solidFill>
              </a:rPr>
              <a:t>** Duplicates Objects are not allowed.</a:t>
            </a:r>
          </a:p>
          <a:p>
            <a:pPr>
              <a:buNone/>
            </a:pPr>
            <a:r>
              <a:rPr lang="en-US" sz="1200" b="1" dirty="0" smtClean="0">
                <a:solidFill>
                  <a:srgbClr val="FF0000"/>
                </a:solidFill>
              </a:rPr>
              <a:t>** insertion order is not preserved, but all objects will be inserted according to some sorting order.</a:t>
            </a:r>
          </a:p>
          <a:p>
            <a:pPr>
              <a:buNone/>
            </a:pPr>
            <a:r>
              <a:rPr lang="en-US" sz="1200" b="1" dirty="0" smtClean="0">
                <a:solidFill>
                  <a:srgbClr val="FF0000"/>
                </a:solidFill>
              </a:rPr>
              <a:t>** </a:t>
            </a:r>
            <a:r>
              <a:rPr lang="en-US" sz="1200" b="1" dirty="0" err="1" smtClean="0">
                <a:solidFill>
                  <a:srgbClr val="FF0000"/>
                </a:solidFill>
              </a:rPr>
              <a:t>Hetrogeneous</a:t>
            </a:r>
            <a:r>
              <a:rPr lang="en-US" sz="1200" b="1" dirty="0" smtClean="0">
                <a:solidFill>
                  <a:srgbClr val="FF0000"/>
                </a:solidFill>
              </a:rPr>
              <a:t> objects are not allowed , if we try to insert </a:t>
            </a:r>
            <a:r>
              <a:rPr lang="en-US" sz="1200" b="1" dirty="0" err="1" smtClean="0">
                <a:solidFill>
                  <a:srgbClr val="FF0000"/>
                </a:solidFill>
              </a:rPr>
              <a:t>hetrogeneous</a:t>
            </a:r>
            <a:r>
              <a:rPr lang="en-US" sz="1200" b="1" dirty="0" smtClean="0">
                <a:solidFill>
                  <a:srgbClr val="FF0000"/>
                </a:solidFill>
              </a:rPr>
              <a:t> objects then we will get runtime exception saying </a:t>
            </a:r>
            <a:r>
              <a:rPr lang="en-US" sz="1200" b="1" dirty="0" err="1" smtClean="0">
                <a:solidFill>
                  <a:srgbClr val="FF0000"/>
                </a:solidFill>
              </a:rPr>
              <a:t>classcast</a:t>
            </a:r>
            <a:r>
              <a:rPr lang="en-US" sz="1200" b="1" dirty="0" smtClean="0">
                <a:solidFill>
                  <a:srgbClr val="FF0000"/>
                </a:solidFill>
              </a:rPr>
              <a:t> exception.</a:t>
            </a:r>
          </a:p>
          <a:p>
            <a:pPr>
              <a:buNone/>
            </a:pPr>
            <a:r>
              <a:rPr lang="en-US" sz="1200" b="1" dirty="0" smtClean="0">
                <a:solidFill>
                  <a:srgbClr val="FF0000"/>
                </a:solidFill>
              </a:rPr>
              <a:t>** null </a:t>
            </a:r>
            <a:r>
              <a:rPr lang="en-US" sz="1200" b="1" dirty="0" err="1" smtClean="0">
                <a:solidFill>
                  <a:srgbClr val="FF0000"/>
                </a:solidFill>
              </a:rPr>
              <a:t>insetion</a:t>
            </a:r>
            <a:r>
              <a:rPr lang="en-US" sz="1200" b="1" dirty="0" smtClean="0">
                <a:solidFill>
                  <a:srgbClr val="FF0000"/>
                </a:solidFill>
              </a:rPr>
              <a:t> is allowed but only once.</a:t>
            </a:r>
          </a:p>
          <a:p>
            <a:pPr>
              <a:buNone/>
            </a:pPr>
            <a:endParaRPr lang="en-US" sz="1200" b="1" dirty="0" smtClean="0">
              <a:solidFill>
                <a:srgbClr val="FF0000"/>
              </a:solidFill>
            </a:endParaRPr>
          </a:p>
          <a:p>
            <a:pPr>
              <a:buNone/>
            </a:pPr>
            <a:r>
              <a:rPr lang="en-US" sz="1200" b="1" dirty="0" smtClean="0">
                <a:solidFill>
                  <a:srgbClr val="FF0000"/>
                </a:solidFill>
              </a:rPr>
              <a:t>				</a:t>
            </a:r>
            <a:r>
              <a:rPr lang="en-US" sz="1200" b="1" dirty="0" err="1" smtClean="0">
                <a:solidFill>
                  <a:srgbClr val="FF0000"/>
                </a:solidFill>
              </a:rPr>
              <a:t>TreeSet</a:t>
            </a:r>
            <a:r>
              <a:rPr lang="en-US" sz="1200" b="1" dirty="0" smtClean="0">
                <a:solidFill>
                  <a:srgbClr val="FF0000"/>
                </a:solidFill>
              </a:rPr>
              <a:t> Constructors.</a:t>
            </a:r>
          </a:p>
          <a:p>
            <a:pPr>
              <a:buNone/>
            </a:pPr>
            <a:endParaRPr lang="en-US" sz="1200" b="1" dirty="0" smtClean="0">
              <a:solidFill>
                <a:srgbClr val="FF0000"/>
              </a:solidFill>
            </a:endParaRPr>
          </a:p>
          <a:p>
            <a:pPr>
              <a:buAutoNum type="arabicPeriod"/>
            </a:pPr>
            <a:r>
              <a:rPr lang="en-US" sz="1200" b="1" dirty="0" err="1" smtClean="0">
                <a:solidFill>
                  <a:srgbClr val="FF0000"/>
                </a:solidFill>
              </a:rPr>
              <a:t>TreeSet</a:t>
            </a:r>
            <a:r>
              <a:rPr lang="en-US" sz="1200" b="1" dirty="0" smtClean="0">
                <a:solidFill>
                  <a:srgbClr val="FF0000"/>
                </a:solidFill>
              </a:rPr>
              <a:t> t=new </a:t>
            </a:r>
            <a:r>
              <a:rPr lang="en-US" sz="1200" b="1" dirty="0" err="1" smtClean="0">
                <a:solidFill>
                  <a:srgbClr val="FF0000"/>
                </a:solidFill>
              </a:rPr>
              <a:t>TreeSet</a:t>
            </a:r>
            <a:r>
              <a:rPr lang="en-US" sz="1200" b="1" dirty="0" smtClean="0">
                <a:solidFill>
                  <a:srgbClr val="FF0000"/>
                </a:solidFill>
              </a:rPr>
              <a:t>()</a:t>
            </a:r>
          </a:p>
          <a:p>
            <a:pPr>
              <a:buNone/>
            </a:pPr>
            <a:r>
              <a:rPr lang="en-US" sz="1400" b="1" dirty="0" smtClean="0">
                <a:solidFill>
                  <a:srgbClr val="FF0000"/>
                </a:solidFill>
              </a:rPr>
              <a:t>	</a:t>
            </a:r>
            <a:r>
              <a:rPr lang="en-US" sz="1400" b="1" dirty="0" smtClean="0">
                <a:solidFill>
                  <a:srgbClr val="FF0000"/>
                </a:solidFill>
              </a:rPr>
              <a:t>	-- Create an empty </a:t>
            </a:r>
            <a:r>
              <a:rPr lang="en-US" sz="1400" b="1" dirty="0" err="1" smtClean="0">
                <a:solidFill>
                  <a:srgbClr val="FF0000"/>
                </a:solidFill>
              </a:rPr>
              <a:t>treeset</a:t>
            </a:r>
            <a:r>
              <a:rPr lang="en-US" sz="1400" b="1" dirty="0" smtClean="0">
                <a:solidFill>
                  <a:srgbClr val="FF0000"/>
                </a:solidFill>
              </a:rPr>
              <a:t> object where elements will be inserted according to default natural sorting order.</a:t>
            </a:r>
          </a:p>
          <a:p>
            <a:pPr>
              <a:buNone/>
            </a:pPr>
            <a:r>
              <a:rPr lang="en-US" sz="1400" b="1" dirty="0" smtClean="0">
                <a:solidFill>
                  <a:srgbClr val="FF0000"/>
                </a:solidFill>
              </a:rPr>
              <a:t>2.  </a:t>
            </a:r>
            <a:r>
              <a:rPr lang="en-US" sz="1400" b="1" dirty="0" err="1" smtClean="0">
                <a:solidFill>
                  <a:srgbClr val="FF0000"/>
                </a:solidFill>
              </a:rPr>
              <a:t>TreeSet</a:t>
            </a:r>
            <a:r>
              <a:rPr lang="en-US" sz="1400" b="1" dirty="0" smtClean="0">
                <a:solidFill>
                  <a:srgbClr val="FF0000"/>
                </a:solidFill>
              </a:rPr>
              <a:t> t=new </a:t>
            </a:r>
            <a:r>
              <a:rPr lang="en-US" sz="1400" b="1" dirty="0" err="1" smtClean="0">
                <a:solidFill>
                  <a:srgbClr val="FF0000"/>
                </a:solidFill>
              </a:rPr>
              <a:t>TreeSet</a:t>
            </a:r>
            <a:r>
              <a:rPr lang="en-US" sz="1400" b="1" dirty="0" smtClean="0">
                <a:solidFill>
                  <a:srgbClr val="FF0000"/>
                </a:solidFill>
              </a:rPr>
              <a:t>(Comparator c);</a:t>
            </a:r>
          </a:p>
          <a:p>
            <a:pPr>
              <a:buNone/>
            </a:pPr>
            <a:r>
              <a:rPr lang="en-US" sz="1400" b="1" dirty="0" smtClean="0">
                <a:solidFill>
                  <a:srgbClr val="FF0000"/>
                </a:solidFill>
              </a:rPr>
              <a:t>	</a:t>
            </a:r>
            <a:r>
              <a:rPr lang="en-US" sz="1400" b="1" dirty="0" smtClean="0">
                <a:solidFill>
                  <a:srgbClr val="FF0000"/>
                </a:solidFill>
              </a:rPr>
              <a:t>	-- creates an empty </a:t>
            </a:r>
            <a:r>
              <a:rPr lang="en-US" sz="1400" b="1" dirty="0" err="1" smtClean="0">
                <a:solidFill>
                  <a:srgbClr val="FF0000"/>
                </a:solidFill>
              </a:rPr>
              <a:t>TreeSet</a:t>
            </a:r>
            <a:r>
              <a:rPr lang="en-US" sz="1400" b="1" dirty="0" smtClean="0">
                <a:solidFill>
                  <a:srgbClr val="FF0000"/>
                </a:solidFill>
              </a:rPr>
              <a:t> object where elements will be inserted according to customize sorting order.</a:t>
            </a:r>
          </a:p>
          <a:p>
            <a:pPr>
              <a:buAutoNum type="arabicPeriod" startAt="3"/>
            </a:pPr>
            <a:r>
              <a:rPr lang="en-US" sz="1400" b="1" dirty="0" err="1" smtClean="0">
                <a:solidFill>
                  <a:srgbClr val="FF0000"/>
                </a:solidFill>
              </a:rPr>
              <a:t>TreeSet</a:t>
            </a:r>
            <a:r>
              <a:rPr lang="en-US" sz="1400" b="1" dirty="0" smtClean="0">
                <a:solidFill>
                  <a:srgbClr val="FF0000"/>
                </a:solidFill>
              </a:rPr>
              <a:t> t=new </a:t>
            </a:r>
            <a:r>
              <a:rPr lang="en-US" sz="1400" b="1" dirty="0" err="1" smtClean="0">
                <a:solidFill>
                  <a:srgbClr val="FF0000"/>
                </a:solidFill>
              </a:rPr>
              <a:t>TreeSet</a:t>
            </a:r>
            <a:r>
              <a:rPr lang="en-US" sz="1400" b="1" dirty="0" smtClean="0">
                <a:solidFill>
                  <a:srgbClr val="FF0000"/>
                </a:solidFill>
              </a:rPr>
              <a:t>(</a:t>
            </a:r>
            <a:r>
              <a:rPr lang="en-US" sz="1400" b="1" dirty="0" err="1" smtClean="0">
                <a:solidFill>
                  <a:srgbClr val="FF0000"/>
                </a:solidFill>
              </a:rPr>
              <a:t>SortedSet</a:t>
            </a:r>
            <a:r>
              <a:rPr lang="en-US" sz="1400" b="1" dirty="0" smtClean="0">
                <a:solidFill>
                  <a:srgbClr val="FF0000"/>
                </a:solidFill>
              </a:rPr>
              <a:t> s);</a:t>
            </a:r>
          </a:p>
          <a:p>
            <a:pPr>
              <a:buAutoNum type="arabicPeriod" startAt="3"/>
            </a:pPr>
            <a:r>
              <a:rPr lang="en-US" sz="1400" b="1" dirty="0" err="1" smtClean="0">
                <a:solidFill>
                  <a:srgbClr val="FF0000"/>
                </a:solidFill>
              </a:rPr>
              <a:t>TreeSet</a:t>
            </a:r>
            <a:r>
              <a:rPr lang="en-US" sz="1400" b="1" dirty="0" smtClean="0">
                <a:solidFill>
                  <a:srgbClr val="FF0000"/>
                </a:solidFill>
              </a:rPr>
              <a:t> t=new </a:t>
            </a:r>
            <a:r>
              <a:rPr lang="en-US" sz="1400" b="1" dirty="0" err="1" smtClean="0">
                <a:solidFill>
                  <a:srgbClr val="FF0000"/>
                </a:solidFill>
              </a:rPr>
              <a:t>TreeSet</a:t>
            </a:r>
            <a:r>
              <a:rPr lang="en-US" sz="1400" b="1" dirty="0" smtClean="0">
                <a:solidFill>
                  <a:srgbClr val="FF0000"/>
                </a:solidFill>
              </a:rPr>
              <a:t>(Collection c);</a:t>
            </a:r>
          </a:p>
          <a:p>
            <a:pPr>
              <a:buNone/>
            </a:pPr>
            <a:endParaRPr lang="en-US" sz="1200" b="1" dirty="0" smtClean="0">
              <a:solidFill>
                <a:srgbClr val="FF0000"/>
              </a:solidFill>
            </a:endParaRPr>
          </a:p>
          <a:p>
            <a:pPr>
              <a:buNone/>
            </a:pPr>
            <a:r>
              <a:rPr lang="en-US" sz="1200" b="1" dirty="0" smtClean="0">
                <a:solidFill>
                  <a:srgbClr val="FF0000"/>
                </a:solidFill>
              </a:rPr>
              <a:t>	</a:t>
            </a:r>
            <a:r>
              <a:rPr lang="en-US" sz="1200" b="1" dirty="0" smtClean="0">
                <a:solidFill>
                  <a:srgbClr val="FF0000"/>
                </a:solidFill>
              </a:rPr>
              <a:t>			Null Acceptance</a:t>
            </a:r>
          </a:p>
          <a:p>
            <a:pPr>
              <a:buNone/>
            </a:pPr>
            <a:endParaRPr lang="en-US" sz="1200" b="1" dirty="0" smtClean="0">
              <a:solidFill>
                <a:srgbClr val="FF0000"/>
              </a:solidFill>
            </a:endParaRPr>
          </a:p>
          <a:p>
            <a:pPr>
              <a:buAutoNum type="arabicPeriod"/>
            </a:pPr>
            <a:r>
              <a:rPr lang="en-US" sz="1200" b="1" dirty="0" smtClean="0">
                <a:solidFill>
                  <a:srgbClr val="FF0000"/>
                </a:solidFill>
              </a:rPr>
              <a:t>For empty </a:t>
            </a:r>
            <a:r>
              <a:rPr lang="en-US" sz="1200" b="1" dirty="0" err="1" smtClean="0">
                <a:solidFill>
                  <a:srgbClr val="FF0000"/>
                </a:solidFill>
              </a:rPr>
              <a:t>TreeSet</a:t>
            </a:r>
            <a:r>
              <a:rPr lang="en-US" sz="1200" b="1" dirty="0" smtClean="0">
                <a:solidFill>
                  <a:srgbClr val="FF0000"/>
                </a:solidFill>
              </a:rPr>
              <a:t> as the first element null </a:t>
            </a:r>
            <a:r>
              <a:rPr lang="en-US" sz="1200" b="1" dirty="0" err="1" smtClean="0">
                <a:solidFill>
                  <a:srgbClr val="FF0000"/>
                </a:solidFill>
              </a:rPr>
              <a:t>insetion</a:t>
            </a:r>
            <a:r>
              <a:rPr lang="en-US" sz="1200" b="1" dirty="0" smtClean="0">
                <a:solidFill>
                  <a:srgbClr val="FF0000"/>
                </a:solidFill>
              </a:rPr>
              <a:t> is possible. But after inserting that null if we are trying to insert any another element we will get null pointer exception.</a:t>
            </a:r>
          </a:p>
          <a:p>
            <a:pPr>
              <a:buAutoNum type="arabicPeriod"/>
            </a:pPr>
            <a:r>
              <a:rPr lang="en-US" sz="1200" b="1" dirty="0" smtClean="0">
                <a:solidFill>
                  <a:srgbClr val="FF0000"/>
                </a:solidFill>
              </a:rPr>
              <a:t>For non empty </a:t>
            </a:r>
            <a:r>
              <a:rPr lang="en-US" sz="1200" b="1" dirty="0" err="1" smtClean="0">
                <a:solidFill>
                  <a:srgbClr val="FF0000"/>
                </a:solidFill>
              </a:rPr>
              <a:t>TreeSet</a:t>
            </a:r>
            <a:r>
              <a:rPr lang="en-US" sz="1200" b="1" dirty="0" smtClean="0">
                <a:solidFill>
                  <a:srgbClr val="FF0000"/>
                </a:solidFill>
              </a:rPr>
              <a:t> if we are trying to insert null then we will get </a:t>
            </a:r>
            <a:r>
              <a:rPr lang="en-US" sz="1200" b="1" dirty="0" err="1" smtClean="0">
                <a:solidFill>
                  <a:srgbClr val="FF0000"/>
                </a:solidFill>
              </a:rPr>
              <a:t>NullPointerExcepton</a:t>
            </a:r>
            <a:r>
              <a:rPr lang="en-US" sz="1200" b="1" dirty="0" smtClean="0">
                <a:solidFill>
                  <a:srgbClr val="FF0000"/>
                </a:solidFill>
              </a:rPr>
              <a:t>.</a:t>
            </a:r>
          </a:p>
          <a:p>
            <a:pPr>
              <a:buNone/>
            </a:pPr>
            <a:endParaRPr lang="en-US" sz="1200" b="1" dirty="0" smtClean="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TreeSet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endParaRPr lang="en-US" sz="1200" b="1" dirty="0" smtClean="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400" b="1" dirty="0" smtClean="0">
                <a:solidFill>
                  <a:srgbClr val="FF0000"/>
                </a:solidFill>
              </a:rPr>
              <a:t>9-key Interface of Collection Framework</a:t>
            </a:r>
            <a:endParaRPr lang="en-US" sz="1400" b="1" dirty="0">
              <a:solidFill>
                <a:srgbClr val="FF0000"/>
              </a:solidFill>
            </a:endParaRPr>
          </a:p>
        </p:txBody>
      </p:sp>
      <p:sp>
        <p:nvSpPr>
          <p:cNvPr id="6" name="Content Placeholder 5"/>
          <p:cNvSpPr>
            <a:spLocks noGrp="1"/>
          </p:cNvSpPr>
          <p:nvPr>
            <p:ph idx="1"/>
          </p:nvPr>
        </p:nvSpPr>
        <p:spPr>
          <a:xfrm>
            <a:off x="304800" y="533400"/>
            <a:ext cx="8839200" cy="6172200"/>
          </a:xfrm>
        </p:spPr>
        <p:txBody>
          <a:bodyPr>
            <a:normAutofit/>
          </a:bodyPr>
          <a:lstStyle/>
          <a:p>
            <a:pPr>
              <a:buNone/>
            </a:pPr>
            <a:r>
              <a:rPr lang="en-US" sz="1400" b="1" dirty="0" smtClean="0">
                <a:solidFill>
                  <a:srgbClr val="FF0000"/>
                </a:solidFill>
              </a:rPr>
              <a:t>7. Map -&gt; </a:t>
            </a:r>
            <a:r>
              <a:rPr lang="en-US" sz="1400" b="1" dirty="0" smtClean="0"/>
              <a:t>Map is not the child interface of collection.</a:t>
            </a:r>
          </a:p>
          <a:p>
            <a:pPr>
              <a:buNone/>
            </a:pPr>
            <a:r>
              <a:rPr lang="en-US" sz="1400" b="1" dirty="0"/>
              <a:t>	</a:t>
            </a:r>
            <a:r>
              <a:rPr lang="en-US" sz="1400" b="1" dirty="0" smtClean="0"/>
              <a:t>	if we want to represent a group of individual objects as key value pairs then we should go for map.  </a:t>
            </a:r>
          </a:p>
          <a:p>
            <a:pPr>
              <a:buNone/>
            </a:pPr>
            <a:r>
              <a:rPr lang="en-US" sz="1400" b="1" dirty="0"/>
              <a:t>	</a:t>
            </a:r>
            <a:r>
              <a:rPr lang="en-US" sz="1400" b="1" dirty="0" smtClean="0"/>
              <a:t>	Ex .. Roll 		Name</a:t>
            </a:r>
          </a:p>
          <a:p>
            <a:pPr>
              <a:buNone/>
            </a:pPr>
            <a:r>
              <a:rPr lang="en-US" sz="1400" b="1" dirty="0"/>
              <a:t>	</a:t>
            </a:r>
            <a:r>
              <a:rPr lang="en-US" sz="1400" b="1" dirty="0" smtClean="0"/>
              <a:t>	         1		</a:t>
            </a:r>
            <a:r>
              <a:rPr lang="en-US" sz="1400" b="1" dirty="0" err="1" smtClean="0"/>
              <a:t>Sonu</a:t>
            </a:r>
            <a:endParaRPr lang="en-US" sz="1400" b="1" dirty="0" smtClean="0"/>
          </a:p>
          <a:p>
            <a:pPr>
              <a:buNone/>
            </a:pPr>
            <a:r>
              <a:rPr lang="en-US" sz="1400" b="1" dirty="0" smtClean="0"/>
              <a:t>Both key and value are objects, duplicate key are not allowed but values can be duplicate.</a:t>
            </a:r>
          </a:p>
          <a:p>
            <a:pPr>
              <a:buNone/>
            </a:pPr>
            <a:r>
              <a:rPr lang="en-US" sz="1400" b="1" dirty="0" smtClean="0">
                <a:solidFill>
                  <a:srgbClr val="FF0000"/>
                </a:solidFill>
              </a:rPr>
              <a:t>8. </a:t>
            </a:r>
            <a:r>
              <a:rPr lang="en-US" sz="1400" b="1" dirty="0" err="1" smtClean="0">
                <a:solidFill>
                  <a:srgbClr val="FF0000"/>
                </a:solidFill>
              </a:rPr>
              <a:t>SortedMap</a:t>
            </a:r>
            <a:r>
              <a:rPr lang="en-US" sz="1400" b="1" dirty="0" smtClean="0">
                <a:solidFill>
                  <a:srgbClr val="FF0000"/>
                </a:solidFill>
              </a:rPr>
              <a:t> -&gt; </a:t>
            </a:r>
            <a:r>
              <a:rPr lang="en-US" sz="1400" b="1" dirty="0" smtClean="0"/>
              <a:t>child interface of map. Sorted order of keys.</a:t>
            </a:r>
          </a:p>
          <a:p>
            <a:pPr>
              <a:buNone/>
            </a:pPr>
            <a:r>
              <a:rPr lang="en-US" sz="1400" b="1" dirty="0" smtClean="0">
                <a:solidFill>
                  <a:srgbClr val="FF0000"/>
                </a:solidFill>
              </a:rPr>
              <a:t>9. </a:t>
            </a:r>
            <a:r>
              <a:rPr lang="en-US" sz="1400" b="1" dirty="0" err="1" smtClean="0">
                <a:solidFill>
                  <a:srgbClr val="FF0000"/>
                </a:solidFill>
              </a:rPr>
              <a:t>NavigableMap</a:t>
            </a:r>
            <a:r>
              <a:rPr lang="en-US" sz="1400" b="1" dirty="0" smtClean="0">
                <a:solidFill>
                  <a:srgbClr val="FF0000"/>
                </a:solidFill>
              </a:rPr>
              <a:t> </a:t>
            </a:r>
            <a:r>
              <a:rPr lang="en-US" sz="1400" b="1" dirty="0" smtClean="0"/>
              <a:t>-&gt; child interface of </a:t>
            </a:r>
            <a:r>
              <a:rPr lang="en-US" sz="1400" b="1" dirty="0" err="1" smtClean="0"/>
              <a:t>SortedMap</a:t>
            </a:r>
            <a:r>
              <a:rPr lang="en-US" sz="1400" b="1" dirty="0" smtClean="0"/>
              <a:t> , it defines several utility methods for navigation purpose.</a:t>
            </a:r>
          </a:p>
          <a:p>
            <a:pPr>
              <a:buNone/>
            </a:pPr>
            <a:endParaRPr lang="en-US" sz="1400" b="1" dirty="0" smtClean="0"/>
          </a:p>
          <a:p>
            <a:pPr>
              <a:buNone/>
            </a:pPr>
            <a:endParaRPr lang="en-US" sz="1400" b="1" dirty="0" smtClean="0"/>
          </a:p>
        </p:txBody>
      </p:sp>
      <p:sp>
        <p:nvSpPr>
          <p:cNvPr id="4" name="Rectangle 3"/>
          <p:cNvSpPr/>
          <p:nvPr/>
        </p:nvSpPr>
        <p:spPr>
          <a:xfrm>
            <a:off x="3352800" y="2819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a:t>
            </a:r>
            <a:r>
              <a:rPr lang="en-US" sz="1400" dirty="0" err="1" smtClean="0"/>
              <a:t>i</a:t>
            </a:r>
            <a:r>
              <a:rPr lang="en-US" sz="1400" dirty="0" smtClean="0"/>
              <a:t>)</a:t>
            </a:r>
            <a:endParaRPr lang="en-US" sz="1400" dirty="0"/>
          </a:p>
        </p:txBody>
      </p:sp>
      <p:sp>
        <p:nvSpPr>
          <p:cNvPr id="5" name="Rectangle 4"/>
          <p:cNvSpPr/>
          <p:nvPr/>
        </p:nvSpPr>
        <p:spPr>
          <a:xfrm>
            <a:off x="1752600" y="38862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WeakedHashMap</a:t>
            </a:r>
            <a:endParaRPr lang="en-US" sz="1400" dirty="0" smtClean="0"/>
          </a:p>
          <a:p>
            <a:pPr algn="ctr"/>
            <a:r>
              <a:rPr lang="en-US" sz="1400" dirty="0" smtClean="0"/>
              <a:t>(1.2v)</a:t>
            </a:r>
            <a:endParaRPr lang="en-US" sz="1400" dirty="0"/>
          </a:p>
        </p:txBody>
      </p:sp>
      <p:sp>
        <p:nvSpPr>
          <p:cNvPr id="7" name="Rectangle 6"/>
          <p:cNvSpPr/>
          <p:nvPr/>
        </p:nvSpPr>
        <p:spPr>
          <a:xfrm>
            <a:off x="3581400" y="38862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IdentityHashMap</a:t>
            </a:r>
            <a:endParaRPr lang="en-US" sz="1400" dirty="0" smtClean="0"/>
          </a:p>
          <a:p>
            <a:pPr algn="ctr"/>
            <a:r>
              <a:rPr lang="en-US" sz="1400" dirty="0" smtClean="0"/>
              <a:t>(1.4v)</a:t>
            </a:r>
          </a:p>
        </p:txBody>
      </p:sp>
      <p:sp>
        <p:nvSpPr>
          <p:cNvPr id="9" name="Rectangle 8"/>
          <p:cNvSpPr/>
          <p:nvPr/>
        </p:nvSpPr>
        <p:spPr>
          <a:xfrm>
            <a:off x="7620000" y="31242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Dictionary(AC)</a:t>
            </a:r>
            <a:endParaRPr lang="en-US" sz="1400" dirty="0"/>
          </a:p>
        </p:txBody>
      </p:sp>
      <p:sp>
        <p:nvSpPr>
          <p:cNvPr id="10" name="Rectangle 9"/>
          <p:cNvSpPr/>
          <p:nvPr/>
        </p:nvSpPr>
        <p:spPr>
          <a:xfrm>
            <a:off x="228600" y="4724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LinkedHashMap</a:t>
            </a:r>
            <a:endParaRPr lang="en-US" sz="1400" dirty="0" smtClean="0"/>
          </a:p>
          <a:p>
            <a:pPr algn="ctr"/>
            <a:r>
              <a:rPr lang="en-US" sz="1400" dirty="0" smtClean="0"/>
              <a:t>(1.4v)</a:t>
            </a:r>
            <a:endParaRPr lang="en-US" sz="1400" dirty="0"/>
          </a:p>
        </p:txBody>
      </p:sp>
      <p:sp>
        <p:nvSpPr>
          <p:cNvPr id="11" name="Rectangle 10"/>
          <p:cNvSpPr/>
          <p:nvPr/>
        </p:nvSpPr>
        <p:spPr>
          <a:xfrm>
            <a:off x="381000" y="3886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HashMap</a:t>
            </a:r>
            <a:endParaRPr lang="en-US" sz="1400" dirty="0" smtClean="0"/>
          </a:p>
          <a:p>
            <a:pPr algn="ctr"/>
            <a:r>
              <a:rPr lang="en-US" sz="1400" dirty="0" smtClean="0"/>
              <a:t>(1.2)</a:t>
            </a:r>
            <a:endParaRPr lang="en-US" sz="1400" dirty="0"/>
          </a:p>
        </p:txBody>
      </p:sp>
      <p:sp>
        <p:nvSpPr>
          <p:cNvPr id="12" name="Rectangle 11"/>
          <p:cNvSpPr/>
          <p:nvPr/>
        </p:nvSpPr>
        <p:spPr>
          <a:xfrm>
            <a:off x="5334000" y="38862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SortedMap</a:t>
            </a:r>
            <a:endParaRPr lang="en-US" sz="1400" dirty="0" smtClean="0"/>
          </a:p>
          <a:p>
            <a:pPr algn="ctr"/>
            <a:r>
              <a:rPr lang="en-US" sz="1400" dirty="0" smtClean="0"/>
              <a:t>(1.2v)</a:t>
            </a:r>
            <a:endParaRPr lang="en-US" sz="1400" dirty="0"/>
          </a:p>
        </p:txBody>
      </p:sp>
      <p:sp>
        <p:nvSpPr>
          <p:cNvPr id="13" name="Rectangle 12"/>
          <p:cNvSpPr/>
          <p:nvPr/>
        </p:nvSpPr>
        <p:spPr>
          <a:xfrm>
            <a:off x="7239000" y="3886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HashTable</a:t>
            </a:r>
            <a:endParaRPr lang="en-US" sz="1400" dirty="0"/>
          </a:p>
        </p:txBody>
      </p:sp>
      <p:sp>
        <p:nvSpPr>
          <p:cNvPr id="14" name="Rectangle 13"/>
          <p:cNvSpPr/>
          <p:nvPr/>
        </p:nvSpPr>
        <p:spPr>
          <a:xfrm>
            <a:off x="7239000" y="4724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Properties</a:t>
            </a:r>
            <a:endParaRPr lang="en-US" sz="1400" dirty="0"/>
          </a:p>
        </p:txBody>
      </p:sp>
      <p:sp>
        <p:nvSpPr>
          <p:cNvPr id="16" name="Rectangle 15"/>
          <p:cNvSpPr/>
          <p:nvPr/>
        </p:nvSpPr>
        <p:spPr>
          <a:xfrm>
            <a:off x="5410200" y="53340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TreeMap</a:t>
            </a:r>
            <a:endParaRPr lang="en-US" sz="1400" dirty="0" smtClean="0"/>
          </a:p>
          <a:p>
            <a:pPr algn="ctr"/>
            <a:r>
              <a:rPr lang="en-US" sz="1400" dirty="0" smtClean="0"/>
              <a:t>(1.2v)</a:t>
            </a:r>
            <a:endParaRPr lang="en-US" sz="1400" dirty="0"/>
          </a:p>
        </p:txBody>
      </p:sp>
      <p:sp>
        <p:nvSpPr>
          <p:cNvPr id="17" name="Rectangle 16"/>
          <p:cNvSpPr/>
          <p:nvPr/>
        </p:nvSpPr>
        <p:spPr>
          <a:xfrm>
            <a:off x="5410200" y="45720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NavigableMap</a:t>
            </a:r>
            <a:endParaRPr lang="en-US" sz="1400" dirty="0" smtClean="0"/>
          </a:p>
          <a:p>
            <a:pPr algn="ctr"/>
            <a:r>
              <a:rPr lang="en-US" sz="1400" dirty="0" smtClean="0"/>
              <a:t>(1.2v)</a:t>
            </a:r>
            <a:endParaRPr lang="en-US" sz="1400" dirty="0"/>
          </a:p>
        </p:txBody>
      </p:sp>
      <p:sp>
        <p:nvSpPr>
          <p:cNvPr id="18" name="Oval 17"/>
          <p:cNvSpPr/>
          <p:nvPr/>
        </p:nvSpPr>
        <p:spPr>
          <a:xfrm>
            <a:off x="7239000" y="2743200"/>
            <a:ext cx="1752600" cy="3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Isosceles Triangle 18"/>
          <p:cNvSpPr/>
          <p:nvPr/>
        </p:nvSpPr>
        <p:spPr>
          <a:xfrm>
            <a:off x="7010400" y="5257800"/>
            <a:ext cx="2057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Legacy class(1.0v)</a:t>
            </a:r>
            <a:endParaRPr lang="en-US" sz="1400" dirty="0"/>
          </a:p>
        </p:txBody>
      </p:sp>
      <p:cxnSp>
        <p:nvCxnSpPr>
          <p:cNvPr id="21" name="Straight Connector 20"/>
          <p:cNvCxnSpPr>
            <a:stCxn id="4" idx="1"/>
            <a:endCxn id="11" idx="0"/>
          </p:cNvCxnSpPr>
          <p:nvPr/>
        </p:nvCxnSpPr>
        <p:spPr>
          <a:xfrm rot="10800000" flipV="1">
            <a:off x="990600" y="3009900"/>
            <a:ext cx="23622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10" idx="0"/>
          </p:cNvCxnSpPr>
          <p:nvPr/>
        </p:nvCxnSpPr>
        <p:spPr>
          <a:xfrm rot="5400000">
            <a:off x="781050" y="4514850"/>
            <a:ext cx="381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5" idx="0"/>
          </p:cNvCxnSpPr>
          <p:nvPr/>
        </p:nvCxnSpPr>
        <p:spPr>
          <a:xfrm rot="5400000">
            <a:off x="2971800" y="2743200"/>
            <a:ext cx="6858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2"/>
            <a:endCxn id="7" idx="0"/>
          </p:cNvCxnSpPr>
          <p:nvPr/>
        </p:nvCxnSpPr>
        <p:spPr>
          <a:xfrm rot="16200000" flipH="1">
            <a:off x="3886200" y="3429000"/>
            <a:ext cx="685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2"/>
            <a:endCxn id="12" idx="0"/>
          </p:cNvCxnSpPr>
          <p:nvPr/>
        </p:nvCxnSpPr>
        <p:spPr>
          <a:xfrm rot="16200000" flipH="1">
            <a:off x="4762500" y="2552700"/>
            <a:ext cx="68580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4" idx="3"/>
            <a:endCxn id="13" idx="0"/>
          </p:cNvCxnSpPr>
          <p:nvPr/>
        </p:nvCxnSpPr>
        <p:spPr>
          <a:xfrm>
            <a:off x="4876800" y="3009900"/>
            <a:ext cx="31242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2"/>
            <a:endCxn id="17" idx="0"/>
          </p:cNvCxnSpPr>
          <p:nvPr/>
        </p:nvCxnSpPr>
        <p:spPr>
          <a:xfrm rot="16200000" flipH="1">
            <a:off x="6019800" y="4419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7" idx="2"/>
            <a:endCxn id="16" idx="0"/>
          </p:cNvCxnSpPr>
          <p:nvPr/>
        </p:nvCxnSpPr>
        <p:spPr>
          <a:xfrm rot="5400000">
            <a:off x="6019800" y="5181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13" idx="0"/>
          </p:cNvCxnSpPr>
          <p:nvPr/>
        </p:nvCxnSpPr>
        <p:spPr>
          <a:xfrm rot="5400000">
            <a:off x="7943850" y="3562350"/>
            <a:ext cx="3810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2"/>
            <a:endCxn id="14" idx="0"/>
          </p:cNvCxnSpPr>
          <p:nvPr/>
        </p:nvCxnSpPr>
        <p:spPr>
          <a:xfrm rot="5400000">
            <a:off x="7772400" y="4495800"/>
            <a:ext cx="45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Overview of Collection Framework</a:t>
            </a:r>
            <a:endParaRPr lang="en-US" sz="1600" b="1" dirty="0">
              <a:solidFill>
                <a:srgbClr val="FF0000"/>
              </a:solidFill>
            </a:endParaRPr>
          </a:p>
        </p:txBody>
      </p:sp>
      <p:sp>
        <p:nvSpPr>
          <p:cNvPr id="6" name="Content Placeholder 5"/>
          <p:cNvSpPr>
            <a:spLocks noGrp="1"/>
          </p:cNvSpPr>
          <p:nvPr>
            <p:ph idx="1"/>
          </p:nvPr>
        </p:nvSpPr>
        <p:spPr>
          <a:xfrm>
            <a:off x="152400" y="533400"/>
            <a:ext cx="8534400" cy="5943600"/>
          </a:xfrm>
        </p:spPr>
        <p:txBody>
          <a:bodyPr>
            <a:normAutofit/>
          </a:bodyPr>
          <a:lstStyle/>
          <a:p>
            <a:pPr>
              <a:buNone/>
            </a:pPr>
            <a:r>
              <a:rPr lang="en-US" sz="1400" b="1" dirty="0" smtClean="0"/>
              <a:t>Framework Overview</a:t>
            </a:r>
          </a:p>
        </p:txBody>
      </p:sp>
      <p:sp>
        <p:nvSpPr>
          <p:cNvPr id="4" name="Rectangle 3"/>
          <p:cNvSpPr/>
          <p:nvPr/>
        </p:nvSpPr>
        <p:spPr>
          <a:xfrm>
            <a:off x="3505200" y="685800"/>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Collection (</a:t>
            </a:r>
            <a:r>
              <a:rPr lang="en-US" sz="1400" dirty="0" err="1" smtClean="0">
                <a:solidFill>
                  <a:srgbClr val="002060"/>
                </a:solidFill>
              </a:rPr>
              <a:t>i</a:t>
            </a:r>
            <a:r>
              <a:rPr lang="en-US" sz="1400" dirty="0" smtClean="0">
                <a:solidFill>
                  <a:srgbClr val="002060"/>
                </a:solidFill>
              </a:rPr>
              <a:t>)</a:t>
            </a:r>
            <a:br>
              <a:rPr lang="en-US" sz="1400" dirty="0" smtClean="0">
                <a:solidFill>
                  <a:srgbClr val="002060"/>
                </a:solidFill>
              </a:rPr>
            </a:br>
            <a:r>
              <a:rPr lang="en-US" sz="1400" dirty="0" smtClean="0">
                <a:solidFill>
                  <a:srgbClr val="002060"/>
                </a:solidFill>
              </a:rPr>
              <a:t>(1.2v)</a:t>
            </a:r>
          </a:p>
        </p:txBody>
      </p:sp>
      <p:sp>
        <p:nvSpPr>
          <p:cNvPr id="13" name="Rectangle 12"/>
          <p:cNvSpPr/>
          <p:nvPr/>
        </p:nvSpPr>
        <p:spPr>
          <a:xfrm>
            <a:off x="1143000" y="1981200"/>
            <a:ext cx="1143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List (</a:t>
            </a:r>
            <a:r>
              <a:rPr lang="en-US" sz="1400" dirty="0" err="1" smtClean="0">
                <a:solidFill>
                  <a:srgbClr val="002060"/>
                </a:solidFill>
              </a:rPr>
              <a:t>i</a:t>
            </a:r>
            <a:r>
              <a:rPr lang="en-US" sz="1400" dirty="0" smtClean="0">
                <a:solidFill>
                  <a:srgbClr val="002060"/>
                </a:solidFill>
              </a:rPr>
              <a:t>)</a:t>
            </a:r>
          </a:p>
          <a:p>
            <a:pPr algn="ctr"/>
            <a:r>
              <a:rPr lang="en-US" sz="1400" dirty="0" smtClean="0">
                <a:solidFill>
                  <a:srgbClr val="002060"/>
                </a:solidFill>
              </a:rPr>
              <a:t>(1.2v)</a:t>
            </a:r>
            <a:endParaRPr lang="en-US" sz="1400" dirty="0">
              <a:solidFill>
                <a:srgbClr val="002060"/>
              </a:solidFill>
            </a:endParaRPr>
          </a:p>
        </p:txBody>
      </p:sp>
      <p:sp>
        <p:nvSpPr>
          <p:cNvPr id="14" name="Rectangle 13"/>
          <p:cNvSpPr/>
          <p:nvPr/>
        </p:nvSpPr>
        <p:spPr>
          <a:xfrm>
            <a:off x="2286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ArrayList</a:t>
            </a:r>
            <a:endParaRPr lang="en-US" sz="1400" dirty="0" smtClean="0"/>
          </a:p>
          <a:p>
            <a:pPr algn="ctr"/>
            <a:r>
              <a:rPr lang="en-US" sz="1400" dirty="0" smtClean="0"/>
              <a:t>(1.2v)</a:t>
            </a:r>
            <a:endParaRPr lang="en-US" sz="1400" dirty="0"/>
          </a:p>
        </p:txBody>
      </p:sp>
      <p:sp>
        <p:nvSpPr>
          <p:cNvPr id="15" name="Rectangle 14"/>
          <p:cNvSpPr/>
          <p:nvPr/>
        </p:nvSpPr>
        <p:spPr>
          <a:xfrm>
            <a:off x="1295400" y="33528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LinkedList</a:t>
            </a:r>
            <a:endParaRPr lang="en-US" sz="1400" dirty="0" smtClean="0"/>
          </a:p>
          <a:p>
            <a:pPr algn="ctr"/>
            <a:r>
              <a:rPr lang="en-US" sz="1400" dirty="0" smtClean="0"/>
              <a:t>(1.2v)</a:t>
            </a:r>
            <a:endParaRPr lang="en-US" sz="1400" dirty="0"/>
          </a:p>
        </p:txBody>
      </p:sp>
      <p:sp>
        <p:nvSpPr>
          <p:cNvPr id="16" name="Rectangle 15"/>
          <p:cNvSpPr/>
          <p:nvPr/>
        </p:nvSpPr>
        <p:spPr>
          <a:xfrm>
            <a:off x="25146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Vector</a:t>
            </a:r>
          </a:p>
          <a:p>
            <a:pPr algn="ctr"/>
            <a:r>
              <a:rPr lang="en-US" sz="1400" dirty="0" smtClean="0"/>
              <a:t>(1.0v)</a:t>
            </a:r>
            <a:endParaRPr lang="en-US" sz="1400" dirty="0"/>
          </a:p>
        </p:txBody>
      </p:sp>
      <p:sp>
        <p:nvSpPr>
          <p:cNvPr id="17" name="Rectangle 16"/>
          <p:cNvSpPr/>
          <p:nvPr/>
        </p:nvSpPr>
        <p:spPr>
          <a:xfrm>
            <a:off x="2438400" y="4648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Stack</a:t>
            </a:r>
          </a:p>
          <a:p>
            <a:pPr algn="ctr"/>
            <a:r>
              <a:rPr lang="en-US" sz="1400" dirty="0" smtClean="0"/>
              <a:t>(1.0v)</a:t>
            </a:r>
            <a:endParaRPr lang="en-US" sz="1400" dirty="0"/>
          </a:p>
        </p:txBody>
      </p:sp>
      <p:sp>
        <p:nvSpPr>
          <p:cNvPr id="18" name="Rectangle 17"/>
          <p:cNvSpPr/>
          <p:nvPr/>
        </p:nvSpPr>
        <p:spPr>
          <a:xfrm>
            <a:off x="3886200" y="1905000"/>
            <a:ext cx="1066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Set(</a:t>
            </a:r>
            <a:r>
              <a:rPr lang="en-US" sz="1400" dirty="0" err="1" smtClean="0">
                <a:solidFill>
                  <a:srgbClr val="002060"/>
                </a:solidFill>
              </a:rPr>
              <a:t>i</a:t>
            </a:r>
            <a:r>
              <a:rPr lang="en-US" sz="1400" dirty="0" smtClean="0">
                <a:solidFill>
                  <a:srgbClr val="002060"/>
                </a:solidFill>
              </a:rPr>
              <a:t>)</a:t>
            </a:r>
          </a:p>
          <a:p>
            <a:pPr algn="ctr"/>
            <a:r>
              <a:rPr lang="en-US" sz="1400" dirty="0" smtClean="0">
                <a:solidFill>
                  <a:srgbClr val="002060"/>
                </a:solidFill>
              </a:rPr>
              <a:t>(1.2v)</a:t>
            </a:r>
            <a:endParaRPr lang="en-US" sz="1400" dirty="0">
              <a:solidFill>
                <a:srgbClr val="002060"/>
              </a:solidFill>
            </a:endParaRPr>
          </a:p>
        </p:txBody>
      </p:sp>
      <p:sp>
        <p:nvSpPr>
          <p:cNvPr id="19" name="Rectangle 18"/>
          <p:cNvSpPr/>
          <p:nvPr/>
        </p:nvSpPr>
        <p:spPr>
          <a:xfrm>
            <a:off x="7010400" y="19050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Queue(</a:t>
            </a:r>
            <a:r>
              <a:rPr lang="en-US" sz="1400" dirty="0" err="1" smtClean="0">
                <a:solidFill>
                  <a:srgbClr val="002060"/>
                </a:solidFill>
              </a:rPr>
              <a:t>i</a:t>
            </a:r>
            <a:r>
              <a:rPr lang="en-US" sz="1400" dirty="0" smtClean="0">
                <a:solidFill>
                  <a:srgbClr val="002060"/>
                </a:solidFill>
              </a:rPr>
              <a:t>)</a:t>
            </a:r>
          </a:p>
          <a:p>
            <a:pPr algn="ctr"/>
            <a:r>
              <a:rPr lang="en-US" sz="1400" dirty="0" smtClean="0">
                <a:solidFill>
                  <a:srgbClr val="002060"/>
                </a:solidFill>
              </a:rPr>
              <a:t>(1.5v)</a:t>
            </a:r>
            <a:endParaRPr lang="en-US" sz="1400" dirty="0">
              <a:solidFill>
                <a:srgbClr val="002060"/>
              </a:solidFill>
            </a:endParaRPr>
          </a:p>
        </p:txBody>
      </p:sp>
      <p:sp>
        <p:nvSpPr>
          <p:cNvPr id="25" name="Rectangle 24"/>
          <p:cNvSpPr/>
          <p:nvPr/>
        </p:nvSpPr>
        <p:spPr>
          <a:xfrm>
            <a:off x="37338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HashSet</a:t>
            </a:r>
            <a:endParaRPr lang="en-US" sz="1400" dirty="0" smtClean="0"/>
          </a:p>
          <a:p>
            <a:pPr algn="ctr"/>
            <a:r>
              <a:rPr lang="en-US" sz="1400" dirty="0" smtClean="0"/>
              <a:t>(1.2v)</a:t>
            </a:r>
            <a:endParaRPr lang="en-US" sz="1400" dirty="0"/>
          </a:p>
        </p:txBody>
      </p:sp>
      <p:sp>
        <p:nvSpPr>
          <p:cNvPr id="26" name="Rectangle 25"/>
          <p:cNvSpPr/>
          <p:nvPr/>
        </p:nvSpPr>
        <p:spPr>
          <a:xfrm>
            <a:off x="6172200" y="3352800"/>
            <a:ext cx="1219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002060"/>
                </a:solidFill>
              </a:rPr>
              <a:t>PriorityQueue</a:t>
            </a:r>
            <a:endParaRPr lang="en-US" sz="1400" dirty="0" smtClean="0">
              <a:solidFill>
                <a:srgbClr val="002060"/>
              </a:solidFill>
            </a:endParaRPr>
          </a:p>
          <a:p>
            <a:pPr algn="ctr"/>
            <a:r>
              <a:rPr lang="en-US" sz="1400" dirty="0" smtClean="0">
                <a:solidFill>
                  <a:srgbClr val="002060"/>
                </a:solidFill>
              </a:rPr>
              <a:t>(1.5v)</a:t>
            </a:r>
            <a:endParaRPr lang="en-US" sz="1400" dirty="0">
              <a:solidFill>
                <a:srgbClr val="002060"/>
              </a:solidFill>
            </a:endParaRPr>
          </a:p>
        </p:txBody>
      </p:sp>
      <p:sp>
        <p:nvSpPr>
          <p:cNvPr id="27" name="Rectangle 26"/>
          <p:cNvSpPr/>
          <p:nvPr/>
        </p:nvSpPr>
        <p:spPr>
          <a:xfrm>
            <a:off x="4876800" y="3352800"/>
            <a:ext cx="10668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002060"/>
                </a:solidFill>
              </a:rPr>
              <a:t>SortedSet</a:t>
            </a:r>
            <a:r>
              <a:rPr lang="en-US" sz="1400" dirty="0" smtClean="0">
                <a:solidFill>
                  <a:srgbClr val="002060"/>
                </a:solidFill>
              </a:rPr>
              <a:t>(</a:t>
            </a:r>
            <a:r>
              <a:rPr lang="en-US" sz="1400" dirty="0" err="1" smtClean="0">
                <a:solidFill>
                  <a:srgbClr val="002060"/>
                </a:solidFill>
              </a:rPr>
              <a:t>i</a:t>
            </a:r>
            <a:r>
              <a:rPr lang="en-US" sz="1400" dirty="0" smtClean="0">
                <a:solidFill>
                  <a:srgbClr val="002060"/>
                </a:solidFill>
              </a:rPr>
              <a:t>) (1.2v)</a:t>
            </a:r>
            <a:endParaRPr lang="en-US" sz="1400" dirty="0">
              <a:solidFill>
                <a:srgbClr val="002060"/>
              </a:solidFill>
            </a:endParaRPr>
          </a:p>
        </p:txBody>
      </p:sp>
      <p:sp>
        <p:nvSpPr>
          <p:cNvPr id="28" name="Rectangle 27"/>
          <p:cNvSpPr/>
          <p:nvPr/>
        </p:nvSpPr>
        <p:spPr>
          <a:xfrm>
            <a:off x="7543800" y="33528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BlockingQueue</a:t>
            </a:r>
            <a:endParaRPr lang="en-US" sz="1400" dirty="0" smtClean="0"/>
          </a:p>
          <a:p>
            <a:pPr algn="ctr"/>
            <a:r>
              <a:rPr lang="en-US" sz="1400" dirty="0" smtClean="0"/>
              <a:t>(1.5v)</a:t>
            </a:r>
            <a:endParaRPr lang="en-US" sz="1400" dirty="0"/>
          </a:p>
        </p:txBody>
      </p:sp>
      <p:sp>
        <p:nvSpPr>
          <p:cNvPr id="29" name="Rectangle 28"/>
          <p:cNvSpPr/>
          <p:nvPr/>
        </p:nvSpPr>
        <p:spPr>
          <a:xfrm>
            <a:off x="3505200" y="4648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LinkedHashSet</a:t>
            </a:r>
            <a:endParaRPr lang="en-US" sz="1400" dirty="0" smtClean="0"/>
          </a:p>
          <a:p>
            <a:pPr algn="ctr"/>
            <a:r>
              <a:rPr lang="en-US" sz="1400" dirty="0" smtClean="0"/>
              <a:t>(14.v)</a:t>
            </a:r>
            <a:endParaRPr lang="en-US" sz="1400" dirty="0"/>
          </a:p>
        </p:txBody>
      </p:sp>
      <p:sp>
        <p:nvSpPr>
          <p:cNvPr id="30" name="Rectangle 29"/>
          <p:cNvSpPr/>
          <p:nvPr/>
        </p:nvSpPr>
        <p:spPr>
          <a:xfrm>
            <a:off x="4876800" y="4648200"/>
            <a:ext cx="99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2060"/>
                </a:solidFill>
              </a:rPr>
              <a:t>NavigableSet</a:t>
            </a:r>
            <a:endParaRPr lang="en-US" sz="1200" dirty="0" smtClean="0">
              <a:solidFill>
                <a:srgbClr val="002060"/>
              </a:solidFill>
            </a:endParaRPr>
          </a:p>
          <a:p>
            <a:pPr algn="ctr"/>
            <a:r>
              <a:rPr lang="en-US" sz="1200" dirty="0" smtClean="0">
                <a:solidFill>
                  <a:srgbClr val="002060"/>
                </a:solidFill>
              </a:rPr>
              <a:t>(1.6)</a:t>
            </a:r>
            <a:endParaRPr lang="en-US" sz="1200" dirty="0">
              <a:solidFill>
                <a:srgbClr val="002060"/>
              </a:solidFill>
            </a:endParaRPr>
          </a:p>
        </p:txBody>
      </p:sp>
      <p:sp>
        <p:nvSpPr>
          <p:cNvPr id="31" name="Rectangle 30"/>
          <p:cNvSpPr/>
          <p:nvPr/>
        </p:nvSpPr>
        <p:spPr>
          <a:xfrm>
            <a:off x="4876800" y="5791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TreeSet</a:t>
            </a:r>
            <a:endParaRPr lang="en-US" sz="1400" dirty="0" smtClean="0"/>
          </a:p>
          <a:p>
            <a:pPr algn="ctr"/>
            <a:r>
              <a:rPr lang="en-US" sz="1400" dirty="0" smtClean="0"/>
              <a:t>(1.2)</a:t>
            </a:r>
            <a:endParaRPr lang="en-US" sz="1400" dirty="0"/>
          </a:p>
        </p:txBody>
      </p:sp>
      <p:cxnSp>
        <p:nvCxnSpPr>
          <p:cNvPr id="33" name="Straight Connector 32"/>
          <p:cNvCxnSpPr>
            <a:stCxn id="13" idx="2"/>
            <a:endCxn id="14" idx="0"/>
          </p:cNvCxnSpPr>
          <p:nvPr/>
        </p:nvCxnSpPr>
        <p:spPr>
          <a:xfrm rot="5400000">
            <a:off x="800100" y="2438400"/>
            <a:ext cx="8382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3" idx="2"/>
            <a:endCxn id="15" idx="0"/>
          </p:cNvCxnSpPr>
          <p:nvPr/>
        </p:nvCxnSpPr>
        <p:spPr>
          <a:xfrm rot="16200000" flipH="1">
            <a:off x="1352550" y="2876550"/>
            <a:ext cx="838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2"/>
            <a:endCxn id="16" idx="0"/>
          </p:cNvCxnSpPr>
          <p:nvPr/>
        </p:nvCxnSpPr>
        <p:spPr>
          <a:xfrm rot="16200000" flipH="1">
            <a:off x="1943100" y="2286000"/>
            <a:ext cx="8382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8" idx="2"/>
            <a:endCxn id="25" idx="0"/>
          </p:cNvCxnSpPr>
          <p:nvPr/>
        </p:nvCxnSpPr>
        <p:spPr>
          <a:xfrm rot="5400000">
            <a:off x="3867150" y="2800350"/>
            <a:ext cx="914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8" idx="2"/>
          </p:cNvCxnSpPr>
          <p:nvPr/>
        </p:nvCxnSpPr>
        <p:spPr>
          <a:xfrm rot="16200000" flipH="1">
            <a:off x="4381500" y="2476500"/>
            <a:ext cx="914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2"/>
            <a:endCxn id="17" idx="0"/>
          </p:cNvCxnSpPr>
          <p:nvPr/>
        </p:nvCxnSpPr>
        <p:spPr>
          <a:xfrm rot="5400000">
            <a:off x="2743200" y="43815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2"/>
            <a:endCxn id="29" idx="0"/>
          </p:cNvCxnSpPr>
          <p:nvPr/>
        </p:nvCxnSpPr>
        <p:spPr>
          <a:xfrm rot="5400000">
            <a:off x="3962400" y="43815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7" idx="2"/>
            <a:endCxn id="30" idx="0"/>
          </p:cNvCxnSpPr>
          <p:nvPr/>
        </p:nvCxnSpPr>
        <p:spPr>
          <a:xfrm rot="5400000">
            <a:off x="5162550" y="44005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0" idx="2"/>
            <a:endCxn id="31" idx="0"/>
          </p:cNvCxnSpPr>
          <p:nvPr/>
        </p:nvCxnSpPr>
        <p:spPr>
          <a:xfrm rot="5400000">
            <a:off x="52197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9" idx="2"/>
          </p:cNvCxnSpPr>
          <p:nvPr/>
        </p:nvCxnSpPr>
        <p:spPr>
          <a:xfrm rot="5400000">
            <a:off x="6762750" y="2533650"/>
            <a:ext cx="8382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2"/>
          </p:cNvCxnSpPr>
          <p:nvPr/>
        </p:nvCxnSpPr>
        <p:spPr>
          <a:xfrm rot="16200000" flipH="1">
            <a:off x="7410450" y="2533650"/>
            <a:ext cx="8382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 idx="1"/>
          </p:cNvCxnSpPr>
          <p:nvPr/>
        </p:nvCxnSpPr>
        <p:spPr>
          <a:xfrm rot="10800000" flipV="1">
            <a:off x="1828800" y="914400"/>
            <a:ext cx="16764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2"/>
          </p:cNvCxnSpPr>
          <p:nvPr/>
        </p:nvCxnSpPr>
        <p:spPr>
          <a:xfrm rot="5400000">
            <a:off x="3886200" y="15240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 idx="3"/>
            <a:endCxn id="19" idx="0"/>
          </p:cNvCxnSpPr>
          <p:nvPr/>
        </p:nvCxnSpPr>
        <p:spPr>
          <a:xfrm>
            <a:off x="5029200" y="914400"/>
            <a:ext cx="24765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858000" y="46482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PriorityBlockingQueue</a:t>
            </a:r>
            <a:endParaRPr lang="en-US" sz="1400" dirty="0" smtClean="0"/>
          </a:p>
          <a:p>
            <a:pPr algn="ctr"/>
            <a:r>
              <a:rPr lang="en-US" sz="1400" dirty="0" smtClean="0"/>
              <a:t>(1.5v)</a:t>
            </a:r>
            <a:endParaRPr lang="en-US" sz="1400" dirty="0"/>
          </a:p>
        </p:txBody>
      </p:sp>
      <p:sp>
        <p:nvSpPr>
          <p:cNvPr id="67" name="Rectangle 66"/>
          <p:cNvSpPr/>
          <p:nvPr/>
        </p:nvSpPr>
        <p:spPr>
          <a:xfrm>
            <a:off x="6934200" y="57912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LinkedBlockingQueue</a:t>
            </a:r>
            <a:endParaRPr lang="en-US" sz="1400" dirty="0" smtClean="0"/>
          </a:p>
          <a:p>
            <a:pPr algn="ctr"/>
            <a:r>
              <a:rPr lang="en-US" sz="1400" dirty="0" smtClean="0"/>
              <a:t>(1.5v)</a:t>
            </a:r>
            <a:endParaRPr lang="en-US" sz="1400" dirty="0"/>
          </a:p>
        </p:txBody>
      </p:sp>
      <p:cxnSp>
        <p:nvCxnSpPr>
          <p:cNvPr id="69" name="Straight Connector 68"/>
          <p:cNvCxnSpPr>
            <a:stCxn id="28" idx="2"/>
            <a:endCxn id="66" idx="0"/>
          </p:cNvCxnSpPr>
          <p:nvPr/>
        </p:nvCxnSpPr>
        <p:spPr>
          <a:xfrm rot="5400000">
            <a:off x="7753350" y="4210050"/>
            <a:ext cx="4572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2"/>
            <a:endCxn id="67" idx="0"/>
          </p:cNvCxnSpPr>
          <p:nvPr/>
        </p:nvCxnSpPr>
        <p:spPr>
          <a:xfrm rot="16200000" flipH="1">
            <a:off x="7639050" y="5619750"/>
            <a:ext cx="304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2514600" y="2971800"/>
            <a:ext cx="914400" cy="304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Isosceles Triangle 112"/>
          <p:cNvSpPr/>
          <p:nvPr/>
        </p:nvSpPr>
        <p:spPr>
          <a:xfrm>
            <a:off x="2133600" y="5562600"/>
            <a:ext cx="1752600" cy="990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Legacy class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Important methods</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400" b="1" dirty="0" smtClean="0">
                <a:solidFill>
                  <a:srgbClr val="FF0000"/>
                </a:solidFill>
              </a:rPr>
              <a:t>Collection Interface</a:t>
            </a:r>
          </a:p>
          <a:p>
            <a:pPr>
              <a:buNone/>
            </a:pPr>
            <a:r>
              <a:rPr lang="en-US" sz="1400" b="1" dirty="0" smtClean="0"/>
              <a:t>1. </a:t>
            </a:r>
            <a:r>
              <a:rPr lang="en-US" sz="1400" b="1" dirty="0" err="1" smtClean="0"/>
              <a:t>boolean</a:t>
            </a:r>
            <a:r>
              <a:rPr lang="en-US" sz="1400" b="1" dirty="0" smtClean="0"/>
              <a:t> add(Object o)</a:t>
            </a:r>
          </a:p>
          <a:p>
            <a:pPr>
              <a:buNone/>
            </a:pPr>
            <a:r>
              <a:rPr lang="en-US" sz="1400" b="1" dirty="0" smtClean="0"/>
              <a:t>2.  </a:t>
            </a:r>
            <a:r>
              <a:rPr lang="en-US" sz="1400" b="1" dirty="0" err="1" smtClean="0"/>
              <a:t>boolean</a:t>
            </a:r>
            <a:r>
              <a:rPr lang="en-US" sz="1400" b="1" dirty="0" smtClean="0"/>
              <a:t> </a:t>
            </a:r>
            <a:r>
              <a:rPr lang="en-US" sz="1400" b="1" dirty="0" err="1" smtClean="0"/>
              <a:t>addAll</a:t>
            </a:r>
            <a:r>
              <a:rPr lang="en-US" sz="1400" b="1" dirty="0" smtClean="0"/>
              <a:t>(Collection c)</a:t>
            </a:r>
          </a:p>
          <a:p>
            <a:pPr>
              <a:buNone/>
            </a:pPr>
            <a:r>
              <a:rPr lang="en-US" sz="1400" b="1" dirty="0" smtClean="0"/>
              <a:t>3. </a:t>
            </a:r>
            <a:r>
              <a:rPr lang="en-US" sz="1400" b="1" dirty="0" err="1" smtClean="0"/>
              <a:t>boolean</a:t>
            </a:r>
            <a:r>
              <a:rPr lang="en-US" sz="1400" b="1" dirty="0" smtClean="0"/>
              <a:t> remove(Object o)</a:t>
            </a:r>
          </a:p>
          <a:p>
            <a:pPr>
              <a:buNone/>
            </a:pPr>
            <a:r>
              <a:rPr lang="en-US" sz="1400" b="1" dirty="0" smtClean="0"/>
              <a:t>4. Boolean </a:t>
            </a:r>
            <a:r>
              <a:rPr lang="en-US" sz="1400" b="1" dirty="0" err="1" smtClean="0"/>
              <a:t>removeAll</a:t>
            </a:r>
            <a:r>
              <a:rPr lang="en-US" sz="1400" b="1" dirty="0" smtClean="0"/>
              <a:t>(Collection c)</a:t>
            </a:r>
          </a:p>
          <a:p>
            <a:pPr>
              <a:buNone/>
            </a:pPr>
            <a:r>
              <a:rPr lang="en-US" sz="1400" b="1" dirty="0" smtClean="0"/>
              <a:t>5. Boolean </a:t>
            </a:r>
            <a:r>
              <a:rPr lang="en-US" sz="1400" b="1" dirty="0" err="1" smtClean="0"/>
              <a:t>retainAll</a:t>
            </a:r>
            <a:r>
              <a:rPr lang="en-US" sz="1400" b="1" dirty="0" smtClean="0"/>
              <a:t>(Collection c)</a:t>
            </a:r>
          </a:p>
          <a:p>
            <a:pPr>
              <a:buNone/>
            </a:pPr>
            <a:r>
              <a:rPr lang="en-US" sz="1400" b="1" dirty="0" smtClean="0"/>
              <a:t>6. Void clear()</a:t>
            </a:r>
          </a:p>
          <a:p>
            <a:pPr>
              <a:buNone/>
            </a:pPr>
            <a:r>
              <a:rPr lang="en-US" sz="1400" b="1" dirty="0" smtClean="0"/>
              <a:t>7. Boolean contains(Object o)</a:t>
            </a:r>
          </a:p>
          <a:p>
            <a:pPr>
              <a:buNone/>
            </a:pPr>
            <a:r>
              <a:rPr lang="en-US" sz="1400" b="1" dirty="0" smtClean="0"/>
              <a:t>8. Boolean </a:t>
            </a:r>
            <a:r>
              <a:rPr lang="en-US" sz="1400" b="1" dirty="0" err="1" smtClean="0"/>
              <a:t>containsAll</a:t>
            </a:r>
            <a:r>
              <a:rPr lang="en-US" sz="1400" b="1" dirty="0" smtClean="0"/>
              <a:t>(Collection c)</a:t>
            </a:r>
          </a:p>
          <a:p>
            <a:pPr>
              <a:buNone/>
            </a:pPr>
            <a:r>
              <a:rPr lang="en-US" sz="1400" b="1" dirty="0" smtClean="0"/>
              <a:t>9. Boolean </a:t>
            </a:r>
            <a:r>
              <a:rPr lang="en-US" sz="1400" b="1" dirty="0" err="1" smtClean="0"/>
              <a:t>isEmpty</a:t>
            </a:r>
            <a:r>
              <a:rPr lang="en-US" sz="1400" b="1" dirty="0" smtClean="0"/>
              <a:t>()</a:t>
            </a:r>
          </a:p>
          <a:p>
            <a:pPr>
              <a:buNone/>
            </a:pPr>
            <a:r>
              <a:rPr lang="en-US" sz="1400" b="1" dirty="0" smtClean="0"/>
              <a:t>10. </a:t>
            </a:r>
            <a:r>
              <a:rPr lang="en-US" sz="1400" b="1" dirty="0" err="1" smtClean="0"/>
              <a:t>Int</a:t>
            </a:r>
            <a:r>
              <a:rPr lang="en-US" sz="1400" b="1" dirty="0" smtClean="0"/>
              <a:t> size()</a:t>
            </a:r>
          </a:p>
          <a:p>
            <a:pPr>
              <a:buNone/>
            </a:pPr>
            <a:r>
              <a:rPr lang="en-US" sz="1400" b="1" dirty="0" smtClean="0"/>
              <a:t>11. Object [] </a:t>
            </a:r>
            <a:r>
              <a:rPr lang="en-US" sz="1400" b="1" dirty="0" err="1" smtClean="0"/>
              <a:t>toArray</a:t>
            </a:r>
            <a:r>
              <a:rPr lang="en-US" sz="1400" b="1" dirty="0" smtClean="0"/>
              <a:t>()</a:t>
            </a:r>
          </a:p>
          <a:p>
            <a:pPr>
              <a:buNone/>
            </a:pPr>
            <a:r>
              <a:rPr lang="en-US" sz="1400" b="1" dirty="0" smtClean="0"/>
              <a:t>12. </a:t>
            </a:r>
            <a:r>
              <a:rPr lang="en-US" sz="1400" b="1" dirty="0" err="1" smtClean="0"/>
              <a:t>Iterator</a:t>
            </a:r>
            <a:r>
              <a:rPr lang="en-US" sz="1400" b="1" dirty="0" smtClean="0"/>
              <a:t> </a:t>
            </a:r>
            <a:r>
              <a:rPr lang="en-US" sz="1400" b="1" dirty="0" err="1" smtClean="0"/>
              <a:t>iterator</a:t>
            </a:r>
            <a:r>
              <a:rPr lang="en-US" sz="1400" b="1" dirty="0" smtClean="0"/>
              <a:t>()</a:t>
            </a:r>
          </a:p>
          <a:p>
            <a:pPr>
              <a:buNone/>
            </a:pPr>
            <a:r>
              <a:rPr lang="en-US" sz="1400" b="1" dirty="0" smtClean="0">
                <a:solidFill>
                  <a:srgbClr val="FF0000"/>
                </a:solidFill>
              </a:rPr>
              <a:t>List Interface</a:t>
            </a:r>
          </a:p>
          <a:p>
            <a:pPr>
              <a:buAutoNum type="arabicPeriod"/>
            </a:pPr>
            <a:r>
              <a:rPr lang="en-US" sz="1400" b="1" dirty="0" smtClean="0">
                <a:solidFill>
                  <a:srgbClr val="FF0000"/>
                </a:solidFill>
              </a:rPr>
              <a:t>Void add(</a:t>
            </a: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index,Object</a:t>
            </a:r>
            <a:r>
              <a:rPr lang="en-US" sz="1400" b="1" dirty="0" smtClean="0">
                <a:solidFill>
                  <a:srgbClr val="FF0000"/>
                </a:solidFill>
              </a:rPr>
              <a:t> o)</a:t>
            </a:r>
          </a:p>
          <a:p>
            <a:pPr>
              <a:buAutoNum type="arabicPeriod"/>
            </a:pPr>
            <a:r>
              <a:rPr lang="en-US" sz="1400" b="1" dirty="0" smtClean="0">
                <a:solidFill>
                  <a:srgbClr val="FF0000"/>
                </a:solidFill>
              </a:rPr>
              <a:t>Boolean </a:t>
            </a:r>
            <a:r>
              <a:rPr lang="en-US" sz="1400" b="1" dirty="0" err="1" smtClean="0">
                <a:solidFill>
                  <a:srgbClr val="FF0000"/>
                </a:solidFill>
              </a:rPr>
              <a:t>addAll</a:t>
            </a:r>
            <a:r>
              <a:rPr lang="en-US" sz="1400" b="1" dirty="0" smtClean="0">
                <a:solidFill>
                  <a:srgbClr val="FF0000"/>
                </a:solidFill>
              </a:rPr>
              <a:t>(</a:t>
            </a:r>
            <a:r>
              <a:rPr lang="en-US" sz="1400" b="1" dirty="0" err="1" smtClean="0">
                <a:solidFill>
                  <a:srgbClr val="FF0000"/>
                </a:solidFill>
              </a:rPr>
              <a:t>int</a:t>
            </a:r>
            <a:r>
              <a:rPr lang="en-US" sz="1400" b="1" dirty="0" smtClean="0">
                <a:solidFill>
                  <a:srgbClr val="FF0000"/>
                </a:solidFill>
              </a:rPr>
              <a:t> index, Collection c)</a:t>
            </a:r>
          </a:p>
          <a:p>
            <a:pPr>
              <a:buAutoNum type="arabicPeriod"/>
            </a:pPr>
            <a:r>
              <a:rPr lang="en-US" sz="1400" b="1" dirty="0" smtClean="0">
                <a:solidFill>
                  <a:srgbClr val="FF0000"/>
                </a:solidFill>
              </a:rPr>
              <a:t>Object get(</a:t>
            </a:r>
            <a:r>
              <a:rPr lang="en-US" sz="1400" b="1" dirty="0" err="1" smtClean="0">
                <a:solidFill>
                  <a:srgbClr val="FF0000"/>
                </a:solidFill>
              </a:rPr>
              <a:t>int</a:t>
            </a:r>
            <a:r>
              <a:rPr lang="en-US" sz="1400" b="1" dirty="0" smtClean="0">
                <a:solidFill>
                  <a:srgbClr val="FF0000"/>
                </a:solidFill>
              </a:rPr>
              <a:t> index)</a:t>
            </a:r>
          </a:p>
          <a:p>
            <a:pPr>
              <a:buAutoNum type="arabicPeriod"/>
            </a:pPr>
            <a:r>
              <a:rPr lang="en-US" sz="1400" b="1" dirty="0" smtClean="0">
                <a:solidFill>
                  <a:srgbClr val="FF0000"/>
                </a:solidFill>
              </a:rPr>
              <a:t>Object remove(</a:t>
            </a:r>
            <a:r>
              <a:rPr lang="en-US" sz="1400" b="1" dirty="0" err="1" smtClean="0">
                <a:solidFill>
                  <a:srgbClr val="FF0000"/>
                </a:solidFill>
              </a:rPr>
              <a:t>int</a:t>
            </a:r>
            <a:r>
              <a:rPr lang="en-US" sz="1400" b="1" dirty="0" smtClean="0">
                <a:solidFill>
                  <a:srgbClr val="FF0000"/>
                </a:solidFill>
              </a:rPr>
              <a:t> index)</a:t>
            </a:r>
          </a:p>
          <a:p>
            <a:pPr>
              <a:buAutoNum type="arabicPeriod"/>
            </a:pPr>
            <a:r>
              <a:rPr lang="en-US" sz="1400" b="1" dirty="0" smtClean="0">
                <a:solidFill>
                  <a:srgbClr val="FF0000"/>
                </a:solidFill>
              </a:rPr>
              <a:t>Object set(</a:t>
            </a:r>
            <a:r>
              <a:rPr lang="en-US" sz="1400" b="1" dirty="0" err="1" smtClean="0">
                <a:solidFill>
                  <a:srgbClr val="FF0000"/>
                </a:solidFill>
              </a:rPr>
              <a:t>int</a:t>
            </a:r>
            <a:r>
              <a:rPr lang="en-US" sz="1400" b="1" dirty="0" smtClean="0">
                <a:solidFill>
                  <a:srgbClr val="FF0000"/>
                </a:solidFill>
              </a:rPr>
              <a:t> index, Object new)</a:t>
            </a:r>
          </a:p>
          <a:p>
            <a:pPr>
              <a:buAutoNum type="arabicPeriod"/>
            </a:pP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indexOf</a:t>
            </a:r>
            <a:r>
              <a:rPr lang="en-US" sz="1400" b="1" dirty="0" smtClean="0">
                <a:solidFill>
                  <a:srgbClr val="FF0000"/>
                </a:solidFill>
              </a:rPr>
              <a:t>(Object o)</a:t>
            </a:r>
          </a:p>
          <a:p>
            <a:pPr>
              <a:buAutoNum type="arabicPeriod"/>
            </a:pP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lastIndexOf</a:t>
            </a:r>
            <a:r>
              <a:rPr lang="en-US" sz="1400" b="1" dirty="0" smtClean="0">
                <a:solidFill>
                  <a:srgbClr val="FF0000"/>
                </a:solidFill>
              </a:rPr>
              <a:t>(Object o)</a:t>
            </a:r>
          </a:p>
          <a:p>
            <a:pPr>
              <a:buAutoNum type="arabicPeriod"/>
            </a:pPr>
            <a:r>
              <a:rPr lang="en-US" sz="1400" b="1" dirty="0" err="1" smtClean="0">
                <a:solidFill>
                  <a:srgbClr val="FF0000"/>
                </a:solidFill>
              </a:rPr>
              <a:t>ListIterator</a:t>
            </a:r>
            <a:r>
              <a:rPr lang="en-US" sz="1400" b="1" dirty="0" smtClean="0">
                <a:solidFill>
                  <a:srgbClr val="FF0000"/>
                </a:solidFill>
              </a:rPr>
              <a:t> </a:t>
            </a:r>
            <a:r>
              <a:rPr lang="en-US" sz="1400" b="1" dirty="0" err="1" smtClean="0">
                <a:solidFill>
                  <a:srgbClr val="FF0000"/>
                </a:solidFill>
              </a:rPr>
              <a:t>listIterator</a:t>
            </a:r>
            <a:r>
              <a:rPr lang="en-US" sz="1400" b="1" dirty="0" smtClean="0">
                <a:solidFill>
                  <a:srgbClr val="FF0000"/>
                </a:solidFill>
              </a:rPr>
              <a:t>();</a:t>
            </a:r>
          </a:p>
        </p:txBody>
      </p:sp>
      <p:sp>
        <p:nvSpPr>
          <p:cNvPr id="4" name="Rectangle 3"/>
          <p:cNvSpPr/>
          <p:nvPr/>
        </p:nvSpPr>
        <p:spPr>
          <a:xfrm>
            <a:off x="6248400" y="838200"/>
            <a:ext cx="2133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Sorting</a:t>
            </a:r>
          </a:p>
          <a:p>
            <a:endParaRPr lang="en-US" dirty="0" smtClean="0"/>
          </a:p>
          <a:p>
            <a:pPr marL="342900" indent="-342900">
              <a:buAutoNum type="arabicPeriod"/>
            </a:pPr>
            <a:r>
              <a:rPr lang="en-US" dirty="0" smtClean="0"/>
              <a:t>Comparable(</a:t>
            </a:r>
            <a:r>
              <a:rPr lang="en-US" dirty="0" err="1" smtClean="0"/>
              <a:t>i</a:t>
            </a:r>
            <a:r>
              <a:rPr lang="en-US" dirty="0" smtClean="0"/>
              <a:t>)</a:t>
            </a:r>
          </a:p>
          <a:p>
            <a:pPr marL="342900" indent="-342900">
              <a:buAutoNum type="arabicPeriod"/>
            </a:pPr>
            <a:r>
              <a:rPr lang="en-US" dirty="0" smtClean="0"/>
              <a:t>Comparator(</a:t>
            </a:r>
            <a:r>
              <a:rPr lang="en-US" dirty="0" err="1" smtClean="0"/>
              <a:t>i</a:t>
            </a:r>
            <a:r>
              <a:rPr lang="en-US" dirty="0" smtClean="0"/>
              <a:t>)</a:t>
            </a:r>
            <a:endParaRPr lang="en-US" dirty="0"/>
          </a:p>
        </p:txBody>
      </p:sp>
      <p:sp>
        <p:nvSpPr>
          <p:cNvPr id="5" name="Rectangle 4"/>
          <p:cNvSpPr/>
          <p:nvPr/>
        </p:nvSpPr>
        <p:spPr>
          <a:xfrm>
            <a:off x="6248400" y="2590800"/>
            <a:ext cx="2133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Cursors</a:t>
            </a:r>
          </a:p>
          <a:p>
            <a:pPr marL="342900" indent="-342900">
              <a:buAutoNum type="arabicPeriod"/>
            </a:pPr>
            <a:r>
              <a:rPr lang="en-US" dirty="0" smtClean="0"/>
              <a:t>Enumeration(</a:t>
            </a:r>
            <a:r>
              <a:rPr lang="en-US" dirty="0" err="1" smtClean="0"/>
              <a:t>i</a:t>
            </a:r>
            <a:r>
              <a:rPr lang="en-US" dirty="0" smtClean="0"/>
              <a:t>)</a:t>
            </a:r>
          </a:p>
          <a:p>
            <a:pPr marL="342900" indent="-342900">
              <a:buAutoNum type="arabicPeriod"/>
            </a:pPr>
            <a:r>
              <a:rPr lang="en-US" dirty="0" err="1" smtClean="0"/>
              <a:t>Iterator</a:t>
            </a:r>
            <a:r>
              <a:rPr lang="en-US" dirty="0" smtClean="0"/>
              <a:t>(</a:t>
            </a:r>
            <a:r>
              <a:rPr lang="en-US" dirty="0" err="1" smtClean="0"/>
              <a:t>i</a:t>
            </a:r>
            <a:r>
              <a:rPr lang="en-US" dirty="0" smtClean="0"/>
              <a:t>)</a:t>
            </a:r>
          </a:p>
          <a:p>
            <a:pPr marL="342900" indent="-342900">
              <a:buAutoNum type="arabicPeriod"/>
            </a:pPr>
            <a:r>
              <a:rPr lang="en-US" dirty="0" err="1" smtClean="0"/>
              <a:t>ListIterator</a:t>
            </a:r>
            <a:r>
              <a:rPr lang="en-US" dirty="0" smtClean="0"/>
              <a:t>(</a:t>
            </a:r>
            <a:r>
              <a:rPr lang="en-US" dirty="0" err="1" smtClean="0"/>
              <a:t>i</a:t>
            </a:r>
            <a:r>
              <a:rPr lang="en-US" dirty="0" smtClean="0"/>
              <a:t>)</a:t>
            </a:r>
            <a:endParaRPr lang="en-US" dirty="0"/>
          </a:p>
        </p:txBody>
      </p:sp>
      <p:sp>
        <p:nvSpPr>
          <p:cNvPr id="7" name="Rectangle 6"/>
          <p:cNvSpPr/>
          <p:nvPr/>
        </p:nvSpPr>
        <p:spPr>
          <a:xfrm>
            <a:off x="6172200" y="43434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Utility Classes</a:t>
            </a:r>
          </a:p>
          <a:p>
            <a:endParaRPr lang="en-US" dirty="0" smtClean="0"/>
          </a:p>
          <a:p>
            <a:pPr marL="342900" indent="-342900">
              <a:buAutoNum type="arabicPeriod"/>
            </a:pPr>
            <a:r>
              <a:rPr lang="en-US" dirty="0" smtClean="0"/>
              <a:t>Collections</a:t>
            </a:r>
          </a:p>
          <a:p>
            <a:pPr marL="342900" indent="-342900">
              <a:buAutoNum type="arabicPeriod"/>
            </a:pPr>
            <a:r>
              <a:rPr lang="en-US" dirty="0" smtClean="0"/>
              <a:t>Arrays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ArrayList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Font typeface="Arial" charset="0"/>
              <a:buChar char="•"/>
            </a:pPr>
            <a:r>
              <a:rPr lang="en-US" sz="1400" b="1" dirty="0" smtClean="0"/>
              <a:t>The Underlined Data structure Resizable Array or </a:t>
            </a:r>
            <a:r>
              <a:rPr lang="en-US" sz="1400" b="1" dirty="0" err="1" smtClean="0"/>
              <a:t>Growable</a:t>
            </a:r>
            <a:r>
              <a:rPr lang="en-US" sz="1400" b="1" dirty="0" smtClean="0"/>
              <a:t> Array.</a:t>
            </a:r>
          </a:p>
          <a:p>
            <a:pPr>
              <a:buFont typeface="Arial" charset="0"/>
              <a:buChar char="•"/>
            </a:pPr>
            <a:r>
              <a:rPr lang="en-US" sz="1400" b="1" dirty="0" smtClean="0"/>
              <a:t>Duplicates are allowed</a:t>
            </a:r>
          </a:p>
          <a:p>
            <a:pPr>
              <a:buFont typeface="Arial" charset="0"/>
              <a:buChar char="•"/>
            </a:pPr>
            <a:r>
              <a:rPr lang="en-US" sz="1400" b="1" dirty="0" smtClean="0"/>
              <a:t>Insertion order is preserved.</a:t>
            </a:r>
          </a:p>
          <a:p>
            <a:pPr>
              <a:buFont typeface="Arial" charset="0"/>
              <a:buChar char="•"/>
            </a:pPr>
            <a:r>
              <a:rPr lang="en-US" sz="1400" b="1" dirty="0" err="1" smtClean="0"/>
              <a:t>Hetrogeneous</a:t>
            </a:r>
            <a:r>
              <a:rPr lang="en-US" sz="1400" b="1" dirty="0" smtClean="0"/>
              <a:t> objects are allowed  except[</a:t>
            </a:r>
            <a:r>
              <a:rPr lang="en-US" sz="1400" b="1" dirty="0" err="1" smtClean="0"/>
              <a:t>TreeSet</a:t>
            </a:r>
            <a:r>
              <a:rPr lang="en-US" sz="1400" b="1" dirty="0" smtClean="0"/>
              <a:t> and </a:t>
            </a:r>
            <a:r>
              <a:rPr lang="en-US" sz="1400" b="1" dirty="0" err="1" smtClean="0"/>
              <a:t>TreeMap</a:t>
            </a:r>
            <a:r>
              <a:rPr lang="en-US" sz="1400" b="1" dirty="0" smtClean="0"/>
              <a:t>]</a:t>
            </a:r>
            <a:br>
              <a:rPr lang="en-US" sz="1400" b="1" dirty="0" smtClean="0"/>
            </a:br>
            <a:r>
              <a:rPr lang="en-US" sz="1400" b="1" dirty="0" smtClean="0"/>
              <a:t>everywhere </a:t>
            </a:r>
            <a:r>
              <a:rPr lang="en-US" sz="1400" b="1" dirty="0" err="1" smtClean="0"/>
              <a:t>hetrogeneous</a:t>
            </a:r>
            <a:r>
              <a:rPr lang="en-US" sz="1400" b="1" dirty="0" smtClean="0"/>
              <a:t> objects are allowed.</a:t>
            </a:r>
          </a:p>
          <a:p>
            <a:pPr>
              <a:buFont typeface="Arial" charset="0"/>
              <a:buChar char="•"/>
            </a:pPr>
            <a:r>
              <a:rPr lang="en-US" sz="1400" b="1" dirty="0" smtClean="0"/>
              <a:t>Null Insertions is possible.</a:t>
            </a:r>
          </a:p>
          <a:p>
            <a:pPr>
              <a:buNone/>
            </a:pPr>
            <a:r>
              <a:rPr lang="en-US" sz="1400" b="1" dirty="0" err="1" smtClean="0">
                <a:solidFill>
                  <a:srgbClr val="00B050"/>
                </a:solidFill>
              </a:rPr>
              <a:t>ArrayList</a:t>
            </a:r>
            <a:r>
              <a:rPr lang="en-US" sz="1400" b="1" dirty="0" smtClean="0">
                <a:solidFill>
                  <a:srgbClr val="00B050"/>
                </a:solidFill>
              </a:rPr>
              <a:t> Constructors</a:t>
            </a:r>
          </a:p>
          <a:p>
            <a:pPr>
              <a:buAutoNum type="arabicPeriod"/>
            </a:pPr>
            <a:r>
              <a:rPr lang="en-US" sz="1400" b="1" dirty="0" err="1" smtClean="0">
                <a:solidFill>
                  <a:srgbClr val="FF0000"/>
                </a:solidFill>
              </a:rPr>
              <a:t>ArrayList</a:t>
            </a:r>
            <a:r>
              <a:rPr lang="en-US" sz="1400" b="1" dirty="0" smtClean="0">
                <a:solidFill>
                  <a:srgbClr val="FF0000"/>
                </a:solidFill>
              </a:rPr>
              <a:t> al=new </a:t>
            </a:r>
            <a:r>
              <a:rPr lang="en-US" sz="1400" b="1" dirty="0" err="1" smtClean="0">
                <a:solidFill>
                  <a:srgbClr val="FF0000"/>
                </a:solidFill>
              </a:rPr>
              <a:t>ArrayList</a:t>
            </a:r>
            <a:r>
              <a:rPr lang="en-US" sz="1400" b="1" dirty="0" smtClean="0">
                <a:solidFill>
                  <a:srgbClr val="FF0000"/>
                </a:solidFill>
              </a:rPr>
              <a:t>()</a:t>
            </a:r>
          </a:p>
          <a:p>
            <a:pPr>
              <a:buNone/>
            </a:pPr>
            <a:r>
              <a:rPr lang="en-US" sz="1400" b="1" dirty="0" smtClean="0"/>
              <a:t>Creates an empty Array List object with default initial capacity 10.</a:t>
            </a:r>
          </a:p>
          <a:p>
            <a:pPr>
              <a:buNone/>
            </a:pPr>
            <a:r>
              <a:rPr lang="en-US" sz="1400" b="1" dirty="0" smtClean="0"/>
              <a:t>Once array list reaches its map capacity a new array list will be created</a:t>
            </a:r>
          </a:p>
          <a:p>
            <a:pPr>
              <a:buNone/>
            </a:pPr>
            <a:r>
              <a:rPr lang="en-US" sz="1400" b="1" dirty="0" smtClean="0"/>
              <a:t>With new capacity = (current capacity *3/2)+1.</a:t>
            </a:r>
          </a:p>
          <a:p>
            <a:pPr>
              <a:buNone/>
            </a:pPr>
            <a:r>
              <a:rPr lang="en-US" sz="1400" b="1" dirty="0" smtClean="0">
                <a:solidFill>
                  <a:srgbClr val="FF0000"/>
                </a:solidFill>
              </a:rPr>
              <a:t>2. </a:t>
            </a:r>
            <a:r>
              <a:rPr lang="en-US" sz="1400" b="1" dirty="0" err="1" smtClean="0">
                <a:solidFill>
                  <a:srgbClr val="FF0000"/>
                </a:solidFill>
              </a:rPr>
              <a:t>ArrayList</a:t>
            </a:r>
            <a:r>
              <a:rPr lang="en-US" sz="1400" b="1" dirty="0" smtClean="0">
                <a:solidFill>
                  <a:srgbClr val="FF0000"/>
                </a:solidFill>
              </a:rPr>
              <a:t> al=new </a:t>
            </a:r>
            <a:r>
              <a:rPr lang="en-US" sz="1400" b="1" dirty="0" err="1" smtClean="0">
                <a:solidFill>
                  <a:srgbClr val="FF0000"/>
                </a:solidFill>
              </a:rPr>
              <a:t>ArrayList</a:t>
            </a:r>
            <a:r>
              <a:rPr lang="en-US" sz="1400" b="1" dirty="0" smtClean="0">
                <a:solidFill>
                  <a:srgbClr val="FF0000"/>
                </a:solidFill>
              </a:rPr>
              <a:t>(</a:t>
            </a:r>
            <a:r>
              <a:rPr lang="en-US" sz="1400" b="1" dirty="0" err="1" smtClean="0">
                <a:solidFill>
                  <a:srgbClr val="FF0000"/>
                </a:solidFill>
              </a:rPr>
              <a:t>int</a:t>
            </a:r>
            <a:r>
              <a:rPr lang="en-US" sz="1400" b="1" dirty="0" smtClean="0">
                <a:solidFill>
                  <a:srgbClr val="FF0000"/>
                </a:solidFill>
              </a:rPr>
              <a:t> </a:t>
            </a:r>
            <a:r>
              <a:rPr lang="en-US" sz="1400" b="1" dirty="0" err="1" smtClean="0">
                <a:solidFill>
                  <a:srgbClr val="FF0000"/>
                </a:solidFill>
              </a:rPr>
              <a:t>initialCapacity</a:t>
            </a:r>
            <a:r>
              <a:rPr lang="en-US" sz="1400" b="1" dirty="0" smtClean="0">
                <a:solidFill>
                  <a:srgbClr val="FF0000"/>
                </a:solidFill>
              </a:rPr>
              <a:t>);</a:t>
            </a:r>
          </a:p>
          <a:p>
            <a:pPr>
              <a:buNone/>
            </a:pPr>
            <a:r>
              <a:rPr lang="en-US" sz="1400" b="1" dirty="0" smtClean="0">
                <a:solidFill>
                  <a:srgbClr val="FF0000"/>
                </a:solidFill>
              </a:rPr>
              <a:t>3. </a:t>
            </a:r>
            <a:r>
              <a:rPr lang="en-US" sz="1400" b="1" dirty="0" err="1" smtClean="0">
                <a:solidFill>
                  <a:srgbClr val="FF0000"/>
                </a:solidFill>
              </a:rPr>
              <a:t>ArrayList</a:t>
            </a:r>
            <a:r>
              <a:rPr lang="en-US" sz="1400" b="1" dirty="0" smtClean="0">
                <a:solidFill>
                  <a:srgbClr val="FF0000"/>
                </a:solidFill>
              </a:rPr>
              <a:t> al=new </a:t>
            </a:r>
            <a:r>
              <a:rPr lang="en-US" sz="1400" b="1" dirty="0" err="1" smtClean="0">
                <a:solidFill>
                  <a:srgbClr val="FF0000"/>
                </a:solidFill>
              </a:rPr>
              <a:t>ArrayList</a:t>
            </a:r>
            <a:r>
              <a:rPr lang="en-US" sz="1400" b="1" dirty="0" smtClean="0">
                <a:solidFill>
                  <a:srgbClr val="FF0000"/>
                </a:solidFill>
              </a:rPr>
              <a:t>(Collection c);</a:t>
            </a:r>
          </a:p>
          <a:p>
            <a:pPr>
              <a:buNone/>
            </a:pPr>
            <a:endParaRPr lang="en-US" sz="1400" b="1" dirty="0" smtClean="0">
              <a:solidFill>
                <a:srgbClr val="FF0000"/>
              </a:solidFill>
            </a:endParaRPr>
          </a:p>
          <a:p>
            <a:pPr>
              <a:buNone/>
            </a:pPr>
            <a:r>
              <a:rPr lang="en-US" sz="1400" b="1" dirty="0" smtClean="0">
                <a:solidFill>
                  <a:srgbClr val="FF0000"/>
                </a:solidFill>
              </a:rPr>
              <a:t>Note -&gt; Usually we can use collections to hold and transfer objects from one place to another place, to provide support for this requirement every collection already implements </a:t>
            </a:r>
            <a:r>
              <a:rPr lang="en-US" sz="1400" b="1" dirty="0" err="1" smtClean="0">
                <a:solidFill>
                  <a:srgbClr val="FF0000"/>
                </a:solidFill>
              </a:rPr>
              <a:t>Serializable</a:t>
            </a:r>
            <a:r>
              <a:rPr lang="en-US" sz="1400" b="1" dirty="0" smtClean="0">
                <a:solidFill>
                  <a:srgbClr val="FF0000"/>
                </a:solidFill>
              </a:rPr>
              <a:t> and </a:t>
            </a:r>
            <a:r>
              <a:rPr lang="en-US" sz="1400" b="1" dirty="0" err="1" smtClean="0">
                <a:solidFill>
                  <a:srgbClr val="FF0000"/>
                </a:solidFill>
              </a:rPr>
              <a:t>Cloneable</a:t>
            </a:r>
            <a:r>
              <a:rPr lang="en-US" sz="1400" b="1" dirty="0" smtClean="0">
                <a:solidFill>
                  <a:srgbClr val="FF0000"/>
                </a:solidFill>
              </a:rPr>
              <a:t> interfaces. </a:t>
            </a:r>
          </a:p>
          <a:p>
            <a:pPr>
              <a:buNone/>
            </a:pPr>
            <a:r>
              <a:rPr lang="en-US" sz="1400" b="1" dirty="0" err="1" smtClean="0">
                <a:solidFill>
                  <a:srgbClr val="FF0000"/>
                </a:solidFill>
              </a:rPr>
              <a:t>ArrayList</a:t>
            </a:r>
            <a:r>
              <a:rPr lang="en-US" sz="1400" b="1" dirty="0" smtClean="0">
                <a:solidFill>
                  <a:srgbClr val="FF0000"/>
                </a:solidFill>
              </a:rPr>
              <a:t> and vector classes implements </a:t>
            </a:r>
            <a:r>
              <a:rPr lang="en-US" sz="1400" b="1" dirty="0" err="1" smtClean="0">
                <a:solidFill>
                  <a:srgbClr val="FF0000"/>
                </a:solidFill>
              </a:rPr>
              <a:t>RandomAccess</a:t>
            </a:r>
            <a:r>
              <a:rPr lang="en-US" sz="1400" b="1" dirty="0" smtClean="0">
                <a:solidFill>
                  <a:srgbClr val="FF0000"/>
                </a:solidFill>
              </a:rPr>
              <a:t> interface so that we can access any random element with the same speed.</a:t>
            </a:r>
          </a:p>
          <a:p>
            <a:pPr>
              <a:buFont typeface="Arial" charset="0"/>
              <a:buChar char="•"/>
            </a:pPr>
            <a:r>
              <a:rPr lang="en-US" sz="1400" b="1" dirty="0" smtClean="0">
                <a:solidFill>
                  <a:srgbClr val="FF0000"/>
                </a:solidFill>
              </a:rPr>
              <a:t>Hence if our frequent operation is </a:t>
            </a:r>
            <a:r>
              <a:rPr lang="en-US" sz="1400" b="1" dirty="0" err="1" smtClean="0">
                <a:solidFill>
                  <a:srgbClr val="FF0000"/>
                </a:solidFill>
              </a:rPr>
              <a:t>retrival</a:t>
            </a:r>
            <a:r>
              <a:rPr lang="en-US" sz="1400" b="1" dirty="0" smtClean="0">
                <a:solidFill>
                  <a:srgbClr val="FF0000"/>
                </a:solidFill>
              </a:rPr>
              <a:t> operation then </a:t>
            </a:r>
            <a:r>
              <a:rPr lang="en-US" sz="1400" b="1" dirty="0" err="1" smtClean="0">
                <a:solidFill>
                  <a:srgbClr val="FF0000"/>
                </a:solidFill>
              </a:rPr>
              <a:t>ArrayList</a:t>
            </a:r>
            <a:r>
              <a:rPr lang="en-US" sz="1400" b="1" dirty="0" smtClean="0">
                <a:solidFill>
                  <a:srgbClr val="FF0000"/>
                </a:solidFill>
              </a:rPr>
              <a:t> is the best choice.</a:t>
            </a:r>
          </a:p>
          <a:p>
            <a:pPr>
              <a:buFont typeface="Arial" charset="0"/>
              <a:buChar char="•"/>
            </a:pPr>
            <a:r>
              <a:rPr lang="en-US" sz="1400" b="1" dirty="0" smtClean="0">
                <a:solidFill>
                  <a:srgbClr val="FF0000"/>
                </a:solidFill>
              </a:rPr>
              <a:t>* </a:t>
            </a:r>
            <a:r>
              <a:rPr lang="en-US" sz="1400" b="1" dirty="0" err="1" smtClean="0">
                <a:solidFill>
                  <a:srgbClr val="FF0000"/>
                </a:solidFill>
              </a:rPr>
              <a:t>ArrayList</a:t>
            </a:r>
            <a:r>
              <a:rPr lang="en-US" sz="1400" b="1" dirty="0" smtClean="0">
                <a:solidFill>
                  <a:srgbClr val="FF0000"/>
                </a:solidFill>
              </a:rPr>
              <a:t> is the worst choice if our frequent operation is insertion or deletion in the middle (because several shift operation are required)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smtClean="0">
                <a:solidFill>
                  <a:srgbClr val="FF0000"/>
                </a:solidFill>
              </a:rPr>
              <a:t>Difference Between </a:t>
            </a:r>
            <a:r>
              <a:rPr lang="en-US" sz="1600" b="1" dirty="0" err="1" smtClean="0">
                <a:solidFill>
                  <a:srgbClr val="FF0000"/>
                </a:solidFill>
              </a:rPr>
              <a:t>ArrayList</a:t>
            </a:r>
            <a:r>
              <a:rPr lang="en-US" sz="1600" b="1" dirty="0" smtClean="0">
                <a:solidFill>
                  <a:srgbClr val="FF0000"/>
                </a:solidFill>
              </a:rPr>
              <a:t> and Vector</a:t>
            </a:r>
            <a:endParaRPr lang="en-US" sz="1600" b="1" dirty="0">
              <a:solidFill>
                <a:srgbClr val="FF0000"/>
              </a:solidFill>
            </a:endParaRPr>
          </a:p>
        </p:txBody>
      </p:sp>
      <p:graphicFrame>
        <p:nvGraphicFramePr>
          <p:cNvPr id="8" name="Content Placeholder 7"/>
          <p:cNvGraphicFramePr>
            <a:graphicFrameLocks noGrp="1"/>
          </p:cNvGraphicFramePr>
          <p:nvPr>
            <p:ph idx="1"/>
          </p:nvPr>
        </p:nvGraphicFramePr>
        <p:xfrm>
          <a:off x="457200" y="533400"/>
          <a:ext cx="8229600" cy="2026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200" dirty="0" smtClean="0"/>
                        <a:t>                             </a:t>
                      </a:r>
                      <a:r>
                        <a:rPr lang="en-US" sz="1200" dirty="0" err="1" smtClean="0"/>
                        <a:t>ArrayList</a:t>
                      </a:r>
                      <a:endParaRPr lang="en-US" sz="1200" dirty="0"/>
                    </a:p>
                  </a:txBody>
                  <a:tcPr/>
                </a:tc>
                <a:tc>
                  <a:txBody>
                    <a:bodyPr/>
                    <a:lstStyle/>
                    <a:p>
                      <a:r>
                        <a:rPr lang="en-US" dirty="0" smtClean="0"/>
                        <a:t>                   Vector</a:t>
                      </a:r>
                      <a:endParaRPr lang="en-US" dirty="0"/>
                    </a:p>
                  </a:txBody>
                  <a:tcPr/>
                </a:tc>
              </a:tr>
              <a:tr h="370840">
                <a:tc>
                  <a:txBody>
                    <a:bodyPr/>
                    <a:lstStyle/>
                    <a:p>
                      <a:r>
                        <a:rPr lang="en-US" sz="1200" dirty="0" smtClean="0"/>
                        <a:t>Every Method present in </a:t>
                      </a:r>
                      <a:r>
                        <a:rPr lang="en-US" sz="1200" dirty="0" err="1" smtClean="0"/>
                        <a:t>ArrayList</a:t>
                      </a:r>
                      <a:r>
                        <a:rPr lang="en-US" sz="1200" dirty="0" smtClean="0"/>
                        <a:t> is</a:t>
                      </a:r>
                      <a:r>
                        <a:rPr lang="en-US" sz="1200" baseline="0" dirty="0" smtClean="0"/>
                        <a:t> non synchronized.</a:t>
                      </a:r>
                      <a:endParaRPr lang="en-US" sz="1200" dirty="0"/>
                    </a:p>
                  </a:txBody>
                  <a:tcPr/>
                </a:tc>
                <a:tc>
                  <a:txBody>
                    <a:bodyPr/>
                    <a:lstStyle/>
                    <a:p>
                      <a:r>
                        <a:rPr lang="en-US" sz="1200" dirty="0" smtClean="0"/>
                        <a:t>Every</a:t>
                      </a:r>
                      <a:r>
                        <a:rPr lang="en-US" sz="1200" baseline="0" dirty="0" smtClean="0"/>
                        <a:t> Method present in Vector is synchronized.</a:t>
                      </a:r>
                      <a:endParaRPr lang="en-US" sz="1200" dirty="0"/>
                    </a:p>
                  </a:txBody>
                  <a:tcPr/>
                </a:tc>
              </a:tr>
              <a:tr h="370840">
                <a:tc>
                  <a:txBody>
                    <a:bodyPr/>
                    <a:lstStyle/>
                    <a:p>
                      <a:r>
                        <a:rPr lang="en-US" sz="1200" dirty="0" smtClean="0"/>
                        <a:t>At a time multiple</a:t>
                      </a:r>
                      <a:r>
                        <a:rPr lang="en-US" sz="1200" baseline="0" dirty="0" smtClean="0"/>
                        <a:t> threads are allowed to operate on </a:t>
                      </a:r>
                      <a:r>
                        <a:rPr lang="en-US" sz="1200" baseline="0" dirty="0" err="1" smtClean="0"/>
                        <a:t>ArrayList</a:t>
                      </a:r>
                      <a:r>
                        <a:rPr lang="en-US" sz="1200" baseline="0" dirty="0" smtClean="0"/>
                        <a:t> object and hence </a:t>
                      </a:r>
                      <a:r>
                        <a:rPr lang="en-US" sz="1200" baseline="0" dirty="0" err="1" smtClean="0"/>
                        <a:t>arrayList</a:t>
                      </a:r>
                      <a:r>
                        <a:rPr lang="en-US" sz="1200" baseline="0" dirty="0" smtClean="0"/>
                        <a:t> object is not thread safe.</a:t>
                      </a:r>
                      <a:endParaRPr lang="en-US" sz="1200" dirty="0"/>
                    </a:p>
                  </a:txBody>
                  <a:tcPr/>
                </a:tc>
                <a:tc>
                  <a:txBody>
                    <a:bodyPr/>
                    <a:lstStyle/>
                    <a:p>
                      <a:r>
                        <a:rPr lang="en-US" sz="1200" dirty="0" smtClean="0"/>
                        <a:t>At a time only one thread is allowed</a:t>
                      </a:r>
                      <a:r>
                        <a:rPr lang="en-US" sz="1200" baseline="0" dirty="0" smtClean="0"/>
                        <a:t> to operate on Vector object hence Vector object is thread safe.</a:t>
                      </a:r>
                      <a:endParaRPr lang="en-US" sz="1200" dirty="0"/>
                    </a:p>
                  </a:txBody>
                  <a:tcPr/>
                </a:tc>
              </a:tr>
              <a:tr h="370840">
                <a:tc>
                  <a:txBody>
                    <a:bodyPr/>
                    <a:lstStyle/>
                    <a:p>
                      <a:r>
                        <a:rPr lang="en-US" sz="1200" dirty="0" smtClean="0"/>
                        <a:t>Threads are not required to wait to operate</a:t>
                      </a:r>
                      <a:r>
                        <a:rPr lang="en-US" sz="1200" baseline="0" dirty="0" smtClean="0"/>
                        <a:t> on </a:t>
                      </a:r>
                      <a:r>
                        <a:rPr lang="en-US" sz="1200" baseline="0" dirty="0" err="1" smtClean="0"/>
                        <a:t>arraylist</a:t>
                      </a:r>
                      <a:r>
                        <a:rPr lang="en-US" sz="1200" baseline="0" dirty="0" smtClean="0"/>
                        <a:t> hence relatively performance is high.</a:t>
                      </a:r>
                      <a:endParaRPr lang="en-US" sz="1200" dirty="0"/>
                    </a:p>
                  </a:txBody>
                  <a:tcPr/>
                </a:tc>
                <a:tc>
                  <a:txBody>
                    <a:bodyPr/>
                    <a:lstStyle/>
                    <a:p>
                      <a:r>
                        <a:rPr lang="en-US" sz="1200" dirty="0" smtClean="0"/>
                        <a:t>Threads are required to wait to operate on vector object hence relatively performance is low.</a:t>
                      </a:r>
                      <a:endParaRPr lang="en-US" sz="1200" dirty="0"/>
                    </a:p>
                  </a:txBody>
                  <a:tcPr/>
                </a:tc>
              </a:tr>
              <a:tr h="370840">
                <a:tc>
                  <a:txBody>
                    <a:bodyPr/>
                    <a:lstStyle/>
                    <a:p>
                      <a:r>
                        <a:rPr lang="en-US" sz="1200" dirty="0" smtClean="0"/>
                        <a:t>Introduced in 1.2 version and it is not legacy class.</a:t>
                      </a:r>
                      <a:endParaRPr lang="en-US" sz="1200" dirty="0"/>
                    </a:p>
                  </a:txBody>
                  <a:tcPr/>
                </a:tc>
                <a:tc>
                  <a:txBody>
                    <a:bodyPr/>
                    <a:lstStyle/>
                    <a:p>
                      <a:r>
                        <a:rPr lang="en-US" sz="1200" dirty="0" smtClean="0"/>
                        <a:t>Introduce in 1.0 version and it is a legacy class.</a:t>
                      </a:r>
                      <a:endParaRPr lang="en-US" sz="1200" dirty="0"/>
                    </a:p>
                  </a:txBody>
                  <a:tcPr/>
                </a:tc>
              </a:tr>
            </a:tbl>
          </a:graphicData>
        </a:graphic>
      </p:graphicFrame>
      <p:sp>
        <p:nvSpPr>
          <p:cNvPr id="9" name="Rectangle 8"/>
          <p:cNvSpPr/>
          <p:nvPr/>
        </p:nvSpPr>
        <p:spPr>
          <a:xfrm>
            <a:off x="1981200" y="2971800"/>
            <a:ext cx="4876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How to get synchronized version of </a:t>
            </a:r>
            <a:r>
              <a:rPr lang="en-US" dirty="0" err="1" smtClean="0">
                <a:solidFill>
                  <a:srgbClr val="FF0000"/>
                </a:solidFill>
              </a:rPr>
              <a:t>ArrayList</a:t>
            </a:r>
            <a:endParaRPr lang="en-US" dirty="0">
              <a:solidFill>
                <a:srgbClr val="FF0000"/>
              </a:solidFill>
            </a:endParaRPr>
          </a:p>
        </p:txBody>
      </p:sp>
      <p:sp>
        <p:nvSpPr>
          <p:cNvPr id="10" name="TextBox 9"/>
          <p:cNvSpPr txBox="1"/>
          <p:nvPr/>
        </p:nvSpPr>
        <p:spPr>
          <a:xfrm>
            <a:off x="838200" y="3429000"/>
            <a:ext cx="7848600" cy="954107"/>
          </a:xfrm>
          <a:prstGeom prst="rect">
            <a:avLst/>
          </a:prstGeom>
          <a:noFill/>
          <a:ln>
            <a:solidFill>
              <a:schemeClr val="accent1"/>
            </a:solidFill>
          </a:ln>
        </p:spPr>
        <p:txBody>
          <a:bodyPr wrap="square" rtlCol="0">
            <a:spAutoFit/>
          </a:bodyPr>
          <a:lstStyle/>
          <a:p>
            <a:r>
              <a:rPr lang="en-US" sz="1400" dirty="0" smtClean="0">
                <a:solidFill>
                  <a:srgbClr val="FF0000"/>
                </a:solidFill>
              </a:rPr>
              <a:t>Public static List </a:t>
            </a:r>
            <a:r>
              <a:rPr lang="en-US" sz="1400" dirty="0" err="1" smtClean="0">
                <a:solidFill>
                  <a:srgbClr val="FF0000"/>
                </a:solidFill>
              </a:rPr>
              <a:t>synchronizedList</a:t>
            </a:r>
            <a:r>
              <a:rPr lang="en-US" sz="1400" dirty="0" smtClean="0">
                <a:solidFill>
                  <a:srgbClr val="FF0000"/>
                </a:solidFill>
              </a:rPr>
              <a:t>(List l);</a:t>
            </a:r>
          </a:p>
          <a:p>
            <a:endParaRPr lang="en-US" sz="1400" dirty="0" smtClean="0">
              <a:solidFill>
                <a:srgbClr val="FF0000"/>
              </a:solidFill>
            </a:endParaRPr>
          </a:p>
          <a:p>
            <a:r>
              <a:rPr lang="en-US" sz="1400" dirty="0" smtClean="0">
                <a:solidFill>
                  <a:srgbClr val="FF0000"/>
                </a:solidFill>
              </a:rPr>
              <a:t>Non-Synchronized ---     </a:t>
            </a:r>
            <a:r>
              <a:rPr lang="en-US" sz="1400" dirty="0" err="1" smtClean="0">
                <a:solidFill>
                  <a:srgbClr val="FF0000"/>
                </a:solidFill>
              </a:rPr>
              <a:t>ArrayList</a:t>
            </a:r>
            <a:r>
              <a:rPr lang="en-US" sz="1400" dirty="0" smtClean="0">
                <a:solidFill>
                  <a:srgbClr val="FF0000"/>
                </a:solidFill>
              </a:rPr>
              <a:t> al=new </a:t>
            </a:r>
            <a:r>
              <a:rPr lang="en-US" sz="1400" dirty="0" err="1" smtClean="0">
                <a:solidFill>
                  <a:srgbClr val="FF0000"/>
                </a:solidFill>
              </a:rPr>
              <a:t>ArrayList</a:t>
            </a:r>
            <a:r>
              <a:rPr lang="en-US" sz="1400" dirty="0" smtClean="0">
                <a:solidFill>
                  <a:srgbClr val="FF0000"/>
                </a:solidFill>
              </a:rPr>
              <a:t>();</a:t>
            </a:r>
          </a:p>
          <a:p>
            <a:r>
              <a:rPr lang="en-US" sz="1400" dirty="0" smtClean="0">
                <a:solidFill>
                  <a:srgbClr val="FF0000"/>
                </a:solidFill>
              </a:rPr>
              <a:t>Synchronized -----  	 List l=</a:t>
            </a:r>
            <a:r>
              <a:rPr lang="en-US" sz="1400" dirty="0" err="1" smtClean="0">
                <a:solidFill>
                  <a:srgbClr val="FF0000"/>
                </a:solidFill>
              </a:rPr>
              <a:t>Collections.synchronizedList</a:t>
            </a:r>
            <a:r>
              <a:rPr lang="en-US" sz="1400" dirty="0" smtClean="0">
                <a:solidFill>
                  <a:srgbClr val="FF0000"/>
                </a:solidFill>
              </a:rPr>
              <a:t>(al);</a:t>
            </a:r>
            <a:endParaRPr lang="en-US" sz="1400" dirty="0">
              <a:solidFill>
                <a:srgbClr val="FF0000"/>
              </a:solidFill>
            </a:endParaRPr>
          </a:p>
        </p:txBody>
      </p:sp>
      <p:sp>
        <p:nvSpPr>
          <p:cNvPr id="11" name="TextBox 10"/>
          <p:cNvSpPr txBox="1"/>
          <p:nvPr/>
        </p:nvSpPr>
        <p:spPr>
          <a:xfrm>
            <a:off x="838200" y="4572000"/>
            <a:ext cx="7848600" cy="954107"/>
          </a:xfrm>
          <a:prstGeom prst="rect">
            <a:avLst/>
          </a:prstGeom>
          <a:noFill/>
          <a:ln>
            <a:solidFill>
              <a:schemeClr val="accent1"/>
            </a:solidFill>
          </a:ln>
        </p:spPr>
        <p:txBody>
          <a:bodyPr wrap="square" rtlCol="0">
            <a:spAutoFit/>
          </a:bodyPr>
          <a:lstStyle/>
          <a:p>
            <a:r>
              <a:rPr lang="en-US" sz="1400" dirty="0" smtClean="0">
                <a:solidFill>
                  <a:srgbClr val="FF0000"/>
                </a:solidFill>
              </a:rPr>
              <a:t>Similarly we can get synchronized version of Set and Map by using..</a:t>
            </a:r>
          </a:p>
          <a:p>
            <a:endParaRPr lang="en-US" sz="1400" dirty="0" smtClean="0">
              <a:solidFill>
                <a:srgbClr val="FF0000"/>
              </a:solidFill>
            </a:endParaRPr>
          </a:p>
          <a:p>
            <a:r>
              <a:rPr lang="en-US" sz="1400" dirty="0" smtClean="0">
                <a:solidFill>
                  <a:srgbClr val="FF0000"/>
                </a:solidFill>
              </a:rPr>
              <a:t>Public static Set </a:t>
            </a:r>
            <a:r>
              <a:rPr lang="en-US" sz="1400" dirty="0" err="1" smtClean="0">
                <a:solidFill>
                  <a:srgbClr val="FF0000"/>
                </a:solidFill>
              </a:rPr>
              <a:t>synchronizedSet</a:t>
            </a:r>
            <a:r>
              <a:rPr lang="en-US" sz="1400" dirty="0" smtClean="0">
                <a:solidFill>
                  <a:srgbClr val="FF0000"/>
                </a:solidFill>
              </a:rPr>
              <a:t>(Set s);</a:t>
            </a:r>
          </a:p>
          <a:p>
            <a:r>
              <a:rPr lang="en-US" sz="1400" dirty="0" smtClean="0">
                <a:solidFill>
                  <a:srgbClr val="FF0000"/>
                </a:solidFill>
              </a:rPr>
              <a:t>Public static Map </a:t>
            </a:r>
            <a:r>
              <a:rPr lang="en-US" sz="1400" dirty="0" err="1" smtClean="0">
                <a:solidFill>
                  <a:srgbClr val="FF0000"/>
                </a:solidFill>
              </a:rPr>
              <a:t>synchronizedMap</a:t>
            </a:r>
            <a:r>
              <a:rPr lang="en-US" sz="1400" dirty="0" smtClean="0">
                <a:solidFill>
                  <a:srgbClr val="FF0000"/>
                </a:solidFill>
              </a:rPr>
              <a:t>(Map 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LinkedList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400" b="1" dirty="0" smtClean="0">
                <a:solidFill>
                  <a:schemeClr val="accent1"/>
                </a:solidFill>
              </a:rPr>
              <a:t>The underlying data structure is Double Linked List.</a:t>
            </a:r>
          </a:p>
          <a:p>
            <a:pPr>
              <a:buNone/>
            </a:pPr>
            <a:r>
              <a:rPr lang="en-US" sz="1400" b="1" dirty="0" smtClean="0">
                <a:solidFill>
                  <a:schemeClr val="accent1"/>
                </a:solidFill>
              </a:rPr>
              <a:t>Insertion order is preserved.</a:t>
            </a:r>
          </a:p>
          <a:p>
            <a:pPr>
              <a:buNone/>
            </a:pPr>
            <a:r>
              <a:rPr lang="en-US" sz="1400" b="1" dirty="0" smtClean="0">
                <a:solidFill>
                  <a:schemeClr val="accent1"/>
                </a:solidFill>
              </a:rPr>
              <a:t>Duplicate are allowed.</a:t>
            </a:r>
          </a:p>
          <a:p>
            <a:pPr>
              <a:buNone/>
            </a:pPr>
            <a:r>
              <a:rPr lang="en-US" sz="1400" b="1" dirty="0" err="1" smtClean="0">
                <a:solidFill>
                  <a:schemeClr val="accent1"/>
                </a:solidFill>
              </a:rPr>
              <a:t>Hetrogeneous</a:t>
            </a:r>
            <a:r>
              <a:rPr lang="en-US" sz="1400" b="1" dirty="0" smtClean="0">
                <a:solidFill>
                  <a:schemeClr val="accent1"/>
                </a:solidFill>
              </a:rPr>
              <a:t> objects are allowed.</a:t>
            </a:r>
          </a:p>
          <a:p>
            <a:pPr>
              <a:buNone/>
            </a:pPr>
            <a:r>
              <a:rPr lang="en-US" sz="1400" b="1" dirty="0" smtClean="0">
                <a:solidFill>
                  <a:schemeClr val="accent1"/>
                </a:solidFill>
              </a:rPr>
              <a:t>Null insertion is Possible. </a:t>
            </a:r>
          </a:p>
          <a:p>
            <a:pPr>
              <a:buNone/>
            </a:pPr>
            <a:endParaRPr lang="en-US" sz="1400" b="1" dirty="0" smtClean="0">
              <a:solidFill>
                <a:schemeClr val="accent1"/>
              </a:solidFill>
            </a:endParaRPr>
          </a:p>
          <a:p>
            <a:pPr>
              <a:buNone/>
            </a:pPr>
            <a:r>
              <a:rPr lang="en-US" sz="1400" b="1" dirty="0" err="1" smtClean="0">
                <a:solidFill>
                  <a:schemeClr val="accent1"/>
                </a:solidFill>
              </a:rPr>
              <a:t>LinkedList</a:t>
            </a:r>
            <a:r>
              <a:rPr lang="en-US" sz="1400" b="1" dirty="0" smtClean="0">
                <a:solidFill>
                  <a:schemeClr val="accent1"/>
                </a:solidFill>
              </a:rPr>
              <a:t> implements </a:t>
            </a:r>
            <a:r>
              <a:rPr lang="en-US" sz="1400" b="1" dirty="0" err="1" smtClean="0">
                <a:solidFill>
                  <a:schemeClr val="accent1"/>
                </a:solidFill>
              </a:rPr>
              <a:t>Serializable</a:t>
            </a:r>
            <a:r>
              <a:rPr lang="en-US" sz="1400" b="1" dirty="0" smtClean="0">
                <a:solidFill>
                  <a:schemeClr val="accent1"/>
                </a:solidFill>
              </a:rPr>
              <a:t> and </a:t>
            </a:r>
            <a:r>
              <a:rPr lang="en-US" sz="1400" b="1" dirty="0" err="1" smtClean="0">
                <a:solidFill>
                  <a:schemeClr val="accent1"/>
                </a:solidFill>
              </a:rPr>
              <a:t>clonable</a:t>
            </a:r>
            <a:r>
              <a:rPr lang="en-US" sz="1400" b="1" dirty="0" smtClean="0">
                <a:solidFill>
                  <a:schemeClr val="accent1"/>
                </a:solidFill>
              </a:rPr>
              <a:t> interfaces but not </a:t>
            </a:r>
            <a:r>
              <a:rPr lang="en-US" sz="1400" b="1" dirty="0" err="1" smtClean="0">
                <a:solidFill>
                  <a:schemeClr val="accent1"/>
                </a:solidFill>
              </a:rPr>
              <a:t>RandomAccess</a:t>
            </a:r>
            <a:r>
              <a:rPr lang="en-US" sz="1400" b="1" dirty="0" smtClean="0">
                <a:solidFill>
                  <a:schemeClr val="accent1"/>
                </a:solidFill>
              </a:rPr>
              <a:t> interface.</a:t>
            </a:r>
          </a:p>
          <a:p>
            <a:pPr>
              <a:buNone/>
            </a:pPr>
            <a:r>
              <a:rPr lang="en-US" sz="1400" b="1" dirty="0" err="1" smtClean="0">
                <a:solidFill>
                  <a:schemeClr val="accent1"/>
                </a:solidFill>
              </a:rPr>
              <a:t>LinkedList</a:t>
            </a:r>
            <a:r>
              <a:rPr lang="en-US" sz="1400" b="1" dirty="0" smtClean="0">
                <a:solidFill>
                  <a:schemeClr val="accent1"/>
                </a:solidFill>
              </a:rPr>
              <a:t> is the best choice if our frequent operation is insertion or deletion in the middle.</a:t>
            </a:r>
          </a:p>
          <a:p>
            <a:pPr>
              <a:buNone/>
            </a:pPr>
            <a:r>
              <a:rPr lang="en-US" sz="1400" b="1" dirty="0" err="1" smtClean="0">
                <a:solidFill>
                  <a:schemeClr val="accent1"/>
                </a:solidFill>
              </a:rPr>
              <a:t>LinkedList</a:t>
            </a:r>
            <a:r>
              <a:rPr lang="en-US" sz="1400" b="1" dirty="0" smtClean="0">
                <a:solidFill>
                  <a:schemeClr val="accent1"/>
                </a:solidFill>
              </a:rPr>
              <a:t> is the worst choice if our frequent operation is retrieval operation.</a:t>
            </a:r>
          </a:p>
          <a:p>
            <a:pPr>
              <a:buNone/>
            </a:pPr>
            <a:endParaRPr lang="en-US" sz="1400" b="1" dirty="0" smtClean="0">
              <a:solidFill>
                <a:schemeClr val="accent1"/>
              </a:solidFill>
            </a:endParaRPr>
          </a:p>
          <a:p>
            <a:pPr>
              <a:buFont typeface="Arial" charset="0"/>
              <a:buChar char="•"/>
            </a:pPr>
            <a:r>
              <a:rPr lang="en-US" sz="1400" b="1" dirty="0" smtClean="0">
                <a:solidFill>
                  <a:schemeClr val="accent1"/>
                </a:solidFill>
              </a:rPr>
              <a:t>Usually we can use </a:t>
            </a:r>
            <a:r>
              <a:rPr lang="en-US" sz="1400" b="1" dirty="0" err="1" smtClean="0">
                <a:solidFill>
                  <a:schemeClr val="accent1"/>
                </a:solidFill>
              </a:rPr>
              <a:t>LinkedList</a:t>
            </a:r>
            <a:r>
              <a:rPr lang="en-US" sz="1400" b="1" dirty="0" smtClean="0">
                <a:solidFill>
                  <a:schemeClr val="accent1"/>
                </a:solidFill>
              </a:rPr>
              <a:t> to implement stack and queues to provide support for this requirement </a:t>
            </a:r>
            <a:r>
              <a:rPr lang="en-US" sz="1400" b="1" dirty="0" err="1" smtClean="0">
                <a:solidFill>
                  <a:schemeClr val="accent1"/>
                </a:solidFill>
              </a:rPr>
              <a:t>LinkedList</a:t>
            </a:r>
            <a:r>
              <a:rPr lang="en-US" sz="1400" b="1" dirty="0" smtClean="0">
                <a:solidFill>
                  <a:schemeClr val="accent1"/>
                </a:solidFill>
              </a:rPr>
              <a:t> class defines following methods –</a:t>
            </a:r>
          </a:p>
          <a:p>
            <a:pPr lvl="1">
              <a:buFont typeface="Arial" charset="0"/>
              <a:buChar char="•"/>
            </a:pPr>
            <a:r>
              <a:rPr lang="en-US" sz="1400" b="1" dirty="0" smtClean="0">
                <a:solidFill>
                  <a:schemeClr val="accent1"/>
                </a:solidFill>
              </a:rPr>
              <a:t>1. void </a:t>
            </a:r>
            <a:r>
              <a:rPr lang="en-US" sz="1400" b="1" dirty="0" err="1" smtClean="0">
                <a:solidFill>
                  <a:schemeClr val="accent1"/>
                </a:solidFill>
              </a:rPr>
              <a:t>addFirst</a:t>
            </a:r>
            <a:r>
              <a:rPr lang="en-US" sz="1400" b="1" dirty="0" smtClean="0">
                <a:solidFill>
                  <a:schemeClr val="accent1"/>
                </a:solidFill>
              </a:rPr>
              <a:t>();</a:t>
            </a:r>
          </a:p>
          <a:p>
            <a:pPr lvl="1">
              <a:buFont typeface="Arial" charset="0"/>
              <a:buChar char="•"/>
            </a:pPr>
            <a:r>
              <a:rPr lang="en-US" sz="1400" b="1" dirty="0" smtClean="0">
                <a:solidFill>
                  <a:schemeClr val="accent1"/>
                </a:solidFill>
              </a:rPr>
              <a:t>2. void </a:t>
            </a:r>
            <a:r>
              <a:rPr lang="en-US" sz="1400" b="1" dirty="0" err="1" smtClean="0">
                <a:solidFill>
                  <a:schemeClr val="accent1"/>
                </a:solidFill>
              </a:rPr>
              <a:t>addLast</a:t>
            </a:r>
            <a:r>
              <a:rPr lang="en-US" sz="1400" b="1" dirty="0" smtClean="0">
                <a:solidFill>
                  <a:schemeClr val="accent1"/>
                </a:solidFill>
              </a:rPr>
              <a:t>();</a:t>
            </a:r>
          </a:p>
          <a:p>
            <a:pPr lvl="1">
              <a:buFont typeface="Arial" charset="0"/>
              <a:buChar char="•"/>
            </a:pPr>
            <a:r>
              <a:rPr lang="en-US" sz="1400" b="1" dirty="0" smtClean="0">
                <a:solidFill>
                  <a:schemeClr val="accent1"/>
                </a:solidFill>
              </a:rPr>
              <a:t>3. Object </a:t>
            </a:r>
            <a:r>
              <a:rPr lang="en-US" sz="1400" b="1" dirty="0" err="1" smtClean="0">
                <a:solidFill>
                  <a:schemeClr val="accent1"/>
                </a:solidFill>
              </a:rPr>
              <a:t>getFirst</a:t>
            </a:r>
            <a:r>
              <a:rPr lang="en-US" sz="1400" b="1" dirty="0" smtClean="0">
                <a:solidFill>
                  <a:schemeClr val="accent1"/>
                </a:solidFill>
              </a:rPr>
              <a:t>();</a:t>
            </a:r>
          </a:p>
          <a:p>
            <a:pPr lvl="1">
              <a:buFont typeface="Arial" charset="0"/>
              <a:buChar char="•"/>
            </a:pPr>
            <a:r>
              <a:rPr lang="en-US" sz="1400" b="1" dirty="0" smtClean="0">
                <a:solidFill>
                  <a:schemeClr val="accent1"/>
                </a:solidFill>
              </a:rPr>
              <a:t>4. Object </a:t>
            </a:r>
            <a:r>
              <a:rPr lang="en-US" sz="1400" b="1" dirty="0" err="1" smtClean="0">
                <a:solidFill>
                  <a:schemeClr val="accent1"/>
                </a:solidFill>
              </a:rPr>
              <a:t>getLast</a:t>
            </a:r>
            <a:r>
              <a:rPr lang="en-US" sz="1400" b="1" dirty="0" smtClean="0">
                <a:solidFill>
                  <a:schemeClr val="accent1"/>
                </a:solidFill>
              </a:rPr>
              <a:t>();</a:t>
            </a:r>
          </a:p>
          <a:p>
            <a:pPr lvl="1">
              <a:buFont typeface="Arial" charset="0"/>
              <a:buChar char="•"/>
            </a:pPr>
            <a:r>
              <a:rPr lang="en-US" sz="1400" b="1" dirty="0" smtClean="0">
                <a:solidFill>
                  <a:schemeClr val="accent1"/>
                </a:solidFill>
              </a:rPr>
              <a:t>5. Object </a:t>
            </a:r>
            <a:r>
              <a:rPr lang="en-US" sz="1400" b="1" dirty="0" err="1" smtClean="0">
                <a:solidFill>
                  <a:schemeClr val="accent1"/>
                </a:solidFill>
              </a:rPr>
              <a:t>removeFirst</a:t>
            </a:r>
            <a:r>
              <a:rPr lang="en-US" sz="1400" b="1" dirty="0" smtClean="0">
                <a:solidFill>
                  <a:schemeClr val="accent1"/>
                </a:solidFill>
              </a:rPr>
              <a:t>();</a:t>
            </a:r>
          </a:p>
          <a:p>
            <a:pPr lvl="1">
              <a:buFont typeface="Arial" charset="0"/>
              <a:buChar char="•"/>
            </a:pPr>
            <a:r>
              <a:rPr lang="en-US" sz="1400" b="1" dirty="0" smtClean="0">
                <a:solidFill>
                  <a:schemeClr val="accent1"/>
                </a:solidFill>
              </a:rPr>
              <a:t>6. Object </a:t>
            </a:r>
            <a:r>
              <a:rPr lang="en-US" sz="1400" b="1" dirty="0" err="1" smtClean="0">
                <a:solidFill>
                  <a:schemeClr val="accent1"/>
                </a:solidFill>
              </a:rPr>
              <a:t>removeLast</a:t>
            </a:r>
            <a:r>
              <a:rPr lang="en-US" sz="1400" b="1" dirty="0" smtClean="0">
                <a:solidFill>
                  <a:schemeClr val="accent1"/>
                </a:solidFill>
              </a:rPr>
              <a:t>();</a:t>
            </a:r>
          </a:p>
          <a:p>
            <a:pPr lvl="1">
              <a:buFont typeface="Arial" charset="0"/>
              <a:buChar char="•"/>
            </a:pPr>
            <a:endParaRPr lang="en-US" sz="1400" b="1" dirty="0" smtClean="0">
              <a:solidFill>
                <a:srgbClr val="FF0000"/>
              </a:solidFill>
            </a:endParaRPr>
          </a:p>
          <a:p>
            <a:pPr lvl="1">
              <a:buNone/>
            </a:pPr>
            <a:r>
              <a:rPr lang="en-US" sz="1400" b="1" dirty="0" smtClean="0">
                <a:solidFill>
                  <a:srgbClr val="FF0000"/>
                </a:solidFill>
              </a:rPr>
              <a:t>				</a:t>
            </a:r>
            <a:r>
              <a:rPr lang="en-US" sz="1400" b="1" dirty="0" err="1" smtClean="0">
                <a:solidFill>
                  <a:srgbClr val="FF0000"/>
                </a:solidFill>
              </a:rPr>
              <a:t>LinkedList</a:t>
            </a:r>
            <a:r>
              <a:rPr lang="en-US" sz="1400" b="1" dirty="0" smtClean="0">
                <a:solidFill>
                  <a:srgbClr val="FF0000"/>
                </a:solidFill>
              </a:rPr>
              <a:t> Constructors</a:t>
            </a:r>
          </a:p>
          <a:p>
            <a:pPr lvl="1">
              <a:buNone/>
            </a:pPr>
            <a:r>
              <a:rPr lang="en-US" sz="1400" b="1" dirty="0" err="1" smtClean="0">
                <a:solidFill>
                  <a:srgbClr val="FF0000"/>
                </a:solidFill>
              </a:rPr>
              <a:t>LinkedList</a:t>
            </a:r>
            <a:r>
              <a:rPr lang="en-US" sz="1400" b="1" dirty="0" smtClean="0">
                <a:solidFill>
                  <a:srgbClr val="FF0000"/>
                </a:solidFill>
              </a:rPr>
              <a:t> l1=new </a:t>
            </a:r>
            <a:r>
              <a:rPr lang="en-US" sz="1400" b="1" dirty="0" err="1" smtClean="0">
                <a:solidFill>
                  <a:srgbClr val="FF0000"/>
                </a:solidFill>
              </a:rPr>
              <a:t>LinkedList</a:t>
            </a:r>
            <a:r>
              <a:rPr lang="en-US" sz="1400" b="1" dirty="0" smtClean="0">
                <a:solidFill>
                  <a:srgbClr val="FF0000"/>
                </a:solidFill>
              </a:rPr>
              <a:t>();</a:t>
            </a:r>
          </a:p>
          <a:p>
            <a:pPr lvl="1">
              <a:buNone/>
            </a:pPr>
            <a:r>
              <a:rPr lang="en-US" sz="1400" b="1" dirty="0" err="1" smtClean="0">
                <a:solidFill>
                  <a:srgbClr val="FF0000"/>
                </a:solidFill>
              </a:rPr>
              <a:t>LinkedList</a:t>
            </a:r>
            <a:r>
              <a:rPr lang="en-US" sz="1400" b="1" dirty="0" smtClean="0">
                <a:solidFill>
                  <a:srgbClr val="FF0000"/>
                </a:solidFill>
              </a:rPr>
              <a:t> l1=new </a:t>
            </a:r>
            <a:r>
              <a:rPr lang="en-US" sz="1400" b="1" dirty="0" err="1" smtClean="0">
                <a:solidFill>
                  <a:srgbClr val="FF0000"/>
                </a:solidFill>
              </a:rPr>
              <a:t>LinkedList</a:t>
            </a:r>
            <a:r>
              <a:rPr lang="en-US" sz="1400" b="1" dirty="0" smtClean="0">
                <a:solidFill>
                  <a:srgbClr val="FF0000"/>
                </a:solidFill>
              </a:rPr>
              <a:t>(Collection 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1600" b="1" dirty="0" err="1" smtClean="0">
                <a:solidFill>
                  <a:srgbClr val="FF0000"/>
                </a:solidFill>
              </a:rPr>
              <a:t>LinkedList</a:t>
            </a:r>
            <a:endParaRPr lang="en-US" sz="1600" b="1" dirty="0">
              <a:solidFill>
                <a:srgbClr val="FF0000"/>
              </a:solidFill>
            </a:endParaRPr>
          </a:p>
        </p:txBody>
      </p:sp>
      <p:sp>
        <p:nvSpPr>
          <p:cNvPr id="6" name="Content Placeholder 5"/>
          <p:cNvSpPr>
            <a:spLocks noGrp="1"/>
          </p:cNvSpPr>
          <p:nvPr>
            <p:ph idx="1"/>
          </p:nvPr>
        </p:nvSpPr>
        <p:spPr>
          <a:xfrm>
            <a:off x="457200" y="533400"/>
            <a:ext cx="8229600" cy="5943600"/>
          </a:xfrm>
        </p:spPr>
        <p:txBody>
          <a:bodyPr>
            <a:normAutofit/>
          </a:bodyPr>
          <a:lstStyle/>
          <a:p>
            <a:pPr>
              <a:buNone/>
            </a:pPr>
            <a:r>
              <a:rPr lang="en-US" sz="1200" b="1" dirty="0" smtClean="0">
                <a:solidFill>
                  <a:srgbClr val="FF0000"/>
                </a:solidFill>
              </a:rPr>
              <a:t>Class </a:t>
            </a:r>
            <a:r>
              <a:rPr lang="en-US" sz="1200" b="1" dirty="0" err="1" smtClean="0">
                <a:solidFill>
                  <a:srgbClr val="FF0000"/>
                </a:solidFill>
              </a:rPr>
              <a:t>LinkedListDemo</a:t>
            </a:r>
            <a:endParaRPr lang="en-US" sz="1200" b="1" dirty="0" smtClean="0">
              <a:solidFill>
                <a:srgbClr val="FF0000"/>
              </a:solidFill>
            </a:endParaRPr>
          </a:p>
          <a:p>
            <a:pPr>
              <a:buNone/>
            </a:pPr>
            <a:r>
              <a:rPr lang="en-US" sz="1200" b="1" dirty="0" smtClean="0">
                <a:solidFill>
                  <a:srgbClr val="FF0000"/>
                </a:solidFill>
              </a:rPr>
              <a:t>{</a:t>
            </a:r>
            <a:br>
              <a:rPr lang="en-US" sz="1200" b="1" dirty="0" smtClean="0">
                <a:solidFill>
                  <a:srgbClr val="FF0000"/>
                </a:solidFill>
              </a:rPr>
            </a:br>
            <a:r>
              <a:rPr lang="en-US" sz="1200" b="1" dirty="0" smtClean="0">
                <a:solidFill>
                  <a:srgbClr val="FF0000"/>
                </a:solidFill>
              </a:rPr>
              <a:t>public static void main(String …</a:t>
            </a:r>
            <a:r>
              <a:rPr lang="en-US" sz="1200" b="1" dirty="0" err="1" smtClean="0">
                <a:solidFill>
                  <a:srgbClr val="FF0000"/>
                </a:solidFill>
              </a:rPr>
              <a:t>ar</a:t>
            </a:r>
            <a:r>
              <a:rPr lang="en-US" sz="1200" b="1" dirty="0" smtClean="0">
                <a:solidFill>
                  <a:srgbClr val="FF0000"/>
                </a:solidFill>
              </a:rPr>
              <a:t>)</a:t>
            </a:r>
          </a:p>
          <a:p>
            <a:pPr>
              <a:buNone/>
            </a:pPr>
            <a:r>
              <a:rPr lang="en-US" sz="1200" b="1" dirty="0" smtClean="0">
                <a:solidFill>
                  <a:srgbClr val="FF0000"/>
                </a:solidFill>
              </a:rPr>
              <a:t>{</a:t>
            </a:r>
          </a:p>
          <a:p>
            <a:pPr>
              <a:buNone/>
            </a:pPr>
            <a:r>
              <a:rPr lang="en-US" sz="1200" b="1" dirty="0" err="1" smtClean="0">
                <a:solidFill>
                  <a:srgbClr val="FF0000"/>
                </a:solidFill>
              </a:rPr>
              <a:t>LinkedList</a:t>
            </a:r>
            <a:r>
              <a:rPr lang="en-US" sz="1200" b="1" dirty="0" smtClean="0">
                <a:solidFill>
                  <a:srgbClr val="FF0000"/>
                </a:solidFill>
              </a:rPr>
              <a:t> l1=new </a:t>
            </a:r>
            <a:r>
              <a:rPr lang="en-US" sz="1200" b="1" dirty="0" err="1" smtClean="0">
                <a:solidFill>
                  <a:srgbClr val="FF0000"/>
                </a:solidFill>
              </a:rPr>
              <a:t>LinkedList</a:t>
            </a:r>
            <a:r>
              <a:rPr lang="en-US" sz="1200" b="1" dirty="0" smtClean="0">
                <a:solidFill>
                  <a:srgbClr val="FF0000"/>
                </a:solidFill>
              </a:rPr>
              <a:t>();</a:t>
            </a:r>
          </a:p>
          <a:p>
            <a:pPr>
              <a:buNone/>
            </a:pPr>
            <a:r>
              <a:rPr lang="en-US" sz="1200" b="1" dirty="0" smtClean="0">
                <a:solidFill>
                  <a:srgbClr val="FF0000"/>
                </a:solidFill>
              </a:rPr>
              <a:t>L1.add(“</a:t>
            </a:r>
            <a:r>
              <a:rPr lang="en-US" sz="1200" b="1" dirty="0" err="1" smtClean="0">
                <a:solidFill>
                  <a:srgbClr val="FF0000"/>
                </a:solidFill>
              </a:rPr>
              <a:t>ohab</a:t>
            </a:r>
            <a:r>
              <a:rPr lang="en-US" sz="1200" b="1" dirty="0" smtClean="0">
                <a:solidFill>
                  <a:srgbClr val="FF0000"/>
                </a:solidFill>
              </a:rPr>
              <a:t>”);</a:t>
            </a:r>
          </a:p>
          <a:p>
            <a:pPr>
              <a:buNone/>
            </a:pPr>
            <a:r>
              <a:rPr lang="en-US" sz="1200" b="1" dirty="0" smtClean="0">
                <a:solidFill>
                  <a:srgbClr val="FF0000"/>
                </a:solidFill>
              </a:rPr>
              <a:t>L1.add(20);</a:t>
            </a:r>
          </a:p>
          <a:p>
            <a:pPr>
              <a:buNone/>
            </a:pPr>
            <a:r>
              <a:rPr lang="en-US" sz="1200" b="1" dirty="0" smtClean="0">
                <a:solidFill>
                  <a:srgbClr val="FF0000"/>
                </a:solidFill>
              </a:rPr>
              <a:t>L1.add(null);</a:t>
            </a:r>
          </a:p>
          <a:p>
            <a:pPr>
              <a:buNone/>
            </a:pPr>
            <a:r>
              <a:rPr lang="en-US" sz="1200" b="1" dirty="0" smtClean="0">
                <a:solidFill>
                  <a:srgbClr val="FF0000"/>
                </a:solidFill>
              </a:rPr>
              <a:t>L1.set(0,”ali”);</a:t>
            </a:r>
          </a:p>
          <a:p>
            <a:pPr>
              <a:buNone/>
            </a:pPr>
            <a:r>
              <a:rPr lang="en-US" sz="1200" b="1" dirty="0" smtClean="0">
                <a:solidFill>
                  <a:srgbClr val="FF0000"/>
                </a:solidFill>
              </a:rPr>
              <a:t>L1.add(0,”java”);</a:t>
            </a:r>
          </a:p>
          <a:p>
            <a:pPr>
              <a:buNone/>
            </a:pPr>
            <a:r>
              <a:rPr lang="en-US" sz="1200" b="1" dirty="0" smtClean="0">
                <a:solidFill>
                  <a:srgbClr val="FF0000"/>
                </a:solidFill>
              </a:rPr>
              <a:t>L1.removeLast();</a:t>
            </a:r>
          </a:p>
          <a:p>
            <a:pPr>
              <a:buNone/>
            </a:pPr>
            <a:r>
              <a:rPr lang="en-US" sz="1200" b="1" dirty="0" smtClean="0">
                <a:solidFill>
                  <a:srgbClr val="FF0000"/>
                </a:solidFill>
              </a:rPr>
              <a:t>L1.addFirst(“hi”);</a:t>
            </a:r>
          </a:p>
          <a:p>
            <a:pPr>
              <a:buNone/>
            </a:pPr>
            <a:r>
              <a:rPr lang="en-US" sz="1200" b="1" dirty="0" err="1" smtClean="0">
                <a:solidFill>
                  <a:srgbClr val="FF0000"/>
                </a:solidFill>
              </a:rPr>
              <a:t>System.out.println</a:t>
            </a:r>
            <a:r>
              <a:rPr lang="en-US" sz="1200" b="1" dirty="0" smtClean="0">
                <a:solidFill>
                  <a:srgbClr val="FF0000"/>
                </a:solidFill>
              </a:rPr>
              <a:t>(l1);   			[hi,java,ali,20]</a:t>
            </a:r>
          </a:p>
          <a:p>
            <a:pPr>
              <a:buNone/>
            </a:pPr>
            <a:r>
              <a:rPr lang="en-US" sz="1200" b="1" dirty="0" smtClean="0">
                <a:solidFill>
                  <a:srgbClr val="FF0000"/>
                </a:solidFill>
              </a:rPr>
              <a:t>}</a:t>
            </a:r>
          </a:p>
          <a:p>
            <a:pPr>
              <a:buNone/>
            </a:pPr>
            <a:endParaRPr lang="en-US" sz="1400" b="1" dirty="0" smtClean="0">
              <a:solidFill>
                <a:srgbClr val="FF0000"/>
              </a:solidFill>
            </a:endParaRPr>
          </a:p>
          <a:p>
            <a:pPr>
              <a:buNone/>
            </a:pPr>
            <a:endParaRPr lang="en-US" sz="1400" b="1" dirty="0" smtClean="0">
              <a:solidFill>
                <a:srgbClr val="FF0000"/>
              </a:solidFill>
            </a:endParaRPr>
          </a:p>
        </p:txBody>
      </p:sp>
      <p:graphicFrame>
        <p:nvGraphicFramePr>
          <p:cNvPr id="4" name="Table 3"/>
          <p:cNvGraphicFramePr>
            <a:graphicFrameLocks noGrp="1"/>
          </p:cNvGraphicFramePr>
          <p:nvPr/>
        </p:nvGraphicFramePr>
        <p:xfrm>
          <a:off x="685800" y="3733800"/>
          <a:ext cx="7848600" cy="1656080"/>
        </p:xfrm>
        <a:graphic>
          <a:graphicData uri="http://schemas.openxmlformats.org/drawingml/2006/table">
            <a:tbl>
              <a:tblPr firstRow="1" bandRow="1">
                <a:tableStyleId>{5C22544A-7EE6-4342-B048-85BDC9FD1C3A}</a:tableStyleId>
              </a:tblPr>
              <a:tblGrid>
                <a:gridCol w="3924300"/>
                <a:gridCol w="3924300"/>
              </a:tblGrid>
              <a:tr h="370840">
                <a:tc>
                  <a:txBody>
                    <a:bodyPr/>
                    <a:lstStyle/>
                    <a:p>
                      <a:r>
                        <a:rPr lang="en-US" dirty="0" smtClean="0"/>
                        <a:t>                        </a:t>
                      </a:r>
                      <a:r>
                        <a:rPr lang="en-US" dirty="0" err="1" smtClean="0"/>
                        <a:t>ArrayList</a:t>
                      </a:r>
                      <a:endParaRPr lang="en-US" dirty="0"/>
                    </a:p>
                  </a:txBody>
                  <a:tcPr/>
                </a:tc>
                <a:tc>
                  <a:txBody>
                    <a:bodyPr/>
                    <a:lstStyle/>
                    <a:p>
                      <a:r>
                        <a:rPr lang="en-US" dirty="0" smtClean="0"/>
                        <a:t>                      </a:t>
                      </a:r>
                      <a:r>
                        <a:rPr lang="en-US" dirty="0" err="1" smtClean="0"/>
                        <a:t>LinkedList</a:t>
                      </a:r>
                      <a:endParaRPr lang="en-US" dirty="0"/>
                    </a:p>
                  </a:txBody>
                  <a:tcPr/>
                </a:tc>
              </a:tr>
              <a:tr h="370840">
                <a:tc>
                  <a:txBody>
                    <a:bodyPr/>
                    <a:lstStyle/>
                    <a:p>
                      <a:r>
                        <a:rPr lang="en-US" sz="1200" dirty="0" smtClean="0"/>
                        <a:t>It is the best choice if our frequent operation is retrieval.</a:t>
                      </a:r>
                      <a:endParaRPr lang="en-US" sz="1200" dirty="0"/>
                    </a:p>
                  </a:txBody>
                  <a:tcPr/>
                </a:tc>
                <a:tc>
                  <a:txBody>
                    <a:bodyPr/>
                    <a:lstStyle/>
                    <a:p>
                      <a:r>
                        <a:rPr lang="en-US" sz="1200" dirty="0" smtClean="0"/>
                        <a:t> it is the best</a:t>
                      </a:r>
                      <a:r>
                        <a:rPr lang="en-US" sz="1200" baseline="0" dirty="0" smtClean="0"/>
                        <a:t> choice if our frequent operation is insertion or deletion.</a:t>
                      </a:r>
                      <a:endParaRPr lang="en-US" sz="1200" dirty="0"/>
                    </a:p>
                  </a:txBody>
                  <a:tcPr/>
                </a:tc>
              </a:tr>
              <a:tr h="370840">
                <a:tc>
                  <a:txBody>
                    <a:bodyPr/>
                    <a:lstStyle/>
                    <a:p>
                      <a:r>
                        <a:rPr lang="en-US" sz="1200" dirty="0" smtClean="0"/>
                        <a:t>Underlying</a:t>
                      </a:r>
                      <a:r>
                        <a:rPr lang="en-US" sz="1200" baseline="0" dirty="0" smtClean="0"/>
                        <a:t> data structure for </a:t>
                      </a:r>
                      <a:r>
                        <a:rPr lang="en-US" sz="1200" baseline="0" dirty="0" err="1" smtClean="0"/>
                        <a:t>ArrayList</a:t>
                      </a:r>
                      <a:r>
                        <a:rPr lang="en-US" sz="1200" baseline="0" dirty="0" smtClean="0"/>
                        <a:t> is resizable or </a:t>
                      </a:r>
                      <a:r>
                        <a:rPr lang="en-US" sz="1200" baseline="0" dirty="0" err="1" smtClean="0"/>
                        <a:t>growable</a:t>
                      </a:r>
                      <a:r>
                        <a:rPr lang="en-US" sz="1200" baseline="0" dirty="0" smtClean="0"/>
                        <a:t> array. </a:t>
                      </a:r>
                      <a:endParaRPr lang="en-US" sz="1200" dirty="0"/>
                    </a:p>
                  </a:txBody>
                  <a:tcPr/>
                </a:tc>
                <a:tc>
                  <a:txBody>
                    <a:bodyPr/>
                    <a:lstStyle/>
                    <a:p>
                      <a:r>
                        <a:rPr lang="en-US" sz="1200" dirty="0" smtClean="0"/>
                        <a:t>Underlying data structure</a:t>
                      </a:r>
                      <a:r>
                        <a:rPr lang="en-US" sz="1200" baseline="0" dirty="0" smtClean="0"/>
                        <a:t> is double linked list.</a:t>
                      </a:r>
                      <a:endParaRPr lang="en-US" sz="1200" dirty="0"/>
                    </a:p>
                  </a:txBody>
                  <a:tcPr/>
                </a:tc>
              </a:tr>
              <a:tr h="370840">
                <a:tc>
                  <a:txBody>
                    <a:bodyPr/>
                    <a:lstStyle/>
                    <a:p>
                      <a:r>
                        <a:rPr lang="en-US" sz="1200" dirty="0" err="1" smtClean="0"/>
                        <a:t>ArrayList</a:t>
                      </a:r>
                      <a:r>
                        <a:rPr lang="en-US" sz="1200" dirty="0" smtClean="0"/>
                        <a:t> </a:t>
                      </a:r>
                      <a:r>
                        <a:rPr lang="en-US" sz="1200" dirty="0" err="1" smtClean="0"/>
                        <a:t>implemetns</a:t>
                      </a:r>
                      <a:r>
                        <a:rPr lang="en-US" sz="1200" dirty="0" smtClean="0"/>
                        <a:t> </a:t>
                      </a:r>
                      <a:r>
                        <a:rPr lang="en-US" sz="1200" dirty="0" err="1" smtClean="0"/>
                        <a:t>RandomAccess</a:t>
                      </a:r>
                      <a:r>
                        <a:rPr lang="en-US" sz="1200" baseline="0" dirty="0" smtClean="0"/>
                        <a:t> interface.</a:t>
                      </a:r>
                      <a:endParaRPr lang="en-US" sz="1200" dirty="0"/>
                    </a:p>
                  </a:txBody>
                  <a:tcPr/>
                </a:tc>
                <a:tc>
                  <a:txBody>
                    <a:bodyPr/>
                    <a:lstStyle/>
                    <a:p>
                      <a:r>
                        <a:rPr lang="en-US" sz="1200" dirty="0" err="1" smtClean="0"/>
                        <a:t>LinkedList</a:t>
                      </a:r>
                      <a:r>
                        <a:rPr lang="en-US" sz="1200" dirty="0" smtClean="0"/>
                        <a:t> doesn’t implement Random Access Interface.</a:t>
                      </a:r>
                      <a:endParaRPr lang="en-US" sz="12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TotalTime>
  <Words>1568</Words>
  <Application>Microsoft Office PowerPoint</Application>
  <PresentationFormat>On-screen Show (4:3)</PresentationFormat>
  <Paragraphs>502</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Need of Collection Framework</vt:lpstr>
      <vt:lpstr>9-key Interface of Collection Framework</vt:lpstr>
      <vt:lpstr>9-key Interface of Collection Framework</vt:lpstr>
      <vt:lpstr>Overview of Collection Framework</vt:lpstr>
      <vt:lpstr>Important methods</vt:lpstr>
      <vt:lpstr>ArrayList</vt:lpstr>
      <vt:lpstr>Difference Between ArrayList and Vector</vt:lpstr>
      <vt:lpstr>LinkedList</vt:lpstr>
      <vt:lpstr>LinkedList</vt:lpstr>
      <vt:lpstr>Vector</vt:lpstr>
      <vt:lpstr>Constructor of Vector</vt:lpstr>
      <vt:lpstr>Stack</vt:lpstr>
      <vt:lpstr>Three Cursors of java</vt:lpstr>
      <vt:lpstr>Iterator</vt:lpstr>
      <vt:lpstr>ListIterator</vt:lpstr>
      <vt:lpstr>Comparision of the 3 Cursons</vt:lpstr>
      <vt:lpstr>Set</vt:lpstr>
      <vt:lpstr>Constructor of HashSet</vt:lpstr>
      <vt:lpstr>SortedSet(i)</vt:lpstr>
      <vt:lpstr>TreeSet</vt:lpstr>
      <vt:lpstr>TreeSet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of Collection Framework</dc:title>
  <dc:creator>Rose</dc:creator>
  <cp:lastModifiedBy>Rose</cp:lastModifiedBy>
  <cp:revision>220</cp:revision>
  <dcterms:created xsi:type="dcterms:W3CDTF">2017-04-16T15:42:56Z</dcterms:created>
  <dcterms:modified xsi:type="dcterms:W3CDTF">2017-04-24T18:20:45Z</dcterms:modified>
</cp:coreProperties>
</file>