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dd4d496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dd4d496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d4d496e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d4d496e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(TP) represents the number of positive instances that are correctly predicted as positive by the model.</a:t>
            </a:r>
            <a:endParaRPr/>
          </a:p>
          <a:p>
            <a:pPr indent="0" lvl="0" marL="0" rtl="0" algn="l">
              <a:spcBef>
                <a:spcPts val="0"/>
              </a:spcBef>
              <a:spcAft>
                <a:spcPts val="0"/>
              </a:spcAft>
              <a:buNone/>
            </a:pPr>
            <a:r>
              <a:rPr lang="en"/>
              <a:t>True Negative (TN) represents the number of negative instances that are correctly predicted as negative by the model.</a:t>
            </a:r>
            <a:endParaRPr/>
          </a:p>
          <a:p>
            <a:pPr indent="0" lvl="0" marL="0" rtl="0" algn="l">
              <a:spcBef>
                <a:spcPts val="0"/>
              </a:spcBef>
              <a:spcAft>
                <a:spcPts val="0"/>
              </a:spcAft>
              <a:buNone/>
            </a:pPr>
            <a:r>
              <a:rPr lang="en"/>
              <a:t>False Positive (FP) represents the number of negative instances that are incorrectly predicted as positive by the model.</a:t>
            </a:r>
            <a:endParaRPr/>
          </a:p>
          <a:p>
            <a:pPr indent="0" lvl="0" marL="0" rtl="0" algn="l">
              <a:spcBef>
                <a:spcPts val="0"/>
              </a:spcBef>
              <a:spcAft>
                <a:spcPts val="0"/>
              </a:spcAft>
              <a:buNone/>
            </a:pPr>
            <a:r>
              <a:rPr lang="en"/>
              <a:t>False Negative (FN) represents the number of positive instances that are incorrectly predicted as negative by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Accuracy: measures the proportion of correctly classified instances among all instances. It is calculated as (true positives + true negatives) / (true positives + false positives + true negatives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Precision: measures the proportion of true positives among all predicted positive instances. It is calculated as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Recall: measures the proportion of true positives among all actual positive instances. It is calculated as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F1-score: is the harmonic mean of precision and recall, providing a single score that balances both measures. It is calculated as 2 * ((precision * recall) / (precision +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accuracy measures how often the model is correct, precision measures how many of the predicted positive instances are actually positive, recall measures how many of the actual positive instances are correctly identified, and F1-score is a balance between precision and recall that can be useful when the classes are imbalanced.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dd4d496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dd4d496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(TP) represents the number of positive instances that are correctly predicted as positive by the model.</a:t>
            </a:r>
            <a:endParaRPr/>
          </a:p>
          <a:p>
            <a:pPr indent="0" lvl="0" marL="0" rtl="0" algn="l">
              <a:spcBef>
                <a:spcPts val="0"/>
              </a:spcBef>
              <a:spcAft>
                <a:spcPts val="0"/>
              </a:spcAft>
              <a:buNone/>
            </a:pPr>
            <a:r>
              <a:rPr lang="en"/>
              <a:t>True Negative (TN) represents the number of negative instances that are correctly predicted as negative by the model.</a:t>
            </a:r>
            <a:endParaRPr/>
          </a:p>
          <a:p>
            <a:pPr indent="0" lvl="0" marL="0" rtl="0" algn="l">
              <a:spcBef>
                <a:spcPts val="0"/>
              </a:spcBef>
              <a:spcAft>
                <a:spcPts val="0"/>
              </a:spcAft>
              <a:buNone/>
            </a:pPr>
            <a:r>
              <a:rPr lang="en"/>
              <a:t>False Positive (FP) represents the number of negative instances that are incorrectly predicted as positive by the model.</a:t>
            </a:r>
            <a:endParaRPr/>
          </a:p>
          <a:p>
            <a:pPr indent="0" lvl="0" marL="0" rtl="0" algn="l">
              <a:spcBef>
                <a:spcPts val="0"/>
              </a:spcBef>
              <a:spcAft>
                <a:spcPts val="0"/>
              </a:spcAft>
              <a:buNone/>
            </a:pPr>
            <a:r>
              <a:rPr lang="en"/>
              <a:t>False Negative (FN) represents the number of positive instances that are incorrectly predicted as negative by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Accuracy: measures the proportion of correctly classified instances among all instances. It is calculated as (true positives + true negatives) / (true positives + false positives + true negatives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Precision: measures the proportion of true positives among all predicted positive instances. It is calculated as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Recall: measures the proportion of true positives among all actual positive instances. It is calculated as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F1-score: is the harmonic mean of precision and recall, providing a single score that balances both measures. It is calculated as 2 * ((precision * recall) / (precision +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accuracy measures how often the model is correct, precision measures how many of the predicted positive instances are actually positive, recall measures how many of the actual positive instances are correctly identified, and F1-score is a balance between precision and recall that can be useful when the classes are imbalanced.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dd4d496e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dd4d496e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(TP) represents the number of positive instances that are correctly predicted as positive by the model.</a:t>
            </a:r>
            <a:endParaRPr/>
          </a:p>
          <a:p>
            <a:pPr indent="0" lvl="0" marL="0" rtl="0" algn="l">
              <a:spcBef>
                <a:spcPts val="0"/>
              </a:spcBef>
              <a:spcAft>
                <a:spcPts val="0"/>
              </a:spcAft>
              <a:buNone/>
            </a:pPr>
            <a:r>
              <a:rPr lang="en"/>
              <a:t>True Negative (TN) represents the number of negative instances that are correctly predicted as negative by the model.</a:t>
            </a:r>
            <a:endParaRPr/>
          </a:p>
          <a:p>
            <a:pPr indent="0" lvl="0" marL="0" rtl="0" algn="l">
              <a:spcBef>
                <a:spcPts val="0"/>
              </a:spcBef>
              <a:spcAft>
                <a:spcPts val="0"/>
              </a:spcAft>
              <a:buNone/>
            </a:pPr>
            <a:r>
              <a:rPr lang="en"/>
              <a:t>False Positive (FP) represents the number of negative instances that are incorrectly predicted as positive by the model.</a:t>
            </a:r>
            <a:endParaRPr/>
          </a:p>
          <a:p>
            <a:pPr indent="0" lvl="0" marL="0" rtl="0" algn="l">
              <a:spcBef>
                <a:spcPts val="0"/>
              </a:spcBef>
              <a:spcAft>
                <a:spcPts val="0"/>
              </a:spcAft>
              <a:buNone/>
            </a:pPr>
            <a:r>
              <a:rPr lang="en"/>
              <a:t>False Negative (FN) represents the number of positive instances that are incorrectly predicted as negative by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Accuracy: measures the proportion of correctly classified instances among all instances. It is calculated as (true positives + true negatives) / (true positives + false positives + true negatives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Precision: measures the proportion of true positives among all predicted positive instances. It is calculated as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Recall: measures the proportion of true positives among all actual positive instances. It is calculated as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F1-score: is the harmonic mean of precision and recall, providing a single score that balances both measures. It is calculated as 2 * ((precision * recall) / (precision +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accuracy measures how often the model is correct, precision measures how many of the predicted positive instances are actually positive, recall measures how many of the actual positive instances are correctly identified, and F1-score is a balance between precision and recall that can be useful when the classes are imbalanced.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dd4d496e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dd4d496e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(TP) represents the number of positive instances that are correctly predicted as positive by the model.</a:t>
            </a:r>
            <a:endParaRPr/>
          </a:p>
          <a:p>
            <a:pPr indent="0" lvl="0" marL="0" rtl="0" algn="l">
              <a:spcBef>
                <a:spcPts val="0"/>
              </a:spcBef>
              <a:spcAft>
                <a:spcPts val="0"/>
              </a:spcAft>
              <a:buNone/>
            </a:pPr>
            <a:r>
              <a:rPr lang="en"/>
              <a:t>True Negative (TN) represents the number of negative instances that are correctly predicted as negative by the model.</a:t>
            </a:r>
            <a:endParaRPr/>
          </a:p>
          <a:p>
            <a:pPr indent="0" lvl="0" marL="0" rtl="0" algn="l">
              <a:spcBef>
                <a:spcPts val="0"/>
              </a:spcBef>
              <a:spcAft>
                <a:spcPts val="0"/>
              </a:spcAft>
              <a:buNone/>
            </a:pPr>
            <a:r>
              <a:rPr lang="en"/>
              <a:t>False Positive (FP) represents the number of negative instances that are incorrectly predicted as positive by the model.</a:t>
            </a:r>
            <a:endParaRPr/>
          </a:p>
          <a:p>
            <a:pPr indent="0" lvl="0" marL="0" rtl="0" algn="l">
              <a:spcBef>
                <a:spcPts val="0"/>
              </a:spcBef>
              <a:spcAft>
                <a:spcPts val="0"/>
              </a:spcAft>
              <a:buNone/>
            </a:pPr>
            <a:r>
              <a:rPr lang="en"/>
              <a:t>False Negative (FN) represents the number of positive instances that are incorrectly predicted as negative by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Accuracy: measures the proportion of correctly classified instances among all instances. It is calculated as (true positives + true negatives) / (true positives + false positives + true negatives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Precision: measures the proportion of true positives among all predicted positive instances. It is calculated as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Recall: measures the proportion of true positives among all actual positive instances. It is calculated as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F1-score: is the harmonic mean of precision and recall, providing a single score that balances both measures. It is calculated as 2 * ((precision * recall) / (precision +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accuracy measures how often the model is correct, precision measures how many of the predicted positive instances are actually positive, recall measures how many of the actual positive instances are correctly identified, and F1-score is a balance between precision and recall that can be useful when the classes are imbalanced.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dd4d496e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dd4d496e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(TP) represents the number of positive instances that are correctly predicted as positive by the model.</a:t>
            </a:r>
            <a:endParaRPr/>
          </a:p>
          <a:p>
            <a:pPr indent="0" lvl="0" marL="0" rtl="0" algn="l">
              <a:spcBef>
                <a:spcPts val="0"/>
              </a:spcBef>
              <a:spcAft>
                <a:spcPts val="0"/>
              </a:spcAft>
              <a:buNone/>
            </a:pPr>
            <a:r>
              <a:rPr lang="en"/>
              <a:t>True Negative (TN) represents the number of negative instances that are correctly predicted as negative by the model.</a:t>
            </a:r>
            <a:endParaRPr/>
          </a:p>
          <a:p>
            <a:pPr indent="0" lvl="0" marL="0" rtl="0" algn="l">
              <a:spcBef>
                <a:spcPts val="0"/>
              </a:spcBef>
              <a:spcAft>
                <a:spcPts val="0"/>
              </a:spcAft>
              <a:buNone/>
            </a:pPr>
            <a:r>
              <a:rPr lang="en"/>
              <a:t>False Positive (FP) represents the number of negative instances that are incorrectly predicted as positive by the model.</a:t>
            </a:r>
            <a:endParaRPr/>
          </a:p>
          <a:p>
            <a:pPr indent="0" lvl="0" marL="0" rtl="0" algn="l">
              <a:spcBef>
                <a:spcPts val="0"/>
              </a:spcBef>
              <a:spcAft>
                <a:spcPts val="0"/>
              </a:spcAft>
              <a:buNone/>
            </a:pPr>
            <a:r>
              <a:rPr lang="en"/>
              <a:t>False Negative (FN) represents the number of positive instances that are incorrectly predicted as negative by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Accuracy: measures the proportion of correctly classified instances among all instances. It is calculated as (true positives + true negatives) / (true positives + false positives + true negatives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Precision: measures the proportion of true positives among all predicted positive instances. It is calculated as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Recall: measures the proportion of true positives among all actual positive instances. It is calculated as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F1-score: is the harmonic mean of precision and recall, providing a single score that balances both measures. It is calculated as 2 * ((precision * recall) / (precision +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accuracy measures how often the model is correct, precision measures how many of the predicted positive instances are actually positive, recall measures how many of the actual positive instances are correctly identified, and F1-score is a balance between precision and recall that can be useful when the classes are imbalanced.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dd4d496e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dd4d496e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d4d496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d4d496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dd4d496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dd4d496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dd4d496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dd4d496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d4d496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d4d496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406250" y="4219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JDS Capstone:</a:t>
            </a:r>
            <a:endParaRPr>
              <a:solidFill>
                <a:schemeClr val="dk1"/>
              </a:solidFill>
            </a:endParaRPr>
          </a:p>
          <a:p>
            <a:pPr indent="0" lvl="0" marL="0" rtl="0" algn="ctr">
              <a:spcBef>
                <a:spcPts val="0"/>
              </a:spcBef>
              <a:spcAft>
                <a:spcPts val="0"/>
              </a:spcAft>
              <a:buNone/>
            </a:pPr>
            <a:r>
              <a:rPr b="0" lang="en">
                <a:solidFill>
                  <a:schemeClr val="dk1"/>
                </a:solidFill>
              </a:rPr>
              <a:t>Target Market Analysis</a:t>
            </a:r>
            <a:endParaRPr b="0">
              <a:solidFill>
                <a:schemeClr val="dk1"/>
              </a:solidFill>
            </a:endParaRPr>
          </a:p>
        </p:txBody>
      </p:sp>
      <p:sp>
        <p:nvSpPr>
          <p:cNvPr id="73" name="Google Shape;73;p13"/>
          <p:cNvSpPr txBox="1"/>
          <p:nvPr>
            <p:ph idx="1" type="subTitle"/>
          </p:nvPr>
        </p:nvSpPr>
        <p:spPr>
          <a:xfrm>
            <a:off x="332675" y="4160700"/>
            <a:ext cx="6331500" cy="54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u="sng">
                <a:solidFill>
                  <a:schemeClr val="dk1"/>
                </a:solidFill>
              </a:rPr>
              <a:t>Group 4</a:t>
            </a:r>
            <a:endParaRPr b="1" sz="2400" u="sng">
              <a:solidFill>
                <a:schemeClr val="dk1"/>
              </a:solidFill>
            </a:endParaRPr>
          </a:p>
          <a:p>
            <a:pPr indent="0" lvl="0" marL="0" rtl="0" algn="l">
              <a:spcBef>
                <a:spcPts val="0"/>
              </a:spcBef>
              <a:spcAft>
                <a:spcPts val="0"/>
              </a:spcAft>
              <a:buNone/>
            </a:pPr>
            <a:r>
              <a:rPr b="1" lang="en" sz="2400">
                <a:solidFill>
                  <a:schemeClr val="dk1"/>
                </a:solidFill>
              </a:rPr>
              <a:t>Ahmad Azraai </a:t>
            </a:r>
            <a:endParaRPr b="1" sz="2400">
              <a:solidFill>
                <a:schemeClr val="dk1"/>
              </a:solidFill>
            </a:endParaRPr>
          </a:p>
          <a:p>
            <a:pPr indent="0" lvl="0" marL="0" rtl="0" algn="l">
              <a:spcBef>
                <a:spcPts val="0"/>
              </a:spcBef>
              <a:spcAft>
                <a:spcPts val="0"/>
              </a:spcAft>
              <a:buNone/>
            </a:pPr>
            <a:r>
              <a:rPr b="1" lang="en" sz="2400">
                <a:solidFill>
                  <a:schemeClr val="dk1"/>
                </a:solidFill>
              </a:rPr>
              <a:t>Luqman Hakim</a:t>
            </a:r>
            <a:endParaRPr b="1" sz="2400">
              <a:solidFill>
                <a:schemeClr val="dk1"/>
              </a:solidFill>
            </a:endParaRPr>
          </a:p>
          <a:p>
            <a:pPr indent="0" lvl="0" marL="0" rtl="0" algn="l">
              <a:spcBef>
                <a:spcPts val="0"/>
              </a:spcBef>
              <a:spcAft>
                <a:spcPts val="0"/>
              </a:spcAft>
              <a:buNone/>
            </a:pPr>
            <a:r>
              <a:rPr b="1" lang="en" sz="2400">
                <a:solidFill>
                  <a:schemeClr val="dk1"/>
                </a:solidFill>
              </a:rPr>
              <a:t>Mohd Hidzam</a:t>
            </a:r>
            <a:endParaRPr b="1"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71150" y="113075"/>
            <a:ext cx="9144000" cy="570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400">
                <a:solidFill>
                  <a:schemeClr val="accent5"/>
                </a:solidFill>
              </a:rPr>
              <a:t>PCA on Numerical Columns only</a:t>
            </a:r>
            <a:endParaRPr sz="1400"/>
          </a:p>
        </p:txBody>
      </p:sp>
      <p:grpSp>
        <p:nvGrpSpPr>
          <p:cNvPr id="148" name="Google Shape;148;p22"/>
          <p:cNvGrpSpPr/>
          <p:nvPr/>
        </p:nvGrpSpPr>
        <p:grpSpPr>
          <a:xfrm>
            <a:off x="6781388" y="2464035"/>
            <a:ext cx="2212050" cy="2537076"/>
            <a:chOff x="6803275" y="395363"/>
            <a:chExt cx="2212050" cy="2537076"/>
          </a:xfrm>
        </p:grpSpPr>
        <p:pic>
          <p:nvPicPr>
            <p:cNvPr id="149" name="Google Shape;149;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0" name="Google Shape;150;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51" name="Google Shape;151;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Insight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want to choose the number of components that will explain a sufficient proportion of the variance in the data while keeping the number of components as small as possible to avoid overfitting.</a:t>
              </a:r>
              <a:endParaRPr b="1" sz="1200">
                <a:solidFill>
                  <a:schemeClr val="dk2"/>
                </a:solidFill>
                <a:latin typeface="Raleway"/>
                <a:ea typeface="Raleway"/>
                <a:cs typeface="Raleway"/>
                <a:sym typeface="Raleway"/>
              </a:endParaRPr>
            </a:p>
          </p:txBody>
        </p:sp>
      </p:grpSp>
      <p:pic>
        <p:nvPicPr>
          <p:cNvPr id="152" name="Google Shape;152;p22"/>
          <p:cNvPicPr preferRelativeResize="0"/>
          <p:nvPr/>
        </p:nvPicPr>
        <p:blipFill>
          <a:blip r:embed="rId5">
            <a:alphaModFix/>
          </a:blip>
          <a:stretch>
            <a:fillRect/>
          </a:stretch>
        </p:blipFill>
        <p:spPr>
          <a:xfrm>
            <a:off x="972625" y="1600200"/>
            <a:ext cx="4345826" cy="3259375"/>
          </a:xfrm>
          <a:prstGeom prst="rect">
            <a:avLst/>
          </a:prstGeom>
          <a:noFill/>
          <a:ln>
            <a:noFill/>
          </a:ln>
        </p:spPr>
      </p:pic>
      <p:sp>
        <p:nvSpPr>
          <p:cNvPr id="153" name="Google Shape;153;p22"/>
          <p:cNvSpPr txBox="1"/>
          <p:nvPr/>
        </p:nvSpPr>
        <p:spPr>
          <a:xfrm>
            <a:off x="1645525" y="1110763"/>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a:solidFill>
                  <a:schemeClr val="lt1"/>
                </a:solidFill>
                <a:latin typeface="Raleway"/>
                <a:ea typeface="Raleway"/>
                <a:cs typeface="Raleway"/>
                <a:sym typeface="Raleway"/>
              </a:rPr>
              <a:t>No Of Comp Chosen: 20</a:t>
            </a:r>
            <a:endParaRPr b="1">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71150" y="113075"/>
            <a:ext cx="9144000" cy="21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Objective 1: Machine Learning</a:t>
            </a:r>
            <a:endParaRPr sz="1400">
              <a:solidFill>
                <a:schemeClr val="accent5"/>
              </a:solidFill>
            </a:endParaRPr>
          </a:p>
          <a:p>
            <a:pPr indent="0" lvl="0" marL="0" rtl="0" algn="l">
              <a:spcBef>
                <a:spcPts val="1000"/>
              </a:spcBef>
              <a:spcAft>
                <a:spcPts val="0"/>
              </a:spcAft>
              <a:buNone/>
            </a:pPr>
            <a:r>
              <a:rPr lang="en" sz="1400"/>
              <a:t>1. Design a predictive model to determine the potential customers who will purchase if you send the advertisement . The target variable is Potential_Customer.</a:t>
            </a:r>
            <a:endParaRPr sz="1400"/>
          </a:p>
          <a:p>
            <a:pPr indent="0" lvl="0" marL="0" rtl="0" algn="l">
              <a:spcBef>
                <a:spcPts val="1000"/>
              </a:spcBef>
              <a:spcAft>
                <a:spcPts val="0"/>
              </a:spcAft>
              <a:buNone/>
            </a:pPr>
            <a:r>
              <a:rPr lang="en" sz="1400"/>
              <a:t>Apply various ML algorithms on the data, evaluate them after Grid Search and Cross Validation, and choose the best model.</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Logistic Regression: 56.69%</a:t>
            </a:r>
            <a:endParaRPr sz="1400"/>
          </a:p>
          <a:p>
            <a:pPr indent="0" lvl="0" marL="0" rtl="0" algn="l">
              <a:spcBef>
                <a:spcPts val="1000"/>
              </a:spcBef>
              <a:spcAft>
                <a:spcPts val="0"/>
              </a:spcAft>
              <a:buNone/>
            </a:pPr>
            <a:r>
              <a:rPr lang="en" sz="1400"/>
              <a:t>K-Nearest Neighbors: 50.00%</a:t>
            </a:r>
            <a:endParaRPr sz="1400"/>
          </a:p>
          <a:p>
            <a:pPr indent="0" lvl="0" marL="0" rtl="0" algn="l">
              <a:spcBef>
                <a:spcPts val="1000"/>
              </a:spcBef>
              <a:spcAft>
                <a:spcPts val="0"/>
              </a:spcAft>
              <a:buNone/>
            </a:pPr>
            <a:r>
              <a:rPr lang="en" sz="1400"/>
              <a:t>Decision Tree: 50.53%</a:t>
            </a:r>
            <a:endParaRPr sz="1400"/>
          </a:p>
          <a:p>
            <a:pPr indent="0" lvl="0" marL="0" rtl="0" algn="l">
              <a:spcBef>
                <a:spcPts val="1000"/>
              </a:spcBef>
              <a:spcAft>
                <a:spcPts val="0"/>
              </a:spcAft>
              <a:buNone/>
            </a:pPr>
            <a:r>
              <a:rPr lang="en" sz="1400"/>
              <a:t>Support Vector Machine (RBF Kernel): 51.30%</a:t>
            </a:r>
            <a:endParaRPr sz="1400"/>
          </a:p>
          <a:p>
            <a:pPr indent="0" lvl="0" marL="0" rtl="0" algn="l">
              <a:spcBef>
                <a:spcPts val="1000"/>
              </a:spcBef>
              <a:spcAft>
                <a:spcPts val="0"/>
              </a:spcAft>
              <a:buNone/>
            </a:pPr>
            <a:r>
              <a:rPr lang="en" sz="1400"/>
              <a:t>Random Forest: 54.06%</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The best model is: Logistic Regression</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pic>
        <p:nvPicPr>
          <p:cNvPr id="159" name="Google Shape;159;p23"/>
          <p:cNvPicPr preferRelativeResize="0"/>
          <p:nvPr/>
        </p:nvPicPr>
        <p:blipFill>
          <a:blip r:embed="rId3">
            <a:alphaModFix/>
          </a:blip>
          <a:stretch>
            <a:fillRect/>
          </a:stretch>
        </p:blipFill>
        <p:spPr>
          <a:xfrm>
            <a:off x="5061225" y="1852725"/>
            <a:ext cx="3772900" cy="299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71150" y="113075"/>
            <a:ext cx="91440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Objective 2: </a:t>
            </a:r>
            <a:endParaRPr sz="1400">
              <a:solidFill>
                <a:schemeClr val="accent5"/>
              </a:solidFill>
            </a:endParaRPr>
          </a:p>
          <a:p>
            <a:pPr indent="0" lvl="0" marL="0" rtl="0" algn="l">
              <a:spcBef>
                <a:spcPts val="1000"/>
              </a:spcBef>
              <a:spcAft>
                <a:spcPts val="0"/>
              </a:spcAft>
              <a:buNone/>
            </a:pPr>
            <a:r>
              <a:rPr lang="en" sz="1400"/>
              <a:t>2. Calculate the value and the revenue of the model</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165" name="Google Shape;165;p24"/>
          <p:cNvSpPr txBox="1"/>
          <p:nvPr/>
        </p:nvSpPr>
        <p:spPr>
          <a:xfrm>
            <a:off x="371150" y="1036175"/>
            <a:ext cx="44544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Model Cost: The cost of the model is $1765.</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Model Lost: The amount lost by the model is $3173.59.</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Model Gain: The amount gained by the model is $2838.76.</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Model Value: The value of the model is calculated by subtracting the cost and the amount lost from the amount gained, which results in a negative value of -$2099.83.</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Model Revenue: The revenue generated by the model is $1073.76.</a:t>
            </a:r>
            <a:endParaRPr sz="1200">
              <a:solidFill>
                <a:schemeClr val="lt1"/>
              </a:solidFill>
              <a:latin typeface="Roboto"/>
              <a:ea typeface="Roboto"/>
              <a:cs typeface="Roboto"/>
              <a:sym typeface="Roboto"/>
            </a:endParaRPr>
          </a:p>
        </p:txBody>
      </p:sp>
      <p:sp>
        <p:nvSpPr>
          <p:cNvPr id="166" name="Google Shape;166;p24"/>
          <p:cNvSpPr txBox="1"/>
          <p:nvPr/>
        </p:nvSpPr>
        <p:spPr>
          <a:xfrm>
            <a:off x="492650" y="3407625"/>
            <a:ext cx="4211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model has generated positive revenue, but high costs and losses outweighed the gains, resulting in a negative value. This data can help evaluate the model's performance and decide whether to continue investing or explore other options.</a:t>
            </a:r>
            <a:endParaRPr>
              <a:solidFill>
                <a:schemeClr val="lt1"/>
              </a:solidFill>
              <a:latin typeface="Lato"/>
              <a:ea typeface="Lato"/>
              <a:cs typeface="Lato"/>
              <a:sym typeface="Lato"/>
            </a:endParaRPr>
          </a:p>
        </p:txBody>
      </p:sp>
      <p:pic>
        <p:nvPicPr>
          <p:cNvPr id="167" name="Google Shape;167;p24"/>
          <p:cNvPicPr preferRelativeResize="0"/>
          <p:nvPr/>
        </p:nvPicPr>
        <p:blipFill>
          <a:blip r:embed="rId3">
            <a:alphaModFix/>
          </a:blip>
          <a:stretch>
            <a:fillRect/>
          </a:stretch>
        </p:blipFill>
        <p:spPr>
          <a:xfrm>
            <a:off x="5164448" y="1041200"/>
            <a:ext cx="3318603" cy="306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71150" y="113075"/>
            <a:ext cx="91440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Objective 3: </a:t>
            </a:r>
            <a:endParaRPr sz="1400">
              <a:solidFill>
                <a:schemeClr val="accent5"/>
              </a:solidFill>
            </a:endParaRPr>
          </a:p>
          <a:p>
            <a:pPr indent="0" lvl="0" marL="0" rtl="0" algn="l">
              <a:spcBef>
                <a:spcPts val="1000"/>
              </a:spcBef>
              <a:spcAft>
                <a:spcPts val="0"/>
              </a:spcAft>
              <a:buNone/>
            </a:pPr>
            <a:r>
              <a:rPr lang="en" sz="1400"/>
              <a:t>3. Compare your best models' revenue with the revenue of the default solution which is sending advertisement to all the customers in X_test</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173" name="Google Shape;173;p25"/>
          <p:cNvSpPr txBox="1"/>
          <p:nvPr/>
        </p:nvSpPr>
        <p:spPr>
          <a:xfrm>
            <a:off x="371150" y="1575400"/>
            <a:ext cx="44544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The first row shows the cost of the default solution which is $4525.</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The second row indicates the gain from the solution which is $6140.0.</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The third row represents the revenue generated from the default solution which is $1615.0.</a:t>
            </a:r>
            <a:endParaRPr sz="1200">
              <a:solidFill>
                <a:schemeClr val="lt1"/>
              </a:solidFill>
              <a:latin typeface="Roboto"/>
              <a:ea typeface="Roboto"/>
              <a:cs typeface="Roboto"/>
              <a:sym typeface="Roboto"/>
            </a:endParaRPr>
          </a:p>
        </p:txBody>
      </p:sp>
      <p:sp>
        <p:nvSpPr>
          <p:cNvPr id="174" name="Google Shape;174;p25"/>
          <p:cNvSpPr txBox="1"/>
          <p:nvPr/>
        </p:nvSpPr>
        <p:spPr>
          <a:xfrm>
            <a:off x="492650" y="3407625"/>
            <a:ext cx="421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default solution shows a positive revenue of </a:t>
            </a:r>
            <a:r>
              <a:rPr b="1" lang="en">
                <a:solidFill>
                  <a:schemeClr val="dk1"/>
                </a:solidFill>
                <a:latin typeface="Lato"/>
                <a:ea typeface="Lato"/>
                <a:cs typeface="Lato"/>
                <a:sym typeface="Lato"/>
              </a:rPr>
              <a:t>$1615.0</a:t>
            </a:r>
            <a:endParaRPr b="1">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Model Revenue: The revenue generated by the model is </a:t>
            </a:r>
            <a:r>
              <a:rPr b="1" lang="en">
                <a:solidFill>
                  <a:schemeClr val="dk1"/>
                </a:solidFill>
                <a:latin typeface="Lato"/>
                <a:ea typeface="Lato"/>
                <a:cs typeface="Lato"/>
                <a:sym typeface="Lato"/>
              </a:rPr>
              <a:t>$1073.76.</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b="1" lang="en">
                <a:solidFill>
                  <a:schemeClr val="dk1"/>
                </a:solidFill>
                <a:latin typeface="Lato"/>
                <a:ea typeface="Lato"/>
                <a:cs typeface="Lato"/>
                <a:sym typeface="Lato"/>
              </a:rPr>
              <a:t>Solution: Send ads to all customers</a:t>
            </a:r>
            <a:endParaRPr b="1">
              <a:solidFill>
                <a:schemeClr val="dk1"/>
              </a:solidFill>
              <a:latin typeface="Lato"/>
              <a:ea typeface="Lato"/>
              <a:cs typeface="Lato"/>
              <a:sym typeface="Lato"/>
            </a:endParaRPr>
          </a:p>
        </p:txBody>
      </p:sp>
      <p:pic>
        <p:nvPicPr>
          <p:cNvPr id="175" name="Google Shape;175;p25"/>
          <p:cNvPicPr preferRelativeResize="0"/>
          <p:nvPr/>
        </p:nvPicPr>
        <p:blipFill>
          <a:blip r:embed="rId3">
            <a:alphaModFix/>
          </a:blip>
          <a:stretch>
            <a:fillRect/>
          </a:stretch>
        </p:blipFill>
        <p:spPr>
          <a:xfrm>
            <a:off x="4977950" y="1148350"/>
            <a:ext cx="3904325" cy="315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71150" y="113075"/>
            <a:ext cx="91440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Objective 4: </a:t>
            </a:r>
            <a:endParaRPr sz="1400">
              <a:solidFill>
                <a:schemeClr val="accent5"/>
              </a:solidFill>
            </a:endParaRPr>
          </a:p>
          <a:p>
            <a:pPr indent="0" lvl="0" marL="0" rtl="0" algn="l">
              <a:spcBef>
                <a:spcPts val="1000"/>
              </a:spcBef>
              <a:spcAft>
                <a:spcPts val="0"/>
              </a:spcAft>
              <a:buNone/>
            </a:pPr>
            <a:r>
              <a:rPr lang="en" sz="1400"/>
              <a:t>4- calculate your model's revenue on this set of 30,000 customers</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181" name="Google Shape;181;p26"/>
          <p:cNvSpPr txBox="1"/>
          <p:nvPr/>
        </p:nvSpPr>
        <p:spPr>
          <a:xfrm>
            <a:off x="371150" y="1506075"/>
            <a:ext cx="44544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The revenue generated by the </a:t>
            </a:r>
            <a:r>
              <a:rPr b="1" lang="en" sz="1200">
                <a:solidFill>
                  <a:schemeClr val="dk1"/>
                </a:solidFill>
                <a:latin typeface="Roboto"/>
                <a:ea typeface="Roboto"/>
                <a:cs typeface="Roboto"/>
                <a:sym typeface="Roboto"/>
              </a:rPr>
              <a:t>"Model"</a:t>
            </a:r>
            <a:r>
              <a:rPr lang="en" sz="1200">
                <a:solidFill>
                  <a:schemeClr val="lt1"/>
                </a:solidFill>
                <a:latin typeface="Roboto"/>
                <a:ea typeface="Roboto"/>
                <a:cs typeface="Roboto"/>
                <a:sym typeface="Roboto"/>
              </a:rPr>
              <a:t> solution is </a:t>
            </a:r>
            <a:r>
              <a:rPr b="1" lang="en" sz="1200">
                <a:solidFill>
                  <a:schemeClr val="dk1"/>
                </a:solidFill>
                <a:latin typeface="Roboto"/>
                <a:ea typeface="Roboto"/>
                <a:cs typeface="Roboto"/>
                <a:sym typeface="Roboto"/>
              </a:rPr>
              <a:t>$200,056,</a:t>
            </a:r>
            <a:r>
              <a:rPr lang="en" sz="1200">
                <a:solidFill>
                  <a:schemeClr val="lt1"/>
                </a:solidFill>
                <a:latin typeface="Roboto"/>
                <a:ea typeface="Roboto"/>
                <a:cs typeface="Roboto"/>
                <a:sym typeface="Roboto"/>
              </a:rPr>
              <a:t> while the revenue generated by the </a:t>
            </a:r>
            <a:r>
              <a:rPr b="1" lang="en" sz="1200">
                <a:solidFill>
                  <a:schemeClr val="dk1"/>
                </a:solidFill>
                <a:latin typeface="Roboto"/>
                <a:ea typeface="Roboto"/>
                <a:cs typeface="Roboto"/>
                <a:sym typeface="Roboto"/>
              </a:rPr>
              <a:t>"Default"</a:t>
            </a:r>
            <a:r>
              <a:rPr lang="en" sz="1200">
                <a:solidFill>
                  <a:schemeClr val="lt1"/>
                </a:solidFill>
                <a:latin typeface="Roboto"/>
                <a:ea typeface="Roboto"/>
                <a:cs typeface="Roboto"/>
                <a:sym typeface="Roboto"/>
              </a:rPr>
              <a:t> solution is </a:t>
            </a:r>
            <a:r>
              <a:rPr b="1" lang="en" sz="1200">
                <a:solidFill>
                  <a:schemeClr val="dk1"/>
                </a:solidFill>
                <a:latin typeface="Roboto"/>
                <a:ea typeface="Roboto"/>
                <a:cs typeface="Roboto"/>
                <a:sym typeface="Roboto"/>
              </a:rPr>
              <a:t>$42,173.2.</a:t>
            </a:r>
            <a:endParaRPr b="1" sz="1200">
              <a:solidFill>
                <a:schemeClr val="dk1"/>
              </a:solidFill>
              <a:latin typeface="Roboto"/>
              <a:ea typeface="Roboto"/>
              <a:cs typeface="Roboto"/>
              <a:sym typeface="Roboto"/>
            </a:endParaRPr>
          </a:p>
        </p:txBody>
      </p:sp>
      <p:sp>
        <p:nvSpPr>
          <p:cNvPr id="182" name="Google Shape;182;p26"/>
          <p:cNvSpPr txBox="1"/>
          <p:nvPr/>
        </p:nvSpPr>
        <p:spPr>
          <a:xfrm>
            <a:off x="329750" y="2714875"/>
            <a:ext cx="453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table compares the total revenue generated by the model and the default solution, showing that the model solution generates significantly higher revenue of $200,056 compared to the default solution's $42,173.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This indicates that utilizing the model for decision-making could result in a more </a:t>
            </a:r>
            <a:r>
              <a:rPr b="1" lang="en" u="sng">
                <a:solidFill>
                  <a:schemeClr val="lt1"/>
                </a:solidFill>
                <a:latin typeface="Lato"/>
                <a:ea typeface="Lato"/>
                <a:cs typeface="Lato"/>
                <a:sym typeface="Lato"/>
              </a:rPr>
              <a:t>positive outcome.</a:t>
            </a:r>
            <a:endParaRPr b="1" u="sng">
              <a:solidFill>
                <a:schemeClr val="lt1"/>
              </a:solidFill>
              <a:latin typeface="Lato"/>
              <a:ea typeface="Lato"/>
              <a:cs typeface="Lato"/>
              <a:sym typeface="Lato"/>
            </a:endParaRPr>
          </a:p>
        </p:txBody>
      </p:sp>
      <p:pic>
        <p:nvPicPr>
          <p:cNvPr id="183" name="Google Shape;183;p26"/>
          <p:cNvPicPr preferRelativeResize="0"/>
          <p:nvPr/>
        </p:nvPicPr>
        <p:blipFill>
          <a:blip r:embed="rId3">
            <a:alphaModFix/>
          </a:blip>
          <a:stretch>
            <a:fillRect/>
          </a:stretch>
        </p:blipFill>
        <p:spPr>
          <a:xfrm>
            <a:off x="5170225" y="1503075"/>
            <a:ext cx="3653950" cy="200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71150" y="113075"/>
            <a:ext cx="91440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Recommendations</a:t>
            </a:r>
            <a:endParaRPr sz="1400">
              <a:solidFill>
                <a:schemeClr val="accent5"/>
              </a:solidFill>
            </a:endParaRPr>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189" name="Google Shape;189;p27"/>
          <p:cNvSpPr txBox="1"/>
          <p:nvPr/>
        </p:nvSpPr>
        <p:spPr>
          <a:xfrm>
            <a:off x="229650" y="956050"/>
            <a:ext cx="8396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Lato"/>
                <a:ea typeface="Lato"/>
                <a:cs typeface="Lato"/>
                <a:sym typeface="Lato"/>
              </a:rPr>
              <a:t>For building an effective ML system, it is crucial to choose the appropriate model. To achieve this, </a:t>
            </a:r>
            <a:r>
              <a:rPr b="1" lang="en" sz="1700">
                <a:solidFill>
                  <a:schemeClr val="dk1"/>
                </a:solidFill>
                <a:latin typeface="Lato"/>
                <a:ea typeface="Lato"/>
                <a:cs typeface="Lato"/>
                <a:sym typeface="Lato"/>
              </a:rPr>
              <a:t>explore various models and compare their performance</a:t>
            </a:r>
            <a:r>
              <a:rPr lang="en" sz="1700">
                <a:solidFill>
                  <a:schemeClr val="lt1"/>
                </a:solidFill>
                <a:latin typeface="Lato"/>
                <a:ea typeface="Lato"/>
                <a:cs typeface="Lato"/>
                <a:sym typeface="Lato"/>
              </a:rPr>
              <a:t> to determine the best fit for the problem at hand.</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Improving an ML model significantly relies on the quantity and quality of the training data. Enhancing the data can be accomplished by </a:t>
            </a:r>
            <a:r>
              <a:rPr b="1" lang="en" sz="1700">
                <a:solidFill>
                  <a:schemeClr val="dk1"/>
                </a:solidFill>
                <a:latin typeface="Lato"/>
                <a:ea typeface="Lato"/>
                <a:cs typeface="Lato"/>
                <a:sym typeface="Lato"/>
              </a:rPr>
              <a:t>obtaining more data or enhancing the quality of the existing dataset</a:t>
            </a:r>
            <a:r>
              <a:rPr lang="en" sz="1700">
                <a:solidFill>
                  <a:schemeClr val="lt1"/>
                </a:solidFill>
                <a:latin typeface="Lato"/>
                <a:ea typeface="Lato"/>
                <a:cs typeface="Lato"/>
                <a:sym typeface="Lato"/>
              </a:rPr>
              <a:t>.</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Change the target variable from </a:t>
            </a:r>
            <a:r>
              <a:rPr lang="en" sz="1700">
                <a:solidFill>
                  <a:schemeClr val="dk1"/>
                </a:solidFill>
                <a:latin typeface="Lato"/>
                <a:ea typeface="Lato"/>
                <a:cs typeface="Lato"/>
                <a:sym typeface="Lato"/>
              </a:rPr>
              <a:t>Potential Customer </a:t>
            </a:r>
            <a:r>
              <a:rPr lang="en" sz="1700">
                <a:solidFill>
                  <a:schemeClr val="lt1"/>
                </a:solidFill>
                <a:latin typeface="Lato"/>
                <a:ea typeface="Lato"/>
                <a:cs typeface="Lato"/>
                <a:sym typeface="Lato"/>
              </a:rPr>
              <a:t>to other target such as </a:t>
            </a:r>
            <a:r>
              <a:rPr lang="en" sz="1700">
                <a:solidFill>
                  <a:schemeClr val="dk1"/>
                </a:solidFill>
                <a:latin typeface="Lato"/>
                <a:ea typeface="Lato"/>
                <a:cs typeface="Lato"/>
                <a:sym typeface="Lato"/>
              </a:rPr>
              <a:t>Age, Annual Income, Gender </a:t>
            </a:r>
            <a:r>
              <a:rPr lang="en" sz="1700">
                <a:solidFill>
                  <a:schemeClr val="lt1"/>
                </a:solidFill>
                <a:latin typeface="Lato"/>
                <a:ea typeface="Lato"/>
                <a:cs typeface="Lato"/>
                <a:sym typeface="Lato"/>
              </a:rPr>
              <a:t>and</a:t>
            </a:r>
            <a:r>
              <a:rPr lang="en" sz="1700">
                <a:solidFill>
                  <a:schemeClr val="dk1"/>
                </a:solidFill>
                <a:latin typeface="Lato"/>
                <a:ea typeface="Lato"/>
                <a:cs typeface="Lato"/>
                <a:sym typeface="Lato"/>
              </a:rPr>
              <a:t> House Ownership</a:t>
            </a:r>
            <a:endParaRPr sz="17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8"/>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95" name="Google Shape;195;p28"/>
          <p:cNvSpPr txBox="1"/>
          <p:nvPr>
            <p:ph type="title"/>
          </p:nvPr>
        </p:nvSpPr>
        <p:spPr>
          <a:xfrm>
            <a:off x="283100" y="2357200"/>
            <a:ext cx="8622300" cy="21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358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a:t>
            </a:r>
            <a:endParaRPr sz="2400"/>
          </a:p>
        </p:txBody>
      </p:sp>
      <p:sp>
        <p:nvSpPr>
          <p:cNvPr id="79" name="Google Shape;79;p14"/>
          <p:cNvSpPr txBox="1"/>
          <p:nvPr>
            <p:ph idx="4294967295" type="title"/>
          </p:nvPr>
        </p:nvSpPr>
        <p:spPr>
          <a:xfrm>
            <a:off x="535775" y="903825"/>
            <a:ext cx="8470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latin typeface="Lato"/>
                <a:ea typeface="Lato"/>
                <a:cs typeface="Lato"/>
                <a:sym typeface="Lato"/>
              </a:rPr>
              <a:t>1. Design a predictive model to determine the potential customers who will purchase if you send the advertisement . The target variable is Potential_Customer.</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2. Calculate the value and the revenue of your model. Fit your model on train set. Assume among the customers on your test set we only send advertisement to those your model predicted as Class1 and we ignore the rest. From the data you can calculate the average Cust_Last_Purchase for those who are in the train set and had the last purchase (Cust_Last_Purchase&gt;0) . Assume sending advertisement to each customer costs 5$ and the average purchase you calculated on the train set remains the same for the test set. Calculate the value of your models to choose the best model.</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3. Compare your best model's revenue with the revenue of the default solution which is sending advertisement to all the customers in X_test. Which solution would you choose?</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4. Assume the next time you want to target a group of 30,000 customers </a:t>
            </a:r>
            <a:r>
              <a:rPr b="0" lang="en" sz="1200">
                <a:latin typeface="Lato"/>
                <a:ea typeface="Lato"/>
                <a:cs typeface="Lato"/>
                <a:sym typeface="Lato"/>
              </a:rPr>
              <a:t>similar</a:t>
            </a:r>
            <a:r>
              <a:rPr b="0" lang="en" sz="1200">
                <a:latin typeface="Lato"/>
                <a:ea typeface="Lato"/>
                <a:cs typeface="Lato"/>
                <a:sym typeface="Lato"/>
              </a:rPr>
              <a:t> to this group. And assume the purchase rate is  10 which means 10 out of 100 people who receive the advertisement will purchase the product. Also assume your model will have the same Precision and Recall for Class1 . Will you send the advertisement to everyone, or you use one of the models you have already created?</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 calculate your model's revenue on this set of 30,000 customers based on the above assumptions</a:t>
            </a:r>
            <a:endParaRPr b="0" sz="1200">
              <a:latin typeface="Lato"/>
              <a:ea typeface="Lato"/>
              <a:cs typeface="Lato"/>
              <a:sym typeface="Lato"/>
            </a:endParaRPr>
          </a:p>
          <a:p>
            <a:pPr indent="0" lvl="0" marL="0" rtl="0" algn="l">
              <a:lnSpc>
                <a:spcPct val="115000"/>
              </a:lnSpc>
              <a:spcBef>
                <a:spcPts val="1600"/>
              </a:spcBef>
              <a:spcAft>
                <a:spcPts val="0"/>
              </a:spcAft>
              <a:buNone/>
            </a:pPr>
            <a:r>
              <a:rPr b="0" lang="en" sz="1200">
                <a:latin typeface="Lato"/>
                <a:ea typeface="Lato"/>
                <a:cs typeface="Lato"/>
                <a:sym typeface="Lato"/>
              </a:rPr>
              <a:t>- calculate the revenue of the default model: send advertisement to everyone</a:t>
            </a:r>
            <a:endParaRPr b="0" sz="1200">
              <a:latin typeface="Lato"/>
              <a:ea typeface="Lato"/>
              <a:cs typeface="Lato"/>
              <a:sym typeface="Lato"/>
            </a:endParaRPr>
          </a:p>
          <a:p>
            <a:pPr indent="0" lvl="0" marL="0" rtl="0" algn="l">
              <a:lnSpc>
                <a:spcPct val="115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56200" y="-43500"/>
            <a:ext cx="8631600" cy="14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a:t>
            </a:r>
            <a:endParaRPr sz="2000"/>
          </a:p>
          <a:p>
            <a:pPr indent="0" lvl="0" marL="0" rtl="0" algn="l">
              <a:spcBef>
                <a:spcPts val="0"/>
              </a:spcBef>
              <a:spcAft>
                <a:spcPts val="0"/>
              </a:spcAft>
              <a:buNone/>
            </a:pPr>
            <a:r>
              <a:t/>
            </a:r>
            <a:endParaRPr sz="2000"/>
          </a:p>
          <a:p>
            <a:pPr indent="-317500" lvl="0" marL="457200" rtl="0" algn="l">
              <a:spcBef>
                <a:spcPts val="0"/>
              </a:spcBef>
              <a:spcAft>
                <a:spcPts val="0"/>
              </a:spcAft>
              <a:buClr>
                <a:schemeClr val="accent5"/>
              </a:buClr>
              <a:buSzPts val="1400"/>
              <a:buChar char="●"/>
            </a:pPr>
            <a:r>
              <a:rPr lang="en" sz="1400">
                <a:solidFill>
                  <a:schemeClr val="accent5"/>
                </a:solidFill>
              </a:rPr>
              <a:t>Remove $ and , sign, drop duplicates</a:t>
            </a:r>
            <a:endParaRPr sz="1400">
              <a:solidFill>
                <a:schemeClr val="accent5"/>
              </a:solidFill>
            </a:endParaRPr>
          </a:p>
          <a:p>
            <a:pPr indent="-317500" lvl="0" marL="457200" rtl="0" algn="l">
              <a:spcBef>
                <a:spcPts val="0"/>
              </a:spcBef>
              <a:spcAft>
                <a:spcPts val="0"/>
              </a:spcAft>
              <a:buClr>
                <a:schemeClr val="accent5"/>
              </a:buClr>
              <a:buSzPts val="1400"/>
              <a:buChar char="●"/>
            </a:pPr>
            <a:r>
              <a:rPr lang="en" sz="1400">
                <a:solidFill>
                  <a:schemeClr val="accent5"/>
                </a:solidFill>
              </a:rPr>
              <a:t>Change datatype each column to categorical or numerical</a:t>
            </a:r>
            <a:endParaRPr sz="1400">
              <a:solidFill>
                <a:schemeClr val="accent5"/>
              </a:solidFill>
            </a:endParaRPr>
          </a:p>
          <a:p>
            <a:pPr indent="-317500" lvl="0" marL="457200" rtl="0" algn="l">
              <a:spcBef>
                <a:spcPts val="0"/>
              </a:spcBef>
              <a:spcAft>
                <a:spcPts val="0"/>
              </a:spcAft>
              <a:buClr>
                <a:schemeClr val="accent5"/>
              </a:buClr>
              <a:buSzPts val="1400"/>
              <a:buChar char="●"/>
            </a:pPr>
            <a:r>
              <a:rPr lang="en" sz="1400">
                <a:solidFill>
                  <a:schemeClr val="accent5"/>
                </a:solidFill>
              </a:rPr>
              <a:t>Drop C_ID (not useful for analysis)</a:t>
            </a:r>
            <a:endParaRPr sz="1400">
              <a:solidFill>
                <a:schemeClr val="accent5"/>
              </a:solidFill>
            </a:endParaRPr>
          </a:p>
          <a:p>
            <a:pPr indent="0" lvl="0" marL="0" rtl="0" algn="l">
              <a:spcBef>
                <a:spcPts val="0"/>
              </a:spcBef>
              <a:spcAft>
                <a:spcPts val="0"/>
              </a:spcAft>
              <a:buNone/>
            </a:pPr>
            <a:r>
              <a:t/>
            </a:r>
            <a:endParaRPr sz="1400">
              <a:solidFill>
                <a:schemeClr val="accent5"/>
              </a:solidFill>
            </a:endParaRPr>
          </a:p>
          <a:p>
            <a:pPr indent="0" lvl="0" marL="0" rtl="0" algn="l">
              <a:spcBef>
                <a:spcPts val="0"/>
              </a:spcBef>
              <a:spcAft>
                <a:spcPts val="0"/>
              </a:spcAft>
              <a:buNone/>
            </a:pPr>
            <a:r>
              <a:rPr lang="en" sz="1400">
                <a:solidFill>
                  <a:schemeClr val="accent5"/>
                </a:solidFill>
              </a:rPr>
              <a:t>Dimensions of data after cleaning : (3618, 25)</a:t>
            </a:r>
            <a:endParaRPr sz="1400">
              <a:solidFill>
                <a:schemeClr val="accent5"/>
              </a:solidFill>
            </a:endParaRPr>
          </a:p>
          <a:p>
            <a:pPr indent="0" lvl="0" marL="0" rtl="0" algn="l">
              <a:spcBef>
                <a:spcPts val="0"/>
              </a:spcBef>
              <a:spcAft>
                <a:spcPts val="0"/>
              </a:spcAft>
              <a:buNone/>
            </a:pPr>
            <a:r>
              <a:t/>
            </a:r>
            <a:endParaRPr sz="1400">
              <a:solidFill>
                <a:schemeClr val="accent5"/>
              </a:solidFill>
            </a:endParaRPr>
          </a:p>
          <a:p>
            <a:pPr indent="0" lvl="0" marL="0" rtl="0" algn="l">
              <a:spcBef>
                <a:spcPts val="0"/>
              </a:spcBef>
              <a:spcAft>
                <a:spcPts val="0"/>
              </a:spcAft>
              <a:buNone/>
            </a:pPr>
            <a:r>
              <a:t/>
            </a:r>
            <a:endParaRPr sz="1400">
              <a:solidFill>
                <a:schemeClr val="accent5"/>
              </a:solidFill>
            </a:endParaRPr>
          </a:p>
          <a:p>
            <a:pPr indent="0" lvl="0" marL="0" rtl="0" algn="l">
              <a:spcBef>
                <a:spcPts val="0"/>
              </a:spcBef>
              <a:spcAft>
                <a:spcPts val="0"/>
              </a:spcAft>
              <a:buNone/>
            </a:pPr>
            <a:r>
              <a:rPr lang="en" sz="1400">
                <a:solidFill>
                  <a:schemeClr val="accent5"/>
                </a:solidFill>
              </a:rPr>
              <a:t>First 5 records data</a:t>
            </a:r>
            <a:endParaRPr sz="1400">
              <a:solidFill>
                <a:schemeClr val="accent5"/>
              </a:solidFill>
            </a:endParaRPr>
          </a:p>
        </p:txBody>
      </p:sp>
      <p:pic>
        <p:nvPicPr>
          <p:cNvPr id="85" name="Google Shape;85;p15"/>
          <p:cNvPicPr preferRelativeResize="0"/>
          <p:nvPr/>
        </p:nvPicPr>
        <p:blipFill>
          <a:blip r:embed="rId3">
            <a:alphaModFix/>
          </a:blip>
          <a:stretch>
            <a:fillRect/>
          </a:stretch>
        </p:blipFill>
        <p:spPr>
          <a:xfrm>
            <a:off x="152400" y="2571750"/>
            <a:ext cx="8839202" cy="15956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4884138" y="1943076"/>
            <a:ext cx="1856375" cy="723350"/>
          </a:xfrm>
          <a:prstGeom prst="rect">
            <a:avLst/>
          </a:prstGeom>
          <a:noFill/>
          <a:ln>
            <a:noFill/>
          </a:ln>
        </p:spPr>
      </p:pic>
      <p:sp>
        <p:nvSpPr>
          <p:cNvPr id="91" name="Google Shape;91;p16"/>
          <p:cNvSpPr txBox="1"/>
          <p:nvPr>
            <p:ph type="title"/>
          </p:nvPr>
        </p:nvSpPr>
        <p:spPr>
          <a:xfrm>
            <a:off x="256200" y="-43500"/>
            <a:ext cx="8631600" cy="14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Exploratory Data Analysis (EDA)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1400">
                <a:solidFill>
                  <a:schemeClr val="accent5"/>
                </a:solidFill>
              </a:rPr>
              <a:t>Explore Categorical Variables</a:t>
            </a:r>
            <a:endParaRPr sz="1400">
              <a:solidFill>
                <a:schemeClr val="accent5"/>
              </a:solidFill>
            </a:endParaRPr>
          </a:p>
          <a:p>
            <a:pPr indent="0" lvl="0" marL="0" rtl="0" algn="l">
              <a:spcBef>
                <a:spcPts val="0"/>
              </a:spcBef>
              <a:spcAft>
                <a:spcPts val="0"/>
              </a:spcAft>
              <a:buNone/>
            </a:pPr>
            <a:r>
              <a:rPr lang="en" sz="1400">
                <a:solidFill>
                  <a:schemeClr val="accent5"/>
                </a:solidFill>
              </a:rPr>
              <a:t>-How many categories in each categorical variables?</a:t>
            </a:r>
            <a:endParaRPr sz="1400">
              <a:solidFill>
                <a:schemeClr val="accent5"/>
              </a:solidFill>
            </a:endParaRPr>
          </a:p>
          <a:p>
            <a:pPr indent="0" lvl="0" marL="0" rtl="0" algn="l">
              <a:spcBef>
                <a:spcPts val="0"/>
              </a:spcBef>
              <a:spcAft>
                <a:spcPts val="0"/>
              </a:spcAft>
              <a:buNone/>
            </a:pPr>
            <a:r>
              <a:rPr lang="en" sz="1400">
                <a:solidFill>
                  <a:schemeClr val="accent5"/>
                </a:solidFill>
              </a:rPr>
              <a:t>-What proportion/percentage from each category?</a:t>
            </a:r>
            <a:endParaRPr sz="1400">
              <a:solidFill>
                <a:schemeClr val="accent5"/>
              </a:solidFill>
            </a:endParaRPr>
          </a:p>
        </p:txBody>
      </p:sp>
      <p:pic>
        <p:nvPicPr>
          <p:cNvPr id="92" name="Google Shape;92;p16"/>
          <p:cNvPicPr preferRelativeResize="0"/>
          <p:nvPr/>
        </p:nvPicPr>
        <p:blipFill>
          <a:blip r:embed="rId4">
            <a:alphaModFix/>
          </a:blip>
          <a:stretch>
            <a:fillRect/>
          </a:stretch>
        </p:blipFill>
        <p:spPr>
          <a:xfrm>
            <a:off x="152400" y="3256200"/>
            <a:ext cx="8839204" cy="1691879"/>
          </a:xfrm>
          <a:prstGeom prst="rect">
            <a:avLst/>
          </a:prstGeom>
          <a:noFill/>
          <a:ln>
            <a:noFill/>
          </a:ln>
        </p:spPr>
      </p:pic>
      <p:pic>
        <p:nvPicPr>
          <p:cNvPr id="93" name="Google Shape;93;p16"/>
          <p:cNvPicPr preferRelativeResize="0"/>
          <p:nvPr/>
        </p:nvPicPr>
        <p:blipFill>
          <a:blip r:embed="rId5">
            <a:alphaModFix/>
          </a:blip>
          <a:stretch>
            <a:fillRect/>
          </a:stretch>
        </p:blipFill>
        <p:spPr>
          <a:xfrm>
            <a:off x="0" y="1941325"/>
            <a:ext cx="2550325" cy="1098925"/>
          </a:xfrm>
          <a:prstGeom prst="rect">
            <a:avLst/>
          </a:prstGeom>
          <a:noFill/>
          <a:ln>
            <a:noFill/>
          </a:ln>
        </p:spPr>
      </p:pic>
      <p:pic>
        <p:nvPicPr>
          <p:cNvPr id="94" name="Google Shape;94;p16"/>
          <p:cNvPicPr preferRelativeResize="0"/>
          <p:nvPr/>
        </p:nvPicPr>
        <p:blipFill>
          <a:blip r:embed="rId6">
            <a:alphaModFix/>
          </a:blip>
          <a:stretch>
            <a:fillRect/>
          </a:stretch>
        </p:blipFill>
        <p:spPr>
          <a:xfrm>
            <a:off x="2771524" y="1941326"/>
            <a:ext cx="1986310" cy="1098925"/>
          </a:xfrm>
          <a:prstGeom prst="rect">
            <a:avLst/>
          </a:prstGeom>
          <a:noFill/>
          <a:ln>
            <a:noFill/>
          </a:ln>
        </p:spPr>
      </p:pic>
      <p:pic>
        <p:nvPicPr>
          <p:cNvPr id="95" name="Google Shape;95;p16"/>
          <p:cNvPicPr preferRelativeResize="0"/>
          <p:nvPr/>
        </p:nvPicPr>
        <p:blipFill>
          <a:blip r:embed="rId7">
            <a:alphaModFix/>
          </a:blip>
          <a:stretch>
            <a:fillRect/>
          </a:stretch>
        </p:blipFill>
        <p:spPr>
          <a:xfrm>
            <a:off x="6819896" y="379209"/>
            <a:ext cx="2231225" cy="1333525"/>
          </a:xfrm>
          <a:prstGeom prst="rect">
            <a:avLst/>
          </a:prstGeom>
          <a:noFill/>
          <a:ln>
            <a:noFill/>
          </a:ln>
        </p:spPr>
      </p:pic>
      <p:pic>
        <p:nvPicPr>
          <p:cNvPr id="96" name="Google Shape;96;p16"/>
          <p:cNvPicPr preferRelativeResize="0"/>
          <p:nvPr/>
        </p:nvPicPr>
        <p:blipFill>
          <a:blip r:embed="rId8">
            <a:alphaModFix/>
          </a:blip>
          <a:stretch>
            <a:fillRect/>
          </a:stretch>
        </p:blipFill>
        <p:spPr>
          <a:xfrm>
            <a:off x="6866833" y="1916075"/>
            <a:ext cx="2137375" cy="1006525"/>
          </a:xfrm>
          <a:prstGeom prst="rect">
            <a:avLst/>
          </a:prstGeom>
          <a:noFill/>
          <a:ln>
            <a:noFill/>
          </a:ln>
        </p:spPr>
      </p:pic>
      <p:sp>
        <p:nvSpPr>
          <p:cNvPr id="97" name="Google Shape;97;p16"/>
          <p:cNvSpPr txBox="1"/>
          <p:nvPr/>
        </p:nvSpPr>
        <p:spPr>
          <a:xfrm>
            <a:off x="4108025" y="1640613"/>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Raleway"/>
                <a:ea typeface="Raleway"/>
                <a:cs typeface="Raleway"/>
                <a:sym typeface="Raleway"/>
              </a:rPr>
              <a:t>*Count typo should be percentage %</a:t>
            </a:r>
            <a:endParaRPr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71150" y="113075"/>
            <a:ext cx="8622300" cy="12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Explore Relationship Between Categorical &amp; Target Variable. Interpret the observation</a:t>
            </a:r>
            <a:r>
              <a:rPr lang="en" sz="1400"/>
              <a:t> </a:t>
            </a:r>
            <a:endParaRPr sz="1400"/>
          </a:p>
          <a:p>
            <a:pPr indent="0" lvl="0" marL="0" rtl="0" algn="l">
              <a:spcBef>
                <a:spcPts val="1000"/>
              </a:spcBef>
              <a:spcAft>
                <a:spcPts val="0"/>
              </a:spcAft>
              <a:buNone/>
            </a:pPr>
            <a:r>
              <a:t/>
            </a:r>
            <a:endParaRPr b="0" sz="1200"/>
          </a:p>
          <a:p>
            <a:pPr indent="0" lvl="0" marL="0" rtl="0" algn="l">
              <a:spcBef>
                <a:spcPts val="1000"/>
              </a:spcBef>
              <a:spcAft>
                <a:spcPts val="1000"/>
              </a:spcAft>
              <a:buNone/>
            </a:pPr>
            <a:r>
              <a:t/>
            </a:r>
            <a:endParaRPr b="0" sz="1200"/>
          </a:p>
        </p:txBody>
      </p:sp>
      <p:grpSp>
        <p:nvGrpSpPr>
          <p:cNvPr id="103" name="Google Shape;103;p17"/>
          <p:cNvGrpSpPr/>
          <p:nvPr/>
        </p:nvGrpSpPr>
        <p:grpSpPr>
          <a:xfrm>
            <a:off x="6781388" y="2496117"/>
            <a:ext cx="2212050" cy="2504994"/>
            <a:chOff x="6803275" y="427445"/>
            <a:chExt cx="2212050" cy="2504994"/>
          </a:xfrm>
        </p:grpSpPr>
        <p:pic>
          <p:nvPicPr>
            <p:cNvPr id="104" name="Google Shape;104;p1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05" name="Google Shape;105;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Insight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Status Customer (S) has relationship with Potential Customer</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Status Latest Ad (1) has relationship with Potential Customer</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pic>
        <p:nvPicPr>
          <p:cNvPr id="106" name="Google Shape;106;p17"/>
          <p:cNvPicPr preferRelativeResize="0"/>
          <p:nvPr/>
        </p:nvPicPr>
        <p:blipFill>
          <a:blip r:embed="rId4">
            <a:alphaModFix/>
          </a:blip>
          <a:stretch>
            <a:fillRect/>
          </a:stretch>
        </p:blipFill>
        <p:spPr>
          <a:xfrm>
            <a:off x="185025" y="1199225"/>
            <a:ext cx="6480998" cy="3420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71150" y="113075"/>
            <a:ext cx="8622300" cy="12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Explore Numerical Variables</a:t>
            </a:r>
            <a:endParaRPr sz="1400"/>
          </a:p>
          <a:p>
            <a:pPr indent="0" lvl="0" marL="0" rtl="0" algn="l">
              <a:spcBef>
                <a:spcPts val="1000"/>
              </a:spcBef>
              <a:spcAft>
                <a:spcPts val="0"/>
              </a:spcAft>
              <a:buNone/>
            </a:pPr>
            <a:r>
              <a:t/>
            </a:r>
            <a:endParaRPr b="0" sz="1200"/>
          </a:p>
          <a:p>
            <a:pPr indent="0" lvl="0" marL="0" rtl="0" algn="l">
              <a:spcBef>
                <a:spcPts val="1000"/>
              </a:spcBef>
              <a:spcAft>
                <a:spcPts val="1000"/>
              </a:spcAft>
              <a:buNone/>
            </a:pPr>
            <a:r>
              <a:t/>
            </a:r>
            <a:endParaRPr b="0" sz="1200"/>
          </a:p>
        </p:txBody>
      </p:sp>
      <p:grpSp>
        <p:nvGrpSpPr>
          <p:cNvPr id="112" name="Google Shape;112;p18"/>
          <p:cNvGrpSpPr/>
          <p:nvPr/>
        </p:nvGrpSpPr>
        <p:grpSpPr>
          <a:xfrm>
            <a:off x="6782088" y="331272"/>
            <a:ext cx="2212050" cy="2537076"/>
            <a:chOff x="6803275" y="395363"/>
            <a:chExt cx="2212050" cy="2537076"/>
          </a:xfrm>
        </p:grpSpPr>
        <p:pic>
          <p:nvPicPr>
            <p:cNvPr id="113" name="Google Shape;113;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4" name="Google Shape;114;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5" name="Google Shape;115;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Insight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Based on histogram, the data has skewness and not normally distributed</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Based on boxplot, there are outliers in the data</a:t>
              </a:r>
              <a:endParaRPr b="1" sz="1200">
                <a:solidFill>
                  <a:schemeClr val="dk2"/>
                </a:solidFill>
                <a:latin typeface="Raleway"/>
                <a:ea typeface="Raleway"/>
                <a:cs typeface="Raleway"/>
                <a:sym typeface="Raleway"/>
              </a:endParaRPr>
            </a:p>
          </p:txBody>
        </p:sp>
      </p:grpSp>
      <p:pic>
        <p:nvPicPr>
          <p:cNvPr id="116" name="Google Shape;116;p18"/>
          <p:cNvPicPr preferRelativeResize="0"/>
          <p:nvPr/>
        </p:nvPicPr>
        <p:blipFill rotWithShape="1">
          <a:blip r:embed="rId5">
            <a:alphaModFix/>
          </a:blip>
          <a:srcRect b="49799" l="0" r="0" t="0"/>
          <a:stretch/>
        </p:blipFill>
        <p:spPr>
          <a:xfrm>
            <a:off x="371150" y="519100"/>
            <a:ext cx="5381890" cy="2161400"/>
          </a:xfrm>
          <a:prstGeom prst="rect">
            <a:avLst/>
          </a:prstGeom>
          <a:noFill/>
          <a:ln>
            <a:noFill/>
          </a:ln>
        </p:spPr>
      </p:pic>
      <p:pic>
        <p:nvPicPr>
          <p:cNvPr id="117" name="Google Shape;117;p18"/>
          <p:cNvPicPr preferRelativeResize="0"/>
          <p:nvPr/>
        </p:nvPicPr>
        <p:blipFill rotWithShape="1">
          <a:blip r:embed="rId6">
            <a:alphaModFix/>
          </a:blip>
          <a:srcRect b="50214" l="0" r="0" t="0"/>
          <a:stretch/>
        </p:blipFill>
        <p:spPr>
          <a:xfrm>
            <a:off x="371151" y="2868350"/>
            <a:ext cx="6782100" cy="216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71150" y="113075"/>
            <a:ext cx="8632500" cy="46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5"/>
                </a:solidFill>
              </a:rPr>
              <a:t>Explore the Relationship between the columns and try to answer the following questions:</a:t>
            </a:r>
            <a:endParaRPr sz="1400">
              <a:solidFill>
                <a:schemeClr val="accent5"/>
              </a:solidFill>
            </a:endParaRPr>
          </a:p>
          <a:p>
            <a:pPr indent="0" lvl="0" marL="0" rtl="0" algn="l">
              <a:spcBef>
                <a:spcPts val="1000"/>
              </a:spcBef>
              <a:spcAft>
                <a:spcPts val="0"/>
              </a:spcAft>
              <a:buNone/>
            </a:pPr>
            <a:r>
              <a:rPr lang="en" sz="1400"/>
              <a:t>Is there any significant difference between men/women's salary?</a:t>
            </a:r>
            <a:endParaRPr sz="1400"/>
          </a:p>
          <a:p>
            <a:pPr indent="0" lvl="0" marL="0" rtl="0" algn="l">
              <a:spcBef>
                <a:spcPts val="1000"/>
              </a:spcBef>
              <a:spcAft>
                <a:spcPts val="0"/>
              </a:spcAft>
              <a:buClr>
                <a:schemeClr val="dk2"/>
              </a:buClr>
              <a:buSzPts val="1100"/>
              <a:buFont typeface="Arial"/>
              <a:buNone/>
            </a:pPr>
            <a:r>
              <a:rPr b="0" lang="en" sz="1400"/>
              <a:t>-</a:t>
            </a:r>
            <a:r>
              <a:rPr b="0" lang="en" sz="1400"/>
              <a:t>p-value:  0.002949686546935098</a:t>
            </a:r>
            <a:endParaRPr b="0" sz="1400"/>
          </a:p>
          <a:p>
            <a:pPr indent="0" lvl="0" marL="0" rtl="0" algn="l">
              <a:spcBef>
                <a:spcPts val="1000"/>
              </a:spcBef>
              <a:spcAft>
                <a:spcPts val="0"/>
              </a:spcAft>
              <a:buClr>
                <a:schemeClr val="dk2"/>
              </a:buClr>
              <a:buSzPts val="1100"/>
              <a:buFont typeface="Arial"/>
              <a:buNone/>
            </a:pPr>
            <a:r>
              <a:rPr b="0" lang="en" sz="1400"/>
              <a:t>-There is a significant difference between men and women's salaries.</a:t>
            </a:r>
            <a:endParaRPr b="0" sz="1400"/>
          </a:p>
          <a:p>
            <a:pPr indent="0" lvl="0" marL="0" rtl="0" algn="l">
              <a:spcBef>
                <a:spcPts val="1000"/>
              </a:spcBef>
              <a:spcAft>
                <a:spcPts val="0"/>
              </a:spcAft>
              <a:buNone/>
            </a:pPr>
            <a:r>
              <a:rPr lang="en" sz="1400"/>
              <a:t>Is there any significant difference between men/women's number of the purchase in the last three years?</a:t>
            </a:r>
            <a:endParaRPr sz="1400"/>
          </a:p>
          <a:p>
            <a:pPr indent="0" lvl="0" marL="0" rtl="0" algn="l">
              <a:spcBef>
                <a:spcPts val="1000"/>
              </a:spcBef>
              <a:spcAft>
                <a:spcPts val="0"/>
              </a:spcAft>
              <a:buNone/>
            </a:pPr>
            <a:r>
              <a:rPr b="0" lang="en" sz="1400"/>
              <a:t>-p-value:  0.05342107222541828</a:t>
            </a:r>
            <a:endParaRPr b="0" sz="1400"/>
          </a:p>
          <a:p>
            <a:pPr indent="0" lvl="0" marL="0" rtl="0" algn="l">
              <a:spcBef>
                <a:spcPts val="1000"/>
              </a:spcBef>
              <a:spcAft>
                <a:spcPts val="0"/>
              </a:spcAft>
              <a:buNone/>
            </a:pPr>
            <a:r>
              <a:rPr b="0" lang="en" sz="1400"/>
              <a:t>-There is no significant difference between men and women's number of purchases in the last three years.</a:t>
            </a:r>
            <a:endParaRPr sz="1400"/>
          </a:p>
          <a:p>
            <a:pPr indent="0" lvl="0" marL="0" rtl="0" algn="l">
              <a:spcBef>
                <a:spcPts val="1000"/>
              </a:spcBef>
              <a:spcAft>
                <a:spcPts val="0"/>
              </a:spcAft>
              <a:buNone/>
            </a:pPr>
            <a:r>
              <a:rPr lang="en" sz="1400"/>
              <a:t>Is there any significant difference between men/women's average purchase in the last three years?</a:t>
            </a:r>
            <a:endParaRPr sz="1400"/>
          </a:p>
          <a:p>
            <a:pPr indent="0" lvl="0" marL="0" rtl="0" algn="l">
              <a:spcBef>
                <a:spcPts val="1000"/>
              </a:spcBef>
              <a:spcAft>
                <a:spcPts val="0"/>
              </a:spcAft>
              <a:buNone/>
            </a:pPr>
            <a:r>
              <a:rPr b="0" lang="en" sz="1400"/>
              <a:t>-p-value:  0.02911965665430551</a:t>
            </a:r>
            <a:endParaRPr b="0" sz="1400"/>
          </a:p>
          <a:p>
            <a:pPr indent="0" lvl="0" marL="0" rtl="0" algn="l">
              <a:spcBef>
                <a:spcPts val="1000"/>
              </a:spcBef>
              <a:spcAft>
                <a:spcPts val="0"/>
              </a:spcAft>
              <a:buNone/>
            </a:pPr>
            <a:r>
              <a:rPr b="0" lang="en" sz="1400"/>
              <a:t>-There is a significant difference between men and women's average purchase in the last three years.</a:t>
            </a:r>
            <a:endParaRPr b="0" sz="1400"/>
          </a:p>
          <a:p>
            <a:pPr indent="0" lvl="0" marL="0" rtl="0" algn="l">
              <a:spcBef>
                <a:spcPts val="1000"/>
              </a:spcBef>
              <a:spcAft>
                <a:spcPts val="0"/>
              </a:spcAft>
              <a:buNone/>
            </a:pPr>
            <a:r>
              <a:rPr lang="en" sz="1400"/>
              <a:t>Is there any significant difference between men/women's total purchase in the last three years?</a:t>
            </a:r>
            <a:endParaRPr sz="1400"/>
          </a:p>
          <a:p>
            <a:pPr indent="0" lvl="0" marL="0" rtl="0" algn="l">
              <a:spcBef>
                <a:spcPts val="1000"/>
              </a:spcBef>
              <a:spcAft>
                <a:spcPts val="0"/>
              </a:spcAft>
              <a:buNone/>
            </a:pPr>
            <a:r>
              <a:rPr b="0" lang="en" sz="1400"/>
              <a:t>-p-value:  0.33404528691822555</a:t>
            </a:r>
            <a:endParaRPr b="0" sz="1400"/>
          </a:p>
          <a:p>
            <a:pPr indent="0" lvl="0" marL="0" rtl="0" algn="l">
              <a:spcBef>
                <a:spcPts val="1000"/>
              </a:spcBef>
              <a:spcAft>
                <a:spcPts val="0"/>
              </a:spcAft>
              <a:buNone/>
            </a:pPr>
            <a:r>
              <a:rPr b="0" lang="en" sz="1400"/>
              <a:t>-There is no significant difference between men and women's total purchase in the last three years.</a:t>
            </a:r>
            <a:endParaRPr b="0"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71150" y="113075"/>
            <a:ext cx="9144000" cy="2131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400">
                <a:solidFill>
                  <a:schemeClr val="accent5"/>
                </a:solidFill>
              </a:rPr>
              <a:t>Add Some High Level Features and explore their relationship with the target variable</a:t>
            </a:r>
            <a:endParaRPr sz="1400"/>
          </a:p>
        </p:txBody>
      </p:sp>
      <p:grpSp>
        <p:nvGrpSpPr>
          <p:cNvPr id="128" name="Google Shape;128;p20"/>
          <p:cNvGrpSpPr/>
          <p:nvPr/>
        </p:nvGrpSpPr>
        <p:grpSpPr>
          <a:xfrm>
            <a:off x="6781388" y="2464035"/>
            <a:ext cx="2212050" cy="2537076"/>
            <a:chOff x="6803275" y="395363"/>
            <a:chExt cx="2212050" cy="2537076"/>
          </a:xfrm>
        </p:grpSpPr>
        <p:pic>
          <p:nvPicPr>
            <p:cNvPr id="129" name="Google Shape;129;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0" name="Google Shape;130;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1" name="Google Shape;131;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Insight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 use logarithm to normalize data/dimension reduction</a:t>
              </a:r>
              <a:endParaRPr b="1" sz="1200">
                <a:solidFill>
                  <a:schemeClr val="dk2"/>
                </a:solidFill>
                <a:latin typeface="Raleway"/>
                <a:ea typeface="Raleway"/>
                <a:cs typeface="Raleway"/>
                <a:sym typeface="Raleway"/>
              </a:endParaRPr>
            </a:p>
          </p:txBody>
        </p:sp>
      </p:grpSp>
      <p:pic>
        <p:nvPicPr>
          <p:cNvPr id="132" name="Google Shape;132;p20"/>
          <p:cNvPicPr preferRelativeResize="0"/>
          <p:nvPr/>
        </p:nvPicPr>
        <p:blipFill rotWithShape="1">
          <a:blip r:embed="rId5">
            <a:alphaModFix/>
          </a:blip>
          <a:srcRect b="24166" l="0" r="0" t="16206"/>
          <a:stretch/>
        </p:blipFill>
        <p:spPr>
          <a:xfrm>
            <a:off x="261900" y="897725"/>
            <a:ext cx="6387550" cy="41033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71150" y="113075"/>
            <a:ext cx="9144000" cy="2131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400">
                <a:solidFill>
                  <a:schemeClr val="accent5"/>
                </a:solidFill>
              </a:rPr>
              <a:t>Check Correlation between Numerical Variables</a:t>
            </a:r>
            <a:endParaRPr sz="1400"/>
          </a:p>
        </p:txBody>
      </p:sp>
      <p:grpSp>
        <p:nvGrpSpPr>
          <p:cNvPr id="138" name="Google Shape;138;p21"/>
          <p:cNvGrpSpPr/>
          <p:nvPr/>
        </p:nvGrpSpPr>
        <p:grpSpPr>
          <a:xfrm>
            <a:off x="6781388" y="2464035"/>
            <a:ext cx="2212050" cy="2537076"/>
            <a:chOff x="6803275" y="395363"/>
            <a:chExt cx="2212050" cy="2537076"/>
          </a:xfrm>
        </p:grpSpPr>
        <p:pic>
          <p:nvPicPr>
            <p:cNvPr id="139" name="Google Shape;139;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0" name="Google Shape;140;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1" name="Google Shape;141;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Insight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Correlation is a statistical measure that indicates the degree to which two variables are related to each other.</a:t>
              </a:r>
              <a:endParaRPr b="1" sz="1200">
                <a:solidFill>
                  <a:schemeClr val="dk2"/>
                </a:solidFill>
                <a:latin typeface="Raleway"/>
                <a:ea typeface="Raleway"/>
                <a:cs typeface="Raleway"/>
                <a:sym typeface="Raleway"/>
              </a:endParaRPr>
            </a:p>
          </p:txBody>
        </p:sp>
      </p:grpSp>
      <p:pic>
        <p:nvPicPr>
          <p:cNvPr id="142" name="Google Shape;142;p21"/>
          <p:cNvPicPr preferRelativeResize="0"/>
          <p:nvPr/>
        </p:nvPicPr>
        <p:blipFill>
          <a:blip r:embed="rId5">
            <a:alphaModFix/>
          </a:blip>
          <a:stretch>
            <a:fillRect/>
          </a:stretch>
        </p:blipFill>
        <p:spPr>
          <a:xfrm>
            <a:off x="276225" y="538775"/>
            <a:ext cx="6060300" cy="4545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