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1430000" cy="8305800"/>
  <p:notesSz cx="6858000" cy="9144000"/>
  <p:embeddedFontLst>
    <p:embeddedFont>
      <p:font typeface="IBM Plex Sans Bold" charset="1" panose="020B0803050203000203"/>
      <p:regular r:id="rId14"/>
    </p:embeddedFont>
    <p:embeddedFont>
      <p:font typeface="Fira Sans" charset="1" panose="020B05030500000200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41631"/>
        </a:solidFill>
      </p:bgPr>
    </p:bg>
    <p:spTree>
      <p:nvGrpSpPr>
        <p:cNvPr id="1" name=""/>
        <p:cNvGrpSpPr/>
        <p:nvPr/>
      </p:nvGrpSpPr>
      <p:grpSpPr>
        <a:xfrm>
          <a:off x="0" y="0"/>
          <a:ext cx="0" cy="0"/>
          <a:chOff x="0" y="0"/>
          <a:chExt cx="0" cy="0"/>
        </a:xfrm>
      </p:grpSpPr>
      <p:sp>
        <p:nvSpPr>
          <p:cNvPr name="Freeform 2" id="2"/>
          <p:cNvSpPr/>
          <p:nvPr/>
        </p:nvSpPr>
        <p:spPr>
          <a:xfrm flipH="false" flipV="false" rot="0">
            <a:off x="0" y="257"/>
            <a:ext cx="4286250" cy="6438643"/>
          </a:xfrm>
          <a:custGeom>
            <a:avLst/>
            <a:gdLst/>
            <a:ahLst/>
            <a:cxnLst/>
            <a:rect r="r" b="b" t="t" l="l"/>
            <a:pathLst>
              <a:path h="6438643" w="4286250">
                <a:moveTo>
                  <a:pt x="0" y="0"/>
                </a:moveTo>
                <a:lnTo>
                  <a:pt x="4286250" y="0"/>
                </a:lnTo>
                <a:lnTo>
                  <a:pt x="4286250" y="6438643"/>
                </a:lnTo>
                <a:lnTo>
                  <a:pt x="0" y="6438643"/>
                </a:lnTo>
                <a:lnTo>
                  <a:pt x="0" y="0"/>
                </a:lnTo>
                <a:close/>
              </a:path>
            </a:pathLst>
          </a:custGeom>
          <a:blipFill>
            <a:blip r:embed="rId2"/>
            <a:stretch>
              <a:fillRect l="-71" t="-3" r="-74" b="0"/>
            </a:stretch>
          </a:blipFill>
        </p:spPr>
      </p:sp>
      <p:sp>
        <p:nvSpPr>
          <p:cNvPr name="TextBox 3" id="3"/>
          <p:cNvSpPr txBox="true"/>
          <p:nvPr/>
        </p:nvSpPr>
        <p:spPr>
          <a:xfrm rot="0">
            <a:off x="4886325" y="1859728"/>
            <a:ext cx="5845759" cy="2330167"/>
          </a:xfrm>
          <a:prstGeom prst="rect">
            <a:avLst/>
          </a:prstGeom>
        </p:spPr>
        <p:txBody>
          <a:bodyPr anchor="t" rtlCol="false" tIns="0" lIns="0" bIns="0" rIns="0">
            <a:spAutoFit/>
          </a:bodyPr>
          <a:lstStyle/>
          <a:p>
            <a:pPr algn="l">
              <a:lnSpc>
                <a:spcPts val="4198"/>
              </a:lnSpc>
            </a:pPr>
            <a:r>
              <a:rPr lang="en-US" b="true" sz="3375" spc="-70">
                <a:solidFill>
                  <a:srgbClr val="F94CAF"/>
                </a:solidFill>
                <a:latin typeface="IBM Plex Sans Bold"/>
                <a:ea typeface="IBM Plex Sans Bold"/>
                <a:cs typeface="IBM Plex Sans Bold"/>
                <a:sym typeface="IBM Plex Sans Bold"/>
              </a:rPr>
              <a:t>Automated Fraud Detection using Alternative Data</a:t>
            </a:r>
          </a:p>
          <a:p>
            <a:pPr algn="l">
              <a:lnSpc>
                <a:spcPts val="2174"/>
              </a:lnSpc>
            </a:pPr>
            <a:r>
              <a:rPr lang="en-US" sz="1350">
                <a:solidFill>
                  <a:srgbClr val="DAD1E6"/>
                </a:solidFill>
                <a:latin typeface="Fira Sans"/>
                <a:ea typeface="Fira Sans"/>
                <a:cs typeface="Fira Sans"/>
                <a:sym typeface="Fira Sans"/>
              </a:rPr>
              <a:t>Traditional fraud detection methods rely heavily on historical transaction data. However, emerging fraud patterns often go undetected, leading to financial losses and high false positive rates. AI-driven analysis of alternative data sources can enhance fraud detection capabilities.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41631"/>
        </a:solidFill>
      </p:bgPr>
    </p:bg>
    <p:spTree>
      <p:nvGrpSpPr>
        <p:cNvPr id="1" name=""/>
        <p:cNvGrpSpPr/>
        <p:nvPr/>
      </p:nvGrpSpPr>
      <p:grpSpPr>
        <a:xfrm>
          <a:off x="0" y="0"/>
          <a:ext cx="0" cy="0"/>
          <a:chOff x="0" y="0"/>
          <a:chExt cx="0" cy="0"/>
        </a:xfrm>
      </p:grpSpPr>
      <p:sp>
        <p:nvSpPr>
          <p:cNvPr name="Freeform 2" id="2"/>
          <p:cNvSpPr/>
          <p:nvPr/>
        </p:nvSpPr>
        <p:spPr>
          <a:xfrm flipH="false" flipV="false" rot="0">
            <a:off x="0" y="257"/>
            <a:ext cx="4286250" cy="6438643"/>
          </a:xfrm>
          <a:custGeom>
            <a:avLst/>
            <a:gdLst/>
            <a:ahLst/>
            <a:cxnLst/>
            <a:rect r="r" b="b" t="t" l="l"/>
            <a:pathLst>
              <a:path h="6438643" w="4286250">
                <a:moveTo>
                  <a:pt x="0" y="0"/>
                </a:moveTo>
                <a:lnTo>
                  <a:pt x="4286250" y="0"/>
                </a:lnTo>
                <a:lnTo>
                  <a:pt x="4286250" y="6438643"/>
                </a:lnTo>
                <a:lnTo>
                  <a:pt x="0" y="6438643"/>
                </a:lnTo>
                <a:lnTo>
                  <a:pt x="0" y="0"/>
                </a:lnTo>
                <a:close/>
              </a:path>
            </a:pathLst>
          </a:custGeom>
          <a:blipFill>
            <a:blip r:embed="rId2"/>
            <a:stretch>
              <a:fillRect l="-71" t="-3" r="-74" b="0"/>
            </a:stretch>
          </a:blipFill>
        </p:spPr>
      </p:sp>
      <p:grpSp>
        <p:nvGrpSpPr>
          <p:cNvPr name="Group 3" id="3"/>
          <p:cNvGrpSpPr>
            <a:grpSpLocks noChangeAspect="true"/>
          </p:cNvGrpSpPr>
          <p:nvPr/>
        </p:nvGrpSpPr>
        <p:grpSpPr>
          <a:xfrm rot="0">
            <a:off x="4886325" y="3924300"/>
            <a:ext cx="390525" cy="390525"/>
            <a:chOff x="0" y="0"/>
            <a:chExt cx="390525" cy="390525"/>
          </a:xfrm>
        </p:grpSpPr>
        <p:sp>
          <p:nvSpPr>
            <p:cNvPr name="Freeform 4" id="4"/>
            <p:cNvSpPr/>
            <p:nvPr/>
          </p:nvSpPr>
          <p:spPr>
            <a:xfrm flipH="false" flipV="false" rot="0">
              <a:off x="0" y="0"/>
              <a:ext cx="390525" cy="390525"/>
            </a:xfrm>
            <a:custGeom>
              <a:avLst/>
              <a:gdLst/>
              <a:ahLst/>
              <a:cxnLst/>
              <a:rect r="r" b="b" t="t" l="l"/>
              <a:pathLst>
                <a:path h="390525" w="390525">
                  <a:moveTo>
                    <a:pt x="0" y="369062"/>
                  </a:moveTo>
                  <a:lnTo>
                    <a:pt x="0" y="21463"/>
                  </a:lnTo>
                  <a:cubicBezTo>
                    <a:pt x="0" y="18669"/>
                    <a:pt x="508" y="15875"/>
                    <a:pt x="1651" y="13208"/>
                  </a:cubicBezTo>
                  <a:cubicBezTo>
                    <a:pt x="2794" y="10541"/>
                    <a:pt x="4318" y="8255"/>
                    <a:pt x="6223" y="6223"/>
                  </a:cubicBezTo>
                  <a:cubicBezTo>
                    <a:pt x="8128" y="4191"/>
                    <a:pt x="10668" y="2667"/>
                    <a:pt x="13208" y="1651"/>
                  </a:cubicBezTo>
                  <a:cubicBezTo>
                    <a:pt x="15748" y="635"/>
                    <a:pt x="18542" y="0"/>
                    <a:pt x="21463" y="0"/>
                  </a:cubicBezTo>
                  <a:lnTo>
                    <a:pt x="369062" y="0"/>
                  </a:lnTo>
                  <a:cubicBezTo>
                    <a:pt x="371856" y="0"/>
                    <a:pt x="374650" y="508"/>
                    <a:pt x="377317" y="1651"/>
                  </a:cubicBezTo>
                  <a:cubicBezTo>
                    <a:pt x="379984" y="2794"/>
                    <a:pt x="382270" y="4318"/>
                    <a:pt x="384302" y="6350"/>
                  </a:cubicBezTo>
                  <a:cubicBezTo>
                    <a:pt x="386334" y="8382"/>
                    <a:pt x="387858" y="10668"/>
                    <a:pt x="388874" y="13335"/>
                  </a:cubicBezTo>
                  <a:cubicBezTo>
                    <a:pt x="389890" y="16002"/>
                    <a:pt x="390525" y="18669"/>
                    <a:pt x="390525" y="21590"/>
                  </a:cubicBezTo>
                  <a:lnTo>
                    <a:pt x="390525" y="369062"/>
                  </a:lnTo>
                  <a:cubicBezTo>
                    <a:pt x="390525" y="371856"/>
                    <a:pt x="390017" y="374650"/>
                    <a:pt x="388874" y="377190"/>
                  </a:cubicBezTo>
                  <a:cubicBezTo>
                    <a:pt x="387731" y="379730"/>
                    <a:pt x="386207" y="382143"/>
                    <a:pt x="384302" y="384175"/>
                  </a:cubicBezTo>
                  <a:cubicBezTo>
                    <a:pt x="382397" y="386207"/>
                    <a:pt x="379984" y="387731"/>
                    <a:pt x="377317" y="388874"/>
                  </a:cubicBezTo>
                  <a:cubicBezTo>
                    <a:pt x="374650" y="390017"/>
                    <a:pt x="371983" y="390525"/>
                    <a:pt x="369062" y="390525"/>
                  </a:cubicBezTo>
                  <a:lnTo>
                    <a:pt x="21463" y="390525"/>
                  </a:lnTo>
                  <a:cubicBezTo>
                    <a:pt x="18669" y="390525"/>
                    <a:pt x="15875" y="390017"/>
                    <a:pt x="13208" y="388874"/>
                  </a:cubicBezTo>
                  <a:cubicBezTo>
                    <a:pt x="10541" y="387731"/>
                    <a:pt x="8255" y="386207"/>
                    <a:pt x="6223" y="384175"/>
                  </a:cubicBezTo>
                  <a:cubicBezTo>
                    <a:pt x="4191" y="382143"/>
                    <a:pt x="2667" y="379857"/>
                    <a:pt x="1651" y="377190"/>
                  </a:cubicBezTo>
                  <a:cubicBezTo>
                    <a:pt x="635" y="374523"/>
                    <a:pt x="0" y="371983"/>
                    <a:pt x="0" y="369062"/>
                  </a:cubicBezTo>
                </a:path>
              </a:pathLst>
            </a:custGeom>
            <a:solidFill>
              <a:srgbClr val="433550"/>
            </a:solidFill>
          </p:spPr>
        </p:sp>
      </p:grpSp>
      <p:grpSp>
        <p:nvGrpSpPr>
          <p:cNvPr name="Group 5" id="5"/>
          <p:cNvGrpSpPr>
            <a:grpSpLocks noChangeAspect="true"/>
          </p:cNvGrpSpPr>
          <p:nvPr/>
        </p:nvGrpSpPr>
        <p:grpSpPr>
          <a:xfrm rot="0">
            <a:off x="4886325" y="5210175"/>
            <a:ext cx="390525" cy="390525"/>
            <a:chOff x="0" y="0"/>
            <a:chExt cx="390525" cy="390525"/>
          </a:xfrm>
        </p:grpSpPr>
        <p:sp>
          <p:nvSpPr>
            <p:cNvPr name="Freeform 6" id="6"/>
            <p:cNvSpPr/>
            <p:nvPr/>
          </p:nvSpPr>
          <p:spPr>
            <a:xfrm flipH="false" flipV="false" rot="0">
              <a:off x="0" y="0"/>
              <a:ext cx="390525" cy="390652"/>
            </a:xfrm>
            <a:custGeom>
              <a:avLst/>
              <a:gdLst/>
              <a:ahLst/>
              <a:cxnLst/>
              <a:rect r="r" b="b" t="t" l="l"/>
              <a:pathLst>
                <a:path h="390652" w="390525">
                  <a:moveTo>
                    <a:pt x="0" y="369062"/>
                  </a:moveTo>
                  <a:lnTo>
                    <a:pt x="0" y="21463"/>
                  </a:lnTo>
                  <a:cubicBezTo>
                    <a:pt x="0" y="18669"/>
                    <a:pt x="508" y="15875"/>
                    <a:pt x="1651" y="13208"/>
                  </a:cubicBezTo>
                  <a:cubicBezTo>
                    <a:pt x="2794" y="10541"/>
                    <a:pt x="4318" y="8255"/>
                    <a:pt x="6223" y="6223"/>
                  </a:cubicBezTo>
                  <a:cubicBezTo>
                    <a:pt x="8128" y="4191"/>
                    <a:pt x="10668" y="2667"/>
                    <a:pt x="13208" y="1651"/>
                  </a:cubicBezTo>
                  <a:cubicBezTo>
                    <a:pt x="15748" y="635"/>
                    <a:pt x="18542" y="0"/>
                    <a:pt x="21463" y="0"/>
                  </a:cubicBezTo>
                  <a:lnTo>
                    <a:pt x="369062" y="0"/>
                  </a:lnTo>
                  <a:cubicBezTo>
                    <a:pt x="371856" y="0"/>
                    <a:pt x="374650" y="508"/>
                    <a:pt x="377317" y="1651"/>
                  </a:cubicBezTo>
                  <a:cubicBezTo>
                    <a:pt x="379984" y="2794"/>
                    <a:pt x="382270" y="4318"/>
                    <a:pt x="384302" y="6350"/>
                  </a:cubicBezTo>
                  <a:cubicBezTo>
                    <a:pt x="386334" y="8382"/>
                    <a:pt x="387858" y="10668"/>
                    <a:pt x="388874" y="13335"/>
                  </a:cubicBezTo>
                  <a:cubicBezTo>
                    <a:pt x="389890" y="16002"/>
                    <a:pt x="390525" y="18669"/>
                    <a:pt x="390525" y="21590"/>
                  </a:cubicBezTo>
                  <a:lnTo>
                    <a:pt x="390525" y="369062"/>
                  </a:lnTo>
                  <a:cubicBezTo>
                    <a:pt x="390525" y="371856"/>
                    <a:pt x="390017" y="374650"/>
                    <a:pt x="388874" y="377317"/>
                  </a:cubicBezTo>
                  <a:cubicBezTo>
                    <a:pt x="387731" y="379984"/>
                    <a:pt x="386207" y="382270"/>
                    <a:pt x="384302" y="384302"/>
                  </a:cubicBezTo>
                  <a:cubicBezTo>
                    <a:pt x="382397" y="386334"/>
                    <a:pt x="379984" y="387858"/>
                    <a:pt x="377317" y="389001"/>
                  </a:cubicBezTo>
                  <a:cubicBezTo>
                    <a:pt x="374650" y="390144"/>
                    <a:pt x="371983" y="390652"/>
                    <a:pt x="369062" y="390652"/>
                  </a:cubicBezTo>
                  <a:lnTo>
                    <a:pt x="21463" y="390652"/>
                  </a:lnTo>
                  <a:cubicBezTo>
                    <a:pt x="18669" y="390652"/>
                    <a:pt x="15875" y="390144"/>
                    <a:pt x="13208" y="389001"/>
                  </a:cubicBezTo>
                  <a:cubicBezTo>
                    <a:pt x="10541" y="387858"/>
                    <a:pt x="8255" y="386334"/>
                    <a:pt x="6223" y="384302"/>
                  </a:cubicBezTo>
                  <a:cubicBezTo>
                    <a:pt x="4191" y="382270"/>
                    <a:pt x="2667" y="379984"/>
                    <a:pt x="1651" y="377317"/>
                  </a:cubicBezTo>
                  <a:cubicBezTo>
                    <a:pt x="635" y="374650"/>
                    <a:pt x="0" y="371983"/>
                    <a:pt x="0" y="369062"/>
                  </a:cubicBezTo>
                </a:path>
              </a:pathLst>
            </a:custGeom>
            <a:solidFill>
              <a:srgbClr val="433550"/>
            </a:solidFill>
          </p:spPr>
        </p:sp>
      </p:grpSp>
      <p:grpSp>
        <p:nvGrpSpPr>
          <p:cNvPr name="Group 7" id="7"/>
          <p:cNvGrpSpPr>
            <a:grpSpLocks noChangeAspect="true"/>
          </p:cNvGrpSpPr>
          <p:nvPr/>
        </p:nvGrpSpPr>
        <p:grpSpPr>
          <a:xfrm rot="0">
            <a:off x="7943850" y="3924300"/>
            <a:ext cx="390525" cy="390525"/>
            <a:chOff x="0" y="0"/>
            <a:chExt cx="390525" cy="390525"/>
          </a:xfrm>
        </p:grpSpPr>
        <p:sp>
          <p:nvSpPr>
            <p:cNvPr name="Freeform 8" id="8"/>
            <p:cNvSpPr/>
            <p:nvPr/>
          </p:nvSpPr>
          <p:spPr>
            <a:xfrm flipH="false" flipV="false" rot="0">
              <a:off x="0" y="0"/>
              <a:ext cx="390525" cy="390525"/>
            </a:xfrm>
            <a:custGeom>
              <a:avLst/>
              <a:gdLst/>
              <a:ahLst/>
              <a:cxnLst/>
              <a:rect r="r" b="b" t="t" l="l"/>
              <a:pathLst>
                <a:path h="390525" w="390525">
                  <a:moveTo>
                    <a:pt x="0" y="369062"/>
                  </a:moveTo>
                  <a:lnTo>
                    <a:pt x="0" y="21463"/>
                  </a:lnTo>
                  <a:cubicBezTo>
                    <a:pt x="0" y="18669"/>
                    <a:pt x="508" y="15875"/>
                    <a:pt x="1651" y="13208"/>
                  </a:cubicBezTo>
                  <a:cubicBezTo>
                    <a:pt x="2794" y="10541"/>
                    <a:pt x="4318" y="8255"/>
                    <a:pt x="6223" y="6223"/>
                  </a:cubicBezTo>
                  <a:cubicBezTo>
                    <a:pt x="8128" y="4191"/>
                    <a:pt x="10668" y="2667"/>
                    <a:pt x="13208" y="1651"/>
                  </a:cubicBezTo>
                  <a:cubicBezTo>
                    <a:pt x="15748" y="635"/>
                    <a:pt x="18542" y="0"/>
                    <a:pt x="21463" y="0"/>
                  </a:cubicBezTo>
                  <a:lnTo>
                    <a:pt x="369062" y="0"/>
                  </a:lnTo>
                  <a:cubicBezTo>
                    <a:pt x="371856" y="0"/>
                    <a:pt x="374650" y="508"/>
                    <a:pt x="377317" y="1651"/>
                  </a:cubicBezTo>
                  <a:cubicBezTo>
                    <a:pt x="379984" y="2794"/>
                    <a:pt x="382270" y="4318"/>
                    <a:pt x="384302" y="6350"/>
                  </a:cubicBezTo>
                  <a:cubicBezTo>
                    <a:pt x="386334" y="8382"/>
                    <a:pt x="387858" y="10668"/>
                    <a:pt x="388874" y="13335"/>
                  </a:cubicBezTo>
                  <a:cubicBezTo>
                    <a:pt x="389890" y="16002"/>
                    <a:pt x="390525" y="18669"/>
                    <a:pt x="390525" y="21590"/>
                  </a:cubicBezTo>
                  <a:lnTo>
                    <a:pt x="390525" y="369062"/>
                  </a:lnTo>
                  <a:cubicBezTo>
                    <a:pt x="390525" y="371856"/>
                    <a:pt x="390017" y="374650"/>
                    <a:pt x="388874" y="377190"/>
                  </a:cubicBezTo>
                  <a:cubicBezTo>
                    <a:pt x="387731" y="379730"/>
                    <a:pt x="386207" y="382143"/>
                    <a:pt x="384302" y="384175"/>
                  </a:cubicBezTo>
                  <a:cubicBezTo>
                    <a:pt x="382397" y="386207"/>
                    <a:pt x="379984" y="387731"/>
                    <a:pt x="377317" y="388874"/>
                  </a:cubicBezTo>
                  <a:cubicBezTo>
                    <a:pt x="374650" y="390017"/>
                    <a:pt x="371983" y="390525"/>
                    <a:pt x="369062" y="390525"/>
                  </a:cubicBezTo>
                  <a:lnTo>
                    <a:pt x="21463" y="390525"/>
                  </a:lnTo>
                  <a:cubicBezTo>
                    <a:pt x="18669" y="390525"/>
                    <a:pt x="15875" y="390017"/>
                    <a:pt x="13208" y="388874"/>
                  </a:cubicBezTo>
                  <a:cubicBezTo>
                    <a:pt x="10541" y="387731"/>
                    <a:pt x="8255" y="386207"/>
                    <a:pt x="6223" y="384175"/>
                  </a:cubicBezTo>
                  <a:cubicBezTo>
                    <a:pt x="4191" y="382143"/>
                    <a:pt x="2667" y="379857"/>
                    <a:pt x="1651" y="377190"/>
                  </a:cubicBezTo>
                  <a:cubicBezTo>
                    <a:pt x="635" y="374523"/>
                    <a:pt x="0" y="371983"/>
                    <a:pt x="0" y="369062"/>
                  </a:cubicBezTo>
                </a:path>
              </a:pathLst>
            </a:custGeom>
            <a:solidFill>
              <a:srgbClr val="433550"/>
            </a:solidFill>
          </p:spPr>
        </p:sp>
      </p:grpSp>
      <p:sp>
        <p:nvSpPr>
          <p:cNvPr name="TextBox 9" id="9"/>
          <p:cNvSpPr txBox="true"/>
          <p:nvPr/>
        </p:nvSpPr>
        <p:spPr>
          <a:xfrm rot="0">
            <a:off x="4886325" y="669103"/>
            <a:ext cx="5902300" cy="2873092"/>
          </a:xfrm>
          <a:prstGeom prst="rect">
            <a:avLst/>
          </a:prstGeom>
        </p:spPr>
        <p:txBody>
          <a:bodyPr anchor="t" rtlCol="false" tIns="0" lIns="0" bIns="0" rIns="0">
            <a:spAutoFit/>
          </a:bodyPr>
          <a:lstStyle/>
          <a:p>
            <a:pPr algn="l">
              <a:lnSpc>
                <a:spcPts val="4249"/>
              </a:lnSpc>
            </a:pPr>
            <a:r>
              <a:rPr lang="en-US" b="true" sz="3375" spc="-70">
                <a:solidFill>
                  <a:srgbClr val="F94CAF"/>
                </a:solidFill>
                <a:latin typeface="IBM Plex Sans Bold"/>
                <a:ea typeface="IBM Plex Sans Bold"/>
                <a:cs typeface="IBM Plex Sans Bold"/>
                <a:sym typeface="IBM Plex Sans Bold"/>
              </a:rPr>
              <a:t>AUG3: Enhancing Fraud Detection with Alternative Data</a:t>
            </a:r>
          </a:p>
          <a:p>
            <a:pPr algn="l">
              <a:lnSpc>
                <a:spcPts val="2124"/>
              </a:lnSpc>
            </a:pPr>
            <a:r>
              <a:rPr lang="en-US" sz="1350">
                <a:solidFill>
                  <a:srgbClr val="DAD1E6"/>
                </a:solidFill>
                <a:latin typeface="Fira Sans"/>
                <a:ea typeface="Fira Sans"/>
                <a:cs typeface="Fira Sans"/>
                <a:sym typeface="Fira Sans"/>
              </a:rPr>
              <a:t>This new system leverages AI to analyze diverse data sources. It goes beyond traditional transactions to incorporate social media activity, browsing history (with consent), geolocation, and device information. The </a:t>
            </a:r>
          </a:p>
          <a:p>
            <a:pPr algn="l">
              <a:lnSpc>
                <a:spcPts val="2324"/>
              </a:lnSpc>
            </a:pPr>
            <a:r>
              <a:rPr lang="en-US" sz="1350">
                <a:solidFill>
                  <a:srgbClr val="DAD1E6"/>
                </a:solidFill>
                <a:latin typeface="Fira Sans"/>
                <a:ea typeface="Fira Sans"/>
                <a:cs typeface="Fira Sans"/>
                <a:sym typeface="Fira Sans"/>
              </a:rPr>
              <a:t>alternative data market is predicted to grow 40% annually by 2025.</a:t>
            </a:r>
          </a:p>
        </p:txBody>
      </p:sp>
      <p:sp>
        <p:nvSpPr>
          <p:cNvPr name="TextBox 10" id="10"/>
          <p:cNvSpPr txBox="true"/>
          <p:nvPr/>
        </p:nvSpPr>
        <p:spPr>
          <a:xfrm rot="0">
            <a:off x="5443538" y="4283735"/>
            <a:ext cx="1855870" cy="539115"/>
          </a:xfrm>
          <a:prstGeom prst="rect">
            <a:avLst/>
          </a:prstGeom>
        </p:spPr>
        <p:txBody>
          <a:bodyPr anchor="t" rtlCol="false" tIns="0" lIns="0" bIns="0" rIns="0">
            <a:spAutoFit/>
          </a:bodyPr>
          <a:lstStyle/>
          <a:p>
            <a:pPr algn="l">
              <a:lnSpc>
                <a:spcPts val="2174"/>
              </a:lnSpc>
            </a:pPr>
            <a:r>
              <a:rPr lang="en-US" sz="1350">
                <a:solidFill>
                  <a:srgbClr val="DAD1E6"/>
                </a:solidFill>
                <a:latin typeface="Fira Sans"/>
                <a:ea typeface="Fira Sans"/>
                <a:cs typeface="Fira Sans"/>
                <a:sym typeface="Fira Sans"/>
              </a:rPr>
              <a:t>Analyze more than just transactions.</a:t>
            </a:r>
          </a:p>
        </p:txBody>
      </p:sp>
      <p:sp>
        <p:nvSpPr>
          <p:cNvPr name="TextBox 11" id="11"/>
          <p:cNvSpPr txBox="true"/>
          <p:nvPr/>
        </p:nvSpPr>
        <p:spPr>
          <a:xfrm rot="0">
            <a:off x="5443538" y="5598185"/>
            <a:ext cx="2085432" cy="234315"/>
          </a:xfrm>
          <a:prstGeom prst="rect">
            <a:avLst/>
          </a:prstGeom>
        </p:spPr>
        <p:txBody>
          <a:bodyPr anchor="t" rtlCol="false" tIns="0" lIns="0" bIns="0" rIns="0">
            <a:spAutoFit/>
          </a:bodyPr>
          <a:lstStyle/>
          <a:p>
            <a:pPr algn="l">
              <a:lnSpc>
                <a:spcPts val="1889"/>
              </a:lnSpc>
            </a:pPr>
            <a:r>
              <a:rPr lang="en-US" sz="1350">
                <a:solidFill>
                  <a:srgbClr val="DAD1E6"/>
                </a:solidFill>
                <a:latin typeface="Fira Sans"/>
                <a:ea typeface="Fira Sans"/>
                <a:cs typeface="Fira Sans"/>
                <a:sym typeface="Fira Sans"/>
              </a:rPr>
              <a:t>Market expansion by 2025.</a:t>
            </a:r>
          </a:p>
        </p:txBody>
      </p:sp>
      <p:sp>
        <p:nvSpPr>
          <p:cNvPr name="TextBox 12" id="12"/>
          <p:cNvSpPr txBox="true"/>
          <p:nvPr/>
        </p:nvSpPr>
        <p:spPr>
          <a:xfrm rot="0">
            <a:off x="8501062" y="4312310"/>
            <a:ext cx="2339530" cy="234315"/>
          </a:xfrm>
          <a:prstGeom prst="rect">
            <a:avLst/>
          </a:prstGeom>
        </p:spPr>
        <p:txBody>
          <a:bodyPr anchor="t" rtlCol="false" tIns="0" lIns="0" bIns="0" rIns="0">
            <a:spAutoFit/>
          </a:bodyPr>
          <a:lstStyle/>
          <a:p>
            <a:pPr algn="l">
              <a:lnSpc>
                <a:spcPts val="1889"/>
              </a:lnSpc>
            </a:pPr>
            <a:r>
              <a:rPr lang="en-US" sz="1350">
                <a:solidFill>
                  <a:srgbClr val="DAD1E6"/>
                </a:solidFill>
                <a:latin typeface="Fira Sans"/>
                <a:ea typeface="Fira Sans"/>
                <a:cs typeface="Fira Sans"/>
                <a:sym typeface="Fira Sans"/>
              </a:rPr>
              <a:t>Detect hidden fraud patterns.</a:t>
            </a:r>
          </a:p>
        </p:txBody>
      </p:sp>
      <p:sp>
        <p:nvSpPr>
          <p:cNvPr name="TextBox 13" id="13"/>
          <p:cNvSpPr txBox="true"/>
          <p:nvPr/>
        </p:nvSpPr>
        <p:spPr>
          <a:xfrm rot="0">
            <a:off x="5443538" y="3944522"/>
            <a:ext cx="1311592" cy="277663"/>
          </a:xfrm>
          <a:prstGeom prst="rect">
            <a:avLst/>
          </a:prstGeom>
        </p:spPr>
        <p:txBody>
          <a:bodyPr anchor="t" rtlCol="false" tIns="0" lIns="0" bIns="0" rIns="0">
            <a:spAutoFit/>
          </a:bodyPr>
          <a:lstStyle/>
          <a:p>
            <a:pPr algn="l">
              <a:lnSpc>
                <a:spcPts val="2362"/>
              </a:lnSpc>
            </a:pPr>
            <a:r>
              <a:rPr lang="en-US" b="true" sz="1687" spc="-35">
                <a:solidFill>
                  <a:srgbClr val="DAD1E6"/>
                </a:solidFill>
                <a:latin typeface="IBM Plex Sans Bold"/>
                <a:ea typeface="IBM Plex Sans Bold"/>
                <a:cs typeface="IBM Plex Sans Bold"/>
                <a:sym typeface="IBM Plex Sans Bold"/>
              </a:rPr>
              <a:t>Diverse Data</a:t>
            </a:r>
          </a:p>
        </p:txBody>
      </p:sp>
      <p:sp>
        <p:nvSpPr>
          <p:cNvPr name="TextBox 14" id="14"/>
          <p:cNvSpPr txBox="true"/>
          <p:nvPr/>
        </p:nvSpPr>
        <p:spPr>
          <a:xfrm rot="0">
            <a:off x="5443538" y="5230406"/>
            <a:ext cx="1420892" cy="277663"/>
          </a:xfrm>
          <a:prstGeom prst="rect">
            <a:avLst/>
          </a:prstGeom>
        </p:spPr>
        <p:txBody>
          <a:bodyPr anchor="t" rtlCol="false" tIns="0" lIns="0" bIns="0" rIns="0">
            <a:spAutoFit/>
          </a:bodyPr>
          <a:lstStyle/>
          <a:p>
            <a:pPr algn="l">
              <a:lnSpc>
                <a:spcPts val="2362"/>
              </a:lnSpc>
            </a:pPr>
            <a:r>
              <a:rPr lang="en-US" b="true" sz="1687" spc="-35">
                <a:solidFill>
                  <a:srgbClr val="DAD1E6"/>
                </a:solidFill>
                <a:latin typeface="IBM Plex Sans Bold"/>
                <a:ea typeface="IBM Plex Sans Bold"/>
                <a:cs typeface="IBM Plex Sans Bold"/>
                <a:sym typeface="IBM Plex Sans Bold"/>
              </a:rPr>
              <a:t>Future Growth</a:t>
            </a:r>
          </a:p>
        </p:txBody>
      </p:sp>
      <p:sp>
        <p:nvSpPr>
          <p:cNvPr name="TextBox 15" id="15"/>
          <p:cNvSpPr txBox="true"/>
          <p:nvPr/>
        </p:nvSpPr>
        <p:spPr>
          <a:xfrm rot="0">
            <a:off x="8501062" y="3944522"/>
            <a:ext cx="1092994" cy="277663"/>
          </a:xfrm>
          <a:prstGeom prst="rect">
            <a:avLst/>
          </a:prstGeom>
        </p:spPr>
        <p:txBody>
          <a:bodyPr anchor="t" rtlCol="false" tIns="0" lIns="0" bIns="0" rIns="0">
            <a:spAutoFit/>
          </a:bodyPr>
          <a:lstStyle/>
          <a:p>
            <a:pPr algn="l">
              <a:lnSpc>
                <a:spcPts val="2362"/>
              </a:lnSpc>
            </a:pPr>
            <a:r>
              <a:rPr lang="en-US" b="true" sz="1687" spc="-35">
                <a:solidFill>
                  <a:srgbClr val="DAD1E6"/>
                </a:solidFill>
                <a:latin typeface="IBM Plex Sans Bold"/>
                <a:ea typeface="IBM Plex Sans Bold"/>
                <a:cs typeface="IBM Plex Sans Bold"/>
                <a:sym typeface="IBM Plex Sans Bold"/>
              </a:rPr>
              <a:t>AI-Powered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41631"/>
        </a:solidFill>
      </p:bgPr>
    </p:bg>
    <p:spTree>
      <p:nvGrpSpPr>
        <p:cNvPr id="1" name=""/>
        <p:cNvGrpSpPr/>
        <p:nvPr/>
      </p:nvGrpSpPr>
      <p:grpSpPr>
        <a:xfrm>
          <a:off x="0" y="0"/>
          <a:ext cx="0" cy="0"/>
          <a:chOff x="0" y="0"/>
          <a:chExt cx="0" cy="0"/>
        </a:xfrm>
      </p:grpSpPr>
      <p:sp>
        <p:nvSpPr>
          <p:cNvPr name="Freeform 2" id="2"/>
          <p:cNvSpPr/>
          <p:nvPr/>
        </p:nvSpPr>
        <p:spPr>
          <a:xfrm flipH="false" flipV="false" rot="0">
            <a:off x="7143750" y="0"/>
            <a:ext cx="4286250" cy="8305800"/>
          </a:xfrm>
          <a:custGeom>
            <a:avLst/>
            <a:gdLst/>
            <a:ahLst/>
            <a:cxnLst/>
            <a:rect r="r" b="b" t="t" l="l"/>
            <a:pathLst>
              <a:path h="8305800" w="4286250">
                <a:moveTo>
                  <a:pt x="0" y="0"/>
                </a:moveTo>
                <a:lnTo>
                  <a:pt x="4286250" y="0"/>
                </a:lnTo>
                <a:lnTo>
                  <a:pt x="4286250" y="8305800"/>
                </a:lnTo>
                <a:lnTo>
                  <a:pt x="0" y="8305800"/>
                </a:lnTo>
                <a:lnTo>
                  <a:pt x="0" y="0"/>
                </a:lnTo>
                <a:close/>
              </a:path>
            </a:pathLst>
          </a:custGeom>
          <a:blipFill>
            <a:blip r:embed="rId2"/>
            <a:stretch>
              <a:fillRect l="-126" t="0" r="-126" b="0"/>
            </a:stretch>
          </a:blipFill>
        </p:spPr>
      </p:sp>
      <p:grpSp>
        <p:nvGrpSpPr>
          <p:cNvPr name="Group 3" id="3"/>
          <p:cNvGrpSpPr>
            <a:grpSpLocks noChangeAspect="true"/>
          </p:cNvGrpSpPr>
          <p:nvPr/>
        </p:nvGrpSpPr>
        <p:grpSpPr>
          <a:xfrm rot="0">
            <a:off x="600075" y="3362325"/>
            <a:ext cx="5943600" cy="990600"/>
            <a:chOff x="0" y="0"/>
            <a:chExt cx="5943600" cy="990600"/>
          </a:xfrm>
        </p:grpSpPr>
        <p:sp>
          <p:nvSpPr>
            <p:cNvPr name="Freeform 4" id="4"/>
            <p:cNvSpPr/>
            <p:nvPr/>
          </p:nvSpPr>
          <p:spPr>
            <a:xfrm flipH="false" flipV="false" rot="0">
              <a:off x="0" y="0"/>
              <a:ext cx="5943600" cy="990600"/>
            </a:xfrm>
            <a:custGeom>
              <a:avLst/>
              <a:gdLst/>
              <a:ahLst/>
              <a:cxnLst/>
              <a:rect r="r" b="b" t="t" l="l"/>
              <a:pathLst>
                <a:path h="990600" w="5943600">
                  <a:moveTo>
                    <a:pt x="0" y="969137"/>
                  </a:moveTo>
                  <a:lnTo>
                    <a:pt x="0" y="21463"/>
                  </a:lnTo>
                  <a:cubicBezTo>
                    <a:pt x="0" y="18669"/>
                    <a:pt x="508" y="15875"/>
                    <a:pt x="1651" y="13208"/>
                  </a:cubicBezTo>
                  <a:cubicBezTo>
                    <a:pt x="2794" y="10541"/>
                    <a:pt x="4318" y="8255"/>
                    <a:pt x="6223" y="6223"/>
                  </a:cubicBezTo>
                  <a:cubicBezTo>
                    <a:pt x="8128" y="4191"/>
                    <a:pt x="10668" y="2667"/>
                    <a:pt x="13208" y="1651"/>
                  </a:cubicBezTo>
                  <a:cubicBezTo>
                    <a:pt x="15748" y="635"/>
                    <a:pt x="18542" y="0"/>
                    <a:pt x="21463" y="0"/>
                  </a:cubicBezTo>
                  <a:lnTo>
                    <a:pt x="5922137" y="0"/>
                  </a:lnTo>
                  <a:cubicBezTo>
                    <a:pt x="5924931" y="0"/>
                    <a:pt x="5927725" y="508"/>
                    <a:pt x="5930392" y="1651"/>
                  </a:cubicBezTo>
                  <a:cubicBezTo>
                    <a:pt x="5933059" y="2794"/>
                    <a:pt x="5935345" y="4318"/>
                    <a:pt x="5937377" y="6223"/>
                  </a:cubicBezTo>
                  <a:cubicBezTo>
                    <a:pt x="5939408" y="8128"/>
                    <a:pt x="5940933" y="10541"/>
                    <a:pt x="5941949" y="13208"/>
                  </a:cubicBezTo>
                  <a:cubicBezTo>
                    <a:pt x="5942964" y="15875"/>
                    <a:pt x="5943600" y="18542"/>
                    <a:pt x="5943600" y="21463"/>
                  </a:cubicBezTo>
                  <a:lnTo>
                    <a:pt x="5943600" y="969137"/>
                  </a:lnTo>
                  <a:cubicBezTo>
                    <a:pt x="5943600" y="971931"/>
                    <a:pt x="5943092" y="974725"/>
                    <a:pt x="5941949" y="977392"/>
                  </a:cubicBezTo>
                  <a:cubicBezTo>
                    <a:pt x="5940806" y="980059"/>
                    <a:pt x="5939282" y="982345"/>
                    <a:pt x="5937377" y="984377"/>
                  </a:cubicBezTo>
                  <a:cubicBezTo>
                    <a:pt x="5935472" y="986409"/>
                    <a:pt x="5933059" y="987933"/>
                    <a:pt x="5930392" y="988949"/>
                  </a:cubicBezTo>
                  <a:cubicBezTo>
                    <a:pt x="5927725" y="989965"/>
                    <a:pt x="5925058" y="990600"/>
                    <a:pt x="5922137" y="990600"/>
                  </a:cubicBezTo>
                  <a:lnTo>
                    <a:pt x="21463" y="990600"/>
                  </a:lnTo>
                  <a:cubicBezTo>
                    <a:pt x="18669" y="990600"/>
                    <a:pt x="15875" y="990092"/>
                    <a:pt x="13208" y="988949"/>
                  </a:cubicBezTo>
                  <a:cubicBezTo>
                    <a:pt x="10541" y="987806"/>
                    <a:pt x="8255" y="986282"/>
                    <a:pt x="6223" y="984377"/>
                  </a:cubicBezTo>
                  <a:cubicBezTo>
                    <a:pt x="4191" y="982472"/>
                    <a:pt x="2667" y="980059"/>
                    <a:pt x="1524" y="977392"/>
                  </a:cubicBezTo>
                  <a:cubicBezTo>
                    <a:pt x="381" y="974725"/>
                    <a:pt x="0" y="972058"/>
                    <a:pt x="0" y="969137"/>
                  </a:cubicBezTo>
                </a:path>
              </a:pathLst>
            </a:custGeom>
            <a:solidFill>
              <a:srgbClr val="433550"/>
            </a:solidFill>
          </p:spPr>
        </p:sp>
      </p:grpSp>
      <p:grpSp>
        <p:nvGrpSpPr>
          <p:cNvPr name="Group 5" id="5"/>
          <p:cNvGrpSpPr>
            <a:grpSpLocks noChangeAspect="true"/>
          </p:cNvGrpSpPr>
          <p:nvPr/>
        </p:nvGrpSpPr>
        <p:grpSpPr>
          <a:xfrm rot="0">
            <a:off x="600075" y="4524375"/>
            <a:ext cx="5943600" cy="990600"/>
            <a:chOff x="0" y="0"/>
            <a:chExt cx="5943600" cy="990600"/>
          </a:xfrm>
        </p:grpSpPr>
        <p:sp>
          <p:nvSpPr>
            <p:cNvPr name="Freeform 6" id="6"/>
            <p:cNvSpPr/>
            <p:nvPr/>
          </p:nvSpPr>
          <p:spPr>
            <a:xfrm flipH="false" flipV="false" rot="0">
              <a:off x="0" y="0"/>
              <a:ext cx="5943600" cy="990727"/>
            </a:xfrm>
            <a:custGeom>
              <a:avLst/>
              <a:gdLst/>
              <a:ahLst/>
              <a:cxnLst/>
              <a:rect r="r" b="b" t="t" l="l"/>
              <a:pathLst>
                <a:path h="990727" w="5943600">
                  <a:moveTo>
                    <a:pt x="0" y="969137"/>
                  </a:moveTo>
                  <a:lnTo>
                    <a:pt x="0" y="21463"/>
                  </a:lnTo>
                  <a:cubicBezTo>
                    <a:pt x="0" y="18669"/>
                    <a:pt x="508" y="15875"/>
                    <a:pt x="1651" y="13208"/>
                  </a:cubicBezTo>
                  <a:cubicBezTo>
                    <a:pt x="2794" y="10541"/>
                    <a:pt x="4318" y="8255"/>
                    <a:pt x="6223" y="6223"/>
                  </a:cubicBezTo>
                  <a:cubicBezTo>
                    <a:pt x="8128" y="4191"/>
                    <a:pt x="10668" y="2667"/>
                    <a:pt x="13208" y="1651"/>
                  </a:cubicBezTo>
                  <a:cubicBezTo>
                    <a:pt x="15748" y="635"/>
                    <a:pt x="18542" y="0"/>
                    <a:pt x="21463" y="0"/>
                  </a:cubicBezTo>
                  <a:lnTo>
                    <a:pt x="5922137" y="0"/>
                  </a:lnTo>
                  <a:cubicBezTo>
                    <a:pt x="5924931" y="0"/>
                    <a:pt x="5927725" y="508"/>
                    <a:pt x="5930392" y="1651"/>
                  </a:cubicBezTo>
                  <a:cubicBezTo>
                    <a:pt x="5933059" y="2794"/>
                    <a:pt x="5935345" y="4318"/>
                    <a:pt x="5937377" y="6223"/>
                  </a:cubicBezTo>
                  <a:cubicBezTo>
                    <a:pt x="5939408" y="8128"/>
                    <a:pt x="5940933" y="10541"/>
                    <a:pt x="5941949" y="13208"/>
                  </a:cubicBezTo>
                  <a:cubicBezTo>
                    <a:pt x="5942964" y="15875"/>
                    <a:pt x="5943600" y="18542"/>
                    <a:pt x="5943600" y="21463"/>
                  </a:cubicBezTo>
                  <a:lnTo>
                    <a:pt x="5943600" y="969137"/>
                  </a:lnTo>
                  <a:cubicBezTo>
                    <a:pt x="5943600" y="971931"/>
                    <a:pt x="5943092" y="974725"/>
                    <a:pt x="5941949" y="977392"/>
                  </a:cubicBezTo>
                  <a:cubicBezTo>
                    <a:pt x="5940806" y="980059"/>
                    <a:pt x="5939282" y="982345"/>
                    <a:pt x="5937377" y="984377"/>
                  </a:cubicBezTo>
                  <a:cubicBezTo>
                    <a:pt x="5935472" y="986409"/>
                    <a:pt x="5933059" y="987933"/>
                    <a:pt x="5930392" y="989076"/>
                  </a:cubicBezTo>
                  <a:cubicBezTo>
                    <a:pt x="5927725" y="990219"/>
                    <a:pt x="5925058" y="990727"/>
                    <a:pt x="5922137" y="990727"/>
                  </a:cubicBezTo>
                  <a:lnTo>
                    <a:pt x="21463" y="990727"/>
                  </a:lnTo>
                  <a:cubicBezTo>
                    <a:pt x="18669" y="990727"/>
                    <a:pt x="15875" y="990219"/>
                    <a:pt x="13208" y="989076"/>
                  </a:cubicBezTo>
                  <a:cubicBezTo>
                    <a:pt x="10541" y="987933"/>
                    <a:pt x="8255" y="986409"/>
                    <a:pt x="6223" y="984377"/>
                  </a:cubicBezTo>
                  <a:cubicBezTo>
                    <a:pt x="4191" y="982345"/>
                    <a:pt x="2667" y="980059"/>
                    <a:pt x="1524" y="977392"/>
                  </a:cubicBezTo>
                  <a:cubicBezTo>
                    <a:pt x="381" y="974725"/>
                    <a:pt x="0" y="972058"/>
                    <a:pt x="0" y="969137"/>
                  </a:cubicBezTo>
                </a:path>
              </a:pathLst>
            </a:custGeom>
            <a:solidFill>
              <a:srgbClr val="433550"/>
            </a:solidFill>
          </p:spPr>
        </p:sp>
      </p:grpSp>
      <p:grpSp>
        <p:nvGrpSpPr>
          <p:cNvPr name="Group 7" id="7"/>
          <p:cNvGrpSpPr>
            <a:grpSpLocks noChangeAspect="true"/>
          </p:cNvGrpSpPr>
          <p:nvPr/>
        </p:nvGrpSpPr>
        <p:grpSpPr>
          <a:xfrm rot="0">
            <a:off x="600075" y="5686425"/>
            <a:ext cx="5943600" cy="990600"/>
            <a:chOff x="0" y="0"/>
            <a:chExt cx="5943600" cy="990600"/>
          </a:xfrm>
        </p:grpSpPr>
        <p:sp>
          <p:nvSpPr>
            <p:cNvPr name="Freeform 8" id="8"/>
            <p:cNvSpPr/>
            <p:nvPr/>
          </p:nvSpPr>
          <p:spPr>
            <a:xfrm flipH="false" flipV="false" rot="0">
              <a:off x="0" y="0"/>
              <a:ext cx="5943600" cy="990727"/>
            </a:xfrm>
            <a:custGeom>
              <a:avLst/>
              <a:gdLst/>
              <a:ahLst/>
              <a:cxnLst/>
              <a:rect r="r" b="b" t="t" l="l"/>
              <a:pathLst>
                <a:path h="990727" w="5943600">
                  <a:moveTo>
                    <a:pt x="0" y="969137"/>
                  </a:moveTo>
                  <a:lnTo>
                    <a:pt x="0" y="21463"/>
                  </a:lnTo>
                  <a:cubicBezTo>
                    <a:pt x="0" y="18669"/>
                    <a:pt x="508" y="15875"/>
                    <a:pt x="1651" y="13208"/>
                  </a:cubicBezTo>
                  <a:cubicBezTo>
                    <a:pt x="2794" y="10541"/>
                    <a:pt x="4318" y="8255"/>
                    <a:pt x="6223" y="6223"/>
                  </a:cubicBezTo>
                  <a:cubicBezTo>
                    <a:pt x="8128" y="4191"/>
                    <a:pt x="10668" y="2667"/>
                    <a:pt x="13208" y="1651"/>
                  </a:cubicBezTo>
                  <a:cubicBezTo>
                    <a:pt x="15748" y="635"/>
                    <a:pt x="18542" y="0"/>
                    <a:pt x="21463" y="0"/>
                  </a:cubicBezTo>
                  <a:lnTo>
                    <a:pt x="5922137" y="0"/>
                  </a:lnTo>
                  <a:cubicBezTo>
                    <a:pt x="5924931" y="0"/>
                    <a:pt x="5927725" y="508"/>
                    <a:pt x="5930392" y="1651"/>
                  </a:cubicBezTo>
                  <a:cubicBezTo>
                    <a:pt x="5933059" y="2794"/>
                    <a:pt x="5935345" y="4318"/>
                    <a:pt x="5937377" y="6223"/>
                  </a:cubicBezTo>
                  <a:cubicBezTo>
                    <a:pt x="5939408" y="8128"/>
                    <a:pt x="5940933" y="10541"/>
                    <a:pt x="5941949" y="13208"/>
                  </a:cubicBezTo>
                  <a:cubicBezTo>
                    <a:pt x="5942964" y="15875"/>
                    <a:pt x="5943600" y="18542"/>
                    <a:pt x="5943600" y="21463"/>
                  </a:cubicBezTo>
                  <a:lnTo>
                    <a:pt x="5943600" y="969137"/>
                  </a:lnTo>
                  <a:cubicBezTo>
                    <a:pt x="5943600" y="971931"/>
                    <a:pt x="5943092" y="974725"/>
                    <a:pt x="5941949" y="977392"/>
                  </a:cubicBezTo>
                  <a:cubicBezTo>
                    <a:pt x="5940806" y="980059"/>
                    <a:pt x="5939282" y="982345"/>
                    <a:pt x="5937377" y="984377"/>
                  </a:cubicBezTo>
                  <a:cubicBezTo>
                    <a:pt x="5935472" y="986409"/>
                    <a:pt x="5933059" y="987933"/>
                    <a:pt x="5930392" y="989076"/>
                  </a:cubicBezTo>
                  <a:cubicBezTo>
                    <a:pt x="5927725" y="990219"/>
                    <a:pt x="5925058" y="990727"/>
                    <a:pt x="5922137" y="990727"/>
                  </a:cubicBezTo>
                  <a:lnTo>
                    <a:pt x="21463" y="990727"/>
                  </a:lnTo>
                  <a:cubicBezTo>
                    <a:pt x="18669" y="990727"/>
                    <a:pt x="15875" y="990219"/>
                    <a:pt x="13208" y="989076"/>
                  </a:cubicBezTo>
                  <a:cubicBezTo>
                    <a:pt x="10541" y="987933"/>
                    <a:pt x="8255" y="986409"/>
                    <a:pt x="6223" y="984377"/>
                  </a:cubicBezTo>
                  <a:cubicBezTo>
                    <a:pt x="4191" y="982345"/>
                    <a:pt x="2667" y="980059"/>
                    <a:pt x="1524" y="977392"/>
                  </a:cubicBezTo>
                  <a:cubicBezTo>
                    <a:pt x="381" y="974725"/>
                    <a:pt x="0" y="972058"/>
                    <a:pt x="0" y="969137"/>
                  </a:cubicBezTo>
                </a:path>
              </a:pathLst>
            </a:custGeom>
            <a:solidFill>
              <a:srgbClr val="433550"/>
            </a:solidFill>
          </p:spPr>
        </p:sp>
      </p:grpSp>
      <p:grpSp>
        <p:nvGrpSpPr>
          <p:cNvPr name="Group 9" id="9"/>
          <p:cNvGrpSpPr>
            <a:grpSpLocks noChangeAspect="true"/>
          </p:cNvGrpSpPr>
          <p:nvPr/>
        </p:nvGrpSpPr>
        <p:grpSpPr>
          <a:xfrm rot="0">
            <a:off x="600075" y="6848475"/>
            <a:ext cx="5943600" cy="981075"/>
            <a:chOff x="0" y="0"/>
            <a:chExt cx="5943600" cy="981075"/>
          </a:xfrm>
        </p:grpSpPr>
        <p:sp>
          <p:nvSpPr>
            <p:cNvPr name="Freeform 10" id="10"/>
            <p:cNvSpPr/>
            <p:nvPr/>
          </p:nvSpPr>
          <p:spPr>
            <a:xfrm flipH="false" flipV="false" rot="0">
              <a:off x="0" y="0"/>
              <a:ext cx="5943600" cy="981202"/>
            </a:xfrm>
            <a:custGeom>
              <a:avLst/>
              <a:gdLst/>
              <a:ahLst/>
              <a:cxnLst/>
              <a:rect r="r" b="b" t="t" l="l"/>
              <a:pathLst>
                <a:path h="981202" w="5943600">
                  <a:moveTo>
                    <a:pt x="0" y="959612"/>
                  </a:moveTo>
                  <a:lnTo>
                    <a:pt x="0" y="21463"/>
                  </a:lnTo>
                  <a:cubicBezTo>
                    <a:pt x="0" y="18669"/>
                    <a:pt x="508" y="15875"/>
                    <a:pt x="1651" y="13208"/>
                  </a:cubicBezTo>
                  <a:cubicBezTo>
                    <a:pt x="2794" y="10541"/>
                    <a:pt x="4318" y="8255"/>
                    <a:pt x="6223" y="6223"/>
                  </a:cubicBezTo>
                  <a:cubicBezTo>
                    <a:pt x="8128" y="4191"/>
                    <a:pt x="10668" y="2667"/>
                    <a:pt x="13208" y="1651"/>
                  </a:cubicBezTo>
                  <a:cubicBezTo>
                    <a:pt x="15748" y="635"/>
                    <a:pt x="18542" y="0"/>
                    <a:pt x="21463" y="0"/>
                  </a:cubicBezTo>
                  <a:lnTo>
                    <a:pt x="5922137" y="0"/>
                  </a:lnTo>
                  <a:cubicBezTo>
                    <a:pt x="5924931" y="0"/>
                    <a:pt x="5927725" y="508"/>
                    <a:pt x="5930392" y="1651"/>
                  </a:cubicBezTo>
                  <a:cubicBezTo>
                    <a:pt x="5933059" y="2794"/>
                    <a:pt x="5935345" y="4318"/>
                    <a:pt x="5937377" y="6223"/>
                  </a:cubicBezTo>
                  <a:cubicBezTo>
                    <a:pt x="5939408" y="8128"/>
                    <a:pt x="5940933" y="10541"/>
                    <a:pt x="5941949" y="13208"/>
                  </a:cubicBezTo>
                  <a:cubicBezTo>
                    <a:pt x="5942964" y="15875"/>
                    <a:pt x="5943600" y="18542"/>
                    <a:pt x="5943600" y="21463"/>
                  </a:cubicBezTo>
                  <a:lnTo>
                    <a:pt x="5943600" y="959612"/>
                  </a:lnTo>
                  <a:cubicBezTo>
                    <a:pt x="5943600" y="962406"/>
                    <a:pt x="5943092" y="965200"/>
                    <a:pt x="5941949" y="967867"/>
                  </a:cubicBezTo>
                  <a:cubicBezTo>
                    <a:pt x="5940806" y="970534"/>
                    <a:pt x="5939282" y="972820"/>
                    <a:pt x="5937377" y="974852"/>
                  </a:cubicBezTo>
                  <a:cubicBezTo>
                    <a:pt x="5935472" y="976884"/>
                    <a:pt x="5933059" y="978408"/>
                    <a:pt x="5930392" y="979551"/>
                  </a:cubicBezTo>
                  <a:cubicBezTo>
                    <a:pt x="5927725" y="980694"/>
                    <a:pt x="5925058" y="981202"/>
                    <a:pt x="5922137" y="981202"/>
                  </a:cubicBezTo>
                  <a:lnTo>
                    <a:pt x="21463" y="981202"/>
                  </a:lnTo>
                  <a:cubicBezTo>
                    <a:pt x="18669" y="981202"/>
                    <a:pt x="15875" y="980694"/>
                    <a:pt x="13208" y="979551"/>
                  </a:cubicBezTo>
                  <a:cubicBezTo>
                    <a:pt x="10541" y="978408"/>
                    <a:pt x="8255" y="976884"/>
                    <a:pt x="6223" y="974852"/>
                  </a:cubicBezTo>
                  <a:cubicBezTo>
                    <a:pt x="4191" y="972820"/>
                    <a:pt x="2667" y="970534"/>
                    <a:pt x="1524" y="967867"/>
                  </a:cubicBezTo>
                  <a:cubicBezTo>
                    <a:pt x="381" y="965200"/>
                    <a:pt x="0" y="962533"/>
                    <a:pt x="0" y="959612"/>
                  </a:cubicBezTo>
                </a:path>
              </a:pathLst>
            </a:custGeom>
            <a:solidFill>
              <a:srgbClr val="433550"/>
            </a:solidFill>
          </p:spPr>
        </p:sp>
      </p:grpSp>
      <p:sp>
        <p:nvSpPr>
          <p:cNvPr name="TextBox 11" id="11"/>
          <p:cNvSpPr txBox="true"/>
          <p:nvPr/>
        </p:nvSpPr>
        <p:spPr>
          <a:xfrm rot="0">
            <a:off x="600075" y="573853"/>
            <a:ext cx="6120898" cy="2596867"/>
          </a:xfrm>
          <a:prstGeom prst="rect">
            <a:avLst/>
          </a:prstGeom>
        </p:spPr>
        <p:txBody>
          <a:bodyPr anchor="t" rtlCol="false" tIns="0" lIns="0" bIns="0" rIns="0">
            <a:spAutoFit/>
          </a:bodyPr>
          <a:lstStyle/>
          <a:p>
            <a:pPr algn="l">
              <a:lnSpc>
                <a:spcPts val="4198"/>
              </a:lnSpc>
            </a:pPr>
            <a:r>
              <a:rPr lang="en-US" b="true" sz="3375" spc="-70">
                <a:solidFill>
                  <a:srgbClr val="F94CAF"/>
                </a:solidFill>
                <a:latin typeface="IBM Plex Sans Bold"/>
                <a:ea typeface="IBM Plex Sans Bold"/>
                <a:cs typeface="IBM Plex Sans Bold"/>
                <a:sym typeface="IBM Plex Sans Bold"/>
              </a:rPr>
              <a:t>Alternative Data Sources: A Deeper Dive</a:t>
            </a:r>
          </a:p>
          <a:p>
            <a:pPr algn="l">
              <a:lnSpc>
                <a:spcPts val="2145"/>
              </a:lnSpc>
            </a:pPr>
            <a:r>
              <a:rPr lang="en-US" sz="1350">
                <a:solidFill>
                  <a:srgbClr val="DAD1E6"/>
                </a:solidFill>
                <a:latin typeface="Fira Sans"/>
                <a:ea typeface="Fira Sans"/>
                <a:cs typeface="Fira Sans"/>
                <a:sym typeface="Fira Sans"/>
              </a:rPr>
              <a:t>Alternative data sources provide a more comprehensive view. They include social media for sentiment analysis, browsing history for online behavior patterns, geolocation to verify transaction locations, and device information for identification. These sources can reveal suspicious activities and predict fraudulent behavior.</a:t>
            </a:r>
          </a:p>
        </p:txBody>
      </p:sp>
      <p:sp>
        <p:nvSpPr>
          <p:cNvPr name="TextBox 12" id="12"/>
          <p:cNvSpPr txBox="true"/>
          <p:nvPr/>
        </p:nvSpPr>
        <p:spPr>
          <a:xfrm rot="0">
            <a:off x="771525" y="7407935"/>
            <a:ext cx="2526278" cy="234315"/>
          </a:xfrm>
          <a:prstGeom prst="rect">
            <a:avLst/>
          </a:prstGeom>
        </p:spPr>
        <p:txBody>
          <a:bodyPr anchor="t" rtlCol="false" tIns="0" lIns="0" bIns="0" rIns="0">
            <a:spAutoFit/>
          </a:bodyPr>
          <a:lstStyle/>
          <a:p>
            <a:pPr algn="l">
              <a:lnSpc>
                <a:spcPts val="1889"/>
              </a:lnSpc>
            </a:pPr>
            <a:r>
              <a:rPr lang="en-US" sz="1350">
                <a:solidFill>
                  <a:srgbClr val="DAD1E6"/>
                </a:solidFill>
                <a:latin typeface="Fira Sans"/>
                <a:ea typeface="Fira Sans"/>
                <a:cs typeface="Fira Sans"/>
                <a:sym typeface="Fira Sans"/>
              </a:rPr>
              <a:t>Device ID and operating system.</a:t>
            </a:r>
          </a:p>
        </p:txBody>
      </p:sp>
      <p:sp>
        <p:nvSpPr>
          <p:cNvPr name="TextBox 13" id="13"/>
          <p:cNvSpPr txBox="true"/>
          <p:nvPr/>
        </p:nvSpPr>
        <p:spPr>
          <a:xfrm rot="0">
            <a:off x="771525" y="6245885"/>
            <a:ext cx="2600439" cy="234315"/>
          </a:xfrm>
          <a:prstGeom prst="rect">
            <a:avLst/>
          </a:prstGeom>
        </p:spPr>
        <p:txBody>
          <a:bodyPr anchor="t" rtlCol="false" tIns="0" lIns="0" bIns="0" rIns="0">
            <a:spAutoFit/>
          </a:bodyPr>
          <a:lstStyle/>
          <a:p>
            <a:pPr algn="l">
              <a:lnSpc>
                <a:spcPts val="1889"/>
              </a:lnSpc>
            </a:pPr>
            <a:r>
              <a:rPr lang="en-US" sz="1350">
                <a:solidFill>
                  <a:srgbClr val="DAD1E6"/>
                </a:solidFill>
                <a:latin typeface="Fira Sans"/>
                <a:ea typeface="Fira Sans"/>
                <a:cs typeface="Fira Sans"/>
                <a:sym typeface="Fira Sans"/>
              </a:rPr>
              <a:t>Transaction location verification.</a:t>
            </a:r>
          </a:p>
        </p:txBody>
      </p:sp>
      <p:sp>
        <p:nvSpPr>
          <p:cNvPr name="TextBox 14" id="14"/>
          <p:cNvSpPr txBox="true"/>
          <p:nvPr/>
        </p:nvSpPr>
        <p:spPr>
          <a:xfrm rot="0">
            <a:off x="771525" y="5083835"/>
            <a:ext cx="2683516" cy="234315"/>
          </a:xfrm>
          <a:prstGeom prst="rect">
            <a:avLst/>
          </a:prstGeom>
        </p:spPr>
        <p:txBody>
          <a:bodyPr anchor="t" rtlCol="false" tIns="0" lIns="0" bIns="0" rIns="0">
            <a:spAutoFit/>
          </a:bodyPr>
          <a:lstStyle/>
          <a:p>
            <a:pPr algn="l">
              <a:lnSpc>
                <a:spcPts val="1889"/>
              </a:lnSpc>
            </a:pPr>
            <a:r>
              <a:rPr lang="en-US" sz="1350">
                <a:solidFill>
                  <a:srgbClr val="DAD1E6"/>
                </a:solidFill>
                <a:latin typeface="Fira Sans"/>
                <a:ea typeface="Fira Sans"/>
                <a:cs typeface="Fira Sans"/>
                <a:sym typeface="Fira Sans"/>
              </a:rPr>
              <a:t>Website visits and search queries.</a:t>
            </a:r>
          </a:p>
        </p:txBody>
      </p:sp>
      <p:sp>
        <p:nvSpPr>
          <p:cNvPr name="TextBox 15" id="15"/>
          <p:cNvSpPr txBox="true"/>
          <p:nvPr/>
        </p:nvSpPr>
        <p:spPr>
          <a:xfrm rot="0">
            <a:off x="771525" y="3921785"/>
            <a:ext cx="3405064" cy="234315"/>
          </a:xfrm>
          <a:prstGeom prst="rect">
            <a:avLst/>
          </a:prstGeom>
        </p:spPr>
        <p:txBody>
          <a:bodyPr anchor="t" rtlCol="false" tIns="0" lIns="0" bIns="0" rIns="0">
            <a:spAutoFit/>
          </a:bodyPr>
          <a:lstStyle/>
          <a:p>
            <a:pPr algn="l">
              <a:lnSpc>
                <a:spcPts val="1889"/>
              </a:lnSpc>
            </a:pPr>
            <a:r>
              <a:rPr lang="en-US" sz="1350">
                <a:solidFill>
                  <a:srgbClr val="DAD1E6"/>
                </a:solidFill>
                <a:latin typeface="Fira Sans"/>
                <a:ea typeface="Fira Sans"/>
                <a:cs typeface="Fira Sans"/>
                <a:sym typeface="Fira Sans"/>
              </a:rPr>
              <a:t>Sentiment analysis and profile verification.</a:t>
            </a:r>
          </a:p>
        </p:txBody>
      </p:sp>
      <p:sp>
        <p:nvSpPr>
          <p:cNvPr name="TextBox 16" id="16"/>
          <p:cNvSpPr txBox="true"/>
          <p:nvPr/>
        </p:nvSpPr>
        <p:spPr>
          <a:xfrm rot="0">
            <a:off x="771525" y="5878097"/>
            <a:ext cx="1202293" cy="277663"/>
          </a:xfrm>
          <a:prstGeom prst="rect">
            <a:avLst/>
          </a:prstGeom>
        </p:spPr>
        <p:txBody>
          <a:bodyPr anchor="t" rtlCol="false" tIns="0" lIns="0" bIns="0" rIns="0">
            <a:spAutoFit/>
          </a:bodyPr>
          <a:lstStyle/>
          <a:p>
            <a:pPr algn="l">
              <a:lnSpc>
                <a:spcPts val="2362"/>
              </a:lnSpc>
            </a:pPr>
            <a:r>
              <a:rPr lang="en-US" b="true" sz="1687" spc="-35">
                <a:solidFill>
                  <a:srgbClr val="DAD1E6"/>
                </a:solidFill>
                <a:latin typeface="IBM Plex Sans Bold"/>
                <a:ea typeface="IBM Plex Sans Bold"/>
                <a:cs typeface="IBM Plex Sans Bold"/>
                <a:sym typeface="IBM Plex Sans Bold"/>
              </a:rPr>
              <a:t>Geolocation</a:t>
            </a:r>
          </a:p>
        </p:txBody>
      </p:sp>
      <p:sp>
        <p:nvSpPr>
          <p:cNvPr name="TextBox 17" id="17"/>
          <p:cNvSpPr txBox="true"/>
          <p:nvPr/>
        </p:nvSpPr>
        <p:spPr>
          <a:xfrm rot="0">
            <a:off x="771525" y="3553997"/>
            <a:ext cx="1311592" cy="277663"/>
          </a:xfrm>
          <a:prstGeom prst="rect">
            <a:avLst/>
          </a:prstGeom>
        </p:spPr>
        <p:txBody>
          <a:bodyPr anchor="t" rtlCol="false" tIns="0" lIns="0" bIns="0" rIns="0">
            <a:spAutoFit/>
          </a:bodyPr>
          <a:lstStyle/>
          <a:p>
            <a:pPr algn="l">
              <a:lnSpc>
                <a:spcPts val="2362"/>
              </a:lnSpc>
            </a:pPr>
            <a:r>
              <a:rPr lang="en-US" b="true" sz="1687" spc="-35">
                <a:solidFill>
                  <a:srgbClr val="DAD1E6"/>
                </a:solidFill>
                <a:latin typeface="IBM Plex Sans Bold"/>
                <a:ea typeface="IBM Plex Sans Bold"/>
                <a:cs typeface="IBM Plex Sans Bold"/>
                <a:sym typeface="IBM Plex Sans Bold"/>
              </a:rPr>
              <a:t>Social Media</a:t>
            </a:r>
          </a:p>
        </p:txBody>
      </p:sp>
      <p:sp>
        <p:nvSpPr>
          <p:cNvPr name="TextBox 18" id="18"/>
          <p:cNvSpPr txBox="true"/>
          <p:nvPr/>
        </p:nvSpPr>
        <p:spPr>
          <a:xfrm rot="0">
            <a:off x="771525" y="4716047"/>
            <a:ext cx="1748790" cy="277663"/>
          </a:xfrm>
          <a:prstGeom prst="rect">
            <a:avLst/>
          </a:prstGeom>
        </p:spPr>
        <p:txBody>
          <a:bodyPr anchor="t" rtlCol="false" tIns="0" lIns="0" bIns="0" rIns="0">
            <a:spAutoFit/>
          </a:bodyPr>
          <a:lstStyle/>
          <a:p>
            <a:pPr algn="l">
              <a:lnSpc>
                <a:spcPts val="2362"/>
              </a:lnSpc>
            </a:pPr>
            <a:r>
              <a:rPr lang="en-US" b="true" sz="1687" spc="-35">
                <a:solidFill>
                  <a:srgbClr val="DAD1E6"/>
                </a:solidFill>
                <a:latin typeface="IBM Plex Sans Bold"/>
                <a:ea typeface="IBM Plex Sans Bold"/>
                <a:cs typeface="IBM Plex Sans Bold"/>
                <a:sym typeface="IBM Plex Sans Bold"/>
              </a:rPr>
              <a:t>Browsing History</a:t>
            </a:r>
          </a:p>
        </p:txBody>
      </p:sp>
      <p:sp>
        <p:nvSpPr>
          <p:cNvPr name="TextBox 19" id="19"/>
          <p:cNvSpPr txBox="true"/>
          <p:nvPr/>
        </p:nvSpPr>
        <p:spPr>
          <a:xfrm rot="0">
            <a:off x="771525" y="7040147"/>
            <a:ext cx="1967389" cy="277663"/>
          </a:xfrm>
          <a:prstGeom prst="rect">
            <a:avLst/>
          </a:prstGeom>
        </p:spPr>
        <p:txBody>
          <a:bodyPr anchor="t" rtlCol="false" tIns="0" lIns="0" bIns="0" rIns="0">
            <a:spAutoFit/>
          </a:bodyPr>
          <a:lstStyle/>
          <a:p>
            <a:pPr algn="l">
              <a:lnSpc>
                <a:spcPts val="2362"/>
              </a:lnSpc>
            </a:pPr>
            <a:r>
              <a:rPr lang="en-US" b="true" sz="1687" spc="-35">
                <a:solidFill>
                  <a:srgbClr val="DAD1E6"/>
                </a:solidFill>
                <a:latin typeface="IBM Plex Sans Bold"/>
                <a:ea typeface="IBM Plex Sans Bold"/>
                <a:cs typeface="IBM Plex Sans Bold"/>
                <a:sym typeface="IBM Plex Sans Bold"/>
              </a:rPr>
              <a:t>Device Information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41631"/>
        </a:solidFill>
      </p:bgPr>
    </p:bg>
    <p:spTree>
      <p:nvGrpSpPr>
        <p:cNvPr id="1" name=""/>
        <p:cNvGrpSpPr/>
        <p:nvPr/>
      </p:nvGrpSpPr>
      <p:grpSpPr>
        <a:xfrm>
          <a:off x="0" y="0"/>
          <a:ext cx="0" cy="0"/>
          <a:chOff x="0" y="0"/>
          <a:chExt cx="0" cy="0"/>
        </a:xfrm>
      </p:grpSpPr>
      <p:sp>
        <p:nvSpPr>
          <p:cNvPr name="Freeform 2" id="2"/>
          <p:cNvSpPr/>
          <p:nvPr/>
        </p:nvSpPr>
        <p:spPr>
          <a:xfrm flipH="false" flipV="false" rot="0">
            <a:off x="0" y="257"/>
            <a:ext cx="4286250" cy="7962643"/>
          </a:xfrm>
          <a:custGeom>
            <a:avLst/>
            <a:gdLst/>
            <a:ahLst/>
            <a:cxnLst/>
            <a:rect r="r" b="b" t="t" l="l"/>
            <a:pathLst>
              <a:path h="7962643" w="4286250">
                <a:moveTo>
                  <a:pt x="0" y="0"/>
                </a:moveTo>
                <a:lnTo>
                  <a:pt x="4286250" y="0"/>
                </a:lnTo>
                <a:lnTo>
                  <a:pt x="4286250" y="7962643"/>
                </a:lnTo>
                <a:lnTo>
                  <a:pt x="0" y="7962643"/>
                </a:lnTo>
                <a:lnTo>
                  <a:pt x="0" y="0"/>
                </a:lnTo>
                <a:close/>
              </a:path>
            </a:pathLst>
          </a:custGeom>
          <a:blipFill>
            <a:blip r:embed="rId2"/>
            <a:stretch>
              <a:fillRect l="-153" t="-3" r="-153" b="0"/>
            </a:stretch>
          </a:blipFill>
        </p:spPr>
      </p:sp>
      <p:grpSp>
        <p:nvGrpSpPr>
          <p:cNvPr name="Group 3" id="3"/>
          <p:cNvGrpSpPr>
            <a:grpSpLocks noChangeAspect="true"/>
          </p:cNvGrpSpPr>
          <p:nvPr/>
        </p:nvGrpSpPr>
        <p:grpSpPr>
          <a:xfrm rot="0">
            <a:off x="4822822" y="3308347"/>
            <a:ext cx="984247" cy="4241797"/>
            <a:chOff x="0" y="0"/>
            <a:chExt cx="984250" cy="4241800"/>
          </a:xfrm>
        </p:grpSpPr>
        <p:sp>
          <p:nvSpPr>
            <p:cNvPr name="Freeform 4" id="4"/>
            <p:cNvSpPr/>
            <p:nvPr/>
          </p:nvSpPr>
          <p:spPr>
            <a:xfrm flipH="false" flipV="false" rot="0">
              <a:off x="63500" y="63500"/>
              <a:ext cx="857250" cy="1028700"/>
            </a:xfrm>
            <a:custGeom>
              <a:avLst/>
              <a:gdLst/>
              <a:ahLst/>
              <a:cxnLst/>
              <a:rect r="r" b="b" t="t" l="l"/>
              <a:pathLst>
                <a:path h="1028700" w="857250">
                  <a:moveTo>
                    <a:pt x="0" y="857250"/>
                  </a:moveTo>
                  <a:lnTo>
                    <a:pt x="428625" y="1028700"/>
                  </a:lnTo>
                  <a:lnTo>
                    <a:pt x="857250" y="857250"/>
                  </a:lnTo>
                  <a:lnTo>
                    <a:pt x="857250" y="0"/>
                  </a:lnTo>
                  <a:lnTo>
                    <a:pt x="428625" y="171450"/>
                  </a:lnTo>
                  <a:lnTo>
                    <a:pt x="0" y="0"/>
                  </a:lnTo>
                  <a:lnTo>
                    <a:pt x="0" y="857250"/>
                  </a:lnTo>
                </a:path>
              </a:pathLst>
            </a:custGeom>
            <a:solidFill>
              <a:srgbClr val="433550"/>
            </a:solidFill>
          </p:spPr>
        </p:sp>
        <p:sp>
          <p:nvSpPr>
            <p:cNvPr name="Freeform 5" id="5"/>
            <p:cNvSpPr/>
            <p:nvPr/>
          </p:nvSpPr>
          <p:spPr>
            <a:xfrm flipH="false" flipV="false" rot="0">
              <a:off x="63500" y="1092200"/>
              <a:ext cx="857250" cy="1028700"/>
            </a:xfrm>
            <a:custGeom>
              <a:avLst/>
              <a:gdLst/>
              <a:ahLst/>
              <a:cxnLst/>
              <a:rect r="r" b="b" t="t" l="l"/>
              <a:pathLst>
                <a:path h="1028700" w="857250">
                  <a:moveTo>
                    <a:pt x="0" y="857250"/>
                  </a:moveTo>
                  <a:lnTo>
                    <a:pt x="428625" y="1028700"/>
                  </a:lnTo>
                  <a:lnTo>
                    <a:pt x="857250" y="857250"/>
                  </a:lnTo>
                  <a:lnTo>
                    <a:pt x="857250" y="0"/>
                  </a:lnTo>
                  <a:lnTo>
                    <a:pt x="428625" y="171450"/>
                  </a:lnTo>
                  <a:lnTo>
                    <a:pt x="0" y="0"/>
                  </a:lnTo>
                  <a:lnTo>
                    <a:pt x="0" y="857250"/>
                  </a:lnTo>
                </a:path>
              </a:pathLst>
            </a:custGeom>
            <a:solidFill>
              <a:srgbClr val="433550"/>
            </a:solidFill>
          </p:spPr>
        </p:sp>
        <p:sp>
          <p:nvSpPr>
            <p:cNvPr name="Freeform 6" id="6"/>
            <p:cNvSpPr/>
            <p:nvPr/>
          </p:nvSpPr>
          <p:spPr>
            <a:xfrm flipH="false" flipV="false" rot="0">
              <a:off x="63500" y="2120900"/>
              <a:ext cx="857250" cy="1028700"/>
            </a:xfrm>
            <a:custGeom>
              <a:avLst/>
              <a:gdLst/>
              <a:ahLst/>
              <a:cxnLst/>
              <a:rect r="r" b="b" t="t" l="l"/>
              <a:pathLst>
                <a:path h="1028700" w="857250">
                  <a:moveTo>
                    <a:pt x="0" y="857250"/>
                  </a:moveTo>
                  <a:lnTo>
                    <a:pt x="428625" y="1028700"/>
                  </a:lnTo>
                  <a:lnTo>
                    <a:pt x="857250" y="857250"/>
                  </a:lnTo>
                  <a:lnTo>
                    <a:pt x="857250" y="0"/>
                  </a:lnTo>
                  <a:lnTo>
                    <a:pt x="428625" y="171450"/>
                  </a:lnTo>
                  <a:lnTo>
                    <a:pt x="0" y="0"/>
                  </a:lnTo>
                  <a:lnTo>
                    <a:pt x="0" y="857250"/>
                  </a:lnTo>
                </a:path>
              </a:pathLst>
            </a:custGeom>
            <a:solidFill>
              <a:srgbClr val="433550"/>
            </a:solidFill>
          </p:spPr>
        </p:sp>
        <p:sp>
          <p:nvSpPr>
            <p:cNvPr name="Freeform 7" id="7"/>
            <p:cNvSpPr/>
            <p:nvPr/>
          </p:nvSpPr>
          <p:spPr>
            <a:xfrm flipH="false" flipV="false" rot="0">
              <a:off x="63500" y="3149600"/>
              <a:ext cx="857250" cy="1028700"/>
            </a:xfrm>
            <a:custGeom>
              <a:avLst/>
              <a:gdLst/>
              <a:ahLst/>
              <a:cxnLst/>
              <a:rect r="r" b="b" t="t" l="l"/>
              <a:pathLst>
                <a:path h="1028700" w="857250">
                  <a:moveTo>
                    <a:pt x="0" y="857250"/>
                  </a:moveTo>
                  <a:lnTo>
                    <a:pt x="428625" y="1028700"/>
                  </a:lnTo>
                  <a:lnTo>
                    <a:pt x="857250" y="857250"/>
                  </a:lnTo>
                  <a:lnTo>
                    <a:pt x="857250" y="0"/>
                  </a:lnTo>
                  <a:lnTo>
                    <a:pt x="428625" y="171450"/>
                  </a:lnTo>
                  <a:lnTo>
                    <a:pt x="0" y="0"/>
                  </a:lnTo>
                  <a:lnTo>
                    <a:pt x="0" y="857250"/>
                  </a:lnTo>
                </a:path>
              </a:pathLst>
            </a:custGeom>
            <a:solidFill>
              <a:srgbClr val="433550"/>
            </a:solidFill>
          </p:spPr>
        </p:sp>
      </p:grpSp>
      <p:sp>
        <p:nvSpPr>
          <p:cNvPr name="TextBox 8" id="8"/>
          <p:cNvSpPr txBox="true"/>
          <p:nvPr/>
        </p:nvSpPr>
        <p:spPr>
          <a:xfrm rot="0">
            <a:off x="4886325" y="573853"/>
            <a:ext cx="6100362" cy="2606392"/>
          </a:xfrm>
          <a:prstGeom prst="rect">
            <a:avLst/>
          </a:prstGeom>
        </p:spPr>
        <p:txBody>
          <a:bodyPr anchor="t" rtlCol="false" tIns="0" lIns="0" bIns="0" rIns="0">
            <a:spAutoFit/>
          </a:bodyPr>
          <a:lstStyle/>
          <a:p>
            <a:pPr algn="l">
              <a:lnSpc>
                <a:spcPts val="4198"/>
              </a:lnSpc>
            </a:pPr>
            <a:r>
              <a:rPr lang="en-US" b="true" sz="3375" spc="-70">
                <a:solidFill>
                  <a:srgbClr val="F94CAF"/>
                </a:solidFill>
                <a:latin typeface="IBM Plex Sans Bold"/>
                <a:ea typeface="IBM Plex Sans Bold"/>
                <a:cs typeface="IBM Plex Sans Bold"/>
                <a:sym typeface="IBM Plex Sans Bold"/>
              </a:rPr>
              <a:t>AI-Powered Fraud Detection System: Architecture</a:t>
            </a:r>
          </a:p>
          <a:p>
            <a:pPr algn="l">
              <a:lnSpc>
                <a:spcPts val="2160"/>
              </a:lnSpc>
            </a:pPr>
            <a:r>
              <a:rPr lang="en-US" sz="1350">
                <a:solidFill>
                  <a:srgbClr val="DAD1E6"/>
                </a:solidFill>
                <a:latin typeface="Fira Sans"/>
                <a:ea typeface="Fira Sans"/>
                <a:cs typeface="Fira Sans"/>
                <a:sym typeface="Fira Sans"/>
              </a:rPr>
              <a:t>The architecture consists of secure data ingestion pipelines, AI-driven feature engineering, real-time machine learning models, and prioritized alerting. The system is designed for continuous learning through model retraining every three months. This maintains efficacy against evolving fraud tactics.</a:t>
            </a:r>
          </a:p>
        </p:txBody>
      </p:sp>
      <p:sp>
        <p:nvSpPr>
          <p:cNvPr name="TextBox 9" id="9"/>
          <p:cNvSpPr txBox="true"/>
          <p:nvPr/>
        </p:nvSpPr>
        <p:spPr>
          <a:xfrm rot="0">
            <a:off x="6000760" y="7017410"/>
            <a:ext cx="1361084" cy="234315"/>
          </a:xfrm>
          <a:prstGeom prst="rect">
            <a:avLst/>
          </a:prstGeom>
        </p:spPr>
        <p:txBody>
          <a:bodyPr anchor="t" rtlCol="false" tIns="0" lIns="0" bIns="0" rIns="0">
            <a:spAutoFit/>
          </a:bodyPr>
          <a:lstStyle/>
          <a:p>
            <a:pPr algn="l">
              <a:lnSpc>
                <a:spcPts val="1889"/>
              </a:lnSpc>
            </a:pPr>
            <a:r>
              <a:rPr lang="en-US" sz="1350">
                <a:solidFill>
                  <a:srgbClr val="DAD1E6"/>
                </a:solidFill>
                <a:latin typeface="Fira Sans"/>
                <a:ea typeface="Fira Sans"/>
                <a:cs typeface="Fira Sans"/>
                <a:sym typeface="Fira Sans"/>
              </a:rPr>
              <a:t>Prioritized alerts.</a:t>
            </a:r>
          </a:p>
        </p:txBody>
      </p:sp>
      <p:sp>
        <p:nvSpPr>
          <p:cNvPr name="TextBox 10" id="10"/>
          <p:cNvSpPr txBox="true"/>
          <p:nvPr/>
        </p:nvSpPr>
        <p:spPr>
          <a:xfrm rot="0">
            <a:off x="6000760" y="3931310"/>
            <a:ext cx="1755600" cy="234315"/>
          </a:xfrm>
          <a:prstGeom prst="rect">
            <a:avLst/>
          </a:prstGeom>
        </p:spPr>
        <p:txBody>
          <a:bodyPr anchor="t" rtlCol="false" tIns="0" lIns="0" bIns="0" rIns="0">
            <a:spAutoFit/>
          </a:bodyPr>
          <a:lstStyle/>
          <a:p>
            <a:pPr algn="l">
              <a:lnSpc>
                <a:spcPts val="1889"/>
              </a:lnSpc>
            </a:pPr>
            <a:r>
              <a:rPr lang="en-US" sz="1350">
                <a:solidFill>
                  <a:srgbClr val="DAD1E6"/>
                </a:solidFill>
                <a:latin typeface="Fira Sans"/>
                <a:ea typeface="Fira Sans"/>
                <a:cs typeface="Fira Sans"/>
                <a:sym typeface="Fira Sans"/>
              </a:rPr>
              <a:t>Secure data pipelines.</a:t>
            </a:r>
          </a:p>
        </p:txBody>
      </p:sp>
      <p:sp>
        <p:nvSpPr>
          <p:cNvPr name="TextBox 11" id="11"/>
          <p:cNvSpPr txBox="true"/>
          <p:nvPr/>
        </p:nvSpPr>
        <p:spPr>
          <a:xfrm rot="0">
            <a:off x="6000760" y="5988710"/>
            <a:ext cx="1897085" cy="234315"/>
          </a:xfrm>
          <a:prstGeom prst="rect">
            <a:avLst/>
          </a:prstGeom>
        </p:spPr>
        <p:txBody>
          <a:bodyPr anchor="t" rtlCol="false" tIns="0" lIns="0" bIns="0" rIns="0">
            <a:spAutoFit/>
          </a:bodyPr>
          <a:lstStyle/>
          <a:p>
            <a:pPr algn="l">
              <a:lnSpc>
                <a:spcPts val="1889"/>
              </a:lnSpc>
            </a:pPr>
            <a:r>
              <a:rPr lang="en-US" sz="1350">
                <a:solidFill>
                  <a:srgbClr val="DAD1E6"/>
                </a:solidFill>
                <a:latin typeface="Fira Sans"/>
                <a:ea typeface="Fira Sans"/>
                <a:cs typeface="Fira Sans"/>
                <a:sym typeface="Fira Sans"/>
              </a:rPr>
              <a:t>Real-time fraud scoring.</a:t>
            </a:r>
          </a:p>
        </p:txBody>
      </p:sp>
      <p:sp>
        <p:nvSpPr>
          <p:cNvPr name="TextBox 12" id="12"/>
          <p:cNvSpPr txBox="true"/>
          <p:nvPr/>
        </p:nvSpPr>
        <p:spPr>
          <a:xfrm rot="0">
            <a:off x="6000760" y="4960010"/>
            <a:ext cx="2074764" cy="234315"/>
          </a:xfrm>
          <a:prstGeom prst="rect">
            <a:avLst/>
          </a:prstGeom>
        </p:spPr>
        <p:txBody>
          <a:bodyPr anchor="t" rtlCol="false" tIns="0" lIns="0" bIns="0" rIns="0">
            <a:spAutoFit/>
          </a:bodyPr>
          <a:lstStyle/>
          <a:p>
            <a:pPr algn="l">
              <a:lnSpc>
                <a:spcPts val="1889"/>
              </a:lnSpc>
            </a:pPr>
            <a:r>
              <a:rPr lang="en-US" sz="1350">
                <a:solidFill>
                  <a:srgbClr val="DAD1E6"/>
                </a:solidFill>
                <a:latin typeface="Fira Sans"/>
                <a:ea typeface="Fira Sans"/>
                <a:cs typeface="Fira Sans"/>
                <a:sym typeface="Fira Sans"/>
              </a:rPr>
              <a:t>AI-driven fraud indicators.</a:t>
            </a:r>
          </a:p>
        </p:txBody>
      </p:sp>
      <p:sp>
        <p:nvSpPr>
          <p:cNvPr name="TextBox 13" id="13"/>
          <p:cNvSpPr txBox="true"/>
          <p:nvPr/>
        </p:nvSpPr>
        <p:spPr>
          <a:xfrm rot="0">
            <a:off x="5250666" y="3523755"/>
            <a:ext cx="131159" cy="556079"/>
          </a:xfrm>
          <a:prstGeom prst="rect">
            <a:avLst/>
          </a:prstGeom>
        </p:spPr>
        <p:txBody>
          <a:bodyPr anchor="t" rtlCol="false" tIns="0" lIns="0" bIns="0" rIns="0">
            <a:spAutoFit/>
          </a:bodyPr>
          <a:lstStyle/>
          <a:p>
            <a:pPr algn="l">
              <a:lnSpc>
                <a:spcPts val="5062"/>
              </a:lnSpc>
            </a:pPr>
            <a:r>
              <a:rPr lang="en-US" b="true" sz="2025" spc="-42">
                <a:solidFill>
                  <a:srgbClr val="DAD1E6"/>
                </a:solidFill>
                <a:latin typeface="IBM Plex Sans Bold"/>
                <a:ea typeface="IBM Plex Sans Bold"/>
                <a:cs typeface="IBM Plex Sans Bold"/>
                <a:sym typeface="IBM Plex Sans Bold"/>
              </a:rPr>
              <a:t>1</a:t>
            </a:r>
          </a:p>
        </p:txBody>
      </p:sp>
      <p:sp>
        <p:nvSpPr>
          <p:cNvPr name="TextBox 14" id="14"/>
          <p:cNvSpPr txBox="true"/>
          <p:nvPr/>
        </p:nvSpPr>
        <p:spPr>
          <a:xfrm rot="0">
            <a:off x="5250666" y="4552455"/>
            <a:ext cx="131159" cy="556079"/>
          </a:xfrm>
          <a:prstGeom prst="rect">
            <a:avLst/>
          </a:prstGeom>
        </p:spPr>
        <p:txBody>
          <a:bodyPr anchor="t" rtlCol="false" tIns="0" lIns="0" bIns="0" rIns="0">
            <a:spAutoFit/>
          </a:bodyPr>
          <a:lstStyle/>
          <a:p>
            <a:pPr algn="l">
              <a:lnSpc>
                <a:spcPts val="5062"/>
              </a:lnSpc>
            </a:pPr>
            <a:r>
              <a:rPr lang="en-US" b="true" sz="2025" spc="-42">
                <a:solidFill>
                  <a:srgbClr val="DAD1E6"/>
                </a:solidFill>
                <a:latin typeface="IBM Plex Sans Bold"/>
                <a:ea typeface="IBM Plex Sans Bold"/>
                <a:cs typeface="IBM Plex Sans Bold"/>
                <a:sym typeface="IBM Plex Sans Bold"/>
              </a:rPr>
              <a:t>2</a:t>
            </a:r>
          </a:p>
        </p:txBody>
      </p:sp>
      <p:sp>
        <p:nvSpPr>
          <p:cNvPr name="TextBox 15" id="15"/>
          <p:cNvSpPr txBox="true"/>
          <p:nvPr/>
        </p:nvSpPr>
        <p:spPr>
          <a:xfrm rot="0">
            <a:off x="5250666" y="5581155"/>
            <a:ext cx="131159" cy="556079"/>
          </a:xfrm>
          <a:prstGeom prst="rect">
            <a:avLst/>
          </a:prstGeom>
        </p:spPr>
        <p:txBody>
          <a:bodyPr anchor="t" rtlCol="false" tIns="0" lIns="0" bIns="0" rIns="0">
            <a:spAutoFit/>
          </a:bodyPr>
          <a:lstStyle/>
          <a:p>
            <a:pPr algn="l">
              <a:lnSpc>
                <a:spcPts val="5062"/>
              </a:lnSpc>
            </a:pPr>
            <a:r>
              <a:rPr lang="en-US" b="true" sz="2025" spc="-42">
                <a:solidFill>
                  <a:srgbClr val="DAD1E6"/>
                </a:solidFill>
                <a:latin typeface="IBM Plex Sans Bold"/>
                <a:ea typeface="IBM Plex Sans Bold"/>
                <a:cs typeface="IBM Plex Sans Bold"/>
                <a:sym typeface="IBM Plex Sans Bold"/>
              </a:rPr>
              <a:t>3</a:t>
            </a:r>
          </a:p>
        </p:txBody>
      </p:sp>
      <p:sp>
        <p:nvSpPr>
          <p:cNvPr name="TextBox 16" id="16"/>
          <p:cNvSpPr txBox="true"/>
          <p:nvPr/>
        </p:nvSpPr>
        <p:spPr>
          <a:xfrm rot="0">
            <a:off x="5250666" y="6609855"/>
            <a:ext cx="131159" cy="556079"/>
          </a:xfrm>
          <a:prstGeom prst="rect">
            <a:avLst/>
          </a:prstGeom>
        </p:spPr>
        <p:txBody>
          <a:bodyPr anchor="t" rtlCol="false" tIns="0" lIns="0" bIns="0" rIns="0">
            <a:spAutoFit/>
          </a:bodyPr>
          <a:lstStyle/>
          <a:p>
            <a:pPr algn="l">
              <a:lnSpc>
                <a:spcPts val="5062"/>
              </a:lnSpc>
            </a:pPr>
            <a:r>
              <a:rPr lang="en-US" b="true" sz="2025" spc="-42">
                <a:solidFill>
                  <a:srgbClr val="DAD1E6"/>
                </a:solidFill>
                <a:latin typeface="IBM Plex Sans Bold"/>
                <a:ea typeface="IBM Plex Sans Bold"/>
                <a:cs typeface="IBM Plex Sans Bold"/>
                <a:sym typeface="IBM Plex Sans Bold"/>
              </a:rPr>
              <a:t>4</a:t>
            </a:r>
          </a:p>
        </p:txBody>
      </p:sp>
      <p:sp>
        <p:nvSpPr>
          <p:cNvPr name="TextBox 17" id="17"/>
          <p:cNvSpPr txBox="true"/>
          <p:nvPr/>
        </p:nvSpPr>
        <p:spPr>
          <a:xfrm rot="0">
            <a:off x="6000760" y="3563522"/>
            <a:ext cx="1530191" cy="277663"/>
          </a:xfrm>
          <a:prstGeom prst="rect">
            <a:avLst/>
          </a:prstGeom>
        </p:spPr>
        <p:txBody>
          <a:bodyPr anchor="t" rtlCol="false" tIns="0" lIns="0" bIns="0" rIns="0">
            <a:spAutoFit/>
          </a:bodyPr>
          <a:lstStyle/>
          <a:p>
            <a:pPr algn="l">
              <a:lnSpc>
                <a:spcPts val="2362"/>
              </a:lnSpc>
            </a:pPr>
            <a:r>
              <a:rPr lang="en-US" b="true" sz="1687" spc="-35">
                <a:solidFill>
                  <a:srgbClr val="DAD1E6"/>
                </a:solidFill>
                <a:latin typeface="IBM Plex Sans Bold"/>
                <a:ea typeface="IBM Plex Sans Bold"/>
                <a:cs typeface="IBM Plex Sans Bold"/>
                <a:sym typeface="IBM Plex Sans Bold"/>
              </a:rPr>
              <a:t>Data Ingestion</a:t>
            </a:r>
          </a:p>
        </p:txBody>
      </p:sp>
      <p:sp>
        <p:nvSpPr>
          <p:cNvPr name="TextBox 18" id="18"/>
          <p:cNvSpPr txBox="true"/>
          <p:nvPr/>
        </p:nvSpPr>
        <p:spPr>
          <a:xfrm rot="0">
            <a:off x="6000760" y="5620922"/>
            <a:ext cx="1748790" cy="277663"/>
          </a:xfrm>
          <a:prstGeom prst="rect">
            <a:avLst/>
          </a:prstGeom>
        </p:spPr>
        <p:txBody>
          <a:bodyPr anchor="t" rtlCol="false" tIns="0" lIns="0" bIns="0" rIns="0">
            <a:spAutoFit/>
          </a:bodyPr>
          <a:lstStyle/>
          <a:p>
            <a:pPr algn="l">
              <a:lnSpc>
                <a:spcPts val="2362"/>
              </a:lnSpc>
            </a:pPr>
            <a:r>
              <a:rPr lang="en-US" b="true" sz="1687" spc="-35">
                <a:solidFill>
                  <a:srgbClr val="DAD1E6"/>
                </a:solidFill>
                <a:latin typeface="IBM Plex Sans Bold"/>
                <a:ea typeface="IBM Plex Sans Bold"/>
                <a:cs typeface="IBM Plex Sans Bold"/>
                <a:sym typeface="IBM Plex Sans Bold"/>
              </a:rPr>
              <a:t>Machine Learning</a:t>
            </a:r>
          </a:p>
        </p:txBody>
      </p:sp>
      <p:sp>
        <p:nvSpPr>
          <p:cNvPr name="TextBox 19" id="19"/>
          <p:cNvSpPr txBox="true"/>
          <p:nvPr/>
        </p:nvSpPr>
        <p:spPr>
          <a:xfrm rot="0">
            <a:off x="6000760" y="4592222"/>
            <a:ext cx="2076688" cy="277663"/>
          </a:xfrm>
          <a:prstGeom prst="rect">
            <a:avLst/>
          </a:prstGeom>
        </p:spPr>
        <p:txBody>
          <a:bodyPr anchor="t" rtlCol="false" tIns="0" lIns="0" bIns="0" rIns="0">
            <a:spAutoFit/>
          </a:bodyPr>
          <a:lstStyle/>
          <a:p>
            <a:pPr algn="just">
              <a:lnSpc>
                <a:spcPts val="2362"/>
              </a:lnSpc>
            </a:pPr>
            <a:r>
              <a:rPr lang="en-US" b="true" sz="1687" spc="-35">
                <a:solidFill>
                  <a:srgbClr val="DAD1E6"/>
                </a:solidFill>
                <a:latin typeface="IBM Plex Sans Bold"/>
                <a:ea typeface="IBM Plex Sans Bold"/>
                <a:cs typeface="IBM Plex Sans Bold"/>
                <a:sym typeface="IBM Plex Sans Bold"/>
              </a:rPr>
              <a:t>Feature Engineering</a:t>
            </a:r>
          </a:p>
        </p:txBody>
      </p:sp>
      <p:sp>
        <p:nvSpPr>
          <p:cNvPr name="TextBox 20" id="20"/>
          <p:cNvSpPr txBox="true"/>
          <p:nvPr/>
        </p:nvSpPr>
        <p:spPr>
          <a:xfrm rot="0">
            <a:off x="6000760" y="6649631"/>
            <a:ext cx="2185988" cy="277663"/>
          </a:xfrm>
          <a:prstGeom prst="rect">
            <a:avLst/>
          </a:prstGeom>
        </p:spPr>
        <p:txBody>
          <a:bodyPr anchor="t" rtlCol="false" tIns="0" lIns="0" bIns="0" rIns="0">
            <a:spAutoFit/>
          </a:bodyPr>
          <a:lstStyle/>
          <a:p>
            <a:pPr algn="l">
              <a:lnSpc>
                <a:spcPts val="2362"/>
              </a:lnSpc>
            </a:pPr>
            <a:r>
              <a:rPr lang="en-US" b="true" sz="1687" spc="-35">
                <a:solidFill>
                  <a:srgbClr val="DAD1E6"/>
                </a:solidFill>
                <a:latin typeface="IBM Plex Sans Bold"/>
                <a:ea typeface="IBM Plex Sans Bold"/>
                <a:cs typeface="IBM Plex Sans Bold"/>
                <a:sym typeface="IBM Plex Sans Bold"/>
              </a:rPr>
              <a:t>Alerting &amp; Reporting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41631"/>
        </a:solidFill>
      </p:bgPr>
    </p:bg>
    <p:spTree>
      <p:nvGrpSpPr>
        <p:cNvPr id="1" name=""/>
        <p:cNvGrpSpPr/>
        <p:nvPr/>
      </p:nvGrpSpPr>
      <p:grpSpPr>
        <a:xfrm>
          <a:off x="0" y="0"/>
          <a:ext cx="0" cy="0"/>
          <a:chOff x="0" y="0"/>
          <a:chExt cx="0" cy="0"/>
        </a:xfrm>
      </p:grpSpPr>
      <p:sp>
        <p:nvSpPr>
          <p:cNvPr name="Freeform 2" id="2"/>
          <p:cNvSpPr/>
          <p:nvPr/>
        </p:nvSpPr>
        <p:spPr>
          <a:xfrm flipH="false" flipV="false" rot="0">
            <a:off x="0" y="257"/>
            <a:ext cx="4286250" cy="6438643"/>
          </a:xfrm>
          <a:custGeom>
            <a:avLst/>
            <a:gdLst/>
            <a:ahLst/>
            <a:cxnLst/>
            <a:rect r="r" b="b" t="t" l="l"/>
            <a:pathLst>
              <a:path h="6438643" w="4286250">
                <a:moveTo>
                  <a:pt x="0" y="0"/>
                </a:moveTo>
                <a:lnTo>
                  <a:pt x="4286250" y="0"/>
                </a:lnTo>
                <a:lnTo>
                  <a:pt x="4286250" y="6438643"/>
                </a:lnTo>
                <a:lnTo>
                  <a:pt x="0" y="6438643"/>
                </a:lnTo>
                <a:lnTo>
                  <a:pt x="0" y="0"/>
                </a:lnTo>
                <a:close/>
              </a:path>
            </a:pathLst>
          </a:custGeom>
          <a:blipFill>
            <a:blip r:embed="rId2"/>
            <a:stretch>
              <a:fillRect l="-71" t="-3" r="-74" b="0"/>
            </a:stretch>
          </a:blipFill>
        </p:spPr>
      </p:sp>
      <p:sp>
        <p:nvSpPr>
          <p:cNvPr name="Freeform 3" id="3"/>
          <p:cNvSpPr/>
          <p:nvPr/>
        </p:nvSpPr>
        <p:spPr>
          <a:xfrm flipH="false" flipV="false" rot="0">
            <a:off x="4886325" y="3629025"/>
            <a:ext cx="428625" cy="257175"/>
          </a:xfrm>
          <a:custGeom>
            <a:avLst/>
            <a:gdLst/>
            <a:ahLst/>
            <a:cxnLst/>
            <a:rect r="r" b="b" t="t" l="l"/>
            <a:pathLst>
              <a:path h="257175" w="428625">
                <a:moveTo>
                  <a:pt x="0" y="0"/>
                </a:moveTo>
                <a:lnTo>
                  <a:pt x="428625" y="0"/>
                </a:lnTo>
                <a:lnTo>
                  <a:pt x="428625" y="257175"/>
                </a:lnTo>
                <a:lnTo>
                  <a:pt x="0" y="2571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886325" y="4924425"/>
            <a:ext cx="428587" cy="428587"/>
          </a:xfrm>
          <a:custGeom>
            <a:avLst/>
            <a:gdLst/>
            <a:ahLst/>
            <a:cxnLst/>
            <a:rect r="r" b="b" t="t" l="l"/>
            <a:pathLst>
              <a:path h="428587" w="428587">
                <a:moveTo>
                  <a:pt x="0" y="0"/>
                </a:moveTo>
                <a:lnTo>
                  <a:pt x="428587" y="0"/>
                </a:lnTo>
                <a:lnTo>
                  <a:pt x="428587" y="428587"/>
                </a:lnTo>
                <a:lnTo>
                  <a:pt x="0" y="4285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6967033" y="3543300"/>
            <a:ext cx="401079" cy="428625"/>
          </a:xfrm>
          <a:custGeom>
            <a:avLst/>
            <a:gdLst/>
            <a:ahLst/>
            <a:cxnLst/>
            <a:rect r="r" b="b" t="t" l="l"/>
            <a:pathLst>
              <a:path h="428625" w="401079">
                <a:moveTo>
                  <a:pt x="0" y="0"/>
                </a:moveTo>
                <a:lnTo>
                  <a:pt x="401078" y="0"/>
                </a:lnTo>
                <a:lnTo>
                  <a:pt x="401078" y="428625"/>
                </a:lnTo>
                <a:lnTo>
                  <a:pt x="0" y="4286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9020175" y="3543300"/>
            <a:ext cx="428625" cy="428625"/>
          </a:xfrm>
          <a:custGeom>
            <a:avLst/>
            <a:gdLst/>
            <a:ahLst/>
            <a:cxnLst/>
            <a:rect r="r" b="b" t="t" l="l"/>
            <a:pathLst>
              <a:path h="428625" w="428625">
                <a:moveTo>
                  <a:pt x="0" y="0"/>
                </a:moveTo>
                <a:lnTo>
                  <a:pt x="428625" y="0"/>
                </a:lnTo>
                <a:lnTo>
                  <a:pt x="428625" y="428625"/>
                </a:lnTo>
                <a:lnTo>
                  <a:pt x="0" y="4286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4886325" y="745303"/>
            <a:ext cx="5552627" cy="2606392"/>
          </a:xfrm>
          <a:prstGeom prst="rect">
            <a:avLst/>
          </a:prstGeom>
        </p:spPr>
        <p:txBody>
          <a:bodyPr anchor="t" rtlCol="false" tIns="0" lIns="0" bIns="0" rIns="0">
            <a:spAutoFit/>
          </a:bodyPr>
          <a:lstStyle/>
          <a:p>
            <a:pPr algn="just">
              <a:lnSpc>
                <a:spcPts val="4198"/>
              </a:lnSpc>
            </a:pPr>
            <a:r>
              <a:rPr lang="en-US" b="true" sz="3375" spc="-70">
                <a:solidFill>
                  <a:srgbClr val="F94CAF"/>
                </a:solidFill>
                <a:latin typeface="IBM Plex Sans Bold"/>
                <a:ea typeface="IBM Plex Sans Bold"/>
                <a:cs typeface="IBM Plex Sans Bold"/>
                <a:sym typeface="IBM Plex Sans Bold"/>
              </a:rPr>
              <a:t>Key Technologies and Techniques</a:t>
            </a:r>
          </a:p>
          <a:p>
            <a:pPr algn="just">
              <a:lnSpc>
                <a:spcPts val="2160"/>
              </a:lnSpc>
            </a:pPr>
            <a:r>
              <a:rPr lang="en-US" sz="1350">
                <a:solidFill>
                  <a:srgbClr val="DAD1E6"/>
                </a:solidFill>
                <a:latin typeface="Fira Sans"/>
                <a:ea typeface="Fira Sans"/>
                <a:cs typeface="Fira Sans"/>
                <a:sym typeface="Fira Sans"/>
              </a:rPr>
              <a:t>The system employs Natural Language Processing (NLP) for sentiment analysis. Machine Learning (ML) is used for anomaly detection and classification models. Deep Learning (DL) enables complex pattern recognition. Real-time data streaming is facilitated by Apache Kafka, processing 100k messages per second.</a:t>
            </a:r>
          </a:p>
        </p:txBody>
      </p:sp>
      <p:sp>
        <p:nvSpPr>
          <p:cNvPr name="TextBox 8" id="8"/>
          <p:cNvSpPr txBox="true"/>
          <p:nvPr/>
        </p:nvSpPr>
        <p:spPr>
          <a:xfrm rot="0">
            <a:off x="4886325" y="4163597"/>
            <a:ext cx="327898" cy="277663"/>
          </a:xfrm>
          <a:prstGeom prst="rect">
            <a:avLst/>
          </a:prstGeom>
        </p:spPr>
        <p:txBody>
          <a:bodyPr anchor="t" rtlCol="false" tIns="0" lIns="0" bIns="0" rIns="0">
            <a:spAutoFit/>
          </a:bodyPr>
          <a:lstStyle/>
          <a:p>
            <a:pPr algn="l">
              <a:lnSpc>
                <a:spcPts val="2362"/>
              </a:lnSpc>
            </a:pPr>
            <a:r>
              <a:rPr lang="en-US" b="true" sz="1687" spc="-35">
                <a:solidFill>
                  <a:srgbClr val="DAD1E6"/>
                </a:solidFill>
                <a:latin typeface="IBM Plex Sans Bold"/>
                <a:ea typeface="IBM Plex Sans Bold"/>
                <a:cs typeface="IBM Plex Sans Bold"/>
                <a:sym typeface="IBM Plex Sans Bold"/>
              </a:rPr>
              <a:t>NLP</a:t>
            </a:r>
          </a:p>
        </p:txBody>
      </p:sp>
      <p:sp>
        <p:nvSpPr>
          <p:cNvPr name="TextBox 9" id="9"/>
          <p:cNvSpPr txBox="true"/>
          <p:nvPr/>
        </p:nvSpPr>
        <p:spPr>
          <a:xfrm rot="0">
            <a:off x="4886325" y="5544731"/>
            <a:ext cx="546497" cy="277663"/>
          </a:xfrm>
          <a:prstGeom prst="rect">
            <a:avLst/>
          </a:prstGeom>
        </p:spPr>
        <p:txBody>
          <a:bodyPr anchor="t" rtlCol="false" tIns="0" lIns="0" bIns="0" rIns="0">
            <a:spAutoFit/>
          </a:bodyPr>
          <a:lstStyle/>
          <a:p>
            <a:pPr algn="l">
              <a:lnSpc>
                <a:spcPts val="2362"/>
              </a:lnSpc>
            </a:pPr>
            <a:r>
              <a:rPr lang="en-US" b="true" sz="1687" spc="-35">
                <a:solidFill>
                  <a:srgbClr val="DAD1E6"/>
                </a:solidFill>
                <a:latin typeface="IBM Plex Sans Bold"/>
                <a:ea typeface="IBM Plex Sans Bold"/>
                <a:cs typeface="IBM Plex Sans Bold"/>
                <a:sym typeface="IBM Plex Sans Bold"/>
              </a:rPr>
              <a:t>Kafka</a:t>
            </a:r>
          </a:p>
        </p:txBody>
      </p:sp>
      <p:sp>
        <p:nvSpPr>
          <p:cNvPr name="TextBox 10" id="10"/>
          <p:cNvSpPr txBox="true"/>
          <p:nvPr/>
        </p:nvSpPr>
        <p:spPr>
          <a:xfrm rot="0">
            <a:off x="6953250" y="4163597"/>
            <a:ext cx="218599" cy="277663"/>
          </a:xfrm>
          <a:prstGeom prst="rect">
            <a:avLst/>
          </a:prstGeom>
        </p:spPr>
        <p:txBody>
          <a:bodyPr anchor="t" rtlCol="false" tIns="0" lIns="0" bIns="0" rIns="0">
            <a:spAutoFit/>
          </a:bodyPr>
          <a:lstStyle/>
          <a:p>
            <a:pPr algn="l">
              <a:lnSpc>
                <a:spcPts val="2362"/>
              </a:lnSpc>
            </a:pPr>
            <a:r>
              <a:rPr lang="en-US" b="true" sz="1687" spc="-35">
                <a:solidFill>
                  <a:srgbClr val="DAD1E6"/>
                </a:solidFill>
                <a:latin typeface="IBM Plex Sans Bold"/>
                <a:ea typeface="IBM Plex Sans Bold"/>
                <a:cs typeface="IBM Plex Sans Bold"/>
                <a:sym typeface="IBM Plex Sans Bold"/>
              </a:rPr>
              <a:t>ML</a:t>
            </a:r>
          </a:p>
        </p:txBody>
      </p:sp>
      <p:sp>
        <p:nvSpPr>
          <p:cNvPr name="TextBox 11" id="11"/>
          <p:cNvSpPr txBox="true"/>
          <p:nvPr/>
        </p:nvSpPr>
        <p:spPr>
          <a:xfrm rot="0">
            <a:off x="9020175" y="4163597"/>
            <a:ext cx="218599" cy="277663"/>
          </a:xfrm>
          <a:prstGeom prst="rect">
            <a:avLst/>
          </a:prstGeom>
        </p:spPr>
        <p:txBody>
          <a:bodyPr anchor="t" rtlCol="false" tIns="0" lIns="0" bIns="0" rIns="0">
            <a:spAutoFit/>
          </a:bodyPr>
          <a:lstStyle/>
          <a:p>
            <a:pPr algn="l">
              <a:lnSpc>
                <a:spcPts val="2362"/>
              </a:lnSpc>
            </a:pPr>
            <a:r>
              <a:rPr lang="en-US" b="true" sz="1687" spc="-35">
                <a:solidFill>
                  <a:srgbClr val="DAD1E6"/>
                </a:solidFill>
                <a:latin typeface="IBM Plex Sans Bold"/>
                <a:ea typeface="IBM Plex Sans Bold"/>
                <a:cs typeface="IBM Plex Sans Bold"/>
                <a:sym typeface="IBM Plex Sans Bold"/>
              </a:rPr>
              <a:t>DL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41631"/>
        </a:solidFill>
      </p:bgPr>
    </p:bg>
    <p:spTree>
      <p:nvGrpSpPr>
        <p:cNvPr id="1" name=""/>
        <p:cNvGrpSpPr/>
        <p:nvPr/>
      </p:nvGrpSpPr>
      <p:grpSpPr>
        <a:xfrm>
          <a:off x="0" y="0"/>
          <a:ext cx="0" cy="0"/>
          <a:chOff x="0" y="0"/>
          <a:chExt cx="0" cy="0"/>
        </a:xfrm>
      </p:grpSpPr>
      <p:sp>
        <p:nvSpPr>
          <p:cNvPr name="Freeform 2" id="2"/>
          <p:cNvSpPr/>
          <p:nvPr/>
        </p:nvSpPr>
        <p:spPr>
          <a:xfrm flipH="false" flipV="false" rot="0">
            <a:off x="0" y="257"/>
            <a:ext cx="4286250" cy="6438643"/>
          </a:xfrm>
          <a:custGeom>
            <a:avLst/>
            <a:gdLst/>
            <a:ahLst/>
            <a:cxnLst/>
            <a:rect r="r" b="b" t="t" l="l"/>
            <a:pathLst>
              <a:path h="6438643" w="4286250">
                <a:moveTo>
                  <a:pt x="0" y="0"/>
                </a:moveTo>
                <a:lnTo>
                  <a:pt x="4286250" y="0"/>
                </a:lnTo>
                <a:lnTo>
                  <a:pt x="4286250" y="6438643"/>
                </a:lnTo>
                <a:lnTo>
                  <a:pt x="0" y="6438643"/>
                </a:lnTo>
                <a:lnTo>
                  <a:pt x="0" y="0"/>
                </a:lnTo>
                <a:close/>
              </a:path>
            </a:pathLst>
          </a:custGeom>
          <a:blipFill>
            <a:blip r:embed="rId2"/>
            <a:stretch>
              <a:fillRect l="-71" t="-3" r="-74" b="0"/>
            </a:stretch>
          </a:blipFill>
        </p:spPr>
      </p:sp>
      <p:sp>
        <p:nvSpPr>
          <p:cNvPr name="TextBox 3" id="3"/>
          <p:cNvSpPr txBox="true"/>
          <p:nvPr/>
        </p:nvSpPr>
        <p:spPr>
          <a:xfrm rot="0">
            <a:off x="4886325" y="621478"/>
            <a:ext cx="5911053" cy="2320642"/>
          </a:xfrm>
          <a:prstGeom prst="rect">
            <a:avLst/>
          </a:prstGeom>
        </p:spPr>
        <p:txBody>
          <a:bodyPr anchor="t" rtlCol="false" tIns="0" lIns="0" bIns="0" rIns="0">
            <a:spAutoFit/>
          </a:bodyPr>
          <a:lstStyle/>
          <a:p>
            <a:pPr algn="l">
              <a:lnSpc>
                <a:spcPts val="4198"/>
              </a:lnSpc>
            </a:pPr>
            <a:r>
              <a:rPr lang="en-US" b="true" sz="3375" spc="-70">
                <a:solidFill>
                  <a:srgbClr val="F94CAF"/>
                </a:solidFill>
                <a:latin typeface="IBM Plex Sans Bold"/>
                <a:ea typeface="IBM Plex Sans Bold"/>
                <a:cs typeface="IBM Plex Sans Bold"/>
                <a:sym typeface="IBM Plex Sans Bold"/>
              </a:rPr>
              <a:t>Reducing False Positives and Improving Accuracy</a:t>
            </a:r>
          </a:p>
          <a:p>
            <a:pPr algn="l">
              <a:lnSpc>
                <a:spcPts val="2137"/>
              </a:lnSpc>
            </a:pPr>
            <a:r>
              <a:rPr lang="en-US" sz="1350">
                <a:solidFill>
                  <a:srgbClr val="DAD1E6"/>
                </a:solidFill>
                <a:latin typeface="Fira Sans"/>
                <a:ea typeface="Fira Sans"/>
                <a:cs typeface="Fira Sans"/>
                <a:sym typeface="Fira Sans"/>
              </a:rPr>
              <a:t>Integrating alternative data can reduce false positives by 30%. Precision is increased by 20%. Customer satisfaction improves through fewer unnecessary fraud alerts. For instance, geolocation can confirm legitimate transactions when a user is traveling abroad.</a:t>
            </a:r>
          </a:p>
        </p:txBody>
      </p:sp>
      <p:sp>
        <p:nvSpPr>
          <p:cNvPr name="TextBox 4" id="4"/>
          <p:cNvSpPr txBox="true"/>
          <p:nvPr/>
        </p:nvSpPr>
        <p:spPr>
          <a:xfrm rot="0">
            <a:off x="6625676" y="2734494"/>
            <a:ext cx="2513886" cy="1583798"/>
          </a:xfrm>
          <a:prstGeom prst="rect">
            <a:avLst/>
          </a:prstGeom>
        </p:spPr>
        <p:txBody>
          <a:bodyPr anchor="t" rtlCol="false" tIns="0" lIns="0" bIns="0" rIns="0">
            <a:spAutoFit/>
          </a:bodyPr>
          <a:lstStyle/>
          <a:p>
            <a:pPr algn="ctr">
              <a:lnSpc>
                <a:spcPts val="11137"/>
              </a:lnSpc>
            </a:pPr>
            <a:r>
              <a:rPr lang="en-US" b="true" sz="4454" spc="-93">
                <a:solidFill>
                  <a:srgbClr val="DAD1E6"/>
                </a:solidFill>
                <a:latin typeface="IBM Plex Sans Bold"/>
                <a:ea typeface="IBM Plex Sans Bold"/>
                <a:cs typeface="IBM Plex Sans Bold"/>
                <a:sym typeface="IBM Plex Sans Bold"/>
              </a:rPr>
              <a:t>30%</a:t>
            </a:r>
          </a:p>
          <a:p>
            <a:pPr algn="ctr">
              <a:lnSpc>
                <a:spcPts val="2362"/>
              </a:lnSpc>
            </a:pPr>
            <a:r>
              <a:rPr lang="en-US" b="true" sz="1687" spc="-35">
                <a:solidFill>
                  <a:srgbClr val="DAD1E6"/>
                </a:solidFill>
                <a:latin typeface="IBM Plex Sans Bold"/>
                <a:ea typeface="IBM Plex Sans Bold"/>
                <a:cs typeface="IBM Plex Sans Bold"/>
                <a:sym typeface="IBM Plex Sans Bold"/>
              </a:rPr>
              <a:t>False Positives Reduced</a:t>
            </a:r>
          </a:p>
        </p:txBody>
      </p:sp>
      <p:sp>
        <p:nvSpPr>
          <p:cNvPr name="TextBox 5" id="5"/>
          <p:cNvSpPr txBox="true"/>
          <p:nvPr/>
        </p:nvSpPr>
        <p:spPr>
          <a:xfrm rot="0">
            <a:off x="6839988" y="4382319"/>
            <a:ext cx="2076688" cy="1583798"/>
          </a:xfrm>
          <a:prstGeom prst="rect">
            <a:avLst/>
          </a:prstGeom>
        </p:spPr>
        <p:txBody>
          <a:bodyPr anchor="t" rtlCol="false" tIns="0" lIns="0" bIns="0" rIns="0">
            <a:spAutoFit/>
          </a:bodyPr>
          <a:lstStyle/>
          <a:p>
            <a:pPr algn="ctr">
              <a:lnSpc>
                <a:spcPts val="11137"/>
              </a:lnSpc>
            </a:pPr>
            <a:r>
              <a:rPr lang="en-US" b="true" sz="4454" spc="-93">
                <a:solidFill>
                  <a:srgbClr val="DAD1E6"/>
                </a:solidFill>
                <a:latin typeface="IBM Plex Sans Bold"/>
                <a:ea typeface="IBM Plex Sans Bold"/>
                <a:cs typeface="IBM Plex Sans Bold"/>
                <a:sym typeface="IBM Plex Sans Bold"/>
              </a:rPr>
              <a:t>20%</a:t>
            </a:r>
          </a:p>
          <a:p>
            <a:pPr algn="ctr">
              <a:lnSpc>
                <a:spcPts val="2362"/>
              </a:lnSpc>
            </a:pPr>
            <a:r>
              <a:rPr lang="en-US" b="true" sz="1687" spc="-35">
                <a:solidFill>
                  <a:srgbClr val="DAD1E6"/>
                </a:solidFill>
                <a:latin typeface="IBM Plex Sans Bold"/>
                <a:ea typeface="IBM Plex Sans Bold"/>
                <a:cs typeface="IBM Plex Sans Bold"/>
                <a:sym typeface="IBM Plex Sans Bold"/>
              </a:rPr>
              <a:t>Precision Increased</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24163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38175" y="4086225"/>
            <a:ext cx="57150" cy="57150"/>
            <a:chOff x="0" y="0"/>
            <a:chExt cx="57150" cy="57150"/>
          </a:xfrm>
        </p:grpSpPr>
        <p:sp>
          <p:nvSpPr>
            <p:cNvPr name="Freeform 3" id="3"/>
            <p:cNvSpPr/>
            <p:nvPr/>
          </p:nvSpPr>
          <p:spPr>
            <a:xfrm flipH="false" flipV="false" rot="0">
              <a:off x="0" y="0"/>
              <a:ext cx="57150" cy="57150"/>
            </a:xfrm>
            <a:custGeom>
              <a:avLst/>
              <a:gdLst/>
              <a:ahLst/>
              <a:cxnLst/>
              <a:rect r="r" b="b" t="t" l="l"/>
              <a:pathLst>
                <a:path h="57150" w="57150">
                  <a:moveTo>
                    <a:pt x="57150" y="28575"/>
                  </a:moveTo>
                  <a:cubicBezTo>
                    <a:pt x="57150" y="32385"/>
                    <a:pt x="56388" y="35941"/>
                    <a:pt x="54991" y="39497"/>
                  </a:cubicBezTo>
                  <a:cubicBezTo>
                    <a:pt x="53594" y="43053"/>
                    <a:pt x="51435" y="46101"/>
                    <a:pt x="48768" y="48768"/>
                  </a:cubicBezTo>
                  <a:cubicBezTo>
                    <a:pt x="46101" y="51435"/>
                    <a:pt x="43053" y="53467"/>
                    <a:pt x="39497" y="54991"/>
                  </a:cubicBezTo>
                  <a:cubicBezTo>
                    <a:pt x="35941" y="56515"/>
                    <a:pt x="32385" y="57150"/>
                    <a:pt x="28575" y="57150"/>
                  </a:cubicBezTo>
                  <a:cubicBezTo>
                    <a:pt x="24765" y="57150"/>
                    <a:pt x="21082" y="56388"/>
                    <a:pt x="17653" y="54991"/>
                  </a:cubicBezTo>
                  <a:cubicBezTo>
                    <a:pt x="14224" y="53594"/>
                    <a:pt x="11049" y="51435"/>
                    <a:pt x="8382" y="48768"/>
                  </a:cubicBezTo>
                  <a:cubicBezTo>
                    <a:pt x="5715" y="46101"/>
                    <a:pt x="3683" y="43053"/>
                    <a:pt x="2159" y="39497"/>
                  </a:cubicBezTo>
                  <a:cubicBezTo>
                    <a:pt x="635" y="35941"/>
                    <a:pt x="0" y="32385"/>
                    <a:pt x="0" y="28575"/>
                  </a:cubicBezTo>
                  <a:cubicBezTo>
                    <a:pt x="0" y="24765"/>
                    <a:pt x="762" y="21082"/>
                    <a:pt x="2159" y="17653"/>
                  </a:cubicBezTo>
                  <a:cubicBezTo>
                    <a:pt x="3556" y="14224"/>
                    <a:pt x="5715" y="11049"/>
                    <a:pt x="8382" y="8382"/>
                  </a:cubicBezTo>
                  <a:cubicBezTo>
                    <a:pt x="11049" y="5715"/>
                    <a:pt x="14097" y="3683"/>
                    <a:pt x="17653" y="2159"/>
                  </a:cubicBezTo>
                  <a:cubicBezTo>
                    <a:pt x="21209" y="635"/>
                    <a:pt x="24765" y="0"/>
                    <a:pt x="28575" y="0"/>
                  </a:cubicBezTo>
                  <a:cubicBezTo>
                    <a:pt x="32385" y="0"/>
                    <a:pt x="36068" y="762"/>
                    <a:pt x="39497" y="2159"/>
                  </a:cubicBezTo>
                  <a:cubicBezTo>
                    <a:pt x="42926" y="3556"/>
                    <a:pt x="46101" y="5715"/>
                    <a:pt x="48768" y="8382"/>
                  </a:cubicBezTo>
                  <a:cubicBezTo>
                    <a:pt x="51435" y="11049"/>
                    <a:pt x="53467" y="14097"/>
                    <a:pt x="54991" y="17653"/>
                  </a:cubicBezTo>
                  <a:cubicBezTo>
                    <a:pt x="56515" y="21209"/>
                    <a:pt x="57150" y="24765"/>
                    <a:pt x="57150" y="28575"/>
                  </a:cubicBezTo>
                </a:path>
              </a:pathLst>
            </a:custGeom>
            <a:solidFill>
              <a:srgbClr val="DAD1E6"/>
            </a:solidFill>
          </p:spPr>
        </p:sp>
      </p:grpSp>
      <p:grpSp>
        <p:nvGrpSpPr>
          <p:cNvPr name="Group 4" id="4"/>
          <p:cNvGrpSpPr>
            <a:grpSpLocks noChangeAspect="true"/>
          </p:cNvGrpSpPr>
          <p:nvPr/>
        </p:nvGrpSpPr>
        <p:grpSpPr>
          <a:xfrm rot="0">
            <a:off x="638175" y="4419600"/>
            <a:ext cx="57150" cy="57150"/>
            <a:chOff x="0" y="0"/>
            <a:chExt cx="57150" cy="57150"/>
          </a:xfrm>
        </p:grpSpPr>
        <p:sp>
          <p:nvSpPr>
            <p:cNvPr name="Freeform 5" id="5"/>
            <p:cNvSpPr/>
            <p:nvPr/>
          </p:nvSpPr>
          <p:spPr>
            <a:xfrm flipH="false" flipV="false" rot="0">
              <a:off x="0" y="0"/>
              <a:ext cx="57150" cy="57150"/>
            </a:xfrm>
            <a:custGeom>
              <a:avLst/>
              <a:gdLst/>
              <a:ahLst/>
              <a:cxnLst/>
              <a:rect r="r" b="b" t="t" l="l"/>
              <a:pathLst>
                <a:path h="57150" w="57150">
                  <a:moveTo>
                    <a:pt x="57150" y="28575"/>
                  </a:moveTo>
                  <a:cubicBezTo>
                    <a:pt x="57150" y="32385"/>
                    <a:pt x="56388" y="35941"/>
                    <a:pt x="54991" y="39497"/>
                  </a:cubicBezTo>
                  <a:cubicBezTo>
                    <a:pt x="53594" y="43053"/>
                    <a:pt x="51435" y="46101"/>
                    <a:pt x="48768" y="48768"/>
                  </a:cubicBezTo>
                  <a:cubicBezTo>
                    <a:pt x="46101" y="51435"/>
                    <a:pt x="43053" y="53467"/>
                    <a:pt x="39497" y="54991"/>
                  </a:cubicBezTo>
                  <a:cubicBezTo>
                    <a:pt x="35941" y="56515"/>
                    <a:pt x="32385" y="57150"/>
                    <a:pt x="28575" y="57150"/>
                  </a:cubicBezTo>
                  <a:cubicBezTo>
                    <a:pt x="24765" y="57150"/>
                    <a:pt x="21082" y="56388"/>
                    <a:pt x="17653" y="54991"/>
                  </a:cubicBezTo>
                  <a:cubicBezTo>
                    <a:pt x="14224" y="53594"/>
                    <a:pt x="11049" y="51435"/>
                    <a:pt x="8382" y="48768"/>
                  </a:cubicBezTo>
                  <a:cubicBezTo>
                    <a:pt x="5715" y="46101"/>
                    <a:pt x="3683" y="43053"/>
                    <a:pt x="2159" y="39497"/>
                  </a:cubicBezTo>
                  <a:cubicBezTo>
                    <a:pt x="635" y="35941"/>
                    <a:pt x="0" y="32385"/>
                    <a:pt x="0" y="28575"/>
                  </a:cubicBezTo>
                  <a:cubicBezTo>
                    <a:pt x="0" y="24765"/>
                    <a:pt x="762" y="21082"/>
                    <a:pt x="2159" y="17653"/>
                  </a:cubicBezTo>
                  <a:cubicBezTo>
                    <a:pt x="3556" y="14224"/>
                    <a:pt x="5715" y="11049"/>
                    <a:pt x="8382" y="8382"/>
                  </a:cubicBezTo>
                  <a:cubicBezTo>
                    <a:pt x="11049" y="5715"/>
                    <a:pt x="14097" y="3683"/>
                    <a:pt x="17653" y="2159"/>
                  </a:cubicBezTo>
                  <a:cubicBezTo>
                    <a:pt x="21209" y="635"/>
                    <a:pt x="24765" y="0"/>
                    <a:pt x="28575" y="0"/>
                  </a:cubicBezTo>
                  <a:cubicBezTo>
                    <a:pt x="32385" y="0"/>
                    <a:pt x="36068" y="762"/>
                    <a:pt x="39497" y="2159"/>
                  </a:cubicBezTo>
                  <a:cubicBezTo>
                    <a:pt x="42926" y="3556"/>
                    <a:pt x="46101" y="5715"/>
                    <a:pt x="48768" y="8382"/>
                  </a:cubicBezTo>
                  <a:cubicBezTo>
                    <a:pt x="51435" y="11049"/>
                    <a:pt x="53467" y="14097"/>
                    <a:pt x="54991" y="17653"/>
                  </a:cubicBezTo>
                  <a:cubicBezTo>
                    <a:pt x="56515" y="21209"/>
                    <a:pt x="57150" y="24765"/>
                    <a:pt x="57150" y="28575"/>
                  </a:cubicBezTo>
                </a:path>
              </a:pathLst>
            </a:custGeom>
            <a:solidFill>
              <a:srgbClr val="DAD1E6"/>
            </a:solidFill>
          </p:spPr>
        </p:sp>
      </p:grpSp>
      <p:grpSp>
        <p:nvGrpSpPr>
          <p:cNvPr name="Group 6" id="6"/>
          <p:cNvGrpSpPr>
            <a:grpSpLocks noChangeAspect="true"/>
          </p:cNvGrpSpPr>
          <p:nvPr/>
        </p:nvGrpSpPr>
        <p:grpSpPr>
          <a:xfrm rot="0">
            <a:off x="638175" y="4752975"/>
            <a:ext cx="57150" cy="57150"/>
            <a:chOff x="0" y="0"/>
            <a:chExt cx="57150" cy="57150"/>
          </a:xfrm>
        </p:grpSpPr>
        <p:sp>
          <p:nvSpPr>
            <p:cNvPr name="Freeform 7" id="7"/>
            <p:cNvSpPr/>
            <p:nvPr/>
          </p:nvSpPr>
          <p:spPr>
            <a:xfrm flipH="false" flipV="false" rot="0">
              <a:off x="0" y="0"/>
              <a:ext cx="57150" cy="57150"/>
            </a:xfrm>
            <a:custGeom>
              <a:avLst/>
              <a:gdLst/>
              <a:ahLst/>
              <a:cxnLst/>
              <a:rect r="r" b="b" t="t" l="l"/>
              <a:pathLst>
                <a:path h="57150" w="57150">
                  <a:moveTo>
                    <a:pt x="57150" y="28575"/>
                  </a:moveTo>
                  <a:cubicBezTo>
                    <a:pt x="57150" y="32385"/>
                    <a:pt x="56388" y="35941"/>
                    <a:pt x="54991" y="39497"/>
                  </a:cubicBezTo>
                  <a:cubicBezTo>
                    <a:pt x="53594" y="43053"/>
                    <a:pt x="51435" y="46101"/>
                    <a:pt x="48768" y="48768"/>
                  </a:cubicBezTo>
                  <a:cubicBezTo>
                    <a:pt x="46101" y="51435"/>
                    <a:pt x="43053" y="53467"/>
                    <a:pt x="39497" y="54991"/>
                  </a:cubicBezTo>
                  <a:cubicBezTo>
                    <a:pt x="35941" y="56515"/>
                    <a:pt x="32385" y="57150"/>
                    <a:pt x="28575" y="57150"/>
                  </a:cubicBezTo>
                  <a:cubicBezTo>
                    <a:pt x="24765" y="57150"/>
                    <a:pt x="21082" y="56388"/>
                    <a:pt x="17653" y="54991"/>
                  </a:cubicBezTo>
                  <a:cubicBezTo>
                    <a:pt x="14224" y="53594"/>
                    <a:pt x="11049" y="51435"/>
                    <a:pt x="8382" y="48768"/>
                  </a:cubicBezTo>
                  <a:cubicBezTo>
                    <a:pt x="5715" y="46101"/>
                    <a:pt x="3683" y="43053"/>
                    <a:pt x="2159" y="39497"/>
                  </a:cubicBezTo>
                  <a:cubicBezTo>
                    <a:pt x="635" y="35941"/>
                    <a:pt x="0" y="32385"/>
                    <a:pt x="0" y="28575"/>
                  </a:cubicBezTo>
                  <a:cubicBezTo>
                    <a:pt x="0" y="24765"/>
                    <a:pt x="762" y="21082"/>
                    <a:pt x="2159" y="17653"/>
                  </a:cubicBezTo>
                  <a:cubicBezTo>
                    <a:pt x="3556" y="14224"/>
                    <a:pt x="5715" y="11049"/>
                    <a:pt x="8382" y="8382"/>
                  </a:cubicBezTo>
                  <a:cubicBezTo>
                    <a:pt x="11049" y="5715"/>
                    <a:pt x="14097" y="3683"/>
                    <a:pt x="17653" y="2159"/>
                  </a:cubicBezTo>
                  <a:cubicBezTo>
                    <a:pt x="21209" y="635"/>
                    <a:pt x="24765" y="0"/>
                    <a:pt x="28575" y="0"/>
                  </a:cubicBezTo>
                  <a:cubicBezTo>
                    <a:pt x="32385" y="0"/>
                    <a:pt x="36068" y="762"/>
                    <a:pt x="39497" y="2159"/>
                  </a:cubicBezTo>
                  <a:cubicBezTo>
                    <a:pt x="42926" y="3556"/>
                    <a:pt x="46101" y="5715"/>
                    <a:pt x="48768" y="8382"/>
                  </a:cubicBezTo>
                  <a:cubicBezTo>
                    <a:pt x="51435" y="11049"/>
                    <a:pt x="53467" y="14097"/>
                    <a:pt x="54991" y="17653"/>
                  </a:cubicBezTo>
                  <a:cubicBezTo>
                    <a:pt x="56515" y="21209"/>
                    <a:pt x="57150" y="24765"/>
                    <a:pt x="57150" y="28575"/>
                  </a:cubicBezTo>
                </a:path>
              </a:pathLst>
            </a:custGeom>
            <a:solidFill>
              <a:srgbClr val="DAD1E6"/>
            </a:solidFill>
          </p:spPr>
        </p:sp>
      </p:grpSp>
      <p:grpSp>
        <p:nvGrpSpPr>
          <p:cNvPr name="Group 8" id="8"/>
          <p:cNvGrpSpPr>
            <a:grpSpLocks noChangeAspect="true"/>
          </p:cNvGrpSpPr>
          <p:nvPr/>
        </p:nvGrpSpPr>
        <p:grpSpPr>
          <a:xfrm rot="0">
            <a:off x="5972175" y="4086225"/>
            <a:ext cx="57150" cy="57150"/>
            <a:chOff x="0" y="0"/>
            <a:chExt cx="57150" cy="57150"/>
          </a:xfrm>
        </p:grpSpPr>
        <p:sp>
          <p:nvSpPr>
            <p:cNvPr name="Freeform 9" id="9"/>
            <p:cNvSpPr/>
            <p:nvPr/>
          </p:nvSpPr>
          <p:spPr>
            <a:xfrm flipH="false" flipV="false" rot="0">
              <a:off x="0" y="0"/>
              <a:ext cx="57150" cy="57150"/>
            </a:xfrm>
            <a:custGeom>
              <a:avLst/>
              <a:gdLst/>
              <a:ahLst/>
              <a:cxnLst/>
              <a:rect r="r" b="b" t="t" l="l"/>
              <a:pathLst>
                <a:path h="57150" w="57150">
                  <a:moveTo>
                    <a:pt x="57150" y="28575"/>
                  </a:moveTo>
                  <a:cubicBezTo>
                    <a:pt x="57150" y="32385"/>
                    <a:pt x="56388" y="35941"/>
                    <a:pt x="54991" y="39497"/>
                  </a:cubicBezTo>
                  <a:cubicBezTo>
                    <a:pt x="53594" y="43053"/>
                    <a:pt x="51435" y="46101"/>
                    <a:pt x="48768" y="48768"/>
                  </a:cubicBezTo>
                  <a:cubicBezTo>
                    <a:pt x="46101" y="51435"/>
                    <a:pt x="43053" y="53467"/>
                    <a:pt x="39497" y="54991"/>
                  </a:cubicBezTo>
                  <a:cubicBezTo>
                    <a:pt x="35941" y="56515"/>
                    <a:pt x="32385" y="57150"/>
                    <a:pt x="28575" y="57150"/>
                  </a:cubicBezTo>
                  <a:cubicBezTo>
                    <a:pt x="24765" y="57150"/>
                    <a:pt x="21082" y="56388"/>
                    <a:pt x="17653" y="54991"/>
                  </a:cubicBezTo>
                  <a:cubicBezTo>
                    <a:pt x="14224" y="53594"/>
                    <a:pt x="11049" y="51435"/>
                    <a:pt x="8382" y="48768"/>
                  </a:cubicBezTo>
                  <a:cubicBezTo>
                    <a:pt x="5715" y="46101"/>
                    <a:pt x="3683" y="43053"/>
                    <a:pt x="2159" y="39497"/>
                  </a:cubicBezTo>
                  <a:cubicBezTo>
                    <a:pt x="635" y="35941"/>
                    <a:pt x="0" y="32385"/>
                    <a:pt x="0" y="28575"/>
                  </a:cubicBezTo>
                  <a:cubicBezTo>
                    <a:pt x="0" y="24765"/>
                    <a:pt x="762" y="21082"/>
                    <a:pt x="2159" y="17653"/>
                  </a:cubicBezTo>
                  <a:cubicBezTo>
                    <a:pt x="3556" y="14224"/>
                    <a:pt x="5715" y="11049"/>
                    <a:pt x="8382" y="8382"/>
                  </a:cubicBezTo>
                  <a:cubicBezTo>
                    <a:pt x="11049" y="5715"/>
                    <a:pt x="14097" y="3683"/>
                    <a:pt x="17653" y="2159"/>
                  </a:cubicBezTo>
                  <a:cubicBezTo>
                    <a:pt x="21209" y="635"/>
                    <a:pt x="24765" y="0"/>
                    <a:pt x="28575" y="0"/>
                  </a:cubicBezTo>
                  <a:cubicBezTo>
                    <a:pt x="32385" y="0"/>
                    <a:pt x="36068" y="762"/>
                    <a:pt x="39497" y="2159"/>
                  </a:cubicBezTo>
                  <a:cubicBezTo>
                    <a:pt x="42926" y="3556"/>
                    <a:pt x="46101" y="5715"/>
                    <a:pt x="48768" y="8382"/>
                  </a:cubicBezTo>
                  <a:cubicBezTo>
                    <a:pt x="51435" y="11049"/>
                    <a:pt x="53467" y="14097"/>
                    <a:pt x="54991" y="17653"/>
                  </a:cubicBezTo>
                  <a:cubicBezTo>
                    <a:pt x="56515" y="21209"/>
                    <a:pt x="57150" y="24765"/>
                    <a:pt x="57150" y="28575"/>
                  </a:cubicBezTo>
                </a:path>
              </a:pathLst>
            </a:custGeom>
            <a:solidFill>
              <a:srgbClr val="DAD1E6"/>
            </a:solidFill>
          </p:spPr>
        </p:sp>
      </p:grpSp>
      <p:grpSp>
        <p:nvGrpSpPr>
          <p:cNvPr name="Group 10" id="10"/>
          <p:cNvGrpSpPr>
            <a:grpSpLocks noChangeAspect="true"/>
          </p:cNvGrpSpPr>
          <p:nvPr/>
        </p:nvGrpSpPr>
        <p:grpSpPr>
          <a:xfrm rot="0">
            <a:off x="5972175" y="4419600"/>
            <a:ext cx="57150" cy="57150"/>
            <a:chOff x="0" y="0"/>
            <a:chExt cx="57150" cy="57150"/>
          </a:xfrm>
        </p:grpSpPr>
        <p:sp>
          <p:nvSpPr>
            <p:cNvPr name="Freeform 11" id="11"/>
            <p:cNvSpPr/>
            <p:nvPr/>
          </p:nvSpPr>
          <p:spPr>
            <a:xfrm flipH="false" flipV="false" rot="0">
              <a:off x="0" y="0"/>
              <a:ext cx="57150" cy="57150"/>
            </a:xfrm>
            <a:custGeom>
              <a:avLst/>
              <a:gdLst/>
              <a:ahLst/>
              <a:cxnLst/>
              <a:rect r="r" b="b" t="t" l="l"/>
              <a:pathLst>
                <a:path h="57150" w="57150">
                  <a:moveTo>
                    <a:pt x="57150" y="28575"/>
                  </a:moveTo>
                  <a:cubicBezTo>
                    <a:pt x="57150" y="32385"/>
                    <a:pt x="56388" y="35941"/>
                    <a:pt x="54991" y="39497"/>
                  </a:cubicBezTo>
                  <a:cubicBezTo>
                    <a:pt x="53594" y="43053"/>
                    <a:pt x="51435" y="46101"/>
                    <a:pt x="48768" y="48768"/>
                  </a:cubicBezTo>
                  <a:cubicBezTo>
                    <a:pt x="46101" y="51435"/>
                    <a:pt x="43053" y="53467"/>
                    <a:pt x="39497" y="54991"/>
                  </a:cubicBezTo>
                  <a:cubicBezTo>
                    <a:pt x="35941" y="56515"/>
                    <a:pt x="32385" y="57150"/>
                    <a:pt x="28575" y="57150"/>
                  </a:cubicBezTo>
                  <a:cubicBezTo>
                    <a:pt x="24765" y="57150"/>
                    <a:pt x="21082" y="56388"/>
                    <a:pt x="17653" y="54991"/>
                  </a:cubicBezTo>
                  <a:cubicBezTo>
                    <a:pt x="14224" y="53594"/>
                    <a:pt x="11049" y="51435"/>
                    <a:pt x="8382" y="48768"/>
                  </a:cubicBezTo>
                  <a:cubicBezTo>
                    <a:pt x="5715" y="46101"/>
                    <a:pt x="3683" y="43053"/>
                    <a:pt x="2159" y="39497"/>
                  </a:cubicBezTo>
                  <a:cubicBezTo>
                    <a:pt x="635" y="35941"/>
                    <a:pt x="0" y="32385"/>
                    <a:pt x="0" y="28575"/>
                  </a:cubicBezTo>
                  <a:cubicBezTo>
                    <a:pt x="0" y="24765"/>
                    <a:pt x="762" y="21082"/>
                    <a:pt x="2159" y="17653"/>
                  </a:cubicBezTo>
                  <a:cubicBezTo>
                    <a:pt x="3556" y="14224"/>
                    <a:pt x="5715" y="11049"/>
                    <a:pt x="8382" y="8382"/>
                  </a:cubicBezTo>
                  <a:cubicBezTo>
                    <a:pt x="11049" y="5715"/>
                    <a:pt x="14097" y="3683"/>
                    <a:pt x="17653" y="2159"/>
                  </a:cubicBezTo>
                  <a:cubicBezTo>
                    <a:pt x="21209" y="635"/>
                    <a:pt x="24765" y="0"/>
                    <a:pt x="28575" y="0"/>
                  </a:cubicBezTo>
                  <a:cubicBezTo>
                    <a:pt x="32385" y="0"/>
                    <a:pt x="36068" y="762"/>
                    <a:pt x="39497" y="2159"/>
                  </a:cubicBezTo>
                  <a:cubicBezTo>
                    <a:pt x="42926" y="3556"/>
                    <a:pt x="46101" y="5715"/>
                    <a:pt x="48768" y="8382"/>
                  </a:cubicBezTo>
                  <a:cubicBezTo>
                    <a:pt x="51435" y="11049"/>
                    <a:pt x="53467" y="14097"/>
                    <a:pt x="54991" y="17653"/>
                  </a:cubicBezTo>
                  <a:cubicBezTo>
                    <a:pt x="56515" y="21209"/>
                    <a:pt x="57150" y="24765"/>
                    <a:pt x="57150" y="28575"/>
                  </a:cubicBezTo>
                </a:path>
              </a:pathLst>
            </a:custGeom>
            <a:solidFill>
              <a:srgbClr val="DAD1E6"/>
            </a:solidFill>
          </p:spPr>
        </p:sp>
      </p:grpSp>
      <p:sp>
        <p:nvSpPr>
          <p:cNvPr name="TextBox 12" id="12"/>
          <p:cNvSpPr txBox="true"/>
          <p:nvPr/>
        </p:nvSpPr>
        <p:spPr>
          <a:xfrm rot="0">
            <a:off x="600075" y="1507303"/>
            <a:ext cx="10319480" cy="1663417"/>
          </a:xfrm>
          <a:prstGeom prst="rect">
            <a:avLst/>
          </a:prstGeom>
        </p:spPr>
        <p:txBody>
          <a:bodyPr anchor="t" rtlCol="false" tIns="0" lIns="0" bIns="0" rIns="0">
            <a:spAutoFit/>
          </a:bodyPr>
          <a:lstStyle/>
          <a:p>
            <a:pPr algn="l">
              <a:lnSpc>
                <a:spcPts val="4725"/>
              </a:lnSpc>
            </a:pPr>
            <a:r>
              <a:rPr lang="en-US" b="true" sz="3375" spc="-70">
                <a:solidFill>
                  <a:srgbClr val="F94CAF"/>
                </a:solidFill>
                <a:latin typeface="IBM Plex Sans Bold"/>
                <a:ea typeface="IBM Plex Sans Bold"/>
                <a:cs typeface="IBM Plex Sans Bold"/>
                <a:sym typeface="IBM Plex Sans Bold"/>
              </a:rPr>
              <a:t>Implementation and Scalability</a:t>
            </a:r>
          </a:p>
          <a:p>
            <a:pPr algn="l">
              <a:lnSpc>
                <a:spcPts val="2174"/>
              </a:lnSpc>
            </a:pPr>
            <a:r>
              <a:rPr lang="en-US" sz="1350">
                <a:solidFill>
                  <a:srgbClr val="DAD1E6"/>
                </a:solidFill>
                <a:latin typeface="Fira Sans"/>
                <a:ea typeface="Fira Sans"/>
                <a:cs typeface="Fira Sans"/>
                <a:sym typeface="Fira Sans"/>
              </a:rPr>
              <a:t>The system utilizes a cloud-based infrastructure (AWS, Azure, GCP) for scalability. Compliance with data privacy regulations (GDPR, CCPA) is ensured. It can process 10,000 transactions per second in real-time. API integration with existing fraud management systems is seamless.</a:t>
            </a:r>
          </a:p>
        </p:txBody>
      </p:sp>
      <p:sp>
        <p:nvSpPr>
          <p:cNvPr name="TextBox 13" id="13"/>
          <p:cNvSpPr txBox="true"/>
          <p:nvPr/>
        </p:nvSpPr>
        <p:spPr>
          <a:xfrm rot="0">
            <a:off x="874214" y="3912260"/>
            <a:ext cx="434226" cy="977265"/>
          </a:xfrm>
          <a:prstGeom prst="rect">
            <a:avLst/>
          </a:prstGeom>
        </p:spPr>
        <p:txBody>
          <a:bodyPr anchor="t" rtlCol="false" tIns="0" lIns="0" bIns="0" rIns="0">
            <a:spAutoFit/>
          </a:bodyPr>
          <a:lstStyle/>
          <a:p>
            <a:pPr algn="l">
              <a:lnSpc>
                <a:spcPts val="2624"/>
              </a:lnSpc>
            </a:pPr>
            <a:r>
              <a:rPr lang="en-US" sz="1350">
                <a:solidFill>
                  <a:srgbClr val="DAD1E6"/>
                </a:solidFill>
                <a:latin typeface="Fira Sans"/>
                <a:ea typeface="Fira Sans"/>
                <a:cs typeface="Fira Sans"/>
                <a:sym typeface="Fira Sans"/>
              </a:rPr>
              <a:t>AWS Azure GCP</a:t>
            </a:r>
          </a:p>
        </p:txBody>
      </p:sp>
      <p:sp>
        <p:nvSpPr>
          <p:cNvPr name="TextBox 14" id="14"/>
          <p:cNvSpPr txBox="true"/>
          <p:nvPr/>
        </p:nvSpPr>
        <p:spPr>
          <a:xfrm rot="0">
            <a:off x="6207776" y="3912260"/>
            <a:ext cx="430378" cy="643890"/>
          </a:xfrm>
          <a:prstGeom prst="rect">
            <a:avLst/>
          </a:prstGeom>
        </p:spPr>
        <p:txBody>
          <a:bodyPr anchor="t" rtlCol="false" tIns="0" lIns="0" bIns="0" rIns="0">
            <a:spAutoFit/>
          </a:bodyPr>
          <a:lstStyle/>
          <a:p>
            <a:pPr algn="l">
              <a:lnSpc>
                <a:spcPts val="2624"/>
              </a:lnSpc>
            </a:pPr>
            <a:r>
              <a:rPr lang="en-US" sz="1350">
                <a:solidFill>
                  <a:srgbClr val="DAD1E6"/>
                </a:solidFill>
                <a:latin typeface="Fira Sans"/>
                <a:ea typeface="Fira Sans"/>
                <a:cs typeface="Fira Sans"/>
                <a:sym typeface="Fira Sans"/>
              </a:rPr>
              <a:t>GDPR CCPA</a:t>
            </a:r>
          </a:p>
        </p:txBody>
      </p:sp>
      <p:sp>
        <p:nvSpPr>
          <p:cNvPr name="TextBox 15" id="15"/>
          <p:cNvSpPr txBox="true"/>
          <p:nvPr/>
        </p:nvSpPr>
        <p:spPr>
          <a:xfrm rot="0">
            <a:off x="600075" y="3553997"/>
            <a:ext cx="2185988" cy="277663"/>
          </a:xfrm>
          <a:prstGeom prst="rect">
            <a:avLst/>
          </a:prstGeom>
        </p:spPr>
        <p:txBody>
          <a:bodyPr anchor="t" rtlCol="false" tIns="0" lIns="0" bIns="0" rIns="0">
            <a:spAutoFit/>
          </a:bodyPr>
          <a:lstStyle/>
          <a:p>
            <a:pPr algn="l">
              <a:lnSpc>
                <a:spcPts val="2362"/>
              </a:lnSpc>
            </a:pPr>
            <a:r>
              <a:rPr lang="en-US" b="true" sz="1687" spc="-35">
                <a:solidFill>
                  <a:srgbClr val="F94CAF"/>
                </a:solidFill>
                <a:latin typeface="IBM Plex Sans Bold"/>
                <a:ea typeface="IBM Plex Sans Bold"/>
                <a:cs typeface="IBM Plex Sans Bold"/>
                <a:sym typeface="IBM Plex Sans Bold"/>
              </a:rPr>
              <a:t>Cloud Infrastructure</a:t>
            </a:r>
          </a:p>
        </p:txBody>
      </p:sp>
      <p:sp>
        <p:nvSpPr>
          <p:cNvPr name="TextBox 16" id="16"/>
          <p:cNvSpPr txBox="true"/>
          <p:nvPr/>
        </p:nvSpPr>
        <p:spPr>
          <a:xfrm rot="0">
            <a:off x="5933627" y="3553997"/>
            <a:ext cx="1092994" cy="277663"/>
          </a:xfrm>
          <a:prstGeom prst="rect">
            <a:avLst/>
          </a:prstGeom>
        </p:spPr>
        <p:txBody>
          <a:bodyPr anchor="t" rtlCol="false" tIns="0" lIns="0" bIns="0" rIns="0">
            <a:spAutoFit/>
          </a:bodyPr>
          <a:lstStyle/>
          <a:p>
            <a:pPr algn="l">
              <a:lnSpc>
                <a:spcPts val="2362"/>
              </a:lnSpc>
            </a:pPr>
            <a:r>
              <a:rPr lang="en-US" b="true" sz="1687" spc="-35">
                <a:solidFill>
                  <a:srgbClr val="F94CAF"/>
                </a:solidFill>
                <a:latin typeface="IBM Plex Sans Bold"/>
                <a:ea typeface="IBM Plex Sans Bold"/>
                <a:cs typeface="IBM Plex Sans Bold"/>
                <a:sym typeface="IBM Plex Sans Bold"/>
              </a:rPr>
              <a:t>Compliance</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24163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586895" y="2917822"/>
            <a:ext cx="6259925" cy="3136030"/>
            <a:chOff x="0" y="0"/>
            <a:chExt cx="6259932" cy="3136024"/>
          </a:xfrm>
        </p:grpSpPr>
        <p:sp>
          <p:nvSpPr>
            <p:cNvPr name="Freeform 3" id="3"/>
            <p:cNvSpPr/>
            <p:nvPr/>
          </p:nvSpPr>
          <p:spPr>
            <a:xfrm flipH="false" flipV="false" rot="0">
              <a:off x="63373" y="528955"/>
              <a:ext cx="2227834" cy="2543556"/>
            </a:xfrm>
            <a:custGeom>
              <a:avLst/>
              <a:gdLst/>
              <a:ahLst/>
              <a:cxnLst/>
              <a:rect r="r" b="b" t="t" l="l"/>
              <a:pathLst>
                <a:path h="2543556" w="2227834">
                  <a:moveTo>
                    <a:pt x="61468" y="2543556"/>
                  </a:moveTo>
                  <a:cubicBezTo>
                    <a:pt x="57277" y="2543556"/>
                    <a:pt x="53213" y="2543175"/>
                    <a:pt x="49149" y="2542286"/>
                  </a:cubicBezTo>
                  <a:cubicBezTo>
                    <a:pt x="45085" y="2541397"/>
                    <a:pt x="41148" y="2540254"/>
                    <a:pt x="37338" y="2538603"/>
                  </a:cubicBezTo>
                  <a:cubicBezTo>
                    <a:pt x="33528" y="2536952"/>
                    <a:pt x="29972" y="2535047"/>
                    <a:pt x="26543" y="2532634"/>
                  </a:cubicBezTo>
                  <a:cubicBezTo>
                    <a:pt x="23114" y="2530221"/>
                    <a:pt x="19939" y="2527681"/>
                    <a:pt x="17145" y="2524633"/>
                  </a:cubicBezTo>
                  <a:cubicBezTo>
                    <a:pt x="14351" y="2521585"/>
                    <a:pt x="11684" y="2518410"/>
                    <a:pt x="9525" y="2514981"/>
                  </a:cubicBezTo>
                  <a:cubicBezTo>
                    <a:pt x="7366" y="2511552"/>
                    <a:pt x="5461" y="2507869"/>
                    <a:pt x="4064" y="2503932"/>
                  </a:cubicBezTo>
                  <a:cubicBezTo>
                    <a:pt x="2667" y="2499995"/>
                    <a:pt x="1524" y="2496058"/>
                    <a:pt x="889" y="2491994"/>
                  </a:cubicBezTo>
                  <a:cubicBezTo>
                    <a:pt x="254" y="2487930"/>
                    <a:pt x="0" y="2483866"/>
                    <a:pt x="127" y="2479675"/>
                  </a:cubicBezTo>
                  <a:cubicBezTo>
                    <a:pt x="2667" y="2417953"/>
                    <a:pt x="6985" y="2356231"/>
                    <a:pt x="13208" y="2294763"/>
                  </a:cubicBezTo>
                  <a:cubicBezTo>
                    <a:pt x="19431" y="2233295"/>
                    <a:pt x="27432" y="2171954"/>
                    <a:pt x="37465" y="2110994"/>
                  </a:cubicBezTo>
                  <a:cubicBezTo>
                    <a:pt x="47498" y="2050034"/>
                    <a:pt x="59182" y="1989328"/>
                    <a:pt x="72771" y="1929003"/>
                  </a:cubicBezTo>
                  <a:cubicBezTo>
                    <a:pt x="86360" y="1868678"/>
                    <a:pt x="101727" y="1808861"/>
                    <a:pt x="118999" y="1749425"/>
                  </a:cubicBezTo>
                  <a:cubicBezTo>
                    <a:pt x="136271" y="1689989"/>
                    <a:pt x="155194" y="1631188"/>
                    <a:pt x="175895" y="1573022"/>
                  </a:cubicBezTo>
                  <a:cubicBezTo>
                    <a:pt x="196596" y="1514856"/>
                    <a:pt x="219075" y="1457198"/>
                    <a:pt x="243332" y="1400429"/>
                  </a:cubicBezTo>
                  <a:cubicBezTo>
                    <a:pt x="267589" y="1343660"/>
                    <a:pt x="293497" y="1287526"/>
                    <a:pt x="321056" y="1232154"/>
                  </a:cubicBezTo>
                  <a:cubicBezTo>
                    <a:pt x="348615" y="1176782"/>
                    <a:pt x="377952" y="1122426"/>
                    <a:pt x="408813" y="1068959"/>
                  </a:cubicBezTo>
                  <a:cubicBezTo>
                    <a:pt x="439674" y="1015492"/>
                    <a:pt x="472186" y="962914"/>
                    <a:pt x="506349" y="911352"/>
                  </a:cubicBezTo>
                  <a:cubicBezTo>
                    <a:pt x="540512" y="859790"/>
                    <a:pt x="576072" y="809244"/>
                    <a:pt x="613156" y="759841"/>
                  </a:cubicBezTo>
                  <a:cubicBezTo>
                    <a:pt x="650240" y="710438"/>
                    <a:pt x="688848" y="662178"/>
                    <a:pt x="728980" y="615061"/>
                  </a:cubicBezTo>
                  <a:cubicBezTo>
                    <a:pt x="769112" y="567944"/>
                    <a:pt x="810514" y="522097"/>
                    <a:pt x="853313" y="477520"/>
                  </a:cubicBezTo>
                  <a:cubicBezTo>
                    <a:pt x="896112" y="432943"/>
                    <a:pt x="940308" y="389636"/>
                    <a:pt x="985647" y="347726"/>
                  </a:cubicBezTo>
                  <a:cubicBezTo>
                    <a:pt x="1030986" y="305816"/>
                    <a:pt x="1077722" y="265303"/>
                    <a:pt x="1125601" y="226187"/>
                  </a:cubicBezTo>
                  <a:cubicBezTo>
                    <a:pt x="1173480" y="187071"/>
                    <a:pt x="1222502" y="149479"/>
                    <a:pt x="1272667" y="113284"/>
                  </a:cubicBezTo>
                  <a:cubicBezTo>
                    <a:pt x="1322832" y="77089"/>
                    <a:pt x="1374013" y="42545"/>
                    <a:pt x="1426210" y="9525"/>
                  </a:cubicBezTo>
                  <a:cubicBezTo>
                    <a:pt x="1429639" y="7366"/>
                    <a:pt x="1433449" y="5461"/>
                    <a:pt x="1437259" y="4064"/>
                  </a:cubicBezTo>
                  <a:cubicBezTo>
                    <a:pt x="1441069" y="2667"/>
                    <a:pt x="1445133" y="1524"/>
                    <a:pt x="1449197" y="889"/>
                  </a:cubicBezTo>
                  <a:cubicBezTo>
                    <a:pt x="1453261" y="254"/>
                    <a:pt x="1457325" y="0"/>
                    <a:pt x="1461516" y="127"/>
                  </a:cubicBezTo>
                  <a:cubicBezTo>
                    <a:pt x="1465707" y="254"/>
                    <a:pt x="1469644" y="889"/>
                    <a:pt x="1473708" y="1905"/>
                  </a:cubicBezTo>
                  <a:cubicBezTo>
                    <a:pt x="1477772" y="2921"/>
                    <a:pt x="1481582" y="4318"/>
                    <a:pt x="1485392" y="6096"/>
                  </a:cubicBezTo>
                  <a:cubicBezTo>
                    <a:pt x="1489202" y="7874"/>
                    <a:pt x="1492631" y="10033"/>
                    <a:pt x="1495933" y="12446"/>
                  </a:cubicBezTo>
                  <a:cubicBezTo>
                    <a:pt x="1499235" y="14859"/>
                    <a:pt x="1502283" y="17780"/>
                    <a:pt x="1505077" y="20828"/>
                  </a:cubicBezTo>
                  <a:cubicBezTo>
                    <a:pt x="1507871" y="23876"/>
                    <a:pt x="1510157" y="27305"/>
                    <a:pt x="1512316" y="30861"/>
                  </a:cubicBezTo>
                  <a:lnTo>
                    <a:pt x="2219198" y="1255268"/>
                  </a:lnTo>
                  <a:cubicBezTo>
                    <a:pt x="2223008" y="1261999"/>
                    <a:pt x="2225548" y="1269111"/>
                    <a:pt x="2226691" y="1276731"/>
                  </a:cubicBezTo>
                  <a:cubicBezTo>
                    <a:pt x="2227834" y="1284351"/>
                    <a:pt x="2227580" y="1291971"/>
                    <a:pt x="2225802" y="1299464"/>
                  </a:cubicBezTo>
                  <a:cubicBezTo>
                    <a:pt x="2224024" y="1306957"/>
                    <a:pt x="2221103" y="1313942"/>
                    <a:pt x="2216658" y="1320419"/>
                  </a:cubicBezTo>
                  <a:cubicBezTo>
                    <a:pt x="2212213" y="1326896"/>
                    <a:pt x="2206879" y="1332230"/>
                    <a:pt x="2200529" y="1336548"/>
                  </a:cubicBezTo>
                  <a:cubicBezTo>
                    <a:pt x="2153285" y="1368933"/>
                    <a:pt x="2107946" y="1403731"/>
                    <a:pt x="2064512" y="1441196"/>
                  </a:cubicBezTo>
                  <a:cubicBezTo>
                    <a:pt x="2021077" y="1478661"/>
                    <a:pt x="1979930" y="1518285"/>
                    <a:pt x="1941068" y="1560322"/>
                  </a:cubicBezTo>
                  <a:cubicBezTo>
                    <a:pt x="1902206" y="1602359"/>
                    <a:pt x="1865630" y="1646428"/>
                    <a:pt x="1831721" y="1692529"/>
                  </a:cubicBezTo>
                  <a:cubicBezTo>
                    <a:pt x="1797812" y="1738630"/>
                    <a:pt x="1766443" y="1786509"/>
                    <a:pt x="1737741" y="1836039"/>
                  </a:cubicBezTo>
                  <a:cubicBezTo>
                    <a:pt x="1709039" y="1885569"/>
                    <a:pt x="1683258" y="1936750"/>
                    <a:pt x="1660398" y="1989201"/>
                  </a:cubicBezTo>
                  <a:cubicBezTo>
                    <a:pt x="1637538" y="2041652"/>
                    <a:pt x="1617599" y="2095373"/>
                    <a:pt x="1600581" y="2150110"/>
                  </a:cubicBezTo>
                  <a:cubicBezTo>
                    <a:pt x="1583563" y="2204847"/>
                    <a:pt x="1569847" y="2260346"/>
                    <a:pt x="1559179" y="2316607"/>
                  </a:cubicBezTo>
                  <a:cubicBezTo>
                    <a:pt x="1548511" y="2372868"/>
                    <a:pt x="1540891" y="2429637"/>
                    <a:pt x="1536573" y="2486660"/>
                  </a:cubicBezTo>
                  <a:cubicBezTo>
                    <a:pt x="1535938" y="2494407"/>
                    <a:pt x="1534033" y="2501773"/>
                    <a:pt x="1530604" y="2508631"/>
                  </a:cubicBezTo>
                  <a:cubicBezTo>
                    <a:pt x="1527175" y="2515489"/>
                    <a:pt x="1522730" y="2521712"/>
                    <a:pt x="1517015" y="2526919"/>
                  </a:cubicBezTo>
                  <a:cubicBezTo>
                    <a:pt x="1511300" y="2532126"/>
                    <a:pt x="1504950" y="2536190"/>
                    <a:pt x="1497711" y="2538984"/>
                  </a:cubicBezTo>
                  <a:cubicBezTo>
                    <a:pt x="1490472" y="2541778"/>
                    <a:pt x="1482979" y="2543175"/>
                    <a:pt x="1475359" y="2543175"/>
                  </a:cubicBezTo>
                  <a:lnTo>
                    <a:pt x="61468" y="2543175"/>
                  </a:lnTo>
                </a:path>
              </a:pathLst>
            </a:custGeom>
            <a:solidFill>
              <a:srgbClr val="433550"/>
            </a:solidFill>
          </p:spPr>
        </p:sp>
        <p:sp>
          <p:nvSpPr>
            <p:cNvPr name="Freeform 4" id="4"/>
            <p:cNvSpPr/>
            <p:nvPr/>
          </p:nvSpPr>
          <p:spPr>
            <a:xfrm flipH="false" flipV="false" rot="0">
              <a:off x="1670939" y="63500"/>
              <a:ext cx="2917825" cy="1692148"/>
            </a:xfrm>
            <a:custGeom>
              <a:avLst/>
              <a:gdLst/>
              <a:ahLst/>
              <a:cxnLst/>
              <a:rect r="r" b="b" t="t" l="l"/>
              <a:pathLst>
                <a:path h="1692148" w="2917825">
                  <a:moveTo>
                    <a:pt x="8382" y="436499"/>
                  </a:moveTo>
                  <a:cubicBezTo>
                    <a:pt x="6350" y="432943"/>
                    <a:pt x="4572" y="429133"/>
                    <a:pt x="3302" y="425196"/>
                  </a:cubicBezTo>
                  <a:cubicBezTo>
                    <a:pt x="2032" y="421259"/>
                    <a:pt x="1143" y="417322"/>
                    <a:pt x="635" y="413131"/>
                  </a:cubicBezTo>
                  <a:cubicBezTo>
                    <a:pt x="127" y="408940"/>
                    <a:pt x="0" y="404876"/>
                    <a:pt x="381" y="400812"/>
                  </a:cubicBezTo>
                  <a:cubicBezTo>
                    <a:pt x="762" y="396748"/>
                    <a:pt x="1397" y="392684"/>
                    <a:pt x="2540" y="388620"/>
                  </a:cubicBezTo>
                  <a:cubicBezTo>
                    <a:pt x="3683" y="384556"/>
                    <a:pt x="5207" y="380873"/>
                    <a:pt x="7112" y="377190"/>
                  </a:cubicBezTo>
                  <a:cubicBezTo>
                    <a:pt x="9017" y="373507"/>
                    <a:pt x="11303" y="370078"/>
                    <a:pt x="13970" y="366903"/>
                  </a:cubicBezTo>
                  <a:cubicBezTo>
                    <a:pt x="16637" y="363728"/>
                    <a:pt x="19431" y="360807"/>
                    <a:pt x="22733" y="358140"/>
                  </a:cubicBezTo>
                  <a:cubicBezTo>
                    <a:pt x="26035" y="355473"/>
                    <a:pt x="29337" y="353314"/>
                    <a:pt x="33020" y="351282"/>
                  </a:cubicBezTo>
                  <a:cubicBezTo>
                    <a:pt x="87757" y="322580"/>
                    <a:pt x="143256" y="295529"/>
                    <a:pt x="199644" y="270129"/>
                  </a:cubicBezTo>
                  <a:cubicBezTo>
                    <a:pt x="256032" y="244729"/>
                    <a:pt x="313055" y="221107"/>
                    <a:pt x="370840" y="199263"/>
                  </a:cubicBezTo>
                  <a:cubicBezTo>
                    <a:pt x="428625" y="177419"/>
                    <a:pt x="487045" y="157226"/>
                    <a:pt x="546100" y="138811"/>
                  </a:cubicBezTo>
                  <a:cubicBezTo>
                    <a:pt x="605155" y="120396"/>
                    <a:pt x="664591" y="103886"/>
                    <a:pt x="724662" y="89027"/>
                  </a:cubicBezTo>
                  <a:cubicBezTo>
                    <a:pt x="784733" y="74168"/>
                    <a:pt x="845058" y="61214"/>
                    <a:pt x="905891" y="50165"/>
                  </a:cubicBezTo>
                  <a:cubicBezTo>
                    <a:pt x="966724" y="39116"/>
                    <a:pt x="1027811" y="29718"/>
                    <a:pt x="1089152" y="22225"/>
                  </a:cubicBezTo>
                  <a:cubicBezTo>
                    <a:pt x="1150493" y="14732"/>
                    <a:pt x="1212088" y="9144"/>
                    <a:pt x="1273810" y="5461"/>
                  </a:cubicBezTo>
                  <a:cubicBezTo>
                    <a:pt x="1335532" y="1778"/>
                    <a:pt x="1397254" y="0"/>
                    <a:pt x="1458976" y="0"/>
                  </a:cubicBezTo>
                  <a:cubicBezTo>
                    <a:pt x="1520698" y="0"/>
                    <a:pt x="1582547" y="1905"/>
                    <a:pt x="1644269" y="5588"/>
                  </a:cubicBezTo>
                  <a:cubicBezTo>
                    <a:pt x="1705991" y="9271"/>
                    <a:pt x="1767459" y="14859"/>
                    <a:pt x="1828927" y="22352"/>
                  </a:cubicBezTo>
                  <a:cubicBezTo>
                    <a:pt x="1890395" y="29845"/>
                    <a:pt x="1951355" y="39116"/>
                    <a:pt x="2012188" y="50292"/>
                  </a:cubicBezTo>
                  <a:cubicBezTo>
                    <a:pt x="2073021" y="61468"/>
                    <a:pt x="2133346" y="74422"/>
                    <a:pt x="2193417" y="89154"/>
                  </a:cubicBezTo>
                  <a:cubicBezTo>
                    <a:pt x="2253488" y="103886"/>
                    <a:pt x="2312924" y="120523"/>
                    <a:pt x="2371979" y="138938"/>
                  </a:cubicBezTo>
                  <a:cubicBezTo>
                    <a:pt x="2431034" y="157353"/>
                    <a:pt x="2489454" y="177546"/>
                    <a:pt x="2547239" y="199390"/>
                  </a:cubicBezTo>
                  <a:cubicBezTo>
                    <a:pt x="2605024" y="221234"/>
                    <a:pt x="2662047" y="244983"/>
                    <a:pt x="2718435" y="270256"/>
                  </a:cubicBezTo>
                  <a:cubicBezTo>
                    <a:pt x="2774823" y="295529"/>
                    <a:pt x="2830322" y="322707"/>
                    <a:pt x="2885059" y="351409"/>
                  </a:cubicBezTo>
                  <a:cubicBezTo>
                    <a:pt x="2888742" y="353314"/>
                    <a:pt x="2892171" y="355600"/>
                    <a:pt x="2895346" y="358267"/>
                  </a:cubicBezTo>
                  <a:cubicBezTo>
                    <a:pt x="2898521" y="360934"/>
                    <a:pt x="2901442" y="363855"/>
                    <a:pt x="2904109" y="367030"/>
                  </a:cubicBezTo>
                  <a:cubicBezTo>
                    <a:pt x="2906776" y="370205"/>
                    <a:pt x="2908935" y="373634"/>
                    <a:pt x="2910840" y="377317"/>
                  </a:cubicBezTo>
                  <a:cubicBezTo>
                    <a:pt x="2912745" y="381000"/>
                    <a:pt x="2914269" y="384810"/>
                    <a:pt x="2915412" y="388747"/>
                  </a:cubicBezTo>
                  <a:cubicBezTo>
                    <a:pt x="2916555" y="392684"/>
                    <a:pt x="2917317" y="396748"/>
                    <a:pt x="2917571" y="400939"/>
                  </a:cubicBezTo>
                  <a:cubicBezTo>
                    <a:pt x="2917825" y="405130"/>
                    <a:pt x="2917825" y="409194"/>
                    <a:pt x="2917317" y="413258"/>
                  </a:cubicBezTo>
                  <a:cubicBezTo>
                    <a:pt x="2916809" y="417322"/>
                    <a:pt x="2915920" y="421386"/>
                    <a:pt x="2914650" y="425323"/>
                  </a:cubicBezTo>
                  <a:cubicBezTo>
                    <a:pt x="2913380" y="429260"/>
                    <a:pt x="2911602" y="432943"/>
                    <a:pt x="2909570" y="436626"/>
                  </a:cubicBezTo>
                  <a:lnTo>
                    <a:pt x="2202688" y="1661033"/>
                  </a:lnTo>
                  <a:cubicBezTo>
                    <a:pt x="2198878" y="1667764"/>
                    <a:pt x="2193925" y="1673479"/>
                    <a:pt x="2187829" y="1678305"/>
                  </a:cubicBezTo>
                  <a:cubicBezTo>
                    <a:pt x="2181733" y="1683131"/>
                    <a:pt x="2175002" y="1686687"/>
                    <a:pt x="2167636" y="1688973"/>
                  </a:cubicBezTo>
                  <a:cubicBezTo>
                    <a:pt x="2160270" y="1691259"/>
                    <a:pt x="2152650" y="1692148"/>
                    <a:pt x="2145030" y="1691513"/>
                  </a:cubicBezTo>
                  <a:cubicBezTo>
                    <a:pt x="2137410" y="1690878"/>
                    <a:pt x="2129917" y="1688973"/>
                    <a:pt x="2122932" y="1685671"/>
                  </a:cubicBezTo>
                  <a:cubicBezTo>
                    <a:pt x="2071243" y="1660906"/>
                    <a:pt x="2018411" y="1639062"/>
                    <a:pt x="1964309" y="1620139"/>
                  </a:cubicBezTo>
                  <a:cubicBezTo>
                    <a:pt x="1910208" y="1601216"/>
                    <a:pt x="1855216" y="1585468"/>
                    <a:pt x="1799336" y="1572768"/>
                  </a:cubicBezTo>
                  <a:cubicBezTo>
                    <a:pt x="1743456" y="1560068"/>
                    <a:pt x="1687068" y="1550543"/>
                    <a:pt x="1630172" y="1544066"/>
                  </a:cubicBezTo>
                  <a:cubicBezTo>
                    <a:pt x="1573276" y="1537589"/>
                    <a:pt x="1516126" y="1534414"/>
                    <a:pt x="1458849" y="1534414"/>
                  </a:cubicBezTo>
                  <a:cubicBezTo>
                    <a:pt x="1401572" y="1534414"/>
                    <a:pt x="1344422" y="1537589"/>
                    <a:pt x="1287526" y="1544066"/>
                  </a:cubicBezTo>
                  <a:cubicBezTo>
                    <a:pt x="1230630" y="1550543"/>
                    <a:pt x="1174242" y="1560068"/>
                    <a:pt x="1118362" y="1572768"/>
                  </a:cubicBezTo>
                  <a:cubicBezTo>
                    <a:pt x="1062482" y="1585468"/>
                    <a:pt x="1007491" y="1601216"/>
                    <a:pt x="953389" y="1620139"/>
                  </a:cubicBezTo>
                  <a:cubicBezTo>
                    <a:pt x="899287" y="1639062"/>
                    <a:pt x="846455" y="1660779"/>
                    <a:pt x="794766" y="1685671"/>
                  </a:cubicBezTo>
                  <a:cubicBezTo>
                    <a:pt x="787781" y="1688973"/>
                    <a:pt x="780415" y="1691005"/>
                    <a:pt x="772668" y="1691513"/>
                  </a:cubicBezTo>
                  <a:cubicBezTo>
                    <a:pt x="764921" y="1692021"/>
                    <a:pt x="757428" y="1691259"/>
                    <a:pt x="750062" y="1688973"/>
                  </a:cubicBezTo>
                  <a:cubicBezTo>
                    <a:pt x="742696" y="1686687"/>
                    <a:pt x="735965" y="1683131"/>
                    <a:pt x="729869" y="1678305"/>
                  </a:cubicBezTo>
                  <a:cubicBezTo>
                    <a:pt x="723773" y="1673479"/>
                    <a:pt x="718820" y="1667764"/>
                    <a:pt x="715010" y="1661033"/>
                  </a:cubicBezTo>
                  <a:lnTo>
                    <a:pt x="8382" y="436499"/>
                  </a:lnTo>
                </a:path>
              </a:pathLst>
            </a:custGeom>
            <a:solidFill>
              <a:srgbClr val="433550"/>
            </a:solidFill>
          </p:spPr>
        </p:sp>
        <p:sp>
          <p:nvSpPr>
            <p:cNvPr name="Freeform 5" id="5"/>
            <p:cNvSpPr/>
            <p:nvPr/>
          </p:nvSpPr>
          <p:spPr>
            <a:xfrm flipH="false" flipV="false" rot="0">
              <a:off x="3968750" y="528828"/>
              <a:ext cx="2227834" cy="2543683"/>
            </a:xfrm>
            <a:custGeom>
              <a:avLst/>
              <a:gdLst/>
              <a:ahLst/>
              <a:cxnLst/>
              <a:rect r="r" b="b" t="t" l="l"/>
              <a:pathLst>
                <a:path h="2543683" w="2227834">
                  <a:moveTo>
                    <a:pt x="715645" y="30988"/>
                  </a:moveTo>
                  <a:cubicBezTo>
                    <a:pt x="717677" y="27432"/>
                    <a:pt x="720090" y="24130"/>
                    <a:pt x="722884" y="20955"/>
                  </a:cubicBezTo>
                  <a:cubicBezTo>
                    <a:pt x="725678" y="17780"/>
                    <a:pt x="728599" y="15113"/>
                    <a:pt x="731901" y="12573"/>
                  </a:cubicBezTo>
                  <a:cubicBezTo>
                    <a:pt x="735203" y="10033"/>
                    <a:pt x="738759" y="8001"/>
                    <a:pt x="742442" y="6223"/>
                  </a:cubicBezTo>
                  <a:cubicBezTo>
                    <a:pt x="746125" y="4445"/>
                    <a:pt x="750062" y="3048"/>
                    <a:pt x="754126" y="2032"/>
                  </a:cubicBezTo>
                  <a:cubicBezTo>
                    <a:pt x="758190" y="1016"/>
                    <a:pt x="762254" y="508"/>
                    <a:pt x="766318" y="254"/>
                  </a:cubicBezTo>
                  <a:cubicBezTo>
                    <a:pt x="770382" y="0"/>
                    <a:pt x="774573" y="381"/>
                    <a:pt x="778637" y="1016"/>
                  </a:cubicBezTo>
                  <a:cubicBezTo>
                    <a:pt x="782701" y="1651"/>
                    <a:pt x="786765" y="2667"/>
                    <a:pt x="790575" y="4191"/>
                  </a:cubicBezTo>
                  <a:cubicBezTo>
                    <a:pt x="794385" y="5715"/>
                    <a:pt x="798068" y="7493"/>
                    <a:pt x="801624" y="9652"/>
                  </a:cubicBezTo>
                  <a:cubicBezTo>
                    <a:pt x="853821" y="42672"/>
                    <a:pt x="905129" y="77216"/>
                    <a:pt x="955167" y="113411"/>
                  </a:cubicBezTo>
                  <a:cubicBezTo>
                    <a:pt x="1005205" y="149606"/>
                    <a:pt x="1054354" y="187198"/>
                    <a:pt x="1102233" y="226314"/>
                  </a:cubicBezTo>
                  <a:cubicBezTo>
                    <a:pt x="1150112" y="265430"/>
                    <a:pt x="1196721" y="305943"/>
                    <a:pt x="1242187" y="347853"/>
                  </a:cubicBezTo>
                  <a:cubicBezTo>
                    <a:pt x="1287652" y="389763"/>
                    <a:pt x="1331721" y="433070"/>
                    <a:pt x="1374521" y="477647"/>
                  </a:cubicBezTo>
                  <a:cubicBezTo>
                    <a:pt x="1417320" y="522224"/>
                    <a:pt x="1458722" y="568071"/>
                    <a:pt x="1498854" y="615188"/>
                  </a:cubicBezTo>
                  <a:cubicBezTo>
                    <a:pt x="1538986" y="662305"/>
                    <a:pt x="1577467" y="710565"/>
                    <a:pt x="1614678" y="759968"/>
                  </a:cubicBezTo>
                  <a:cubicBezTo>
                    <a:pt x="1651889" y="809371"/>
                    <a:pt x="1687449" y="859917"/>
                    <a:pt x="1721485" y="911479"/>
                  </a:cubicBezTo>
                  <a:cubicBezTo>
                    <a:pt x="1755521" y="963041"/>
                    <a:pt x="1788033" y="1015619"/>
                    <a:pt x="1819021" y="1069086"/>
                  </a:cubicBezTo>
                  <a:cubicBezTo>
                    <a:pt x="1850009" y="1122553"/>
                    <a:pt x="1879219" y="1177036"/>
                    <a:pt x="1906778" y="1232281"/>
                  </a:cubicBezTo>
                  <a:cubicBezTo>
                    <a:pt x="1934337" y="1287526"/>
                    <a:pt x="1960372" y="1343660"/>
                    <a:pt x="1984502" y="1400556"/>
                  </a:cubicBezTo>
                  <a:cubicBezTo>
                    <a:pt x="2008632" y="1457452"/>
                    <a:pt x="2031238" y="1514983"/>
                    <a:pt x="2051939" y="1573149"/>
                  </a:cubicBezTo>
                  <a:cubicBezTo>
                    <a:pt x="2072640" y="1631315"/>
                    <a:pt x="2091690" y="1690116"/>
                    <a:pt x="2108835" y="1749552"/>
                  </a:cubicBezTo>
                  <a:cubicBezTo>
                    <a:pt x="2125980" y="1808988"/>
                    <a:pt x="2141474" y="1868805"/>
                    <a:pt x="2155063" y="1929130"/>
                  </a:cubicBezTo>
                  <a:cubicBezTo>
                    <a:pt x="2168652" y="1989455"/>
                    <a:pt x="2180463" y="2050034"/>
                    <a:pt x="2190369" y="2111121"/>
                  </a:cubicBezTo>
                  <a:cubicBezTo>
                    <a:pt x="2200275" y="2172208"/>
                    <a:pt x="2208403" y="2233422"/>
                    <a:pt x="2214626" y="2294890"/>
                  </a:cubicBezTo>
                  <a:cubicBezTo>
                    <a:pt x="2220849" y="2356358"/>
                    <a:pt x="2225167" y="2418080"/>
                    <a:pt x="2227707" y="2479802"/>
                  </a:cubicBezTo>
                  <a:cubicBezTo>
                    <a:pt x="2227834" y="2483993"/>
                    <a:pt x="2227580" y="2488057"/>
                    <a:pt x="2226945" y="2492121"/>
                  </a:cubicBezTo>
                  <a:cubicBezTo>
                    <a:pt x="2226310" y="2496185"/>
                    <a:pt x="2225167" y="2500122"/>
                    <a:pt x="2223770" y="2504059"/>
                  </a:cubicBezTo>
                  <a:cubicBezTo>
                    <a:pt x="2222373" y="2507996"/>
                    <a:pt x="2220468" y="2511552"/>
                    <a:pt x="2218309" y="2515108"/>
                  </a:cubicBezTo>
                  <a:cubicBezTo>
                    <a:pt x="2216150" y="2518664"/>
                    <a:pt x="2213610" y="2521839"/>
                    <a:pt x="2210689" y="2524760"/>
                  </a:cubicBezTo>
                  <a:cubicBezTo>
                    <a:pt x="2207768" y="2527681"/>
                    <a:pt x="2204720" y="2530348"/>
                    <a:pt x="2201291" y="2532761"/>
                  </a:cubicBezTo>
                  <a:cubicBezTo>
                    <a:pt x="2197862" y="2535174"/>
                    <a:pt x="2194306" y="2537079"/>
                    <a:pt x="2190496" y="2538730"/>
                  </a:cubicBezTo>
                  <a:cubicBezTo>
                    <a:pt x="2186686" y="2540381"/>
                    <a:pt x="2182749" y="2541524"/>
                    <a:pt x="2178685" y="2542413"/>
                  </a:cubicBezTo>
                  <a:cubicBezTo>
                    <a:pt x="2174621" y="2543302"/>
                    <a:pt x="2170557" y="2543683"/>
                    <a:pt x="2166366" y="2543683"/>
                  </a:cubicBezTo>
                  <a:lnTo>
                    <a:pt x="752475" y="2543683"/>
                  </a:lnTo>
                  <a:cubicBezTo>
                    <a:pt x="744728" y="2543683"/>
                    <a:pt x="737235" y="2542286"/>
                    <a:pt x="730123" y="2539492"/>
                  </a:cubicBezTo>
                  <a:cubicBezTo>
                    <a:pt x="723011" y="2536698"/>
                    <a:pt x="716534" y="2532634"/>
                    <a:pt x="710819" y="2527427"/>
                  </a:cubicBezTo>
                  <a:cubicBezTo>
                    <a:pt x="705104" y="2522220"/>
                    <a:pt x="700659" y="2515997"/>
                    <a:pt x="697230" y="2509139"/>
                  </a:cubicBezTo>
                  <a:cubicBezTo>
                    <a:pt x="693801" y="2502281"/>
                    <a:pt x="691896" y="2494788"/>
                    <a:pt x="691261" y="2487168"/>
                  </a:cubicBezTo>
                  <a:cubicBezTo>
                    <a:pt x="686943" y="2430018"/>
                    <a:pt x="679323" y="2373376"/>
                    <a:pt x="668655" y="2317115"/>
                  </a:cubicBezTo>
                  <a:cubicBezTo>
                    <a:pt x="657987" y="2260854"/>
                    <a:pt x="644144" y="2205355"/>
                    <a:pt x="627253" y="2150618"/>
                  </a:cubicBezTo>
                  <a:cubicBezTo>
                    <a:pt x="610362" y="2095881"/>
                    <a:pt x="590423" y="2042287"/>
                    <a:pt x="567436" y="1989709"/>
                  </a:cubicBezTo>
                  <a:cubicBezTo>
                    <a:pt x="544449" y="1937131"/>
                    <a:pt x="518795" y="1886204"/>
                    <a:pt x="490093" y="1836547"/>
                  </a:cubicBezTo>
                  <a:cubicBezTo>
                    <a:pt x="461391" y="1786890"/>
                    <a:pt x="430149" y="1739138"/>
                    <a:pt x="396113" y="1693037"/>
                  </a:cubicBezTo>
                  <a:cubicBezTo>
                    <a:pt x="362077" y="1646936"/>
                    <a:pt x="325628" y="1602867"/>
                    <a:pt x="286766" y="1560830"/>
                  </a:cubicBezTo>
                  <a:cubicBezTo>
                    <a:pt x="247904" y="1518793"/>
                    <a:pt x="206629" y="1479042"/>
                    <a:pt x="163322" y="1441704"/>
                  </a:cubicBezTo>
                  <a:cubicBezTo>
                    <a:pt x="120015" y="1404366"/>
                    <a:pt x="74549" y="1369441"/>
                    <a:pt x="27305" y="1337056"/>
                  </a:cubicBezTo>
                  <a:cubicBezTo>
                    <a:pt x="20955" y="1332738"/>
                    <a:pt x="15621" y="1327277"/>
                    <a:pt x="11176" y="1320927"/>
                  </a:cubicBezTo>
                  <a:cubicBezTo>
                    <a:pt x="6732" y="1314577"/>
                    <a:pt x="3811" y="1307592"/>
                    <a:pt x="2032" y="1299972"/>
                  </a:cubicBezTo>
                  <a:cubicBezTo>
                    <a:pt x="254" y="1292352"/>
                    <a:pt x="0" y="1284859"/>
                    <a:pt x="1143" y="1277239"/>
                  </a:cubicBezTo>
                  <a:cubicBezTo>
                    <a:pt x="2286" y="1269619"/>
                    <a:pt x="4826" y="1262380"/>
                    <a:pt x="8636" y="1255776"/>
                  </a:cubicBezTo>
                  <a:lnTo>
                    <a:pt x="715518" y="31369"/>
                  </a:lnTo>
                </a:path>
              </a:pathLst>
            </a:custGeom>
            <a:solidFill>
              <a:srgbClr val="433550"/>
            </a:solidFill>
          </p:spPr>
        </p:sp>
      </p:grpSp>
      <p:sp>
        <p:nvSpPr>
          <p:cNvPr name="TextBox 6" id="6"/>
          <p:cNvSpPr txBox="true"/>
          <p:nvPr/>
        </p:nvSpPr>
        <p:spPr>
          <a:xfrm rot="0">
            <a:off x="600075" y="516703"/>
            <a:ext cx="10037721" cy="1653892"/>
          </a:xfrm>
          <a:prstGeom prst="rect">
            <a:avLst/>
          </a:prstGeom>
        </p:spPr>
        <p:txBody>
          <a:bodyPr anchor="t" rtlCol="false" tIns="0" lIns="0" bIns="0" rIns="0">
            <a:spAutoFit/>
          </a:bodyPr>
          <a:lstStyle/>
          <a:p>
            <a:pPr algn="l">
              <a:lnSpc>
                <a:spcPts val="4725"/>
              </a:lnSpc>
            </a:pPr>
            <a:r>
              <a:rPr lang="en-US" b="true" sz="3375" spc="-70">
                <a:solidFill>
                  <a:srgbClr val="F94CAF"/>
                </a:solidFill>
                <a:latin typeface="IBM Plex Sans Bold"/>
                <a:ea typeface="IBM Plex Sans Bold"/>
                <a:cs typeface="IBM Plex Sans Bold"/>
                <a:sym typeface="IBM Plex Sans Bold"/>
              </a:rPr>
              <a:t>Conclusion: Transforming Fraud Detection</a:t>
            </a:r>
          </a:p>
          <a:p>
            <a:pPr algn="l">
              <a:lnSpc>
                <a:spcPts val="2124"/>
              </a:lnSpc>
            </a:pPr>
            <a:r>
              <a:rPr lang="en-US" sz="1350">
                <a:solidFill>
                  <a:srgbClr val="DAD1E6"/>
                </a:solidFill>
                <a:latin typeface="Fira Sans"/>
                <a:ea typeface="Fira Sans"/>
                <a:cs typeface="Fira Sans"/>
                <a:sym typeface="Fira Sans"/>
              </a:rPr>
              <a:t>AI-powered analysis of alternative data enables proactive fraud prevention. It reduces financial losses and improves customer experience. Continuous innovation is essential to adapt to evolving fraud threats. The future roadmap includes incorporating advanced AI techniques like federated learning.</a:t>
            </a:r>
          </a:p>
        </p:txBody>
      </p:sp>
      <p:sp>
        <p:nvSpPr>
          <p:cNvPr name="TextBox 7" id="7"/>
          <p:cNvSpPr txBox="true"/>
          <p:nvPr/>
        </p:nvSpPr>
        <p:spPr>
          <a:xfrm rot="0">
            <a:off x="3649113" y="4744117"/>
            <a:ext cx="147533" cy="374313"/>
          </a:xfrm>
          <a:prstGeom prst="rect">
            <a:avLst/>
          </a:prstGeom>
        </p:spPr>
        <p:txBody>
          <a:bodyPr anchor="t" rtlCol="false" tIns="0" lIns="0" bIns="0" rIns="0">
            <a:spAutoFit/>
          </a:bodyPr>
          <a:lstStyle/>
          <a:p>
            <a:pPr algn="l">
              <a:lnSpc>
                <a:spcPts val="3188"/>
              </a:lnSpc>
            </a:pPr>
            <a:r>
              <a:rPr lang="en-US" b="true" sz="2277" spc="-47">
                <a:solidFill>
                  <a:srgbClr val="DAD1E6"/>
                </a:solidFill>
                <a:latin typeface="IBM Plex Sans Bold"/>
                <a:ea typeface="IBM Plex Sans Bold"/>
                <a:cs typeface="IBM Plex Sans Bold"/>
                <a:sym typeface="IBM Plex Sans Bold"/>
              </a:rPr>
              <a:t>1</a:t>
            </a:r>
          </a:p>
        </p:txBody>
      </p:sp>
      <p:sp>
        <p:nvSpPr>
          <p:cNvPr name="TextBox 8" id="8"/>
          <p:cNvSpPr txBox="true"/>
          <p:nvPr/>
        </p:nvSpPr>
        <p:spPr>
          <a:xfrm rot="0">
            <a:off x="5642524" y="3591592"/>
            <a:ext cx="147533" cy="374313"/>
          </a:xfrm>
          <a:prstGeom prst="rect">
            <a:avLst/>
          </a:prstGeom>
        </p:spPr>
        <p:txBody>
          <a:bodyPr anchor="t" rtlCol="false" tIns="0" lIns="0" bIns="0" rIns="0">
            <a:spAutoFit/>
          </a:bodyPr>
          <a:lstStyle/>
          <a:p>
            <a:pPr algn="l">
              <a:lnSpc>
                <a:spcPts val="3188"/>
              </a:lnSpc>
            </a:pPr>
            <a:r>
              <a:rPr lang="en-US" b="true" sz="2277" spc="-47">
                <a:solidFill>
                  <a:srgbClr val="DAD1E6"/>
                </a:solidFill>
                <a:latin typeface="IBM Plex Sans Bold"/>
                <a:ea typeface="IBM Plex Sans Bold"/>
                <a:cs typeface="IBM Plex Sans Bold"/>
                <a:sym typeface="IBM Plex Sans Bold"/>
              </a:rPr>
              <a:t>2</a:t>
            </a:r>
          </a:p>
        </p:txBody>
      </p:sp>
      <p:sp>
        <p:nvSpPr>
          <p:cNvPr name="TextBox 9" id="9"/>
          <p:cNvSpPr txBox="true"/>
          <p:nvPr/>
        </p:nvSpPr>
        <p:spPr>
          <a:xfrm rot="0">
            <a:off x="7635773" y="4744117"/>
            <a:ext cx="147533" cy="374313"/>
          </a:xfrm>
          <a:prstGeom prst="rect">
            <a:avLst/>
          </a:prstGeom>
        </p:spPr>
        <p:txBody>
          <a:bodyPr anchor="t" rtlCol="false" tIns="0" lIns="0" bIns="0" rIns="0">
            <a:spAutoFit/>
          </a:bodyPr>
          <a:lstStyle/>
          <a:p>
            <a:pPr algn="l">
              <a:lnSpc>
                <a:spcPts val="3188"/>
              </a:lnSpc>
            </a:pPr>
            <a:r>
              <a:rPr lang="en-US" b="true" sz="2277" spc="-47">
                <a:solidFill>
                  <a:srgbClr val="DAD1E6"/>
                </a:solidFill>
                <a:latin typeface="IBM Plex Sans Bold"/>
                <a:ea typeface="IBM Plex Sans Bold"/>
                <a:cs typeface="IBM Plex Sans Bold"/>
                <a:sym typeface="IBM Plex Sans Bold"/>
              </a:rPr>
              <a:t>3</a:t>
            </a:r>
          </a:p>
        </p:txBody>
      </p:sp>
      <p:sp>
        <p:nvSpPr>
          <p:cNvPr name="TextBox 10" id="10"/>
          <p:cNvSpPr txBox="true"/>
          <p:nvPr/>
        </p:nvSpPr>
        <p:spPr>
          <a:xfrm rot="0">
            <a:off x="1147610" y="3306347"/>
            <a:ext cx="2185988" cy="277663"/>
          </a:xfrm>
          <a:prstGeom prst="rect">
            <a:avLst/>
          </a:prstGeom>
        </p:spPr>
        <p:txBody>
          <a:bodyPr anchor="t" rtlCol="false" tIns="0" lIns="0" bIns="0" rIns="0">
            <a:spAutoFit/>
          </a:bodyPr>
          <a:lstStyle/>
          <a:p>
            <a:pPr algn="l">
              <a:lnSpc>
                <a:spcPts val="2362"/>
              </a:lnSpc>
            </a:pPr>
            <a:r>
              <a:rPr lang="en-US" b="true" sz="1687" spc="-35">
                <a:solidFill>
                  <a:srgbClr val="F94CAF"/>
                </a:solidFill>
                <a:latin typeface="IBM Plex Sans Bold"/>
                <a:ea typeface="IBM Plex Sans Bold"/>
                <a:cs typeface="IBM Plex Sans Bold"/>
                <a:sym typeface="IBM Plex Sans Bold"/>
              </a:rPr>
              <a:t>Proactive Prevention</a:t>
            </a:r>
          </a:p>
        </p:txBody>
      </p:sp>
      <p:sp>
        <p:nvSpPr>
          <p:cNvPr name="TextBox 11" id="11"/>
          <p:cNvSpPr txBox="true"/>
          <p:nvPr/>
        </p:nvSpPr>
        <p:spPr>
          <a:xfrm rot="0">
            <a:off x="4804019" y="2382422"/>
            <a:ext cx="1858089" cy="277663"/>
          </a:xfrm>
          <a:prstGeom prst="rect">
            <a:avLst/>
          </a:prstGeom>
        </p:spPr>
        <p:txBody>
          <a:bodyPr anchor="t" rtlCol="false" tIns="0" lIns="0" bIns="0" rIns="0">
            <a:spAutoFit/>
          </a:bodyPr>
          <a:lstStyle/>
          <a:p>
            <a:pPr algn="l">
              <a:lnSpc>
                <a:spcPts val="2362"/>
              </a:lnSpc>
            </a:pPr>
            <a:r>
              <a:rPr lang="en-US" b="true" sz="1687" spc="-35">
                <a:solidFill>
                  <a:srgbClr val="F94CAF"/>
                </a:solidFill>
                <a:latin typeface="IBM Plex Sans Bold"/>
                <a:ea typeface="IBM Plex Sans Bold"/>
                <a:cs typeface="IBM Plex Sans Bold"/>
                <a:sym typeface="IBM Plex Sans Bold"/>
              </a:rPr>
              <a:t>Enhanced Security</a:t>
            </a:r>
          </a:p>
        </p:txBody>
      </p:sp>
      <p:sp>
        <p:nvSpPr>
          <p:cNvPr name="TextBox 12" id="12"/>
          <p:cNvSpPr txBox="true"/>
          <p:nvPr/>
        </p:nvSpPr>
        <p:spPr>
          <a:xfrm rot="0">
            <a:off x="8085382" y="3306347"/>
            <a:ext cx="2295287" cy="277663"/>
          </a:xfrm>
          <a:prstGeom prst="rect">
            <a:avLst/>
          </a:prstGeom>
        </p:spPr>
        <p:txBody>
          <a:bodyPr anchor="t" rtlCol="false" tIns="0" lIns="0" bIns="0" rIns="0">
            <a:spAutoFit/>
          </a:bodyPr>
          <a:lstStyle/>
          <a:p>
            <a:pPr algn="l">
              <a:lnSpc>
                <a:spcPts val="2362"/>
              </a:lnSpc>
            </a:pPr>
            <a:r>
              <a:rPr lang="en-US" b="true" sz="1687" spc="-35">
                <a:solidFill>
                  <a:srgbClr val="F94CAF"/>
                </a:solidFill>
                <a:latin typeface="IBM Plex Sans Bold"/>
                <a:ea typeface="IBM Plex Sans Bold"/>
                <a:cs typeface="IBM Plex Sans Bold"/>
                <a:sym typeface="IBM Plex Sans Bold"/>
              </a:rPr>
              <a:t>Continuous Innovation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DAGi5RjzKN4</dc:identifier>
  <dcterms:modified xsi:type="dcterms:W3CDTF">2011-08-01T06:04:30Z</dcterms:modified>
  <cp:revision>1</cp:revision>
  <dc:title>Untitled.pdf</dc:title>
</cp:coreProperties>
</file>