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  <p:sldId id="274" r:id="rId3"/>
    <p:sldId id="275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714"/>
  </p:normalViewPr>
  <p:slideViewPr>
    <p:cSldViewPr snapToGrid="0" snapToObjects="1">
      <p:cViewPr varScale="1">
        <p:scale>
          <a:sx n="90" d="100"/>
          <a:sy n="90" d="100"/>
        </p:scale>
        <p:origin x="23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C67A28-B556-0447-9634-E341C8EAFAD0}" type="doc">
      <dgm:prSet loTypeId="urn:microsoft.com/office/officeart/2005/8/layout/default" loCatId="" qsTypeId="urn:microsoft.com/office/officeart/2005/8/quickstyle/3D5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BE11807-9283-DE48-B87D-78FCAB1DC31B}">
      <dgm:prSet phldrT="[Text]"/>
      <dgm:spPr/>
      <dgm:t>
        <a:bodyPr/>
        <a:lstStyle/>
        <a:p>
          <a:r>
            <a:rPr lang="en-US" dirty="0"/>
            <a:t>State</a:t>
          </a:r>
        </a:p>
      </dgm:t>
    </dgm:pt>
    <dgm:pt modelId="{557C8341-6ABB-514E-91D5-4574DA3F742F}" type="parTrans" cxnId="{07B1D7D2-E8A9-B84E-B06B-9643CB162B71}">
      <dgm:prSet/>
      <dgm:spPr/>
      <dgm:t>
        <a:bodyPr/>
        <a:lstStyle/>
        <a:p>
          <a:endParaRPr lang="en-US"/>
        </a:p>
      </dgm:t>
    </dgm:pt>
    <dgm:pt modelId="{3C817FA3-DBBE-7241-AFD0-10A3DE94346A}" type="sibTrans" cxnId="{07B1D7D2-E8A9-B84E-B06B-9643CB162B71}">
      <dgm:prSet/>
      <dgm:spPr/>
      <dgm:t>
        <a:bodyPr/>
        <a:lstStyle/>
        <a:p>
          <a:endParaRPr lang="en-US"/>
        </a:p>
      </dgm:t>
    </dgm:pt>
    <dgm:pt modelId="{AEBD2047-BF75-004A-83D4-582E40E9EB70}">
      <dgm:prSet phldrT="[Text]"/>
      <dgm:spPr/>
      <dgm:t>
        <a:bodyPr/>
        <a:lstStyle/>
        <a:p>
          <a:r>
            <a:rPr lang="en-US" dirty="0"/>
            <a:t>Subnational Institutions</a:t>
          </a:r>
        </a:p>
      </dgm:t>
    </dgm:pt>
    <dgm:pt modelId="{56C3FF29-C43F-1B45-8B33-C6A9F6535B82}" type="parTrans" cxnId="{2079EBCA-5803-654B-BCA2-3CC4C7F4643D}">
      <dgm:prSet/>
      <dgm:spPr/>
      <dgm:t>
        <a:bodyPr/>
        <a:lstStyle/>
        <a:p>
          <a:endParaRPr lang="en-US"/>
        </a:p>
      </dgm:t>
    </dgm:pt>
    <dgm:pt modelId="{EC649787-703E-1448-B06E-A26E1A95CAB2}" type="sibTrans" cxnId="{2079EBCA-5803-654B-BCA2-3CC4C7F4643D}">
      <dgm:prSet/>
      <dgm:spPr/>
      <dgm:t>
        <a:bodyPr/>
        <a:lstStyle/>
        <a:p>
          <a:endParaRPr lang="en-US"/>
        </a:p>
      </dgm:t>
    </dgm:pt>
    <dgm:pt modelId="{70D83194-C5AC-674F-906A-7C19224F3EE4}">
      <dgm:prSet phldrT="[Text]"/>
      <dgm:spPr/>
      <dgm:t>
        <a:bodyPr/>
        <a:lstStyle/>
        <a:p>
          <a:r>
            <a:rPr lang="en-US" dirty="0"/>
            <a:t>NGOs </a:t>
          </a:r>
          <a:r>
            <a:rPr lang="mr-IN" dirty="0"/>
            <a:t>–</a:t>
          </a:r>
          <a:r>
            <a:rPr lang="en-US" dirty="0"/>
            <a:t> Civil Society</a:t>
          </a:r>
        </a:p>
      </dgm:t>
    </dgm:pt>
    <dgm:pt modelId="{76E10626-0FA0-B540-B61C-B7A41DE52760}" type="parTrans" cxnId="{54435D91-4FDF-D040-B09F-2A542FFA6C47}">
      <dgm:prSet/>
      <dgm:spPr/>
      <dgm:t>
        <a:bodyPr/>
        <a:lstStyle/>
        <a:p>
          <a:endParaRPr lang="en-US"/>
        </a:p>
      </dgm:t>
    </dgm:pt>
    <dgm:pt modelId="{8A783685-66EE-E346-A720-36EDD82D5EEC}" type="sibTrans" cxnId="{54435D91-4FDF-D040-B09F-2A542FFA6C47}">
      <dgm:prSet/>
      <dgm:spPr/>
      <dgm:t>
        <a:bodyPr/>
        <a:lstStyle/>
        <a:p>
          <a:endParaRPr lang="en-US"/>
        </a:p>
      </dgm:t>
    </dgm:pt>
    <dgm:pt modelId="{BCA363A5-6D01-7F45-A652-F5922B3F1756}">
      <dgm:prSet phldrT="[Text]"/>
      <dgm:spPr/>
      <dgm:t>
        <a:bodyPr/>
        <a:lstStyle/>
        <a:p>
          <a:r>
            <a:rPr lang="en-US" dirty="0"/>
            <a:t>Private Citizens</a:t>
          </a:r>
        </a:p>
      </dgm:t>
    </dgm:pt>
    <dgm:pt modelId="{296455D6-E7C3-984E-8289-0510C40B2B87}" type="parTrans" cxnId="{544298F3-2385-4242-8183-36E49A151920}">
      <dgm:prSet/>
      <dgm:spPr/>
      <dgm:t>
        <a:bodyPr/>
        <a:lstStyle/>
        <a:p>
          <a:endParaRPr lang="en-US"/>
        </a:p>
      </dgm:t>
    </dgm:pt>
    <dgm:pt modelId="{312185C6-5B06-2C48-BDD0-78E6B65312E1}" type="sibTrans" cxnId="{544298F3-2385-4242-8183-36E49A151920}">
      <dgm:prSet/>
      <dgm:spPr/>
      <dgm:t>
        <a:bodyPr/>
        <a:lstStyle/>
        <a:p>
          <a:endParaRPr lang="en-US"/>
        </a:p>
      </dgm:t>
    </dgm:pt>
    <dgm:pt modelId="{6A219A8B-B3A6-2B4F-A3B8-1F8A1F424F12}">
      <dgm:prSet phldrT="[Text]"/>
      <dgm:spPr/>
      <dgm:t>
        <a:bodyPr/>
        <a:lstStyle/>
        <a:p>
          <a:r>
            <a:rPr lang="en-US" dirty="0"/>
            <a:t>Supra-National Institutions</a:t>
          </a:r>
        </a:p>
      </dgm:t>
    </dgm:pt>
    <dgm:pt modelId="{CCF78497-2679-4543-B492-192ADE95FC2C}" type="parTrans" cxnId="{6FA4D0C5-496A-AF46-9DBA-5AD7D0ED8A76}">
      <dgm:prSet/>
      <dgm:spPr/>
      <dgm:t>
        <a:bodyPr/>
        <a:lstStyle/>
        <a:p>
          <a:endParaRPr lang="en-US"/>
        </a:p>
      </dgm:t>
    </dgm:pt>
    <dgm:pt modelId="{92F4059C-5733-E74B-AE46-34590AA3F1EC}" type="sibTrans" cxnId="{6FA4D0C5-496A-AF46-9DBA-5AD7D0ED8A76}">
      <dgm:prSet/>
      <dgm:spPr/>
      <dgm:t>
        <a:bodyPr/>
        <a:lstStyle/>
        <a:p>
          <a:endParaRPr lang="en-US"/>
        </a:p>
      </dgm:t>
    </dgm:pt>
    <dgm:pt modelId="{311B504D-24D0-3E47-A9FD-52CF8E46989B}" type="pres">
      <dgm:prSet presAssocID="{60C67A28-B556-0447-9634-E341C8EAFAD0}" presName="diagram" presStyleCnt="0">
        <dgm:presLayoutVars>
          <dgm:dir/>
          <dgm:resizeHandles val="exact"/>
        </dgm:presLayoutVars>
      </dgm:prSet>
      <dgm:spPr/>
    </dgm:pt>
    <dgm:pt modelId="{BC14701F-6347-2B47-8A40-E17DA4FEFCE2}" type="pres">
      <dgm:prSet presAssocID="{6A219A8B-B3A6-2B4F-A3B8-1F8A1F424F12}" presName="node" presStyleLbl="node1" presStyleIdx="0" presStyleCnt="5">
        <dgm:presLayoutVars>
          <dgm:bulletEnabled val="1"/>
        </dgm:presLayoutVars>
      </dgm:prSet>
      <dgm:spPr/>
    </dgm:pt>
    <dgm:pt modelId="{B240A6BA-3BE8-FE45-BDC2-8139F0F6A2BB}" type="pres">
      <dgm:prSet presAssocID="{92F4059C-5733-E74B-AE46-34590AA3F1EC}" presName="sibTrans" presStyleCnt="0"/>
      <dgm:spPr/>
    </dgm:pt>
    <dgm:pt modelId="{7C63C1A7-53D0-C542-88F6-8351752567C0}" type="pres">
      <dgm:prSet presAssocID="{CBE11807-9283-DE48-B87D-78FCAB1DC31B}" presName="node" presStyleLbl="node1" presStyleIdx="1" presStyleCnt="5">
        <dgm:presLayoutVars>
          <dgm:bulletEnabled val="1"/>
        </dgm:presLayoutVars>
      </dgm:prSet>
      <dgm:spPr/>
    </dgm:pt>
    <dgm:pt modelId="{1A81827B-FB24-7E42-AB50-98F9FD95ACB2}" type="pres">
      <dgm:prSet presAssocID="{3C817FA3-DBBE-7241-AFD0-10A3DE94346A}" presName="sibTrans" presStyleCnt="0"/>
      <dgm:spPr/>
    </dgm:pt>
    <dgm:pt modelId="{2E5D2C94-1EC4-4448-8038-5902F3846AF2}" type="pres">
      <dgm:prSet presAssocID="{AEBD2047-BF75-004A-83D4-582E40E9EB70}" presName="node" presStyleLbl="node1" presStyleIdx="2" presStyleCnt="5">
        <dgm:presLayoutVars>
          <dgm:bulletEnabled val="1"/>
        </dgm:presLayoutVars>
      </dgm:prSet>
      <dgm:spPr/>
    </dgm:pt>
    <dgm:pt modelId="{B19C2216-C7F3-3842-ABD2-B7858D428551}" type="pres">
      <dgm:prSet presAssocID="{EC649787-703E-1448-B06E-A26E1A95CAB2}" presName="sibTrans" presStyleCnt="0"/>
      <dgm:spPr/>
    </dgm:pt>
    <dgm:pt modelId="{BB838CDA-B116-7E46-A5A3-74BFD23D3FE0}" type="pres">
      <dgm:prSet presAssocID="{70D83194-C5AC-674F-906A-7C19224F3EE4}" presName="node" presStyleLbl="node1" presStyleIdx="3" presStyleCnt="5">
        <dgm:presLayoutVars>
          <dgm:bulletEnabled val="1"/>
        </dgm:presLayoutVars>
      </dgm:prSet>
      <dgm:spPr/>
    </dgm:pt>
    <dgm:pt modelId="{CD25E0CA-9917-B045-B6DB-76AFC6EB41E2}" type="pres">
      <dgm:prSet presAssocID="{8A783685-66EE-E346-A720-36EDD82D5EEC}" presName="sibTrans" presStyleCnt="0"/>
      <dgm:spPr/>
    </dgm:pt>
    <dgm:pt modelId="{B0F93582-E25B-8344-944B-6C031A26FC61}" type="pres">
      <dgm:prSet presAssocID="{BCA363A5-6D01-7F45-A652-F5922B3F1756}" presName="node" presStyleLbl="node1" presStyleIdx="4" presStyleCnt="5">
        <dgm:presLayoutVars>
          <dgm:bulletEnabled val="1"/>
        </dgm:presLayoutVars>
      </dgm:prSet>
      <dgm:spPr/>
    </dgm:pt>
  </dgm:ptLst>
  <dgm:cxnLst>
    <dgm:cxn modelId="{806DB621-33A7-C241-85DC-90EC34A31263}" type="presOf" srcId="{CBE11807-9283-DE48-B87D-78FCAB1DC31B}" destId="{7C63C1A7-53D0-C542-88F6-8351752567C0}" srcOrd="0" destOrd="0" presId="urn:microsoft.com/office/officeart/2005/8/layout/default"/>
    <dgm:cxn modelId="{25564E43-FBDD-3444-8A01-432B886C9ECC}" type="presOf" srcId="{AEBD2047-BF75-004A-83D4-582E40E9EB70}" destId="{2E5D2C94-1EC4-4448-8038-5902F3846AF2}" srcOrd="0" destOrd="0" presId="urn:microsoft.com/office/officeart/2005/8/layout/default"/>
    <dgm:cxn modelId="{7C2ED66E-03D8-3F42-BEAC-71690E9B0208}" type="presOf" srcId="{70D83194-C5AC-674F-906A-7C19224F3EE4}" destId="{BB838CDA-B116-7E46-A5A3-74BFD23D3FE0}" srcOrd="0" destOrd="0" presId="urn:microsoft.com/office/officeart/2005/8/layout/default"/>
    <dgm:cxn modelId="{D2FC9D75-E9DC-C342-98E6-0CEA67263887}" type="presOf" srcId="{6A219A8B-B3A6-2B4F-A3B8-1F8A1F424F12}" destId="{BC14701F-6347-2B47-8A40-E17DA4FEFCE2}" srcOrd="0" destOrd="0" presId="urn:microsoft.com/office/officeart/2005/8/layout/default"/>
    <dgm:cxn modelId="{54435D91-4FDF-D040-B09F-2A542FFA6C47}" srcId="{60C67A28-B556-0447-9634-E341C8EAFAD0}" destId="{70D83194-C5AC-674F-906A-7C19224F3EE4}" srcOrd="3" destOrd="0" parTransId="{76E10626-0FA0-B540-B61C-B7A41DE52760}" sibTransId="{8A783685-66EE-E346-A720-36EDD82D5EEC}"/>
    <dgm:cxn modelId="{6FA4D0C5-496A-AF46-9DBA-5AD7D0ED8A76}" srcId="{60C67A28-B556-0447-9634-E341C8EAFAD0}" destId="{6A219A8B-B3A6-2B4F-A3B8-1F8A1F424F12}" srcOrd="0" destOrd="0" parTransId="{CCF78497-2679-4543-B492-192ADE95FC2C}" sibTransId="{92F4059C-5733-E74B-AE46-34590AA3F1EC}"/>
    <dgm:cxn modelId="{2079EBCA-5803-654B-BCA2-3CC4C7F4643D}" srcId="{60C67A28-B556-0447-9634-E341C8EAFAD0}" destId="{AEBD2047-BF75-004A-83D4-582E40E9EB70}" srcOrd="2" destOrd="0" parTransId="{56C3FF29-C43F-1B45-8B33-C6A9F6535B82}" sibTransId="{EC649787-703E-1448-B06E-A26E1A95CAB2}"/>
    <dgm:cxn modelId="{07B1D7D2-E8A9-B84E-B06B-9643CB162B71}" srcId="{60C67A28-B556-0447-9634-E341C8EAFAD0}" destId="{CBE11807-9283-DE48-B87D-78FCAB1DC31B}" srcOrd="1" destOrd="0" parTransId="{557C8341-6ABB-514E-91D5-4574DA3F742F}" sibTransId="{3C817FA3-DBBE-7241-AFD0-10A3DE94346A}"/>
    <dgm:cxn modelId="{B364D7E3-21A3-0B45-92FE-20E649FEC1BD}" type="presOf" srcId="{BCA363A5-6D01-7F45-A652-F5922B3F1756}" destId="{B0F93582-E25B-8344-944B-6C031A26FC61}" srcOrd="0" destOrd="0" presId="urn:microsoft.com/office/officeart/2005/8/layout/default"/>
    <dgm:cxn modelId="{CF6386F3-D6DA-5E45-86F4-6F59351438E5}" type="presOf" srcId="{60C67A28-B556-0447-9634-E341C8EAFAD0}" destId="{311B504D-24D0-3E47-A9FD-52CF8E46989B}" srcOrd="0" destOrd="0" presId="urn:microsoft.com/office/officeart/2005/8/layout/default"/>
    <dgm:cxn modelId="{544298F3-2385-4242-8183-36E49A151920}" srcId="{60C67A28-B556-0447-9634-E341C8EAFAD0}" destId="{BCA363A5-6D01-7F45-A652-F5922B3F1756}" srcOrd="4" destOrd="0" parTransId="{296455D6-E7C3-984E-8289-0510C40B2B87}" sibTransId="{312185C6-5B06-2C48-BDD0-78E6B65312E1}"/>
    <dgm:cxn modelId="{514951EC-D558-6946-A120-8975F50B9934}" type="presParOf" srcId="{311B504D-24D0-3E47-A9FD-52CF8E46989B}" destId="{BC14701F-6347-2B47-8A40-E17DA4FEFCE2}" srcOrd="0" destOrd="0" presId="urn:microsoft.com/office/officeart/2005/8/layout/default"/>
    <dgm:cxn modelId="{A414EC39-ECF8-1B4C-98D0-8DEC03B9378C}" type="presParOf" srcId="{311B504D-24D0-3E47-A9FD-52CF8E46989B}" destId="{B240A6BA-3BE8-FE45-BDC2-8139F0F6A2BB}" srcOrd="1" destOrd="0" presId="urn:microsoft.com/office/officeart/2005/8/layout/default"/>
    <dgm:cxn modelId="{DCFBC5FD-EAA4-454F-B6C1-4FCFA933F376}" type="presParOf" srcId="{311B504D-24D0-3E47-A9FD-52CF8E46989B}" destId="{7C63C1A7-53D0-C542-88F6-8351752567C0}" srcOrd="2" destOrd="0" presId="urn:microsoft.com/office/officeart/2005/8/layout/default"/>
    <dgm:cxn modelId="{C2058466-A245-1C43-9916-8E6CC55B6B61}" type="presParOf" srcId="{311B504D-24D0-3E47-A9FD-52CF8E46989B}" destId="{1A81827B-FB24-7E42-AB50-98F9FD95ACB2}" srcOrd="3" destOrd="0" presId="urn:microsoft.com/office/officeart/2005/8/layout/default"/>
    <dgm:cxn modelId="{642677B4-52BD-9B48-AC9A-1EEED04363FE}" type="presParOf" srcId="{311B504D-24D0-3E47-A9FD-52CF8E46989B}" destId="{2E5D2C94-1EC4-4448-8038-5902F3846AF2}" srcOrd="4" destOrd="0" presId="urn:microsoft.com/office/officeart/2005/8/layout/default"/>
    <dgm:cxn modelId="{8CE5E218-3ACA-6843-8B22-DB8C35E1989A}" type="presParOf" srcId="{311B504D-24D0-3E47-A9FD-52CF8E46989B}" destId="{B19C2216-C7F3-3842-ABD2-B7858D428551}" srcOrd="5" destOrd="0" presId="urn:microsoft.com/office/officeart/2005/8/layout/default"/>
    <dgm:cxn modelId="{96FD9F11-2241-F84E-B3F1-408A35B3784F}" type="presParOf" srcId="{311B504D-24D0-3E47-A9FD-52CF8E46989B}" destId="{BB838CDA-B116-7E46-A5A3-74BFD23D3FE0}" srcOrd="6" destOrd="0" presId="urn:microsoft.com/office/officeart/2005/8/layout/default"/>
    <dgm:cxn modelId="{46D26F30-81FD-D845-9F6A-7F9B794838AC}" type="presParOf" srcId="{311B504D-24D0-3E47-A9FD-52CF8E46989B}" destId="{CD25E0CA-9917-B045-B6DB-76AFC6EB41E2}" srcOrd="7" destOrd="0" presId="urn:microsoft.com/office/officeart/2005/8/layout/default"/>
    <dgm:cxn modelId="{86513603-FE21-9442-BA92-07D809991F92}" type="presParOf" srcId="{311B504D-24D0-3E47-A9FD-52CF8E46989B}" destId="{B0F93582-E25B-8344-944B-6C031A26FC6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4701F-6347-2B47-8A40-E17DA4FEFCE2}">
      <dsp:nvSpPr>
        <dsp:cNvPr id="0" name=""/>
        <dsp:cNvSpPr/>
      </dsp:nvSpPr>
      <dsp:spPr>
        <a:xfrm>
          <a:off x="0" y="726944"/>
          <a:ext cx="2523418" cy="151405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Supra-National Institutions</a:t>
          </a:r>
        </a:p>
      </dsp:txBody>
      <dsp:txXfrm>
        <a:off x="0" y="726944"/>
        <a:ext cx="2523418" cy="1514051"/>
      </dsp:txXfrm>
    </dsp:sp>
    <dsp:sp modelId="{7C63C1A7-53D0-C542-88F6-8351752567C0}">
      <dsp:nvSpPr>
        <dsp:cNvPr id="0" name=""/>
        <dsp:cNvSpPr/>
      </dsp:nvSpPr>
      <dsp:spPr>
        <a:xfrm>
          <a:off x="2775760" y="726944"/>
          <a:ext cx="2523418" cy="1514051"/>
        </a:xfrm>
        <a:prstGeom prst="rect">
          <a:avLst/>
        </a:prstGeom>
        <a:solidFill>
          <a:schemeClr val="accent2">
            <a:hueOff val="-41413"/>
            <a:satOff val="-13584"/>
            <a:lumOff val="-495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State</a:t>
          </a:r>
        </a:p>
      </dsp:txBody>
      <dsp:txXfrm>
        <a:off x="2775760" y="726944"/>
        <a:ext cx="2523418" cy="1514051"/>
      </dsp:txXfrm>
    </dsp:sp>
    <dsp:sp modelId="{2E5D2C94-1EC4-4448-8038-5902F3846AF2}">
      <dsp:nvSpPr>
        <dsp:cNvPr id="0" name=""/>
        <dsp:cNvSpPr/>
      </dsp:nvSpPr>
      <dsp:spPr>
        <a:xfrm>
          <a:off x="5551520" y="726944"/>
          <a:ext cx="2523418" cy="1514051"/>
        </a:xfrm>
        <a:prstGeom prst="rect">
          <a:avLst/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Subnational Institutions</a:t>
          </a:r>
        </a:p>
      </dsp:txBody>
      <dsp:txXfrm>
        <a:off x="5551520" y="726944"/>
        <a:ext cx="2523418" cy="1514051"/>
      </dsp:txXfrm>
    </dsp:sp>
    <dsp:sp modelId="{BB838CDA-B116-7E46-A5A3-74BFD23D3FE0}">
      <dsp:nvSpPr>
        <dsp:cNvPr id="0" name=""/>
        <dsp:cNvSpPr/>
      </dsp:nvSpPr>
      <dsp:spPr>
        <a:xfrm>
          <a:off x="1387880" y="2493336"/>
          <a:ext cx="2523418" cy="1514051"/>
        </a:xfrm>
        <a:prstGeom prst="rect">
          <a:avLst/>
        </a:prstGeom>
        <a:solidFill>
          <a:schemeClr val="accent2">
            <a:hueOff val="-124240"/>
            <a:satOff val="-40751"/>
            <a:lumOff val="-1485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NGOs </a:t>
          </a:r>
          <a:r>
            <a:rPr lang="mr-IN" sz="3200" kern="1200" dirty="0"/>
            <a:t>–</a:t>
          </a:r>
          <a:r>
            <a:rPr lang="en-US" sz="3200" kern="1200" dirty="0"/>
            <a:t> Civil Society</a:t>
          </a:r>
        </a:p>
      </dsp:txBody>
      <dsp:txXfrm>
        <a:off x="1387880" y="2493336"/>
        <a:ext cx="2523418" cy="1514051"/>
      </dsp:txXfrm>
    </dsp:sp>
    <dsp:sp modelId="{B0F93582-E25B-8344-944B-6C031A26FC61}">
      <dsp:nvSpPr>
        <dsp:cNvPr id="0" name=""/>
        <dsp:cNvSpPr/>
      </dsp:nvSpPr>
      <dsp:spPr>
        <a:xfrm>
          <a:off x="4163640" y="2493336"/>
          <a:ext cx="2523418" cy="1514051"/>
        </a:xfrm>
        <a:prstGeom prst="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Private Citizens</a:t>
          </a:r>
        </a:p>
      </dsp:txBody>
      <dsp:txXfrm>
        <a:off x="4163640" y="2493336"/>
        <a:ext cx="2523418" cy="15140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81D86BE-77CA-0744-9029-D1A4E9B1F18B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CDEBFF4-B04C-ED44-8EA4-F65BFE95BAA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70959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86BE-77CA-0744-9029-D1A4E9B1F18B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BFF4-B04C-ED44-8EA4-F65BFE95B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6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86BE-77CA-0744-9029-D1A4E9B1F18B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BFF4-B04C-ED44-8EA4-F65BFE95B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67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86BE-77CA-0744-9029-D1A4E9B1F18B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BFF4-B04C-ED44-8EA4-F65BFE95B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4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1D86BE-77CA-0744-9029-D1A4E9B1F18B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DEBFF4-B04C-ED44-8EA4-F65BFE95BAA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22629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86BE-77CA-0744-9029-D1A4E9B1F18B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BFF4-B04C-ED44-8EA4-F65BFE95B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9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86BE-77CA-0744-9029-D1A4E9B1F18B}" type="datetimeFigureOut">
              <a:rPr lang="en-US" smtClean="0"/>
              <a:t>3/14/18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BFF4-B04C-ED44-8EA4-F65BFE95B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25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86BE-77CA-0744-9029-D1A4E9B1F18B}" type="datetimeFigureOut">
              <a:rPr lang="en-US" smtClean="0"/>
              <a:t>3/14/18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BFF4-B04C-ED44-8EA4-F65BFE95B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2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D86BE-77CA-0744-9029-D1A4E9B1F18B}" type="datetimeFigureOut">
              <a:rPr lang="en-US" smtClean="0"/>
              <a:t>3/14/18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EBFF4-B04C-ED44-8EA4-F65BFE95B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28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1D86BE-77CA-0744-9029-D1A4E9B1F18B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DEBFF4-B04C-ED44-8EA4-F65BFE95BAA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186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1D86BE-77CA-0744-9029-D1A4E9B1F18B}" type="datetimeFigureOut">
              <a:rPr lang="en-US" smtClean="0"/>
              <a:t>3/14/18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DEBFF4-B04C-ED44-8EA4-F65BFE95BAA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520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81D86BE-77CA-0744-9029-D1A4E9B1F18B}" type="datetimeFigureOut">
              <a:rPr lang="en-US" smtClean="0"/>
              <a:t>3/14/18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CDEBFF4-B04C-ED44-8EA4-F65BFE95BAA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8845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INTRO: A TROUBLESOME TRANSPARENCY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Promises &amp; Challenges in the new Urban Environmental </a:t>
            </a:r>
            <a:r>
              <a:rPr lang="en-US" dirty="0" err="1"/>
              <a:t>Datascape</a:t>
            </a:r>
            <a:r>
              <a:rPr lang="en-US" dirty="0"/>
              <a:t> 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795253" y="5763117"/>
            <a:ext cx="8680096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tx1"/>
                </a:solidFill>
              </a:rPr>
              <a:t>Matteo Tarantino </a:t>
            </a:r>
            <a:r>
              <a:rPr lang="mr-IN" sz="1100" dirty="0">
                <a:solidFill>
                  <a:schemeClr val="tx1"/>
                </a:solidFill>
              </a:rPr>
              <a:t>–</a:t>
            </a:r>
            <a:r>
              <a:rPr lang="en-US" sz="1100" dirty="0">
                <a:solidFill>
                  <a:schemeClr val="tx1"/>
                </a:solidFill>
              </a:rPr>
              <a:t> University of Geneva</a:t>
            </a:r>
          </a:p>
          <a:p>
            <a:pPr algn="ctr"/>
            <a:r>
              <a:rPr lang="en-US" sz="1100" dirty="0" err="1">
                <a:solidFill>
                  <a:schemeClr val="tx1"/>
                </a:solidFill>
              </a:rPr>
              <a:t>Matteo.tarantino@unige.ch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217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ater-pollution-pip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9129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Producing Data: Water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7697" y="1900550"/>
            <a:ext cx="3218047" cy="4128327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Expensive to monitor continuously, high number of pollutants.</a:t>
            </a:r>
          </a:p>
          <a:p>
            <a:r>
              <a:rPr lang="en-US" dirty="0"/>
              <a:t>Distribution of stations with different pollutants. </a:t>
            </a:r>
          </a:p>
          <a:p>
            <a:r>
              <a:rPr lang="en-US" dirty="0"/>
              <a:t>Public’s sensory experience is not critical for trust.</a:t>
            </a:r>
          </a:p>
          <a:p>
            <a:r>
              <a:rPr lang="en-US" dirty="0"/>
              <a:t>Costly technology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path dependence, slow upgrades.</a:t>
            </a:r>
          </a:p>
          <a:p>
            <a:r>
              <a:rPr lang="en-US" dirty="0"/>
              <a:t>Slower, more long-term reparations.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29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oil-pollution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696"/>
            <a:ext cx="12442371" cy="68433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Producing Data: Soil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3675" y="2026064"/>
            <a:ext cx="3882848" cy="283378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Hard to monitor in real time or continuously. </a:t>
            </a:r>
          </a:p>
          <a:p>
            <a:r>
              <a:rPr lang="en-US" dirty="0"/>
              <a:t>Costly and time-consuming.</a:t>
            </a:r>
          </a:p>
          <a:p>
            <a:r>
              <a:rPr lang="en-US" dirty="0"/>
              <a:t>Direct sensory experience is possible only in extreme cases.</a:t>
            </a:r>
          </a:p>
          <a:p>
            <a:r>
              <a:rPr lang="en-US" dirty="0"/>
              <a:t>Costly and slow reparations.  </a:t>
            </a:r>
          </a:p>
          <a:p>
            <a:endParaRPr lang="en-US" dirty="0"/>
          </a:p>
        </p:txBody>
      </p:sp>
      <p:pic>
        <p:nvPicPr>
          <p:cNvPr id="5" name="Picture 4" descr="Screenshot 2017-06-26 11.09.0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4577" y="2617856"/>
            <a:ext cx="5544533" cy="25027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96531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718"/>
            <a:ext cx="8531139" cy="1371600"/>
          </a:xfrm>
        </p:spPr>
        <p:txBody>
          <a:bodyPr>
            <a:normAutofit/>
          </a:bodyPr>
          <a:lstStyle/>
          <a:p>
            <a:r>
              <a:rPr lang="en-US" dirty="0"/>
              <a:t>WHO MONITORS THE ENVIRONMENT? </a:t>
            </a:r>
          </a:p>
        </p:txBody>
      </p:sp>
      <p:graphicFrame>
        <p:nvGraphicFramePr>
          <p:cNvPr id="7" name="Diagram 6"/>
          <p:cNvGraphicFramePr/>
          <p:nvPr>
            <p:extLst/>
          </p:nvPr>
        </p:nvGraphicFramePr>
        <p:xfrm>
          <a:off x="1981201" y="1713729"/>
          <a:ext cx="8074939" cy="4734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8824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STANDARDIZING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1"/>
            <a:ext cx="5485706" cy="4373563"/>
          </a:xfrm>
        </p:spPr>
        <p:txBody>
          <a:bodyPr>
            <a:normAutofit/>
          </a:bodyPr>
          <a:lstStyle/>
          <a:p>
            <a:r>
              <a:rPr lang="en-US" dirty="0"/>
              <a:t>Environmental, measurement and disclosure standards.</a:t>
            </a:r>
          </a:p>
          <a:p>
            <a:r>
              <a:rPr lang="en-US" dirty="0"/>
              <a:t>Standards have always been contentious terrains for political struggles. </a:t>
            </a:r>
          </a:p>
          <a:p>
            <a:r>
              <a:rPr lang="en-US" dirty="0"/>
              <a:t>Cornerstone to the implementation of comprehensive, accessible, comparable datasets.</a:t>
            </a:r>
          </a:p>
          <a:p>
            <a:r>
              <a:rPr lang="mr-IN" dirty="0"/>
              <a:t>…</a:t>
            </a:r>
            <a:r>
              <a:rPr lang="en-US" dirty="0"/>
              <a:t>but are also be leveraged (or perceived as being leveraged) to diminish competitors. 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5571912"/>
            <a:ext cx="819823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/>
              <a:t>Dingwerth</a:t>
            </a:r>
            <a:r>
              <a:rPr lang="en-US" sz="1050" dirty="0"/>
              <a:t>, K., &amp; </a:t>
            </a:r>
            <a:r>
              <a:rPr lang="en-US" sz="1050" dirty="0" err="1"/>
              <a:t>Eichinger</a:t>
            </a:r>
            <a:r>
              <a:rPr lang="en-US" sz="1050" dirty="0"/>
              <a:t>, M. (2010). Tamed Transparency: How Information Disclosure under the Global Reporting Initiative Fails to Empower. </a:t>
            </a:r>
            <a:r>
              <a:rPr lang="en-US" sz="1050" i="1" dirty="0"/>
              <a:t>Global Environmental Politics, 10</a:t>
            </a:r>
            <a:r>
              <a:rPr lang="en-US" sz="1050" dirty="0"/>
              <a:t>(3), 74-+. </a:t>
            </a:r>
            <a:r>
              <a:rPr lang="en-US" sz="1050" dirty="0" err="1"/>
              <a:t>doi:DOI</a:t>
            </a:r>
            <a:r>
              <a:rPr lang="en-US" sz="1050" dirty="0"/>
              <a:t> 10.1162/GLEP_a_00015</a:t>
            </a:r>
          </a:p>
          <a:p>
            <a:endParaRPr lang="en-US" sz="1050" dirty="0"/>
          </a:p>
          <a:p>
            <a:r>
              <a:rPr lang="en-US" sz="1050" dirty="0"/>
              <a:t>Busch, L. (2011). </a:t>
            </a:r>
            <a:r>
              <a:rPr lang="en-US" sz="1050" i="1" dirty="0"/>
              <a:t>Standards: Recipes for Reality</a:t>
            </a:r>
            <a:r>
              <a:rPr lang="en-US" sz="1050" dirty="0"/>
              <a:t>: MIT Press.</a:t>
            </a:r>
          </a:p>
          <a:p>
            <a:endParaRPr lang="en-US" sz="1050" dirty="0"/>
          </a:p>
          <a:p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895796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Screenshot 2016-11-22 22.01.31.p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0" y="-1"/>
            <a:ext cx="9116091" cy="4907779"/>
          </a:xfrm>
          <a:prstGeom prst="rect">
            <a:avLst/>
          </a:prstGeom>
        </p:spPr>
      </p:pic>
      <p:pic>
        <p:nvPicPr>
          <p:cNvPr id="7" name="Image 6" descr="Screenshot 2016-11-22 22.01.08.png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0640089" cy="697273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268336" y="1356190"/>
            <a:ext cx="2371754" cy="48936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[this] situation [of fragmentation] of monitoring surface and ground water is determined probably by both technical and political problems. </a:t>
            </a:r>
          </a:p>
          <a:p>
            <a:r>
              <a:rPr lang="en-US" sz="1200" dirty="0">
                <a:latin typeface="Courier New"/>
                <a:cs typeface="Courier New"/>
              </a:rPr>
              <a:t>In the EU, the Member States are responsible for monitoring the waters with more or less comparable approach.  In Germany there are the </a:t>
            </a:r>
            <a:r>
              <a:rPr lang="en-US" sz="1200" dirty="0" err="1">
                <a:latin typeface="Courier New"/>
                <a:cs typeface="Courier New"/>
              </a:rPr>
              <a:t>Länder</a:t>
            </a:r>
            <a:r>
              <a:rPr lang="en-US" sz="1200" dirty="0">
                <a:latin typeface="Courier New"/>
                <a:cs typeface="Courier New"/>
              </a:rPr>
              <a:t> that operate the water monitoring. </a:t>
            </a:r>
          </a:p>
          <a:p>
            <a:r>
              <a:rPr lang="en-US" sz="1200" dirty="0">
                <a:latin typeface="Courier New"/>
                <a:cs typeface="Courier New"/>
              </a:rPr>
              <a:t>Harmonization in the EU is also difficult because of the different stages of development of the monitoring systems. [Germany Environmental Ministry, Private Email, 2015]</a:t>
            </a:r>
          </a:p>
          <a:p>
            <a:endParaRPr lang="fr-FR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9542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COLLATING  &amp; Managing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1"/>
            <a:ext cx="4634958" cy="43735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Why are we monitoring? </a:t>
            </a:r>
          </a:p>
          <a:p>
            <a:r>
              <a:rPr lang="en-US" dirty="0"/>
              <a:t>Data have to be </a:t>
            </a:r>
            <a:r>
              <a:rPr lang="en-US" u="sng" dirty="0"/>
              <a:t>accessed</a:t>
            </a:r>
            <a:r>
              <a:rPr lang="en-US" dirty="0"/>
              <a:t> to be able to influence decisions.</a:t>
            </a:r>
          </a:p>
          <a:p>
            <a:r>
              <a:rPr lang="en-US" dirty="0"/>
              <a:t>They have to be collated into </a:t>
            </a:r>
            <a:r>
              <a:rPr lang="en-US" u="sng" dirty="0"/>
              <a:t>databases</a:t>
            </a:r>
            <a:r>
              <a:rPr lang="en-US" dirty="0"/>
              <a:t> and </a:t>
            </a:r>
            <a:r>
              <a:rPr lang="en-US" u="sng" dirty="0"/>
              <a:t>interfaces</a:t>
            </a:r>
            <a:r>
              <a:rPr lang="en-US" dirty="0"/>
              <a:t> must be provided to query and parse them. </a:t>
            </a:r>
          </a:p>
          <a:p>
            <a:r>
              <a:rPr lang="en-US" dirty="0"/>
              <a:t>‘Data resolution’ (from synthetic indexes to real-time data) impacts access, usability, accountability.</a:t>
            </a:r>
          </a:p>
          <a:p>
            <a:pPr lvl="1"/>
            <a:r>
              <a:rPr lang="en-US" dirty="0"/>
              <a:t>Policymakers like synthetic, easy-to-digest, low-resolution data.</a:t>
            </a:r>
          </a:p>
          <a:p>
            <a:pPr lvl="1"/>
            <a:r>
              <a:rPr lang="en-US" dirty="0"/>
              <a:t>Citizens are </a:t>
            </a:r>
            <a:r>
              <a:rPr lang="en-US" b="1" dirty="0"/>
              <a:t>expected</a:t>
            </a:r>
            <a:r>
              <a:rPr lang="en-US" dirty="0"/>
              <a:t> to like continuous high-resolution data (but do they?).</a:t>
            </a:r>
          </a:p>
        </p:txBody>
      </p:sp>
    </p:spTree>
    <p:extLst>
      <p:ext uri="{BB962C8B-B14F-4D97-AF65-F5344CB8AC3E}">
        <p14:creationId xmlns:p14="http://schemas.microsoft.com/office/powerpoint/2010/main" val="1513404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1"/>
            <a:ext cx="7620000" cy="4373563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b="0" dirty="0"/>
              <a:t>Scientific Friction : ‘</a:t>
            </a:r>
            <a:r>
              <a:rPr lang="en-US" b="0" i="1" dirty="0"/>
              <a:t>the difficulties encountered when two scientific disciplines working on related problems try to interoperate.</a:t>
            </a:r>
            <a:r>
              <a:rPr lang="en-US" b="0" dirty="0"/>
              <a:t>’ (Edwards et al. 2011)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Data friction (Edwards, 2010): ‘</a:t>
            </a:r>
            <a:r>
              <a:rPr lang="en-US" b="0" i="1" dirty="0"/>
              <a:t>what happens at the interfaces between data ‘surfaces’: the points where data move between people, substrates, organizations, or machines.</a:t>
            </a:r>
            <a:r>
              <a:rPr lang="en-US" b="0" dirty="0"/>
              <a:t>’ (Edwards et  al. 2011)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sym typeface="Wingdings"/>
              </a:rPr>
              <a:t> </a:t>
            </a:r>
            <a:r>
              <a:rPr lang="en-US" dirty="0"/>
              <a:t>Multiple, divergent data points due to privileged LOCAL use. </a:t>
            </a:r>
            <a:endParaRPr lang="en-US" b="0" dirty="0"/>
          </a:p>
          <a:p>
            <a:pPr marL="342900" indent="-342900">
              <a:buFont typeface="Arial"/>
              <a:buChar char="•"/>
            </a:pPr>
            <a:r>
              <a:rPr lang="en-US" b="0" dirty="0"/>
              <a:t>Data friction increases cost; big data = big friction = huge costs</a:t>
            </a:r>
          </a:p>
          <a:p>
            <a:pPr marL="342900" indent="-342900">
              <a:buFont typeface="Arial"/>
              <a:buChar char="•"/>
            </a:pPr>
            <a:r>
              <a:rPr lang="en-US" b="0" dirty="0"/>
              <a:t>Metadata Friction: The costs of creation, handling, and managing metadata products.</a:t>
            </a:r>
          </a:p>
          <a:p>
            <a:pPr marL="342900" indent="-342900">
              <a:buFont typeface="Arial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67945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2178-C28E-E642-BA98-3FC16E0F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60F1F-3192-1E4E-B91B-BCE396DC6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60’: Divide in </a:t>
            </a:r>
            <a:r>
              <a:rPr lang="en-US" b="1" dirty="0"/>
              <a:t>4 groups</a:t>
            </a:r>
            <a:r>
              <a:rPr lang="en-US" dirty="0"/>
              <a:t>; each group is to acquire the latest historical air quality data for 2017 for city among:</a:t>
            </a:r>
          </a:p>
          <a:p>
            <a:pPr lvl="1"/>
            <a:r>
              <a:rPr lang="en-US" dirty="0"/>
              <a:t>L.A.</a:t>
            </a:r>
          </a:p>
          <a:p>
            <a:pPr lvl="1"/>
            <a:r>
              <a:rPr lang="en-US" dirty="0"/>
              <a:t>Geneva</a:t>
            </a:r>
          </a:p>
          <a:p>
            <a:pPr lvl="1"/>
            <a:r>
              <a:rPr lang="en-US" dirty="0"/>
              <a:t>Lima</a:t>
            </a:r>
          </a:p>
          <a:p>
            <a:pPr lvl="1"/>
            <a:r>
              <a:rPr lang="en-US" dirty="0"/>
              <a:t>Dhaka</a:t>
            </a:r>
          </a:p>
          <a:p>
            <a:pPr marL="0" indent="0">
              <a:buNone/>
            </a:pPr>
            <a:r>
              <a:rPr lang="en-US" dirty="0"/>
              <a:t>… build an excel table for it and </a:t>
            </a:r>
            <a:r>
              <a:rPr lang="en-US" b="1" dirty="0"/>
              <a:t>note the steps </a:t>
            </a:r>
            <a:r>
              <a:rPr lang="en-US" dirty="0"/>
              <a:t>it took to get that data into an excel file (data acquisition diary).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271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A581-DAF7-A045-A961-21F78F51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four steps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94258-35C6-7145-B1F6-68D1EB7F2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INGESTION/ACQUISITION: Obtain data</a:t>
            </a:r>
          </a:p>
          <a:p>
            <a:r>
              <a:rPr lang="en-US" dirty="0"/>
              <a:t>Data MUNGING/WRANGLING: Reduce messiness to obtain a dataset.</a:t>
            </a:r>
          </a:p>
          <a:p>
            <a:r>
              <a:rPr lang="en-US" dirty="0"/>
              <a:t>Data OBSERVATION/EXPLORATION: Make sense of the data.</a:t>
            </a:r>
          </a:p>
          <a:p>
            <a:r>
              <a:rPr lang="en-US" dirty="0"/>
              <a:t>Data MODELING: Transform data into a model.</a:t>
            </a:r>
          </a:p>
          <a:p>
            <a:r>
              <a:rPr lang="en-US" dirty="0"/>
              <a:t>Data VISUALIZATION: Make </a:t>
            </a:r>
            <a:r>
              <a:rPr lang="en-US"/>
              <a:t>data communicable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685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2AA3-046C-7E4B-B913-8FE196F1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A4BCC-B788-C345-84EA-9700535C7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Slovik</a:t>
            </a:r>
            <a:r>
              <a:rPr lang="en-US" dirty="0"/>
              <a:t> (1999): “Danger is real, but risk is socially constructed.” […] “whoever controls the definition of risk controls the rational solution to the problem at hand.”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48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ENVIRONMENTAL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1"/>
            <a:ext cx="4277398" cy="43735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Monitoring the Environment is as old as  with mankind (herd movements, rivers etc.).</a:t>
            </a:r>
          </a:p>
          <a:p>
            <a:r>
              <a:rPr lang="en-US" dirty="0"/>
              <a:t>The scientific revolution brought about a systematic approach to measuring and record-keeping, originating </a:t>
            </a:r>
            <a:r>
              <a:rPr lang="en-US" i="1" dirty="0"/>
              <a:t>datasets</a:t>
            </a:r>
            <a:r>
              <a:rPr lang="en-US" dirty="0"/>
              <a:t>. (Edwards, 2010)</a:t>
            </a:r>
          </a:p>
          <a:p>
            <a:r>
              <a:rPr lang="en-US" dirty="0"/>
              <a:t>To be effective, disclosed information should be as </a:t>
            </a:r>
            <a:r>
              <a:rPr lang="en-US" b="1" dirty="0"/>
              <a:t>comprehensive</a:t>
            </a:r>
            <a:r>
              <a:rPr lang="en-US" dirty="0"/>
              <a:t>, </a:t>
            </a:r>
            <a:r>
              <a:rPr lang="en-US" b="1" dirty="0"/>
              <a:t>comparable</a:t>
            </a:r>
            <a:r>
              <a:rPr lang="en-US" dirty="0"/>
              <a:t> and </a:t>
            </a:r>
            <a:r>
              <a:rPr lang="en-US" b="1" dirty="0"/>
              <a:t>accessible</a:t>
            </a:r>
            <a:r>
              <a:rPr lang="en-US" dirty="0"/>
              <a:t> as possible (</a:t>
            </a:r>
            <a:r>
              <a:rPr lang="en-US" dirty="0" err="1"/>
              <a:t>Dingwerth</a:t>
            </a:r>
            <a:r>
              <a:rPr lang="en-US" dirty="0"/>
              <a:t> &amp; </a:t>
            </a:r>
            <a:r>
              <a:rPr lang="en-US" dirty="0" err="1"/>
              <a:t>Eichinger</a:t>
            </a:r>
            <a:r>
              <a:rPr lang="en-US" dirty="0"/>
              <a:t>, 2010). </a:t>
            </a:r>
          </a:p>
          <a:p>
            <a:r>
              <a:rPr lang="en-US" dirty="0"/>
              <a:t>Data Abundance vs. Information Scarcity (</a:t>
            </a:r>
            <a:r>
              <a:rPr lang="en-US" dirty="0" err="1"/>
              <a:t>Mol</a:t>
            </a:r>
            <a:r>
              <a:rPr lang="en-US" dirty="0"/>
              <a:t> 2008)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1" y="6067049"/>
            <a:ext cx="8951349" cy="820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baseline="-25000" dirty="0"/>
              <a:t>Edwards, Paul N. A vast machine: Computer models, climate data, and the politics of global warming. </a:t>
            </a:r>
            <a:r>
              <a:rPr lang="en-US" sz="1000" baseline="-25000" dirty="0" err="1"/>
              <a:t>Mit</a:t>
            </a:r>
            <a:r>
              <a:rPr lang="en-US" sz="1000" baseline="-25000" dirty="0"/>
              <a:t> Press, 2010.</a:t>
            </a:r>
          </a:p>
          <a:p>
            <a:pPr algn="ctr"/>
            <a:endParaRPr lang="en-US" sz="1000" baseline="-25000" dirty="0"/>
          </a:p>
          <a:p>
            <a:pPr algn="ctr"/>
            <a:r>
              <a:rPr lang="en-US" sz="1000" baseline="-25000" dirty="0"/>
              <a:t>Gorman, H. S., &amp; Conway, E. M. (2005). Monitoring the Environment: Taking a Historical Perspective. </a:t>
            </a:r>
            <a:r>
              <a:rPr lang="en-US" sz="1000" i="1" baseline="-25000" dirty="0"/>
              <a:t>Environmental Monitoring and Assessment, 106</a:t>
            </a:r>
            <a:r>
              <a:rPr lang="en-US" sz="1000" baseline="-25000" dirty="0"/>
              <a:t>(1), 1-10. doi:10.1007/s10661-005-0755-0</a:t>
            </a:r>
          </a:p>
          <a:p>
            <a:pPr algn="ctr"/>
            <a:endParaRPr lang="en-US" sz="1000" baseline="-25000" dirty="0"/>
          </a:p>
          <a:p>
            <a:pPr algn="ctr"/>
            <a:r>
              <a:rPr lang="en-US" sz="1000" baseline="-25000" dirty="0" err="1"/>
              <a:t>Dingwerth</a:t>
            </a:r>
            <a:r>
              <a:rPr lang="en-US" sz="1000" baseline="-25000" dirty="0"/>
              <a:t>, K., &amp; </a:t>
            </a:r>
            <a:r>
              <a:rPr lang="en-US" sz="1000" baseline="-25000" dirty="0" err="1"/>
              <a:t>Eichinger</a:t>
            </a:r>
            <a:r>
              <a:rPr lang="en-US" sz="1000" baseline="-25000" dirty="0"/>
              <a:t>, M. (2010). Tamed Transparency: How Information Disclosure under the Global Reporting Initiative Fails to Empower. </a:t>
            </a:r>
            <a:r>
              <a:rPr lang="en-US" sz="1000" i="1" baseline="-25000" dirty="0"/>
              <a:t>Global Environmental Politics, 10</a:t>
            </a:r>
            <a:r>
              <a:rPr lang="en-US" sz="1000" baseline="-25000" dirty="0"/>
              <a:t>(3), 74-+. </a:t>
            </a:r>
            <a:r>
              <a:rPr lang="en-US" sz="1000" baseline="-25000" dirty="0" err="1"/>
              <a:t>doi:DOI</a:t>
            </a:r>
            <a:r>
              <a:rPr lang="en-US" sz="1000" baseline="-25000" dirty="0"/>
              <a:t> 10.1162/GLEP_a_00015</a:t>
            </a:r>
          </a:p>
          <a:p>
            <a:pPr algn="ctr"/>
            <a:endParaRPr lang="en-US" sz="1100" baseline="-25000" dirty="0"/>
          </a:p>
          <a:p>
            <a:pPr algn="ctr"/>
            <a:r>
              <a:rPr lang="en-US" sz="1000" baseline="-25000" dirty="0" err="1"/>
              <a:t>Esty</a:t>
            </a:r>
            <a:r>
              <a:rPr lang="en-US" sz="1000" baseline="-25000" dirty="0"/>
              <a:t>, D. (2004), “Environmental protection in the information age”, NYU Law Review, 79(1), 115–211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8624" y="2603501"/>
            <a:ext cx="39545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  <a:r>
              <a:rPr lang="en-US" i="1" dirty="0"/>
              <a:t>Data is the raw material. Information</a:t>
            </a:r>
          </a:p>
          <a:p>
            <a:r>
              <a:rPr lang="en-US" i="1" dirty="0"/>
              <a:t>is the intermediate good, reflecting some processing of the data.</a:t>
            </a:r>
          </a:p>
          <a:p>
            <a:r>
              <a:rPr lang="en-US" i="1" dirty="0"/>
              <a:t>Knowledge is the final product where analysis allows us to extract</a:t>
            </a:r>
          </a:p>
          <a:p>
            <a:r>
              <a:rPr lang="en-US" i="1" dirty="0"/>
              <a:t>conclusions</a:t>
            </a:r>
            <a:r>
              <a:rPr lang="en-US" dirty="0"/>
              <a:t>’. </a:t>
            </a:r>
            <a:r>
              <a:rPr lang="is-IS" dirty="0"/>
              <a:t>Esty (2004)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326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718"/>
            <a:ext cx="8111929" cy="1371600"/>
          </a:xfrm>
        </p:spPr>
        <p:txBody>
          <a:bodyPr>
            <a:normAutofit/>
          </a:bodyPr>
          <a:lstStyle/>
          <a:p>
            <a:r>
              <a:rPr lang="en-US" dirty="0"/>
              <a:t>Informational Environmental Governance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8421" y="1752601"/>
            <a:ext cx="3872779" cy="43735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“Informational turn” in environmental governance: data and information gain stronger and stronger role. </a:t>
            </a:r>
          </a:p>
          <a:p>
            <a:endParaRPr lang="en-US" dirty="0"/>
          </a:p>
          <a:p>
            <a:r>
              <a:rPr lang="en-US" dirty="0"/>
              <a:t>More data * Larger public = Less certainty.</a:t>
            </a:r>
          </a:p>
          <a:p>
            <a:br>
              <a:rPr lang="en-US" dirty="0"/>
            </a:br>
            <a:r>
              <a:rPr lang="en-US" dirty="0"/>
              <a:t>Drop in the cost and boost in the scale and depth of environmental surveillance</a:t>
            </a:r>
          </a:p>
          <a:p>
            <a:endParaRPr lang="en-US" dirty="0"/>
          </a:p>
          <a:p>
            <a:r>
              <a:rPr lang="en-US" dirty="0"/>
              <a:t>New questions of </a:t>
            </a:r>
            <a:r>
              <a:rPr lang="en-US" u="sng" dirty="0"/>
              <a:t>power</a:t>
            </a:r>
            <a:r>
              <a:rPr lang="en-US" dirty="0"/>
              <a:t> over flows, access and verification. 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1755298"/>
            <a:ext cx="3044430" cy="310854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i="1" dirty="0"/>
              <a:t>With the coming of the Information Age, information can no longer be interpreted as just one of the – many – factors that assists and enables governmental and nongovernmental actors in designing and implementing environmental reform programs and measures. With the Information Age, information is becoming a crucial, causal and formative resource, but also a new battlefield, for new modes of environmental governance, to be </a:t>
            </a:r>
            <a:r>
              <a:rPr lang="en-US" sz="1400" i="1" dirty="0" err="1"/>
              <a:t>labelled</a:t>
            </a:r>
            <a:r>
              <a:rPr lang="en-US" sz="1400" i="1" dirty="0"/>
              <a:t> informational governance. </a:t>
            </a:r>
            <a:r>
              <a:rPr lang="en-US" sz="1400" dirty="0"/>
              <a:t>(</a:t>
            </a:r>
            <a:r>
              <a:rPr lang="en-US" sz="1400" dirty="0" err="1"/>
              <a:t>Mol</a:t>
            </a:r>
            <a:r>
              <a:rPr lang="en-US" sz="1400" dirty="0"/>
              <a:t> 2008)</a:t>
            </a:r>
          </a:p>
        </p:txBody>
      </p:sp>
    </p:spTree>
    <p:extLst>
      <p:ext uri="{BB962C8B-B14F-4D97-AF65-F5344CB8AC3E}">
        <p14:creationId xmlns:p14="http://schemas.microsoft.com/office/powerpoint/2010/main" val="3425830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718"/>
            <a:ext cx="7620000" cy="1371600"/>
          </a:xfrm>
        </p:spPr>
        <p:txBody>
          <a:bodyPr/>
          <a:lstStyle/>
          <a:p>
            <a:r>
              <a:rPr lang="en-US" dirty="0"/>
              <a:t>The Value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How valuable is an information to us?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V</a:t>
            </a:r>
            <a:r>
              <a:rPr lang="en-US" baseline="-25000" dirty="0"/>
              <a:t>i</a:t>
            </a:r>
            <a:r>
              <a:rPr lang="en-US" dirty="0"/>
              <a:t>=</a:t>
            </a:r>
            <a:r>
              <a:rPr lang="en-US" dirty="0" err="1"/>
              <a:t>U</a:t>
            </a:r>
            <a:r>
              <a:rPr lang="en-US" baseline="-25000" dirty="0" err="1"/>
              <a:t>ki</a:t>
            </a:r>
            <a:r>
              <a:rPr lang="en-US" dirty="0" err="1"/>
              <a:t>-Z</a:t>
            </a:r>
            <a:r>
              <a:rPr lang="en-US" baseline="-25000" dirty="0" err="1"/>
              <a:t>ki</a:t>
            </a:r>
            <a:r>
              <a:rPr lang="en-US" dirty="0" err="1"/>
              <a:t>-C</a:t>
            </a:r>
            <a:r>
              <a:rPr lang="en-US" baseline="-25000" dirty="0" err="1"/>
              <a:t>i</a:t>
            </a:r>
            <a:endParaRPr lang="en-US" baseline="-25000" dirty="0"/>
          </a:p>
          <a:p>
            <a:pPr marL="0" indent="0" algn="ctr">
              <a:buNone/>
            </a:pPr>
            <a:endParaRPr lang="en-US" baseline="-25000" dirty="0"/>
          </a:p>
          <a:p>
            <a:pPr marL="0" indent="0">
              <a:buNone/>
            </a:pPr>
            <a:r>
              <a:rPr lang="en-US" sz="800" dirty="0" err="1"/>
              <a:t>U</a:t>
            </a:r>
            <a:r>
              <a:rPr lang="en-US" sz="800" baseline="-25000" dirty="0" err="1"/>
              <a:t>i</a:t>
            </a:r>
            <a:r>
              <a:rPr lang="en-US" sz="800" dirty="0"/>
              <a:t>=Expected Utility from Decision K knowing the information </a:t>
            </a:r>
            <a:r>
              <a:rPr lang="en-US" sz="800" dirty="0" err="1"/>
              <a:t>i</a:t>
            </a:r>
            <a:endParaRPr lang="en-US" sz="800" dirty="0"/>
          </a:p>
          <a:p>
            <a:pPr marL="0" indent="0">
              <a:buNone/>
            </a:pPr>
            <a:r>
              <a:rPr lang="en-US" sz="800" dirty="0" err="1"/>
              <a:t>Z</a:t>
            </a:r>
            <a:r>
              <a:rPr lang="en-US" sz="800" baseline="-25000" dirty="0" err="1"/>
              <a:t>i</a:t>
            </a:r>
            <a:r>
              <a:rPr lang="en-US" sz="800" dirty="0"/>
              <a:t>=Expected Utility from Decision K without knowing the information </a:t>
            </a:r>
            <a:r>
              <a:rPr lang="en-US" sz="800" dirty="0" err="1"/>
              <a:t>i</a:t>
            </a:r>
            <a:endParaRPr lang="en-US" sz="800" dirty="0"/>
          </a:p>
          <a:p>
            <a:pPr marL="0" indent="0">
              <a:buNone/>
            </a:pPr>
            <a:r>
              <a:rPr lang="en-US" sz="800" dirty="0" err="1"/>
              <a:t>C</a:t>
            </a:r>
            <a:r>
              <a:rPr lang="en-US" sz="800" baseline="-25000" dirty="0" err="1"/>
              <a:t>i</a:t>
            </a:r>
            <a:r>
              <a:rPr lang="en-US" sz="800" dirty="0"/>
              <a:t>=Cost of getting information I</a:t>
            </a:r>
          </a:p>
          <a:p>
            <a:pPr marL="0" indent="0">
              <a:buNone/>
            </a:pPr>
            <a:br>
              <a:rPr lang="en-US" baseline="-25000" dirty="0"/>
            </a:br>
            <a:r>
              <a:rPr lang="en-US" dirty="0"/>
              <a:t>How useful is environmental information for decision making in our lives? </a:t>
            </a:r>
          </a:p>
          <a:p>
            <a:pPr marL="0" indent="0">
              <a:buNone/>
            </a:pPr>
            <a:r>
              <a:rPr lang="en-US" dirty="0"/>
              <a:t>How useful is it in policymaking? </a:t>
            </a:r>
          </a:p>
        </p:txBody>
      </p:sp>
    </p:spTree>
    <p:extLst>
      <p:ext uri="{BB962C8B-B14F-4D97-AF65-F5344CB8AC3E}">
        <p14:creationId xmlns:p14="http://schemas.microsoft.com/office/powerpoint/2010/main" val="352767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_3d0c377a-c8c7-11e6-ad67-c7f41c1c9a76.jpg"/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79086" cy="727826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Producing Data: Noise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2768601"/>
            <a:ext cx="3022600" cy="319863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Less expensive and easier than other kinds of pollution to monitor continuously. </a:t>
            </a:r>
          </a:p>
          <a:p>
            <a:r>
              <a:rPr lang="en-US" dirty="0"/>
              <a:t>Public: direct sensory experience is privileged (mistrust in official data). </a:t>
            </a:r>
          </a:p>
          <a:p>
            <a:r>
              <a:rPr lang="en-US" dirty="0"/>
              <a:t>Fast reparations (but politically sensitive). </a:t>
            </a:r>
          </a:p>
        </p:txBody>
      </p:sp>
    </p:spTree>
    <p:extLst>
      <p:ext uri="{BB962C8B-B14F-4D97-AF65-F5344CB8AC3E}">
        <p14:creationId xmlns:p14="http://schemas.microsoft.com/office/powerpoint/2010/main" val="1566353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moke_from_factory-e143099986647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Producing Data: 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3892" y="1738387"/>
            <a:ext cx="3373709" cy="348910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Relatively cheap, limited basic pollutants. 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Easy to monitor continuously.</a:t>
            </a:r>
          </a:p>
          <a:p>
            <a:pPr marL="342900" indent="-342900">
              <a:buFont typeface="Arial"/>
              <a:buChar char="•"/>
            </a:pPr>
            <a:r>
              <a:rPr lang="it-IT" dirty="0" err="1"/>
              <a:t>But</a:t>
            </a:r>
            <a:r>
              <a:rPr lang="it-IT" dirty="0"/>
              <a:t> </a:t>
            </a:r>
            <a:r>
              <a:rPr lang="en-US" dirty="0"/>
              <a:t>sensory experience is privileged by the public.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/>
              <a:t>Visibile</a:t>
            </a:r>
            <a:r>
              <a:rPr lang="en-US" dirty="0"/>
              <a:t>/invisible pollution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Reparations relatively fast.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escala-ringelmann-reduzid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72400" y="2971505"/>
            <a:ext cx="2521048" cy="237927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8132710" y="6016278"/>
            <a:ext cx="186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Ringelmann</a:t>
            </a:r>
            <a:r>
              <a:rPr lang="en-US" dirty="0">
                <a:solidFill>
                  <a:schemeClr val="bg1"/>
                </a:solidFill>
              </a:rPr>
              <a:t> Chart</a:t>
            </a:r>
          </a:p>
        </p:txBody>
      </p:sp>
    </p:spTree>
    <p:extLst>
      <p:ext uri="{BB962C8B-B14F-4D97-AF65-F5344CB8AC3E}">
        <p14:creationId xmlns:p14="http://schemas.microsoft.com/office/powerpoint/2010/main" val="114018126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{78963781-44C9-7D43-BA9F-9021C8DC0D87}tf10001072</Template>
  <TotalTime>1817</TotalTime>
  <Words>1033</Words>
  <Application>Microsoft Macintosh PowerPoint</Application>
  <PresentationFormat>Widescreen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Courier New</vt:lpstr>
      <vt:lpstr>Franklin Gothic Book</vt:lpstr>
      <vt:lpstr>Mangal</vt:lpstr>
      <vt:lpstr>Wingdings</vt:lpstr>
      <vt:lpstr>Crop</vt:lpstr>
      <vt:lpstr>INTRO: A TROUBLESOME TRANSPARENCY</vt:lpstr>
      <vt:lpstr>Activities</vt:lpstr>
      <vt:lpstr>The four steps of Data</vt:lpstr>
      <vt:lpstr>PowerPoint Presentation</vt:lpstr>
      <vt:lpstr>ENVIRONMENTAL DATA</vt:lpstr>
      <vt:lpstr>Informational Environmental Governance</vt:lpstr>
      <vt:lpstr>The Value of Information</vt:lpstr>
      <vt:lpstr>Producing Data: Noise</vt:lpstr>
      <vt:lpstr>Producing Data: Air</vt:lpstr>
      <vt:lpstr>Producing Data: Water</vt:lpstr>
      <vt:lpstr>Producing Data: Soil</vt:lpstr>
      <vt:lpstr>WHO MONITORS THE ENVIRONMENT? </vt:lpstr>
      <vt:lpstr>STANDARDIZING DATA</vt:lpstr>
      <vt:lpstr>PowerPoint Presentation</vt:lpstr>
      <vt:lpstr>COLLATING  &amp; Managing Data</vt:lpstr>
      <vt:lpstr>FRICTIONS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troublesome transparency</dc:title>
  <dc:creator>Matteo Tarantino</dc:creator>
  <cp:lastModifiedBy>Matteo Tarantino</cp:lastModifiedBy>
  <cp:revision>33</cp:revision>
  <dcterms:created xsi:type="dcterms:W3CDTF">2018-02-20T11:52:08Z</dcterms:created>
  <dcterms:modified xsi:type="dcterms:W3CDTF">2018-03-14T20:10:54Z</dcterms:modified>
</cp:coreProperties>
</file>