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76" r:id="rId4"/>
    <p:sldId id="282" r:id="rId5"/>
    <p:sldId id="277" r:id="rId6"/>
    <p:sldId id="279" r:id="rId7"/>
    <p:sldId id="280" r:id="rId8"/>
    <p:sldId id="278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4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1E8CD-D200-394E-82DC-8414588B1D5A}" type="doc">
      <dgm:prSet loTypeId="urn:microsoft.com/office/officeart/2005/8/layout/default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1E7C2-F3B6-A24B-B66A-371FEAB5E85B}">
      <dgm:prSet/>
      <dgm:spPr/>
      <dgm:t>
        <a:bodyPr/>
        <a:lstStyle/>
        <a:p>
          <a:r>
            <a:rPr lang="en-US" baseline="0" dirty="0"/>
            <a:t>Data is made available for offline use:</a:t>
          </a:r>
          <a:endParaRPr lang="en-US" dirty="0"/>
        </a:p>
      </dgm:t>
    </dgm:pt>
    <dgm:pt modelId="{AAF7EFEF-AF64-EB41-8FD6-B188B7F3D0BA}" type="parTrans" cxnId="{DA06C3A2-8BB8-A545-BE95-5F7CF431CA8D}">
      <dgm:prSet/>
      <dgm:spPr/>
      <dgm:t>
        <a:bodyPr/>
        <a:lstStyle/>
        <a:p>
          <a:endParaRPr lang="en-US"/>
        </a:p>
      </dgm:t>
    </dgm:pt>
    <dgm:pt modelId="{D7D3794A-F6C1-504C-A7A5-A393E1FDBF37}" type="sibTrans" cxnId="{DA06C3A2-8BB8-A545-BE95-5F7CF431CA8D}">
      <dgm:prSet/>
      <dgm:spPr/>
      <dgm:t>
        <a:bodyPr/>
        <a:lstStyle/>
        <a:p>
          <a:endParaRPr lang="en-US"/>
        </a:p>
      </dgm:t>
    </dgm:pt>
    <dgm:pt modelId="{5918B567-5A86-C844-945D-647DE26ED79E}">
      <dgm:prSet/>
      <dgm:spPr/>
      <dgm:t>
        <a:bodyPr/>
        <a:lstStyle/>
        <a:p>
          <a:r>
            <a:rPr lang="en-US" i="1" baseline="0" dirty="0"/>
            <a:t>Downloading: data is available as </a:t>
          </a:r>
          <a:r>
            <a:rPr lang="en-US" b="1" i="1" baseline="0" dirty="0"/>
            <a:t>discrete files.</a:t>
          </a:r>
          <a:endParaRPr lang="en-US" dirty="0"/>
        </a:p>
      </dgm:t>
    </dgm:pt>
    <dgm:pt modelId="{046B73E6-57C4-1445-8178-0591B4ECBFC3}" type="parTrans" cxnId="{1E066A83-AA8A-C64E-84A2-E0FC338054B4}">
      <dgm:prSet/>
      <dgm:spPr/>
      <dgm:t>
        <a:bodyPr/>
        <a:lstStyle/>
        <a:p>
          <a:endParaRPr lang="en-US"/>
        </a:p>
      </dgm:t>
    </dgm:pt>
    <dgm:pt modelId="{84FFCE5B-03CC-DD40-A118-C71AFC3DDA97}" type="sibTrans" cxnId="{1E066A83-AA8A-C64E-84A2-E0FC338054B4}">
      <dgm:prSet/>
      <dgm:spPr/>
      <dgm:t>
        <a:bodyPr/>
        <a:lstStyle/>
        <a:p>
          <a:endParaRPr lang="en-US"/>
        </a:p>
      </dgm:t>
    </dgm:pt>
    <dgm:pt modelId="{45C4370B-46AF-CB47-B31F-550FE73741E6}">
      <dgm:prSet/>
      <dgm:spPr/>
      <dgm:t>
        <a:bodyPr/>
        <a:lstStyle/>
        <a:p>
          <a:r>
            <a:rPr lang="en-US" i="1" baseline="0" dirty="0"/>
            <a:t>Accessing APIs: data must be </a:t>
          </a:r>
          <a:r>
            <a:rPr lang="en-US" b="1" i="1" baseline="0" dirty="0"/>
            <a:t>queried through an interface.</a:t>
          </a:r>
          <a:endParaRPr lang="en-US" dirty="0"/>
        </a:p>
      </dgm:t>
    </dgm:pt>
    <dgm:pt modelId="{FADBB02D-A694-9449-A39A-3078CCD35696}" type="parTrans" cxnId="{C1F07EA6-B404-6A48-9BE7-5EA644216236}">
      <dgm:prSet/>
      <dgm:spPr/>
      <dgm:t>
        <a:bodyPr/>
        <a:lstStyle/>
        <a:p>
          <a:endParaRPr lang="en-US"/>
        </a:p>
      </dgm:t>
    </dgm:pt>
    <dgm:pt modelId="{69FF45E3-4B91-9F49-B1F2-6555DFFCB82E}" type="sibTrans" cxnId="{C1F07EA6-B404-6A48-9BE7-5EA644216236}">
      <dgm:prSet/>
      <dgm:spPr/>
      <dgm:t>
        <a:bodyPr/>
        <a:lstStyle/>
        <a:p>
          <a:endParaRPr lang="en-US"/>
        </a:p>
      </dgm:t>
    </dgm:pt>
    <dgm:pt modelId="{F9C60638-BB8B-8B47-8B50-ECDD6E8B4356}">
      <dgm:prSet/>
      <dgm:spPr/>
      <dgm:t>
        <a:bodyPr/>
        <a:lstStyle/>
        <a:p>
          <a:r>
            <a:rPr lang="en-US" baseline="0"/>
            <a:t>Data is not made available for offline use:</a:t>
          </a:r>
          <a:endParaRPr lang="en-US"/>
        </a:p>
      </dgm:t>
    </dgm:pt>
    <dgm:pt modelId="{0592FA65-0AD1-1D4F-A100-FEFFF5E52AA3}" type="parTrans" cxnId="{959FFDBD-863C-4B46-9686-6565ED3D6911}">
      <dgm:prSet/>
      <dgm:spPr/>
      <dgm:t>
        <a:bodyPr/>
        <a:lstStyle/>
        <a:p>
          <a:endParaRPr lang="en-US"/>
        </a:p>
      </dgm:t>
    </dgm:pt>
    <dgm:pt modelId="{CBB28B4B-96AC-C644-87E9-2472E36A58EB}" type="sibTrans" cxnId="{959FFDBD-863C-4B46-9686-6565ED3D6911}">
      <dgm:prSet/>
      <dgm:spPr/>
      <dgm:t>
        <a:bodyPr/>
        <a:lstStyle/>
        <a:p>
          <a:endParaRPr lang="en-US"/>
        </a:p>
      </dgm:t>
    </dgm:pt>
    <dgm:pt modelId="{1F8054CA-3580-E74B-85C2-DCD8584D3F54}">
      <dgm:prSet/>
      <dgm:spPr/>
      <dgm:t>
        <a:bodyPr/>
        <a:lstStyle/>
        <a:p>
          <a:r>
            <a:rPr lang="en-US" i="1" baseline="0"/>
            <a:t>Scraping: data must be </a:t>
          </a:r>
          <a:r>
            <a:rPr lang="en-US" b="1" i="1" baseline="0"/>
            <a:t>extracted </a:t>
          </a:r>
          <a:r>
            <a:rPr lang="en-US" i="1" baseline="0"/>
            <a:t>from sources. </a:t>
          </a:r>
          <a:endParaRPr lang="en-US"/>
        </a:p>
      </dgm:t>
    </dgm:pt>
    <dgm:pt modelId="{0953673D-4FD7-5C4A-93EE-E8D229507A70}" type="parTrans" cxnId="{0B763A88-A539-2446-9A87-54523E3D21DF}">
      <dgm:prSet/>
      <dgm:spPr/>
      <dgm:t>
        <a:bodyPr/>
        <a:lstStyle/>
        <a:p>
          <a:endParaRPr lang="en-US"/>
        </a:p>
      </dgm:t>
    </dgm:pt>
    <dgm:pt modelId="{35935B19-2718-2347-9CB6-120A75951F8D}" type="sibTrans" cxnId="{0B763A88-A539-2446-9A87-54523E3D21DF}">
      <dgm:prSet/>
      <dgm:spPr/>
      <dgm:t>
        <a:bodyPr/>
        <a:lstStyle/>
        <a:p>
          <a:endParaRPr lang="en-US"/>
        </a:p>
      </dgm:t>
    </dgm:pt>
    <dgm:pt modelId="{C4FFA135-A33B-7B43-A632-FBAB4A94954C}">
      <dgm:prSet/>
      <dgm:spPr/>
      <dgm:t>
        <a:bodyPr/>
        <a:lstStyle/>
        <a:p>
          <a:r>
            <a:rPr lang="en-US" b="1" dirty="0"/>
            <a:t>Querying</a:t>
          </a:r>
          <a:r>
            <a:rPr lang="en-US" dirty="0"/>
            <a:t>: data must be queried directly from the database.</a:t>
          </a:r>
        </a:p>
      </dgm:t>
    </dgm:pt>
    <dgm:pt modelId="{DCAFB298-7929-9248-AFB0-ED51DE509FB3}" type="parTrans" cxnId="{E6DB0045-3C27-8C45-BAC7-FA0DC64DB368}">
      <dgm:prSet/>
      <dgm:spPr/>
      <dgm:t>
        <a:bodyPr/>
        <a:lstStyle/>
        <a:p>
          <a:endParaRPr lang="en-US"/>
        </a:p>
      </dgm:t>
    </dgm:pt>
    <dgm:pt modelId="{AC3255E6-E040-6C4F-904C-F277719EAC97}" type="sibTrans" cxnId="{E6DB0045-3C27-8C45-BAC7-FA0DC64DB368}">
      <dgm:prSet/>
      <dgm:spPr/>
      <dgm:t>
        <a:bodyPr/>
        <a:lstStyle/>
        <a:p>
          <a:endParaRPr lang="en-US"/>
        </a:p>
      </dgm:t>
    </dgm:pt>
    <dgm:pt modelId="{41C98E1A-83CC-CB4B-A694-8C24F32A792E}" type="pres">
      <dgm:prSet presAssocID="{F121E8CD-D200-394E-82DC-8414588B1D5A}" presName="diagram" presStyleCnt="0">
        <dgm:presLayoutVars>
          <dgm:dir/>
          <dgm:resizeHandles val="exact"/>
        </dgm:presLayoutVars>
      </dgm:prSet>
      <dgm:spPr/>
    </dgm:pt>
    <dgm:pt modelId="{BB52B120-36C9-5E4E-98E4-2E625612EC04}" type="pres">
      <dgm:prSet presAssocID="{B661E7C2-F3B6-A24B-B66A-371FEAB5E85B}" presName="node" presStyleLbl="node1" presStyleIdx="0" presStyleCnt="2">
        <dgm:presLayoutVars>
          <dgm:bulletEnabled val="1"/>
        </dgm:presLayoutVars>
      </dgm:prSet>
      <dgm:spPr/>
    </dgm:pt>
    <dgm:pt modelId="{7EE63F5F-600E-1148-B586-2B70FFBB7839}" type="pres">
      <dgm:prSet presAssocID="{D7D3794A-F6C1-504C-A7A5-A393E1FDBF37}" presName="sibTrans" presStyleCnt="0"/>
      <dgm:spPr/>
    </dgm:pt>
    <dgm:pt modelId="{23A436D3-25E3-1449-A78E-86317B131B70}" type="pres">
      <dgm:prSet presAssocID="{F9C60638-BB8B-8B47-8B50-ECDD6E8B4356}" presName="node" presStyleLbl="node1" presStyleIdx="1" presStyleCnt="2">
        <dgm:presLayoutVars>
          <dgm:bulletEnabled val="1"/>
        </dgm:presLayoutVars>
      </dgm:prSet>
      <dgm:spPr/>
    </dgm:pt>
  </dgm:ptLst>
  <dgm:cxnLst>
    <dgm:cxn modelId="{C29B4419-34A8-D447-9755-8A5B0BDD9DE8}" type="presOf" srcId="{45C4370B-46AF-CB47-B31F-550FE73741E6}" destId="{BB52B120-36C9-5E4E-98E4-2E625612EC04}" srcOrd="0" destOrd="3" presId="urn:microsoft.com/office/officeart/2005/8/layout/default"/>
    <dgm:cxn modelId="{7013131E-BABD-AF49-8155-EE01EE0F2BCF}" type="presOf" srcId="{1F8054CA-3580-E74B-85C2-DCD8584D3F54}" destId="{23A436D3-25E3-1449-A78E-86317B131B70}" srcOrd="0" destOrd="1" presId="urn:microsoft.com/office/officeart/2005/8/layout/default"/>
    <dgm:cxn modelId="{297BE033-A103-BE48-9D68-BD103EE685BB}" type="presOf" srcId="{C4FFA135-A33B-7B43-A632-FBAB4A94954C}" destId="{BB52B120-36C9-5E4E-98E4-2E625612EC04}" srcOrd="0" destOrd="1" presId="urn:microsoft.com/office/officeart/2005/8/layout/default"/>
    <dgm:cxn modelId="{E6DB0045-3C27-8C45-BAC7-FA0DC64DB368}" srcId="{B661E7C2-F3B6-A24B-B66A-371FEAB5E85B}" destId="{C4FFA135-A33B-7B43-A632-FBAB4A94954C}" srcOrd="0" destOrd="0" parTransId="{DCAFB298-7929-9248-AFB0-ED51DE509FB3}" sibTransId="{AC3255E6-E040-6C4F-904C-F277719EAC97}"/>
    <dgm:cxn modelId="{A90CCE70-86ED-BF4C-A7B7-B20E1946F067}" type="presOf" srcId="{B661E7C2-F3B6-A24B-B66A-371FEAB5E85B}" destId="{BB52B120-36C9-5E4E-98E4-2E625612EC04}" srcOrd="0" destOrd="0" presId="urn:microsoft.com/office/officeart/2005/8/layout/default"/>
    <dgm:cxn modelId="{1E066A83-AA8A-C64E-84A2-E0FC338054B4}" srcId="{B661E7C2-F3B6-A24B-B66A-371FEAB5E85B}" destId="{5918B567-5A86-C844-945D-647DE26ED79E}" srcOrd="1" destOrd="0" parTransId="{046B73E6-57C4-1445-8178-0591B4ECBFC3}" sibTransId="{84FFCE5B-03CC-DD40-A118-C71AFC3DDA97}"/>
    <dgm:cxn modelId="{0B763A88-A539-2446-9A87-54523E3D21DF}" srcId="{F9C60638-BB8B-8B47-8B50-ECDD6E8B4356}" destId="{1F8054CA-3580-E74B-85C2-DCD8584D3F54}" srcOrd="0" destOrd="0" parTransId="{0953673D-4FD7-5C4A-93EE-E8D229507A70}" sibTransId="{35935B19-2718-2347-9CB6-120A75951F8D}"/>
    <dgm:cxn modelId="{8F354F91-EC5B-FC42-872D-981F75EF99DA}" type="presOf" srcId="{F9C60638-BB8B-8B47-8B50-ECDD6E8B4356}" destId="{23A436D3-25E3-1449-A78E-86317B131B70}" srcOrd="0" destOrd="0" presId="urn:microsoft.com/office/officeart/2005/8/layout/default"/>
    <dgm:cxn modelId="{DA06C3A2-8BB8-A545-BE95-5F7CF431CA8D}" srcId="{F121E8CD-D200-394E-82DC-8414588B1D5A}" destId="{B661E7C2-F3B6-A24B-B66A-371FEAB5E85B}" srcOrd="0" destOrd="0" parTransId="{AAF7EFEF-AF64-EB41-8FD6-B188B7F3D0BA}" sibTransId="{D7D3794A-F6C1-504C-A7A5-A393E1FDBF37}"/>
    <dgm:cxn modelId="{C1F07EA6-B404-6A48-9BE7-5EA644216236}" srcId="{B661E7C2-F3B6-A24B-B66A-371FEAB5E85B}" destId="{45C4370B-46AF-CB47-B31F-550FE73741E6}" srcOrd="2" destOrd="0" parTransId="{FADBB02D-A694-9449-A39A-3078CCD35696}" sibTransId="{69FF45E3-4B91-9F49-B1F2-6555DFFCB82E}"/>
    <dgm:cxn modelId="{959FFDBD-863C-4B46-9686-6565ED3D6911}" srcId="{F121E8CD-D200-394E-82DC-8414588B1D5A}" destId="{F9C60638-BB8B-8B47-8B50-ECDD6E8B4356}" srcOrd="1" destOrd="0" parTransId="{0592FA65-0AD1-1D4F-A100-FEFFF5E52AA3}" sibTransId="{CBB28B4B-96AC-C644-87E9-2472E36A58EB}"/>
    <dgm:cxn modelId="{EDDC5FCE-6191-E546-91D0-A482F6DF3546}" type="presOf" srcId="{F121E8CD-D200-394E-82DC-8414588B1D5A}" destId="{41C98E1A-83CC-CB4B-A694-8C24F32A792E}" srcOrd="0" destOrd="0" presId="urn:microsoft.com/office/officeart/2005/8/layout/default"/>
    <dgm:cxn modelId="{C190D8F9-337A-1840-9F89-0379C3196981}" type="presOf" srcId="{5918B567-5A86-C844-945D-647DE26ED79E}" destId="{BB52B120-36C9-5E4E-98E4-2E625612EC04}" srcOrd="0" destOrd="2" presId="urn:microsoft.com/office/officeart/2005/8/layout/default"/>
    <dgm:cxn modelId="{6F880D5B-20BF-5A4A-97E0-AAC48B4CC18C}" type="presParOf" srcId="{41C98E1A-83CC-CB4B-A694-8C24F32A792E}" destId="{BB52B120-36C9-5E4E-98E4-2E625612EC04}" srcOrd="0" destOrd="0" presId="urn:microsoft.com/office/officeart/2005/8/layout/default"/>
    <dgm:cxn modelId="{67CFDC2B-5DDA-094F-8BBD-3FF055774208}" type="presParOf" srcId="{41C98E1A-83CC-CB4B-A694-8C24F32A792E}" destId="{7EE63F5F-600E-1148-B586-2B70FFBB7839}" srcOrd="1" destOrd="0" presId="urn:microsoft.com/office/officeart/2005/8/layout/default"/>
    <dgm:cxn modelId="{818855D4-38B1-404F-A3DC-F393A62742A9}" type="presParOf" srcId="{41C98E1A-83CC-CB4B-A694-8C24F32A792E}" destId="{23A436D3-25E3-1449-A78E-86317B131B7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2B120-36C9-5E4E-98E4-2E625612EC04}">
      <dsp:nvSpPr>
        <dsp:cNvPr id="0" name=""/>
        <dsp:cNvSpPr/>
      </dsp:nvSpPr>
      <dsp:spPr>
        <a:xfrm>
          <a:off x="1273" y="1089275"/>
          <a:ext cx="4965394" cy="2979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Data is made available for offline use: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Querying</a:t>
          </a:r>
          <a:r>
            <a:rPr lang="en-US" sz="2200" kern="1200" dirty="0"/>
            <a:t>: data must be queried directly from the database.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 baseline="0" dirty="0"/>
            <a:t>Downloading: data is available as </a:t>
          </a:r>
          <a:r>
            <a:rPr lang="en-US" sz="2200" b="1" i="1" kern="1200" baseline="0" dirty="0"/>
            <a:t>discrete files.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 baseline="0" dirty="0"/>
            <a:t>Accessing APIs: data must be </a:t>
          </a:r>
          <a:r>
            <a:rPr lang="en-US" sz="2200" b="1" i="1" kern="1200" baseline="0" dirty="0"/>
            <a:t>queried through an interface.</a:t>
          </a:r>
          <a:endParaRPr lang="en-US" sz="2200" kern="1200" dirty="0"/>
        </a:p>
      </dsp:txBody>
      <dsp:txXfrm>
        <a:off x="1273" y="1089275"/>
        <a:ext cx="4965394" cy="2979236"/>
      </dsp:txXfrm>
    </dsp:sp>
    <dsp:sp modelId="{23A436D3-25E3-1449-A78E-86317B131B70}">
      <dsp:nvSpPr>
        <dsp:cNvPr id="0" name=""/>
        <dsp:cNvSpPr/>
      </dsp:nvSpPr>
      <dsp:spPr>
        <a:xfrm>
          <a:off x="5463207" y="1089275"/>
          <a:ext cx="4965394" cy="2979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Data is not made available for offline use:</a:t>
          </a:r>
          <a:endParaRPr 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 baseline="0"/>
            <a:t>Scraping: data must be </a:t>
          </a:r>
          <a:r>
            <a:rPr lang="en-US" sz="2200" b="1" i="1" kern="1200" baseline="0"/>
            <a:t>extracted </a:t>
          </a:r>
          <a:r>
            <a:rPr lang="en-US" sz="2200" i="1" kern="1200" baseline="0"/>
            <a:t>from sources. </a:t>
          </a:r>
          <a:endParaRPr lang="en-US" sz="2200" kern="1200"/>
        </a:p>
      </dsp:txBody>
      <dsp:txXfrm>
        <a:off x="5463207" y="1089275"/>
        <a:ext cx="4965394" cy="2979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6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2BC19E-FC0B-F141-979D-B540441639DE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C135D4-B7F0-2F4E-BA95-935CCD09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057E-4DF3-0949-B3FA-16B599BBE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84F7-64DC-174C-94FD-40FB3F2F0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Fundamentals of Obtaining data</a:t>
            </a:r>
          </a:p>
        </p:txBody>
      </p:sp>
    </p:spTree>
    <p:extLst>
      <p:ext uri="{BB962C8B-B14F-4D97-AF65-F5344CB8AC3E}">
        <p14:creationId xmlns:p14="http://schemas.microsoft.com/office/powerpoint/2010/main" val="3219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D93-867E-DA41-B900-3519A76F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 OF DATA: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F315-8759-2C40-8734-3AEA6E08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EB1444-82F0-774A-96C1-EC7716678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39768"/>
              </p:ext>
            </p:extLst>
          </p:nvPr>
        </p:nvGraphicFramePr>
        <p:xfrm>
          <a:off x="1288256" y="2341185"/>
          <a:ext cx="9615487" cy="36957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04130">
                  <a:extLst>
                    <a:ext uri="{9D8B030D-6E8A-4147-A177-3AD203B41FA5}">
                      <a16:colId xmlns:a16="http://schemas.microsoft.com/office/drawing/2014/main" val="526268525"/>
                    </a:ext>
                  </a:extLst>
                </a:gridCol>
                <a:gridCol w="1904130">
                  <a:extLst>
                    <a:ext uri="{9D8B030D-6E8A-4147-A177-3AD203B41FA5}">
                      <a16:colId xmlns:a16="http://schemas.microsoft.com/office/drawing/2014/main" val="3789749612"/>
                    </a:ext>
                  </a:extLst>
                </a:gridCol>
                <a:gridCol w="2918205">
                  <a:extLst>
                    <a:ext uri="{9D8B030D-6E8A-4147-A177-3AD203B41FA5}">
                      <a16:colId xmlns:a16="http://schemas.microsoft.com/office/drawing/2014/main" val="1168537268"/>
                    </a:ext>
                  </a:extLst>
                </a:gridCol>
                <a:gridCol w="2889022">
                  <a:extLst>
                    <a:ext uri="{9D8B030D-6E8A-4147-A177-3AD203B41FA5}">
                      <a16:colId xmlns:a16="http://schemas.microsoft.com/office/drawing/2014/main" val="253834526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Hour (GMT+1)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NO2 (mg/m3)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37517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07.03.18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4888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07.03.18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93208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07.03.18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20249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07.03.18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3346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00:00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10468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01:00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27956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02:00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6824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03:00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55263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04:00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50214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05:00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82798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Urban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08.03.18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06:00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62.55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41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 DATA” vs ”MESSY DATA”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0" y="2394857"/>
            <a:ext cx="7598229" cy="373130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In tidy data (</a:t>
            </a:r>
            <a:r>
              <a:rPr lang="en-US" dirty="0" err="1"/>
              <a:t>Wickahm</a:t>
            </a:r>
            <a:r>
              <a:rPr lang="en-US" dirty="0"/>
              <a:t> 2014):</a:t>
            </a:r>
          </a:p>
          <a:p>
            <a:pPr marL="873252" lvl="1" indent="-342900">
              <a:buFont typeface="Arial"/>
              <a:buChar char="•"/>
            </a:pPr>
            <a:r>
              <a:rPr lang="en-US" b="0" dirty="0"/>
              <a:t>Every Line is an observation;</a:t>
            </a:r>
          </a:p>
          <a:p>
            <a:pPr marL="873252" lvl="1" indent="-342900">
              <a:buFont typeface="Arial"/>
              <a:buChar char="•"/>
            </a:pPr>
            <a:r>
              <a:rPr lang="en-US" dirty="0"/>
              <a:t>Every column is a variable;</a:t>
            </a:r>
          </a:p>
          <a:p>
            <a:pPr marL="873252" lvl="1" indent="-342900">
              <a:buFont typeface="Arial"/>
              <a:buChar char="•"/>
            </a:pPr>
            <a:r>
              <a:rPr lang="en-US" dirty="0"/>
              <a:t>Each type of observational unit forms a table.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but this </a:t>
            </a:r>
            <a:r>
              <a:rPr lang="en-US" b="1" dirty="0"/>
              <a:t>very seldom</a:t>
            </a:r>
            <a:r>
              <a:rPr lang="en-US" dirty="0"/>
              <a:t> happens! Let’s load the AQI file </a:t>
            </a:r>
            <a:r>
              <a:rPr lang="en-US"/>
              <a:t>in Python </a:t>
            </a:r>
            <a:r>
              <a:rPr lang="en-US" dirty="0"/>
              <a:t>to see what happens, and let’s try to </a:t>
            </a:r>
            <a:r>
              <a:rPr lang="en-US" b="1" dirty="0"/>
              <a:t>tidy it up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4555-3520-8E4C-B19D-0890E36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harsh reality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4CFFD0-F4F0-9A45-AC0E-E1131887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98809"/>
              </p:ext>
            </p:extLst>
          </p:nvPr>
        </p:nvGraphicFramePr>
        <p:xfrm>
          <a:off x="2325457" y="2292790"/>
          <a:ext cx="2867030" cy="42291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867030">
                  <a:extLst>
                    <a:ext uri="{9D8B030D-6E8A-4147-A177-3AD203B41FA5}">
                      <a16:colId xmlns:a16="http://schemas.microsoft.com/office/drawing/2014/main" val="1424495726"/>
                    </a:ext>
                  </a:extLst>
                </a:gridCol>
              </a:tblGrid>
              <a:tr h="148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Typologie:  Urbain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393809094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Polluant:  Dioxyde  Azote  (NO2)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3106706032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Unit√©:  microgrammes  par  m3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1512740781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Moyennes  horaires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602455251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Date  [GMT+1] ;Necker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2379486916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2018-03-07  20:00 ;46.480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1373860902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2018-03-07  21:00 ;30.220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2457599344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2018-03-07  22:00 ;26.010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1810753665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2018-03-07  23:00 ;27.260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4155998664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2018-03-08  00:00 ;24.290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167244844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2018-03-08  01:00 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3485652193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2018-03-08  02:00 ;23.910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1506524355"/>
                  </a:ext>
                </a:extLst>
              </a:tr>
              <a:tr h="38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2018-03-08  03:00 ;22.470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1" marR="8141" marT="8141" marB="0" anchor="b"/>
                </a:tc>
                <a:extLst>
                  <a:ext uri="{0D108BD9-81ED-4DB2-BD59-A6C34878D82A}">
                    <a16:rowId xmlns:a16="http://schemas.microsoft.com/office/drawing/2014/main" val="96586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5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2CB9-5A65-A14C-BB8F-37070CB0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Main Ways to Acquire Data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147422-1C37-FA42-99E5-FEDEF0B804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471613"/>
          <a:ext cx="10429875" cy="515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56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2BE-0564-1044-A9C0-2835CBC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B34B-FAE1-8A4F-BA44-D15EFB1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028950" cy="3581400"/>
          </a:xfrm>
        </p:spPr>
        <p:txBody>
          <a:bodyPr>
            <a:normAutofit/>
          </a:bodyPr>
          <a:lstStyle/>
          <a:p>
            <a:r>
              <a:rPr lang="en-US" dirty="0"/>
              <a:t>Data from the database is stored in a file which the user can download. </a:t>
            </a:r>
          </a:p>
          <a:p>
            <a:r>
              <a:rPr lang="en-US" dirty="0"/>
              <a:t>Often, the file is not dynamic: if the database changes, the file remains the same. Also the format of the file cannot be changed. </a:t>
            </a:r>
          </a:p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7C47793-94FE-BB47-9C46-6B7CEE2C497F}"/>
              </a:ext>
            </a:extLst>
          </p:cNvPr>
          <p:cNvSpPr/>
          <p:nvPr/>
        </p:nvSpPr>
        <p:spPr>
          <a:xfrm>
            <a:off x="5101317" y="2884884"/>
            <a:ext cx="2971800" cy="2971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51A55-EA57-CE40-8923-84DE07AC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7" y="3682603"/>
            <a:ext cx="1259681" cy="125968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34E633-19EE-4E47-8C44-C91E2119ECD7}"/>
              </a:ext>
            </a:extLst>
          </p:cNvPr>
          <p:cNvCxnSpPr/>
          <p:nvPr/>
        </p:nvCxnSpPr>
        <p:spPr>
          <a:xfrm>
            <a:off x="10615613" y="288488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A546C-612C-7449-9638-0E57918F6791}"/>
              </a:ext>
            </a:extLst>
          </p:cNvPr>
          <p:cNvCxnSpPr>
            <a:cxnSpLocks/>
          </p:cNvCxnSpPr>
          <p:nvPr/>
        </p:nvCxnSpPr>
        <p:spPr>
          <a:xfrm flipH="1">
            <a:off x="9423286" y="3883818"/>
            <a:ext cx="12775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B604C-8407-B042-AD7C-D0494E55AF1B}"/>
              </a:ext>
            </a:extLst>
          </p:cNvPr>
          <p:cNvCxnSpPr>
            <a:cxnSpLocks/>
          </p:cNvCxnSpPr>
          <p:nvPr/>
        </p:nvCxnSpPr>
        <p:spPr>
          <a:xfrm>
            <a:off x="9301842" y="4798218"/>
            <a:ext cx="1357313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27AEF-AF4E-B44A-A552-1CFC7D7EDBEE}"/>
              </a:ext>
            </a:extLst>
          </p:cNvPr>
          <p:cNvCxnSpPr>
            <a:cxnSpLocks/>
          </p:cNvCxnSpPr>
          <p:nvPr/>
        </p:nvCxnSpPr>
        <p:spPr>
          <a:xfrm>
            <a:off x="7161694" y="4341018"/>
            <a:ext cx="1375172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ABE22F-18DE-F344-831D-C54C41265862}"/>
              </a:ext>
            </a:extLst>
          </p:cNvPr>
          <p:cNvSpPr/>
          <p:nvPr/>
        </p:nvSpPr>
        <p:spPr>
          <a:xfrm>
            <a:off x="8523174" y="3711177"/>
            <a:ext cx="900112" cy="12596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906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2BE-0564-1044-A9C0-2835CBC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B34B-FAE1-8A4F-BA44-D15EFB1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028950" cy="3581400"/>
          </a:xfrm>
        </p:spPr>
        <p:txBody>
          <a:bodyPr>
            <a:normAutofit/>
          </a:bodyPr>
          <a:lstStyle/>
          <a:p>
            <a:r>
              <a:rPr lang="en-US" dirty="0"/>
              <a:t>Users can query directly the database. </a:t>
            </a:r>
          </a:p>
          <a:p>
            <a:r>
              <a:rPr lang="en-US" dirty="0"/>
              <a:t>Harder to do; users need to understand the database structure. </a:t>
            </a:r>
          </a:p>
          <a:p>
            <a:r>
              <a:rPr lang="en-US" dirty="0"/>
              <a:t>Potential heavy load on the database. </a:t>
            </a:r>
          </a:p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7C47793-94FE-BB47-9C46-6B7CEE2C497F}"/>
              </a:ext>
            </a:extLst>
          </p:cNvPr>
          <p:cNvSpPr/>
          <p:nvPr/>
        </p:nvSpPr>
        <p:spPr>
          <a:xfrm>
            <a:off x="5057775" y="2683669"/>
            <a:ext cx="2971800" cy="2971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51A55-EA57-CE40-8923-84DE07AC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286" y="3539728"/>
            <a:ext cx="1259681" cy="125968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A546C-612C-7449-9638-0E57918F6791}"/>
              </a:ext>
            </a:extLst>
          </p:cNvPr>
          <p:cNvCxnSpPr>
            <a:cxnSpLocks/>
          </p:cNvCxnSpPr>
          <p:nvPr/>
        </p:nvCxnSpPr>
        <p:spPr>
          <a:xfrm flipH="1">
            <a:off x="6886575" y="3682603"/>
            <a:ext cx="377071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5D03B1-AD85-8D44-B600-C8A524C02BBB}"/>
              </a:ext>
            </a:extLst>
          </p:cNvPr>
          <p:cNvCxnSpPr>
            <a:cxnSpLocks/>
          </p:cNvCxnSpPr>
          <p:nvPr/>
        </p:nvCxnSpPr>
        <p:spPr>
          <a:xfrm flipV="1">
            <a:off x="7192041" y="4576798"/>
            <a:ext cx="3423572" cy="4041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2BE-0564-1044-A9C0-2835CBC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B34B-FAE1-8A4F-BA44-D15EFB1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299223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 Programming Interfaces (APIs) are programs that respond to requests for data by accessing a database and transmitting the results. </a:t>
            </a:r>
          </a:p>
          <a:p>
            <a:r>
              <a:rPr lang="en-US" dirty="0"/>
              <a:t>Request can come from a human or from another software.</a:t>
            </a:r>
          </a:p>
          <a:p>
            <a:r>
              <a:rPr lang="en-US" dirty="0"/>
              <a:t>APIs protect the database from access and manage usage.</a:t>
            </a:r>
          </a:p>
          <a:p>
            <a:r>
              <a:rPr lang="en-US" dirty="0"/>
              <a:t>Relatively flexible: API can return different shapes of data, potentially according to the users’ need. Shapes are encoded in the API. 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7C47793-94FE-BB47-9C46-6B7CEE2C497F}"/>
              </a:ext>
            </a:extLst>
          </p:cNvPr>
          <p:cNvSpPr/>
          <p:nvPr/>
        </p:nvSpPr>
        <p:spPr>
          <a:xfrm>
            <a:off x="5016103" y="3001565"/>
            <a:ext cx="2971800" cy="2971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112DEAC-D43D-1C47-B22F-D058C1EDC828}"/>
              </a:ext>
            </a:extLst>
          </p:cNvPr>
          <p:cNvSpPr/>
          <p:nvPr/>
        </p:nvSpPr>
        <p:spPr>
          <a:xfrm>
            <a:off x="8345090" y="3799284"/>
            <a:ext cx="1114425" cy="1376362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51A55-EA57-CE40-8923-84DE07AC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13" y="3799284"/>
            <a:ext cx="1259681" cy="125968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A546C-612C-7449-9638-0E57918F6791}"/>
              </a:ext>
            </a:extLst>
          </p:cNvPr>
          <p:cNvCxnSpPr>
            <a:cxnSpLocks/>
          </p:cNvCxnSpPr>
          <p:nvPr/>
        </p:nvCxnSpPr>
        <p:spPr>
          <a:xfrm flipH="1">
            <a:off x="9067800" y="4000499"/>
            <a:ext cx="154781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E8786-7818-8A43-9A1E-D95FD41EF86C}"/>
              </a:ext>
            </a:extLst>
          </p:cNvPr>
          <p:cNvCxnSpPr>
            <a:cxnSpLocks/>
          </p:cNvCxnSpPr>
          <p:nvPr/>
        </p:nvCxnSpPr>
        <p:spPr>
          <a:xfrm flipH="1">
            <a:off x="7674429" y="4000499"/>
            <a:ext cx="107726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B604C-8407-B042-AD7C-D0494E55AF1B}"/>
              </a:ext>
            </a:extLst>
          </p:cNvPr>
          <p:cNvCxnSpPr>
            <a:cxnSpLocks/>
          </p:cNvCxnSpPr>
          <p:nvPr/>
        </p:nvCxnSpPr>
        <p:spPr>
          <a:xfrm>
            <a:off x="9216628" y="4914899"/>
            <a:ext cx="1357313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5D03B1-AD85-8D44-B600-C8A524C02BBB}"/>
              </a:ext>
            </a:extLst>
          </p:cNvPr>
          <p:cNvCxnSpPr>
            <a:cxnSpLocks/>
          </p:cNvCxnSpPr>
          <p:nvPr/>
        </p:nvCxnSpPr>
        <p:spPr>
          <a:xfrm>
            <a:off x="7783286" y="4914899"/>
            <a:ext cx="968403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2BE-0564-1044-A9C0-2835CBC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B34B-FAE1-8A4F-BA44-D15EFB1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299223" cy="4572000"/>
          </a:xfrm>
        </p:spPr>
        <p:txBody>
          <a:bodyPr>
            <a:normAutofit/>
          </a:bodyPr>
          <a:lstStyle/>
          <a:p>
            <a:r>
              <a:rPr lang="en-US" dirty="0"/>
              <a:t>Scrapers are programs tailor-made to go on certain websites, obtain data,  and return in, usually into a user database.</a:t>
            </a:r>
          </a:p>
          <a:p>
            <a:r>
              <a:rPr lang="en-US" dirty="0"/>
              <a:t>Hard to make, uncertain, sometimes illegal.</a:t>
            </a:r>
          </a:p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7C47793-94FE-BB47-9C46-6B7CEE2C497F}"/>
              </a:ext>
            </a:extLst>
          </p:cNvPr>
          <p:cNvSpPr/>
          <p:nvPr/>
        </p:nvSpPr>
        <p:spPr>
          <a:xfrm>
            <a:off x="4764880" y="3671121"/>
            <a:ext cx="1743075" cy="151600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51A55-EA57-CE40-8923-84DE07AC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13" y="3799284"/>
            <a:ext cx="1259681" cy="125968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A546C-612C-7449-9638-0E57918F6791}"/>
              </a:ext>
            </a:extLst>
          </p:cNvPr>
          <p:cNvCxnSpPr>
            <a:cxnSpLocks/>
          </p:cNvCxnSpPr>
          <p:nvPr/>
        </p:nvCxnSpPr>
        <p:spPr>
          <a:xfrm flipH="1">
            <a:off x="9786257" y="4044042"/>
            <a:ext cx="10253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E8786-7818-8A43-9A1E-D95FD41EF86C}"/>
              </a:ext>
            </a:extLst>
          </p:cNvPr>
          <p:cNvCxnSpPr>
            <a:cxnSpLocks/>
            <a:stCxn id="6" idx="5"/>
          </p:cNvCxnSpPr>
          <p:nvPr/>
        </p:nvCxnSpPr>
        <p:spPr>
          <a:xfrm flipH="1" flipV="1">
            <a:off x="7517904" y="4093198"/>
            <a:ext cx="1747456" cy="578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B604C-8407-B042-AD7C-D0494E55AF1B}"/>
              </a:ext>
            </a:extLst>
          </p:cNvPr>
          <p:cNvCxnSpPr>
            <a:cxnSpLocks/>
            <a:endCxn id="20" idx="4"/>
          </p:cNvCxnSpPr>
          <p:nvPr/>
        </p:nvCxnSpPr>
        <p:spPr>
          <a:xfrm flipH="1">
            <a:off x="9202968" y="4896334"/>
            <a:ext cx="28480" cy="561662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5D03B1-AD85-8D44-B600-C8A524C02BBB}"/>
              </a:ext>
            </a:extLst>
          </p:cNvPr>
          <p:cNvCxnSpPr>
            <a:cxnSpLocks/>
          </p:cNvCxnSpPr>
          <p:nvPr/>
        </p:nvCxnSpPr>
        <p:spPr>
          <a:xfrm>
            <a:off x="7731281" y="4904011"/>
            <a:ext cx="1619548" cy="5444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1B47B12E-834A-D34E-9A47-948C958F3B4C}"/>
              </a:ext>
            </a:extLst>
          </p:cNvPr>
          <p:cNvSpPr/>
          <p:nvPr/>
        </p:nvSpPr>
        <p:spPr>
          <a:xfrm rot="16200000">
            <a:off x="8574648" y="3955107"/>
            <a:ext cx="1381423" cy="10826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D4CD2B-F7E7-F34F-8028-0C73C41E3A17}"/>
              </a:ext>
            </a:extLst>
          </p:cNvPr>
          <p:cNvCxnSpPr>
            <a:cxnSpLocks/>
          </p:cNvCxnSpPr>
          <p:nvPr/>
        </p:nvCxnSpPr>
        <p:spPr>
          <a:xfrm flipV="1">
            <a:off x="6096000" y="4429124"/>
            <a:ext cx="794657" cy="5439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xagon 19">
            <a:extLst>
              <a:ext uri="{FF2B5EF4-FFF2-40B4-BE49-F238E27FC236}">
                <a16:creationId xmlns:a16="http://schemas.microsoft.com/office/drawing/2014/main" id="{40BF0ADA-D3C5-1342-B40F-AD862E18FCD4}"/>
              </a:ext>
            </a:extLst>
          </p:cNvPr>
          <p:cNvSpPr/>
          <p:nvPr/>
        </p:nvSpPr>
        <p:spPr>
          <a:xfrm>
            <a:off x="8981364" y="5457996"/>
            <a:ext cx="979500" cy="886417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Uer</a:t>
            </a:r>
            <a:r>
              <a:rPr lang="en-US" dirty="0"/>
              <a:t> database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5940F4-5D67-1E49-AF8F-46E9F5305E3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960864" y="5119707"/>
            <a:ext cx="990165" cy="78149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3394B7A7-95CE-5547-9FBF-F1D318A76A5D}"/>
              </a:ext>
            </a:extLst>
          </p:cNvPr>
          <p:cNvSpPr/>
          <p:nvPr/>
        </p:nvSpPr>
        <p:spPr>
          <a:xfrm>
            <a:off x="6839562" y="3890772"/>
            <a:ext cx="769657" cy="1168193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2255188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{B11C1782-2D34-2B44-9157-31CEF344DBD3}tf10001120</Template>
  <TotalTime>720</TotalTime>
  <Words>460</Words>
  <Application>Microsoft Macintosh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2. Data Gathering</vt:lpstr>
      <vt:lpstr>BASIC FORM OF DATA: THE TABLE</vt:lpstr>
      <vt:lpstr>“TIDY DATA” vs ”MESSY DATA”</vt:lpstr>
      <vt:lpstr>The harsh reality</vt:lpstr>
      <vt:lpstr>4 Main Ways to Acquire Data </vt:lpstr>
      <vt:lpstr>Download</vt:lpstr>
      <vt:lpstr>Database Querying</vt:lpstr>
      <vt:lpstr>APIs</vt:lpstr>
      <vt:lpstr>SCRAPING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 Gathering</dc:title>
  <dc:creator>Matteo Tarantino</dc:creator>
  <cp:lastModifiedBy>Matteo Tarantino</cp:lastModifiedBy>
  <cp:revision>11</cp:revision>
  <dcterms:created xsi:type="dcterms:W3CDTF">2018-03-14T20:10:57Z</dcterms:created>
  <dcterms:modified xsi:type="dcterms:W3CDTF">2018-03-15T08:11:24Z</dcterms:modified>
</cp:coreProperties>
</file>